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57" r:id="rId4"/>
    <p:sldId id="259" r:id="rId5"/>
    <p:sldId id="261" r:id="rId6"/>
    <p:sldId id="262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6E9AD-CCB0-1B4A-A129-DACF8F231ED8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F86B2-3806-CC4B-A53B-62F6AE43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7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8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48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0A0DDA-FA44-48E2-92D3-95AF398F1174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5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dirty="0" smtClean="0"/>
              <a:t>Discuss</a:t>
            </a:r>
            <a:r>
              <a:rPr lang="en-GB" altLang="en-US" baseline="0" dirty="0" smtClean="0"/>
              <a:t> with partner.</a:t>
            </a:r>
            <a:endParaRPr lang="en-GB" altLang="en-US" dirty="0" smtClean="0"/>
          </a:p>
        </p:txBody>
      </p:sp>
      <p:sp>
        <p:nvSpPr>
          <p:cNvPr id="555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5B2208-2FE9-46EB-8C0B-B55A7FD2335D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FB2C99-2803-44CC-8052-FA846C95BB36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58061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0612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 smtClean="0"/>
          </a:p>
        </p:txBody>
      </p:sp>
      <p:sp>
        <p:nvSpPr>
          <p:cNvPr id="580613" name="Slide Number Placeholder 3"/>
          <p:cNvSpPr txBox="1">
            <a:spLocks noGrp="1"/>
          </p:cNvSpPr>
          <p:nvPr/>
        </p:nvSpPr>
        <p:spPr bwMode="auto">
          <a:xfrm>
            <a:off x="3883852" y="8684826"/>
            <a:ext cx="2972547" cy="45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D98E6040-A280-4D41-B37E-68104F781669}" type="slidenum">
              <a:rPr lang="en-GB" altLang="en-US">
                <a:solidFill>
                  <a:srgbClr val="000000"/>
                </a:solidFill>
                <a:latin typeface="Calibri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A84B73-7D51-4023-B259-27657B443735}" type="slidenum">
              <a:rPr lang="en-US" altLang="en-US">
                <a:solidFill>
                  <a:srgbClr val="000000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83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5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2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6357-7E59-AB42-9CAE-D7D909C97FD0}" type="datetimeFigureOut">
              <a:rPr lang="en-US" smtClean="0"/>
              <a:t>14/10/2014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E53D-0284-EA4F-A6A3-9B6CB3143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21420931">
            <a:off x="352425" y="1501775"/>
            <a:ext cx="3462338" cy="34782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prstClr val="black"/>
                </a:solidFill>
              </a:rPr>
              <a:t>Starter: </a:t>
            </a:r>
            <a:r>
              <a:rPr lang="en-GB" sz="2200" b="1" i="1" dirty="0">
                <a:solidFill>
                  <a:srgbClr val="7030A0"/>
                </a:solidFill>
              </a:rPr>
              <a:t>If you were A Tribute, stood on the podium, surrounded by 23 other tributes, about to start to Hunger Game, how would you be feeling? </a:t>
            </a:r>
            <a:r>
              <a:rPr lang="en-GB" sz="2200" b="1" i="1" dirty="0">
                <a:solidFill>
                  <a:srgbClr val="0070C0"/>
                </a:solidFill>
              </a:rPr>
              <a:t>“As a Tribute, I would be feeling….” </a:t>
            </a:r>
            <a:r>
              <a:rPr lang="en-GB" sz="2200" b="1" i="1" dirty="0">
                <a:solidFill>
                  <a:srgbClr val="C0504D"/>
                </a:solidFill>
              </a:rPr>
              <a:t>[list as many things as you can in your books]</a:t>
            </a:r>
          </a:p>
        </p:txBody>
      </p:sp>
      <p:sp>
        <p:nvSpPr>
          <p:cNvPr id="3075" name="Title 1"/>
          <p:cNvSpPr txBox="1">
            <a:spLocks/>
          </p:cNvSpPr>
          <p:nvPr/>
        </p:nvSpPr>
        <p:spPr bwMode="auto">
          <a:xfrm>
            <a:off x="615950" y="277812"/>
            <a:ext cx="7921625" cy="104140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3600" b="1" i="1" dirty="0" smtClean="0">
                <a:solidFill>
                  <a:schemeClr val="accent5"/>
                </a:solidFill>
                <a:cs typeface="Arial" charset="0"/>
              </a:rPr>
              <a:t>‘Human Nature in The Hunger Games’</a:t>
            </a:r>
            <a:endParaRPr lang="en-GB" altLang="en-US" sz="3600" b="1" i="1" dirty="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99528">
            <a:off x="44450" y="5056188"/>
            <a:ext cx="4014788" cy="16303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5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Challenge: </a:t>
            </a:r>
            <a:r>
              <a:rPr lang="en-GB" sz="2500" b="1" i="1" dirty="0">
                <a:solidFill>
                  <a:srgbClr val="002060"/>
                </a:solidFill>
              </a:rPr>
              <a:t>When the games begin, would you run into the centre to get the supplies or would you run away? </a:t>
            </a:r>
            <a:endParaRPr lang="en-GB" sz="2500" b="1" i="1" dirty="0">
              <a:solidFill>
                <a:srgbClr val="C0504D">
                  <a:lumMod val="50000"/>
                </a:srgbClr>
              </a:solidFill>
            </a:endParaRPr>
          </a:p>
        </p:txBody>
      </p:sp>
      <p:pic>
        <p:nvPicPr>
          <p:cNvPr id="292870" name="Picture 2" descr="http://britisharmysgtmonkey.files.wordpress.com/2012/10/hunger-games-are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3" y="1714500"/>
            <a:ext cx="5184775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15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420931">
            <a:off x="881830" y="1742584"/>
            <a:ext cx="5573911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examine how tension is created through sentence structure</a:t>
            </a:r>
            <a:endParaRPr lang="en-GB" sz="2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58714">
            <a:off x="3105917" y="3122867"/>
            <a:ext cx="5573911" cy="4308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explore the theme of human nature</a:t>
            </a:r>
            <a:endParaRPr lang="en-GB" sz="2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931">
            <a:off x="873779" y="4215320"/>
            <a:ext cx="4450328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continue reading the novel</a:t>
            </a:r>
            <a:endParaRPr lang="en-GB" sz="22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894" y="4834866"/>
            <a:ext cx="4178195" cy="17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2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Echoes. Everything I did rebounded off the wall back to my ears, giving the illusion that there were ghosts of the previous tributes haunting the launch room. I shuffled nervously. It wouldn’t be long until I was fighting for my life and I couldn’t be more scared. Slowly, I made my way to the launch pad at the command of the tinny voice which burst into the room. It was time to face the games.</a:t>
            </a:r>
            <a:endParaRPr lang="en-GB" sz="2800" dirty="0"/>
          </a:p>
        </p:txBody>
      </p:sp>
      <p:pic>
        <p:nvPicPr>
          <p:cNvPr id="4098" name="Picture 2" descr="http://upload.wikimedia.org/wikipedia/commons/thumb/8/8a/Scared_Child_at_Nighttime.jpg/250px-Scared_Child_at_Nightti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3717032"/>
            <a:ext cx="2381250" cy="29813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9512" y="4005064"/>
            <a:ext cx="6264696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How effective is this opening at creating tension? Discuss in your groups.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284365"/>
            <a:ext cx="6264696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Extension Task – Can you think of any ways that you might improve the paragraph to build more tension?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839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>
            <a:spLocks noChangeArrowheads="1"/>
          </p:cNvSpPr>
          <p:nvPr/>
        </p:nvSpPr>
        <p:spPr bwMode="auto">
          <a:xfrm rot="260205">
            <a:off x="222250" y="1139783"/>
            <a:ext cx="29432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 dirty="0">
                <a:solidFill>
                  <a:srgbClr val="00B050"/>
                </a:solidFill>
                <a:cs typeface="Arial" charset="0"/>
              </a:rPr>
              <a:t>We are told “Already other tributes […] are spreading out to attack”? What’s the most significant word here? Why?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 rot="-322150">
            <a:off x="6373189" y="1405432"/>
            <a:ext cx="22161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 dirty="0">
                <a:solidFill>
                  <a:srgbClr val="FFC000"/>
                </a:solidFill>
                <a:cs typeface="Arial" charset="0"/>
              </a:rPr>
              <a:t>Look again at the words Collins uses to describe the girl from district 2; which is the most interesting do you think? Why? 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 rot="-582290">
            <a:off x="3352131" y="1835150"/>
            <a:ext cx="26987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 dirty="0">
                <a:solidFill>
                  <a:srgbClr val="7030A0"/>
                </a:solidFill>
                <a:cs typeface="Arial" charset="0"/>
              </a:rPr>
              <a:t>What’s interesting about </a:t>
            </a:r>
            <a:r>
              <a:rPr lang="en-GB" altLang="en-US" sz="2000" b="1" i="1" dirty="0" err="1">
                <a:solidFill>
                  <a:srgbClr val="7030A0"/>
                </a:solidFill>
                <a:cs typeface="Arial" charset="0"/>
              </a:rPr>
              <a:t>Katniss’s</a:t>
            </a:r>
            <a:r>
              <a:rPr lang="en-GB" altLang="en-US" sz="2000" b="1" i="1" dirty="0">
                <a:solidFill>
                  <a:srgbClr val="7030A0"/>
                </a:solidFill>
                <a:cs typeface="Arial" charset="0"/>
              </a:rPr>
              <a:t> reaction to the blade being thrown? What might this imply about her? How does this contrast with the initial response she has towards the violence?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6771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900" b="1" i="1" dirty="0">
                <a:solidFill>
                  <a:srgbClr val="002060"/>
                </a:solidFill>
              </a:rPr>
              <a:t>Learning Question: </a:t>
            </a:r>
            <a:r>
              <a:rPr lang="en-US" sz="1900" b="1" i="1" dirty="0">
                <a:solidFill>
                  <a:srgbClr val="C00000"/>
                </a:solidFill>
              </a:rPr>
              <a:t>What </a:t>
            </a:r>
            <a:r>
              <a:rPr lang="en-US" sz="1900" b="1" i="1" dirty="0" smtClean="0">
                <a:solidFill>
                  <a:srgbClr val="C00000"/>
                </a:solidFill>
              </a:rPr>
              <a:t>do the first moments in the arena show </a:t>
            </a:r>
            <a:r>
              <a:rPr lang="en-US" sz="1900" b="1" i="1" dirty="0">
                <a:solidFill>
                  <a:srgbClr val="C00000"/>
                </a:solidFill>
              </a:rPr>
              <a:t>us about Human Nature?</a:t>
            </a:r>
            <a:endParaRPr lang="en-US" sz="1900" b="1" i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179640">
            <a:off x="452438" y="4321175"/>
            <a:ext cx="27336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>
                <a:solidFill>
                  <a:srgbClr val="0070C0"/>
                </a:solidFill>
                <a:cs typeface="Arial" charset="0"/>
              </a:rPr>
              <a:t>Why does Collins use the word ‘hacking’? What technique is being applied here? What impact does it have on the reader? Why?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40357" y="5393830"/>
            <a:ext cx="195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Pages 174 and 175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060808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76" y="1634812"/>
            <a:ext cx="6431124" cy="428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5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15950" y="277812"/>
            <a:ext cx="7921625" cy="104140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3600" b="1" i="1" dirty="0" smtClean="0">
                <a:solidFill>
                  <a:schemeClr val="accent5"/>
                </a:solidFill>
                <a:cs typeface="Arial" charset="0"/>
              </a:rPr>
              <a:t>Summary</a:t>
            </a:r>
            <a:endParaRPr lang="en-GB" altLang="en-US" sz="3600" b="1" i="1" dirty="0">
              <a:solidFill>
                <a:schemeClr val="accent5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420931">
            <a:off x="651260" y="2643147"/>
            <a:ext cx="3462338" cy="1446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prstClr val="black"/>
                </a:solidFill>
              </a:rPr>
              <a:t>Starter: </a:t>
            </a:r>
            <a:r>
              <a:rPr lang="en-GB" sz="2200" b="1" i="1" dirty="0" smtClean="0">
                <a:solidFill>
                  <a:srgbClr val="7030A0"/>
                </a:solidFill>
              </a:rPr>
              <a:t>Sum up the reading you completed for homework in 27 words exactly.</a:t>
            </a:r>
            <a:endParaRPr lang="en-GB" sz="2200" b="1" i="1" dirty="0">
              <a:solidFill>
                <a:srgbClr val="C0504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4" y="1808104"/>
            <a:ext cx="3810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 rot="21171671">
            <a:off x="204788" y="1146175"/>
            <a:ext cx="4765675" cy="5842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3200" b="1" i="1" dirty="0" smtClean="0">
                <a:solidFill>
                  <a:srgbClr val="7030A0"/>
                </a:solidFill>
                <a:latin typeface="Calibri" pitchFamily="34" charset="0"/>
              </a:rPr>
              <a:t>Chapter 14. Page </a:t>
            </a:r>
            <a:r>
              <a:rPr lang="en-GB" sz="3200" b="1" i="1" dirty="0" smtClean="0">
                <a:solidFill>
                  <a:srgbClr val="7030A0"/>
                </a:solidFill>
                <a:latin typeface="Calibri" pitchFamily="34" charset="0"/>
              </a:rPr>
              <a:t>216.</a:t>
            </a:r>
            <a:endParaRPr lang="en-GB" sz="3200" b="1" i="1" dirty="0" smtClean="0">
              <a:solidFill>
                <a:srgbClr val="0070C0"/>
              </a:solidFill>
              <a:latin typeface="Calibri" pitchFamily="34" charset="0"/>
            </a:endParaRPr>
          </a:p>
        </p:txBody>
      </p:sp>
      <p:pic>
        <p:nvPicPr>
          <p:cNvPr id="317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39705">
            <a:off x="517525" y="2008188"/>
            <a:ext cx="38036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44" name="Picture 8" descr="http://www.moviespad.com/photos/the-hunger-games-book-cover-1-0697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717550"/>
            <a:ext cx="4464050" cy="57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5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 rot="21274515">
            <a:off x="209550" y="474663"/>
            <a:ext cx="3722688" cy="150812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b="1" i="1" dirty="0">
                <a:solidFill>
                  <a:srgbClr val="7030A0"/>
                </a:solidFill>
              </a:rPr>
              <a:t>Question: </a:t>
            </a:r>
            <a:r>
              <a:rPr lang="en-GB" b="1" i="1" dirty="0">
                <a:solidFill>
                  <a:srgbClr val="C00000"/>
                </a:solidFill>
              </a:rPr>
              <a:t>Once Collins has established an emotional connection between </a:t>
            </a:r>
            <a:r>
              <a:rPr lang="en-GB" b="1" i="1" dirty="0" err="1">
                <a:solidFill>
                  <a:srgbClr val="C00000"/>
                </a:solidFill>
              </a:rPr>
              <a:t>Katniss</a:t>
            </a:r>
            <a:r>
              <a:rPr lang="en-GB" b="1" i="1" dirty="0">
                <a:solidFill>
                  <a:srgbClr val="C00000"/>
                </a:solidFill>
              </a:rPr>
              <a:t> and the reader, </a:t>
            </a:r>
            <a:r>
              <a:rPr lang="en-GB" b="1" i="1" dirty="0">
                <a:solidFill>
                  <a:srgbClr val="8064A2">
                    <a:lumMod val="50000"/>
                  </a:srgbClr>
                </a:solidFill>
              </a:rPr>
              <a:t>what </a:t>
            </a:r>
            <a:r>
              <a:rPr lang="en-GB" sz="20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technical skills </a:t>
            </a:r>
            <a:r>
              <a:rPr lang="en-GB" b="1" i="1" dirty="0">
                <a:solidFill>
                  <a:srgbClr val="8064A2">
                    <a:lumMod val="50000"/>
                  </a:srgbClr>
                </a:solidFill>
              </a:rPr>
              <a:t>does she use to sustain engagement</a:t>
            </a:r>
            <a:r>
              <a:rPr lang="en-GB" b="1" i="1" dirty="0">
                <a:solidFill>
                  <a:srgbClr val="C00000"/>
                </a:solidFill>
              </a:rPr>
              <a:t>?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24580" name="Rectangle 13"/>
          <p:cNvSpPr>
            <a:spLocks noChangeArrowheads="1"/>
          </p:cNvSpPr>
          <p:nvPr/>
        </p:nvSpPr>
        <p:spPr bwMode="auto">
          <a:xfrm rot="167022">
            <a:off x="188913" y="2270125"/>
            <a:ext cx="37957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600" b="1" i="1" dirty="0">
                <a:solidFill>
                  <a:srgbClr val="262626"/>
                </a:solidFill>
                <a:cs typeface="Arial" charset="0"/>
              </a:rPr>
              <a:t>“People have not exaggerated the effects of the tracker </a:t>
            </a:r>
            <a:r>
              <a:rPr lang="en-GB" altLang="en-US" sz="1600" b="1" i="1" dirty="0" err="1">
                <a:solidFill>
                  <a:srgbClr val="262626"/>
                </a:solidFill>
                <a:cs typeface="Arial" charset="0"/>
              </a:rPr>
              <a:t>jacker</a:t>
            </a:r>
            <a:r>
              <a:rPr lang="en-GB" altLang="en-US" sz="1600" b="1" i="1" dirty="0">
                <a:solidFill>
                  <a:srgbClr val="262626"/>
                </a:solidFill>
                <a:cs typeface="Arial" charset="0"/>
              </a:rPr>
              <a:t> stings. Actually, the one on my knee is closer to an orange than a plum in size. A foul-smelling green liquid oozes from the places where I pulled out the stingers.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600" b="1" i="1" dirty="0">
                <a:solidFill>
                  <a:srgbClr val="262626"/>
                </a:solidFill>
                <a:cs typeface="Arial" charset="0"/>
              </a:rPr>
              <a:t>The swelling. The pain. The ooze. Watching Glimmer twitching to death on the ground. It’s a lot to handle before the sun has even cleared the horizon. I don’t want to think about what Glimmer must look like now. Her body disfigured. Her swollen fingers stiffening around the bow.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600" b="1" i="1" dirty="0">
                <a:solidFill>
                  <a:srgbClr val="262626"/>
                </a:solidFill>
                <a:cs typeface="Arial" charset="0"/>
              </a:rPr>
              <a:t>The bow! Somewhere in my befuddled mind one thought connects to another and I’m on my feet, teetering through the trees back to Glimmer. The bow. The arrows. I must get them.” p. </a:t>
            </a:r>
            <a:r>
              <a:rPr lang="en-GB" altLang="en-US" sz="1600" b="1" i="1" dirty="0" smtClean="0">
                <a:solidFill>
                  <a:srgbClr val="262626"/>
                </a:solidFill>
                <a:cs typeface="Arial" charset="0"/>
              </a:rPr>
              <a:t>223</a:t>
            </a:r>
            <a:endParaRPr lang="en-GB" altLang="en-US" sz="1600" b="1" i="1" dirty="0">
              <a:solidFill>
                <a:srgbClr val="262626"/>
              </a:solidFill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188158">
            <a:off x="4524375" y="663575"/>
            <a:ext cx="4287838" cy="2586038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i="1" dirty="0">
                <a:solidFill>
                  <a:srgbClr val="D9D9D9"/>
                </a:solidFill>
                <a:cs typeface="Arial" charset="0"/>
              </a:rPr>
              <a:t>__________ force the reader to read ______________. </a:t>
            </a:r>
            <a:r>
              <a:rPr lang="en-GB" altLang="en-US" sz="1800" b="1" i="1" dirty="0">
                <a:solidFill>
                  <a:srgbClr val="E6B9B8"/>
                </a:solidFill>
                <a:cs typeface="Arial" charset="0"/>
              </a:rPr>
              <a:t>This suggests an impending  ____________: something dramatic is about to happen.  </a:t>
            </a:r>
            <a:r>
              <a:rPr lang="en-GB" altLang="en-US" sz="1800" b="1" i="1" dirty="0">
                <a:solidFill>
                  <a:srgbClr val="C3D69B"/>
                </a:solidFill>
                <a:cs typeface="Arial" charset="0"/>
              </a:rPr>
              <a:t>This works to increase  ___________. </a:t>
            </a:r>
            <a:r>
              <a:rPr lang="en-GB" altLang="en-US" sz="1800" b="1" i="1" dirty="0">
                <a:solidFill>
                  <a:srgbClr val="FAC090"/>
                </a:solidFill>
                <a:cs typeface="Arial" charset="0"/>
              </a:rPr>
              <a:t>It also allows the reader to __________ with the tension felt by the character (as they are experiencing the same emotions), further enhancing ____________, therefore 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 rot="21226750">
            <a:off x="7808913" y="3224213"/>
            <a:ext cx="901700" cy="430212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C0504D">
                    <a:lumMod val="50000"/>
                  </a:srgbClr>
                </a:solidFill>
              </a:rPr>
              <a:t>faster 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 rot="650069">
            <a:off x="5819775" y="4005263"/>
            <a:ext cx="1077913" cy="4302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7030A0"/>
                </a:solidFill>
              </a:rPr>
              <a:t>climax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 rot="21429447">
            <a:off x="4467225" y="3349625"/>
            <a:ext cx="1284288" cy="4302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4F81BD">
                    <a:lumMod val="50000"/>
                  </a:srgbClr>
                </a:solidFill>
              </a:rPr>
              <a:t>suspense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 rot="594796">
            <a:off x="5810250" y="3486150"/>
            <a:ext cx="1997075" cy="431800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9BBB59">
                    <a:lumMod val="50000"/>
                  </a:srgbClr>
                </a:solidFill>
              </a:rPr>
              <a:t>short sentences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 rot="20772689">
            <a:off x="4216400" y="4005263"/>
            <a:ext cx="1476375" cy="430212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4BACC6">
                    <a:lumMod val="50000"/>
                  </a:srgbClr>
                </a:solidFill>
              </a:rPr>
              <a:t>empathise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 rot="650069">
            <a:off x="7127875" y="4264025"/>
            <a:ext cx="1728788" cy="4318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engagement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 rot="-186167">
            <a:off x="4372274" y="4764024"/>
            <a:ext cx="3149315" cy="70802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 dirty="0">
                <a:solidFill>
                  <a:srgbClr val="C3D69B"/>
                </a:solidFill>
                <a:cs typeface="Arial" charset="0"/>
              </a:rPr>
              <a:t>Challenge: </a:t>
            </a:r>
            <a:r>
              <a:rPr lang="en-GB" altLang="en-US" sz="2000" b="1" i="1" dirty="0">
                <a:solidFill>
                  <a:srgbClr val="CCC1DA"/>
                </a:solidFill>
                <a:cs typeface="Arial" charset="0"/>
              </a:rPr>
              <a:t>How else can a writer create suspense?</a:t>
            </a:r>
            <a:endParaRPr lang="en-GB" altLang="en-US" sz="2000" b="1" i="1" dirty="0">
              <a:solidFill>
                <a:srgbClr val="FAC090"/>
              </a:solidFill>
              <a:cs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271429">
            <a:off x="4495800" y="5810250"/>
            <a:ext cx="1609725" cy="768350"/>
          </a:xfrm>
          <a:prstGeom prst="rect">
            <a:avLst/>
          </a:prstGeom>
          <a:ln/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4BACC6">
                    <a:lumMod val="50000"/>
                  </a:srgbClr>
                </a:solidFill>
              </a:rPr>
              <a:t>First person perspective</a:t>
            </a:r>
            <a:endParaRPr lang="en-US" sz="2200" b="1" i="1" dirty="0">
              <a:solidFill>
                <a:srgbClr val="4BACC6">
                  <a:lumMod val="50000"/>
                </a:srgbClr>
              </a:solidFill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 rot="21271538">
            <a:off x="6389688" y="5991225"/>
            <a:ext cx="1643062" cy="430213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High stakes</a:t>
            </a:r>
            <a:endParaRPr lang="en-US" sz="22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 rot="475822">
            <a:off x="7231063" y="5341938"/>
            <a:ext cx="1628775" cy="430212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srgbClr val="F79646">
                    <a:lumMod val="75000"/>
                  </a:srgbClr>
                </a:solidFill>
              </a:rPr>
              <a:t>Alliteration</a:t>
            </a:r>
            <a:endParaRPr lang="en-US" sz="2200" b="1" i="1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 rot="21192366">
            <a:off x="5992813" y="5391150"/>
            <a:ext cx="1195387" cy="43180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2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Ellipses</a:t>
            </a:r>
            <a:endParaRPr lang="en-US" sz="2200" b="1" i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0"/>
            <a:ext cx="9144000" cy="384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900" b="1" i="1" dirty="0">
                <a:solidFill>
                  <a:srgbClr val="002060"/>
                </a:solidFill>
              </a:rPr>
              <a:t>Learning Question: </a:t>
            </a:r>
            <a:r>
              <a:rPr lang="en-US" sz="1900" b="1" i="1" dirty="0">
                <a:solidFill>
                  <a:srgbClr val="C00000"/>
                </a:solidFill>
              </a:rPr>
              <a:t>How does Collins explore the theme of violence in the Hunger Games?</a:t>
            </a:r>
            <a:endParaRPr lang="en-US" sz="1900" b="1" i="1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0" grpId="0" animBg="1"/>
      <p:bldP spid="11" grpId="0" animBg="1"/>
      <p:bldP spid="15" grpId="0" animBg="1"/>
      <p:bldP spid="18" grpId="0" animBg="1"/>
      <p:bldP spid="21" grpId="0" animBg="1"/>
      <p:bldP spid="22" grpId="0" animBg="1"/>
      <p:bldP spid="23" grpId="0" animBg="1"/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662</Words>
  <Application>Microsoft Macintosh PowerPoint</Application>
  <PresentationFormat>On-screen Show (4:3)</PresentationFormat>
  <Paragraphs>43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Learning Objectives</vt:lpstr>
      <vt:lpstr>PowerPoint Presentation</vt:lpstr>
      <vt:lpstr>PowerPoint Presentation</vt:lpstr>
      <vt:lpstr>Chapter 12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Gray</dc:creator>
  <cp:lastModifiedBy>Caitlin Gray</cp:lastModifiedBy>
  <cp:revision>2</cp:revision>
  <dcterms:created xsi:type="dcterms:W3CDTF">2014-10-13T18:42:43Z</dcterms:created>
  <dcterms:modified xsi:type="dcterms:W3CDTF">2014-10-14T18:52:06Z</dcterms:modified>
</cp:coreProperties>
</file>