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6" r:id="rId2"/>
    <p:sldId id="257" r:id="rId3"/>
    <p:sldId id="265" r:id="rId4"/>
    <p:sldId id="256" r:id="rId5"/>
    <p:sldId id="261"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4AB2A-AB24-3F42-8322-14392B00F104}" type="datetimeFigureOut">
              <a:rPr lang="en-US" smtClean="0"/>
              <a:t>10/28/2014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0B33C-4900-904D-A529-FD201629BE5A}" type="slidenum">
              <a:rPr lang="en-US" smtClean="0"/>
              <a:t>‹#›</a:t>
            </a:fld>
            <a:endParaRPr lang="en-US"/>
          </a:p>
        </p:txBody>
      </p:sp>
    </p:spTree>
    <p:extLst>
      <p:ext uri="{BB962C8B-B14F-4D97-AF65-F5344CB8AC3E}">
        <p14:creationId xmlns:p14="http://schemas.microsoft.com/office/powerpoint/2010/main" val="295574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Slide Image Placeholder 1"/>
          <p:cNvSpPr>
            <a:spLocks noGrp="1" noRot="1" noChangeAspect="1" noTextEdit="1"/>
          </p:cNvSpPr>
          <p:nvPr>
            <p:ph type="sldImg"/>
          </p:nvPr>
        </p:nvSpPr>
        <p:spPr>
          <a:ln/>
        </p:spPr>
      </p:sp>
      <p:sp>
        <p:nvSpPr>
          <p:cNvPr id="548867"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endParaRPr lang="en-US" altLang="en-US" smtClean="0"/>
          </a:p>
        </p:txBody>
      </p:sp>
      <p:sp>
        <p:nvSpPr>
          <p:cNvPr id="548868"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30A0DDA-FA44-48E2-92D3-95AF398F1174}" type="slidenum">
              <a:rPr lang="en-GB" altLang="en-US">
                <a:solidFill>
                  <a:srgbClr val="000000"/>
                </a:solidFill>
                <a:latin typeface="Calibri" pitchFamily="34" charset="0"/>
              </a:rPr>
              <a:pPr eaLnBrk="1" hangingPunct="1">
                <a:spcBef>
                  <a:spcPct val="0"/>
                </a:spcBef>
              </a:pPr>
              <a:t>2</a:t>
            </a:fld>
            <a:endParaRPr lang="en-GB" altLang="en-US">
              <a:solidFill>
                <a:srgbClr val="000000"/>
              </a:solidFill>
              <a:latin typeface="Calibri" pitchFamily="34" charset="0"/>
            </a:endParaRPr>
          </a:p>
        </p:txBody>
      </p:sp>
    </p:spTree>
    <p:extLst>
      <p:ext uri="{BB962C8B-B14F-4D97-AF65-F5344CB8AC3E}">
        <p14:creationId xmlns:p14="http://schemas.microsoft.com/office/powerpoint/2010/main" val="35762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Slide Image Placeholder 1"/>
          <p:cNvSpPr>
            <a:spLocks noGrp="1" noRot="1" noChangeAspect="1" noTextEdit="1"/>
          </p:cNvSpPr>
          <p:nvPr>
            <p:ph type="sldImg"/>
          </p:nvPr>
        </p:nvSpPr>
        <p:spPr>
          <a:ln/>
        </p:spPr>
      </p:sp>
      <p:sp>
        <p:nvSpPr>
          <p:cNvPr id="548867" name="Notes Placeholder 2"/>
          <p:cNvSpPr>
            <a:spLocks noGrp="1"/>
          </p:cNvSpPr>
          <p:nvPr>
            <p:ph type="body" idx="1"/>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endParaRPr lang="en-US" altLang="en-US" smtClean="0"/>
          </a:p>
        </p:txBody>
      </p:sp>
      <p:sp>
        <p:nvSpPr>
          <p:cNvPr id="548868" name="Slide Number Placeholder 3"/>
          <p:cNvSpPr>
            <a:spLocks noGrp="1"/>
          </p:cNvSpPr>
          <p:nvPr>
            <p:ph type="sldNum" sz="quarter" idx="5"/>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30A0DDA-FA44-48E2-92D3-95AF398F1174}" type="slidenum">
              <a:rPr lang="en-GB" altLang="en-US">
                <a:solidFill>
                  <a:srgbClr val="000000"/>
                </a:solidFill>
                <a:latin typeface="Calibri" pitchFamily="34" charset="0"/>
              </a:rPr>
              <a:pPr eaLnBrk="1" hangingPunct="1">
                <a:spcBef>
                  <a:spcPct val="0"/>
                </a:spcBef>
              </a:pPr>
              <a:t>3</a:t>
            </a:fld>
            <a:endParaRPr lang="en-GB" altLang="en-US">
              <a:solidFill>
                <a:srgbClr val="000000"/>
              </a:solidFill>
              <a:latin typeface="Calibri" pitchFamily="34" charset="0"/>
            </a:endParaRPr>
          </a:p>
        </p:txBody>
      </p:sp>
    </p:spTree>
    <p:extLst>
      <p:ext uri="{BB962C8B-B14F-4D97-AF65-F5344CB8AC3E}">
        <p14:creationId xmlns:p14="http://schemas.microsoft.com/office/powerpoint/2010/main" val="1957900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Slide Image Placeholder 1"/>
          <p:cNvSpPr>
            <a:spLocks noGrp="1" noRot="1" noChangeAspect="1" noTextEdit="1"/>
          </p:cNvSpPr>
          <p:nvPr>
            <p:ph type="sldImg"/>
          </p:nvPr>
        </p:nvSpPr>
        <p:spPr>
          <a:ln/>
        </p:spPr>
      </p:sp>
      <p:sp>
        <p:nvSpPr>
          <p:cNvPr id="600067" name="Notes Placeholder 2"/>
          <p:cNvSpPr>
            <a:spLocks noGrp="1"/>
          </p:cNvSpPr>
          <p:nvPr>
            <p:ph type="body" idx="1"/>
          </p:nvPr>
        </p:nvSpPr>
        <p:spPr>
          <a:noFill/>
        </p:spPr>
        <p:txBody>
          <a:bodyPr/>
          <a:lstStyle/>
          <a:p>
            <a:endParaRPr lang="en-GB" altLang="en-US" dirty="0" smtClean="0"/>
          </a:p>
        </p:txBody>
      </p:sp>
      <p:sp>
        <p:nvSpPr>
          <p:cNvPr id="60006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3771731F-343E-4BB2-96AD-31AAF017573B}" type="slidenum">
              <a:rPr lang="en-GB" altLang="en-US">
                <a:solidFill>
                  <a:srgbClr val="000000"/>
                </a:solidFill>
              </a:rPr>
              <a:pPr eaLnBrk="1" hangingPunct="1">
                <a:spcBef>
                  <a:spcPct val="0"/>
                </a:spcBef>
              </a:pPr>
              <a:t>5</a:t>
            </a:fld>
            <a:endParaRPr lang="en-GB" altLang="en-US">
              <a:solidFill>
                <a:srgbClr val="000000"/>
              </a:solidFill>
            </a:endParaRPr>
          </a:p>
        </p:txBody>
      </p:sp>
    </p:spTree>
    <p:extLst>
      <p:ext uri="{BB962C8B-B14F-4D97-AF65-F5344CB8AC3E}">
        <p14:creationId xmlns:p14="http://schemas.microsoft.com/office/powerpoint/2010/main" val="774808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571C4DAD-0C71-4193-8229-6D8C96451C98}" type="slidenum">
              <a:rPr lang="en-GB">
                <a:solidFill>
                  <a:prstClr val="black"/>
                </a:solidFill>
              </a:rPr>
              <a:pPr>
                <a:defRPr/>
              </a:pPr>
              <a:t>6</a:t>
            </a:fld>
            <a:endParaRPr lang="en-GB">
              <a:solidFill>
                <a:prstClr val="black"/>
              </a:solidFill>
            </a:endParaRPr>
          </a:p>
        </p:txBody>
      </p:sp>
    </p:spTree>
    <p:extLst>
      <p:ext uri="{BB962C8B-B14F-4D97-AF65-F5344CB8AC3E}">
        <p14:creationId xmlns:p14="http://schemas.microsoft.com/office/powerpoint/2010/main" val="1884681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 discussion</a:t>
            </a:r>
            <a:r>
              <a:rPr lang="en-US" baseline="0" dirty="0" smtClean="0"/>
              <a:t> if time, then short written response? Add Rue to flowers page</a:t>
            </a:r>
            <a:r>
              <a:rPr lang="en-US" baseline="0" smtClean="0"/>
              <a:t>/humanity?</a:t>
            </a:r>
            <a:endParaRPr lang="en-US" dirty="0"/>
          </a:p>
        </p:txBody>
      </p:sp>
      <p:sp>
        <p:nvSpPr>
          <p:cNvPr id="4" name="Slide Number Placeholder 3"/>
          <p:cNvSpPr>
            <a:spLocks noGrp="1"/>
          </p:cNvSpPr>
          <p:nvPr>
            <p:ph type="sldNum" sz="quarter" idx="10"/>
          </p:nvPr>
        </p:nvSpPr>
        <p:spPr/>
        <p:txBody>
          <a:bodyPr/>
          <a:lstStyle/>
          <a:p>
            <a:fld id="{A050B33C-4900-904D-A529-FD201629BE5A}" type="slidenum">
              <a:rPr lang="en-US" smtClean="0"/>
              <a:t>7</a:t>
            </a:fld>
            <a:endParaRPr lang="en-US"/>
          </a:p>
        </p:txBody>
      </p:sp>
    </p:spTree>
    <p:extLst>
      <p:ext uri="{BB962C8B-B14F-4D97-AF65-F5344CB8AC3E}">
        <p14:creationId xmlns:p14="http://schemas.microsoft.com/office/powerpoint/2010/main" val="3814296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F87A13A8-141C-8042-BC5E-94B8B10BE997}"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252358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87A13A8-141C-8042-BC5E-94B8B10BE997}"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3699188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87A13A8-141C-8042-BC5E-94B8B10BE997}"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257625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87A13A8-141C-8042-BC5E-94B8B10BE997}"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69663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F87A13A8-141C-8042-BC5E-94B8B10BE997}" type="datetimeFigureOut">
              <a:rPr lang="en-US" smtClean="0"/>
              <a:t>10/28/2014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132766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F87A13A8-141C-8042-BC5E-94B8B10BE997}"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262574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F87A13A8-141C-8042-BC5E-94B8B10BE997}" type="datetimeFigureOut">
              <a:rPr lang="en-US" smtClean="0"/>
              <a:t>10/28/2014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3008655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F87A13A8-141C-8042-BC5E-94B8B10BE997}" type="datetimeFigureOut">
              <a:rPr lang="en-US" smtClean="0"/>
              <a:t>10/28/2014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3455766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A13A8-141C-8042-BC5E-94B8B10BE997}" type="datetimeFigureOut">
              <a:rPr lang="en-US" smtClean="0"/>
              <a:t>10/28/2014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2072343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87A13A8-141C-8042-BC5E-94B8B10BE997}"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255233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87A13A8-141C-8042-BC5E-94B8B10BE997}" type="datetimeFigureOut">
              <a:rPr lang="en-US" smtClean="0"/>
              <a:t>10/28/2014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6C0788-BD0A-9544-828B-11170B1263A0}" type="slidenum">
              <a:rPr lang="en-US" smtClean="0"/>
              <a:t>‹#›</a:t>
            </a:fld>
            <a:endParaRPr lang="en-US"/>
          </a:p>
        </p:txBody>
      </p:sp>
    </p:spTree>
    <p:extLst>
      <p:ext uri="{BB962C8B-B14F-4D97-AF65-F5344CB8AC3E}">
        <p14:creationId xmlns:p14="http://schemas.microsoft.com/office/powerpoint/2010/main" val="413591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A13A8-141C-8042-BC5E-94B8B10BE997}" type="datetimeFigureOut">
              <a:rPr lang="en-US" smtClean="0"/>
              <a:t>10/28/2014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C0788-BD0A-9544-828B-11170B1263A0}" type="slidenum">
              <a:rPr lang="en-US" smtClean="0"/>
              <a:t>‹#›</a:t>
            </a:fld>
            <a:endParaRPr lang="en-US"/>
          </a:p>
        </p:txBody>
      </p:sp>
    </p:spTree>
    <p:extLst>
      <p:ext uri="{BB962C8B-B14F-4D97-AF65-F5344CB8AC3E}">
        <p14:creationId xmlns:p14="http://schemas.microsoft.com/office/powerpoint/2010/main" val="579734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950" y="1600200"/>
            <a:ext cx="7921625" cy="4525963"/>
          </a:xfrm>
        </p:spPr>
        <p:style>
          <a:lnRef idx="2">
            <a:schemeClr val="accent3"/>
          </a:lnRef>
          <a:fillRef idx="1">
            <a:schemeClr val="lt1"/>
          </a:fillRef>
          <a:effectRef idx="0">
            <a:schemeClr val="accent3"/>
          </a:effectRef>
          <a:fontRef idx="minor">
            <a:schemeClr val="dk1"/>
          </a:fontRef>
        </p:style>
        <p:txBody>
          <a:bodyPr/>
          <a:lstStyle/>
          <a:p>
            <a:pPr marL="0" indent="0">
              <a:buNone/>
            </a:pPr>
            <a:r>
              <a:rPr lang="en-US" dirty="0" smtClean="0"/>
              <a:t>How many words can you make out of the letters in:</a:t>
            </a:r>
          </a:p>
          <a:p>
            <a:pPr marL="0" indent="0">
              <a:buNone/>
            </a:pPr>
            <a:endParaRPr lang="en-US" dirty="0"/>
          </a:p>
          <a:p>
            <a:pPr marL="0" indent="0" algn="ctr">
              <a:buNone/>
            </a:pPr>
            <a:r>
              <a:rPr lang="en-US" b="1" dirty="0" smtClean="0"/>
              <a:t>chronological</a:t>
            </a:r>
          </a:p>
          <a:p>
            <a:pPr marL="0" indent="0" algn="ctr">
              <a:buNone/>
            </a:pPr>
            <a:endParaRPr lang="en-US" dirty="0"/>
          </a:p>
          <a:p>
            <a:pPr marL="0" indent="0">
              <a:buNone/>
            </a:pPr>
            <a:r>
              <a:rPr lang="en-US" dirty="0" smtClean="0"/>
              <a:t>e.g. corn, logic, lag…</a:t>
            </a:r>
            <a:endParaRPr lang="en-US" dirty="0"/>
          </a:p>
        </p:txBody>
      </p:sp>
      <p:sp>
        <p:nvSpPr>
          <p:cNvPr id="4" name="Title 1"/>
          <p:cNvSpPr txBox="1">
            <a:spLocks/>
          </p:cNvSpPr>
          <p:nvPr/>
        </p:nvSpPr>
        <p:spPr bwMode="auto">
          <a:xfrm>
            <a:off x="615950" y="277812"/>
            <a:ext cx="7921625" cy="1041401"/>
          </a:xfrm>
          <a:prstGeom prst="rect">
            <a:avLst/>
          </a:prstGeom>
          <a:ln/>
          <a:extLst/>
        </p:spPr>
        <p:style>
          <a:lnRef idx="2">
            <a:schemeClr val="dk1"/>
          </a:lnRef>
          <a:fillRef idx="1">
            <a:schemeClr val="lt1"/>
          </a:fillRef>
          <a:effectRef idx="0">
            <a:schemeClr val="dk1"/>
          </a:effectRef>
          <a:fontRef idx="minor">
            <a:schemeClr val="dk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fontAlgn="base" hangingPunct="1">
              <a:spcBef>
                <a:spcPct val="0"/>
              </a:spcBef>
              <a:spcAft>
                <a:spcPct val="0"/>
              </a:spcAft>
              <a:buFontTx/>
              <a:buNone/>
            </a:pPr>
            <a:r>
              <a:rPr lang="en-GB" altLang="en-US" sz="3600" b="1" i="1" dirty="0" smtClean="0">
                <a:solidFill>
                  <a:schemeClr val="accent5"/>
                </a:solidFill>
                <a:cs typeface="Arial" charset="0"/>
              </a:rPr>
              <a:t>Starter</a:t>
            </a:r>
            <a:endParaRPr lang="en-GB" altLang="en-US" sz="3600" b="1" i="1" dirty="0">
              <a:solidFill>
                <a:schemeClr val="accent5"/>
              </a:solidFill>
              <a:cs typeface="Arial" charset="0"/>
            </a:endParaRPr>
          </a:p>
        </p:txBody>
      </p:sp>
      <p:sp>
        <p:nvSpPr>
          <p:cNvPr id="5" name="TextBox 4"/>
          <p:cNvSpPr txBox="1"/>
          <p:nvPr/>
        </p:nvSpPr>
        <p:spPr>
          <a:xfrm rot="21420931">
            <a:off x="1636227" y="3221071"/>
            <a:ext cx="6375668" cy="43088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fontAlgn="base">
              <a:spcBef>
                <a:spcPct val="0"/>
              </a:spcBef>
              <a:spcAft>
                <a:spcPct val="0"/>
              </a:spcAft>
              <a:defRPr/>
            </a:pPr>
            <a:r>
              <a:rPr lang="en-GB" sz="2200" b="1" i="1" dirty="0" smtClean="0">
                <a:solidFill>
                  <a:schemeClr val="tx1">
                    <a:lumMod val="85000"/>
                    <a:lumOff val="15000"/>
                  </a:schemeClr>
                </a:solidFill>
              </a:rPr>
              <a:t>Learning Objective: To </a:t>
            </a:r>
            <a:r>
              <a:rPr lang="en-GB" sz="2200" b="1" i="1" dirty="0" smtClean="0">
                <a:solidFill>
                  <a:schemeClr val="tx1">
                    <a:lumMod val="85000"/>
                    <a:lumOff val="15000"/>
                  </a:schemeClr>
                </a:solidFill>
              </a:rPr>
              <a:t>recall events chronologically.</a:t>
            </a:r>
            <a:endParaRPr lang="en-GB" sz="2200" b="1" i="1" dirty="0">
              <a:solidFill>
                <a:schemeClr val="tx1">
                  <a:lumMod val="85000"/>
                  <a:lumOff val="15000"/>
                </a:schemeClr>
              </a:solidFill>
            </a:endParaRPr>
          </a:p>
        </p:txBody>
      </p:sp>
    </p:spTree>
    <p:extLst>
      <p:ext uri="{BB962C8B-B14F-4D97-AF65-F5344CB8AC3E}">
        <p14:creationId xmlns:p14="http://schemas.microsoft.com/office/powerpoint/2010/main" val="24119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21420931">
            <a:off x="199420" y="1540405"/>
            <a:ext cx="3462338" cy="769441"/>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fontAlgn="base">
              <a:spcBef>
                <a:spcPct val="0"/>
              </a:spcBef>
              <a:spcAft>
                <a:spcPct val="0"/>
              </a:spcAft>
              <a:defRPr/>
            </a:pPr>
            <a:r>
              <a:rPr lang="en-GB" sz="2200" b="1" i="1" dirty="0" smtClean="0">
                <a:solidFill>
                  <a:prstClr val="black"/>
                </a:solidFill>
              </a:rPr>
              <a:t>Over half term you read Chapters 15 – 21.</a:t>
            </a:r>
            <a:endParaRPr lang="en-GB" sz="2200" b="1" i="1" dirty="0">
              <a:solidFill>
                <a:srgbClr val="C0504D"/>
              </a:solidFill>
            </a:endParaRPr>
          </a:p>
        </p:txBody>
      </p:sp>
      <p:sp>
        <p:nvSpPr>
          <p:cNvPr id="3075" name="Title 1"/>
          <p:cNvSpPr txBox="1">
            <a:spLocks/>
          </p:cNvSpPr>
          <p:nvPr/>
        </p:nvSpPr>
        <p:spPr bwMode="auto">
          <a:xfrm>
            <a:off x="615950" y="277812"/>
            <a:ext cx="7921625" cy="1041401"/>
          </a:xfrm>
          <a:prstGeom prst="rect">
            <a:avLst/>
          </a:prstGeom>
          <a:ln/>
          <a:extLst/>
        </p:spPr>
        <p:style>
          <a:lnRef idx="2">
            <a:schemeClr val="dk1"/>
          </a:lnRef>
          <a:fillRef idx="1">
            <a:schemeClr val="lt1"/>
          </a:fillRef>
          <a:effectRef idx="0">
            <a:schemeClr val="dk1"/>
          </a:effectRef>
          <a:fontRef idx="minor">
            <a:schemeClr val="dk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fontAlgn="base" hangingPunct="1">
              <a:spcBef>
                <a:spcPct val="0"/>
              </a:spcBef>
              <a:spcAft>
                <a:spcPct val="0"/>
              </a:spcAft>
              <a:buFontTx/>
              <a:buNone/>
            </a:pPr>
            <a:r>
              <a:rPr lang="en-GB" altLang="en-US" sz="3600" b="1" i="1" dirty="0" smtClean="0">
                <a:solidFill>
                  <a:schemeClr val="accent5"/>
                </a:solidFill>
                <a:cs typeface="Arial" charset="0"/>
              </a:rPr>
              <a:t>Half Term Reading Check</a:t>
            </a:r>
            <a:endParaRPr lang="en-GB" altLang="en-US" sz="3600" b="1" i="1" dirty="0">
              <a:solidFill>
                <a:schemeClr val="accent5"/>
              </a:solidFill>
              <a:cs typeface="Arial" charset="0"/>
            </a:endParaRPr>
          </a:p>
        </p:txBody>
      </p:sp>
      <p:sp>
        <p:nvSpPr>
          <p:cNvPr id="2" name="Rectangle 1"/>
          <p:cNvSpPr/>
          <p:nvPr/>
        </p:nvSpPr>
        <p:spPr>
          <a:xfrm>
            <a:off x="3417972" y="1775581"/>
            <a:ext cx="5471656" cy="378565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GB" sz="2400" b="1" i="1" u="sng" dirty="0">
                <a:solidFill>
                  <a:prstClr val="black"/>
                </a:solidFill>
              </a:rPr>
              <a:t>Task</a:t>
            </a:r>
            <a:r>
              <a:rPr lang="en-GB" sz="2400" b="1" i="1" dirty="0" smtClean="0">
                <a:solidFill>
                  <a:prstClr val="black"/>
                </a:solidFill>
              </a:rPr>
              <a:t>: </a:t>
            </a:r>
            <a:r>
              <a:rPr lang="en-GB" sz="2400" dirty="0" smtClean="0">
                <a:solidFill>
                  <a:prstClr val="black"/>
                </a:solidFill>
              </a:rPr>
              <a:t>Each table will work to summarise their given chapter of the book. You must create a </a:t>
            </a:r>
            <a:r>
              <a:rPr lang="en-GB" sz="2400" b="1" i="1" dirty="0" smtClean="0">
                <a:solidFill>
                  <a:prstClr val="black"/>
                </a:solidFill>
              </a:rPr>
              <a:t>poster</a:t>
            </a:r>
            <a:r>
              <a:rPr lang="en-GB" sz="2400" dirty="0" smtClean="0">
                <a:solidFill>
                  <a:prstClr val="black"/>
                </a:solidFill>
              </a:rPr>
              <a:t> on sugar paper, which will include:</a:t>
            </a:r>
          </a:p>
          <a:p>
            <a:pPr marL="285750" indent="-285750">
              <a:buFont typeface="Arial"/>
              <a:buChar char="•"/>
            </a:pPr>
            <a:r>
              <a:rPr lang="en-GB" sz="2400" dirty="0" smtClean="0">
                <a:solidFill>
                  <a:prstClr val="black"/>
                </a:solidFill>
              </a:rPr>
              <a:t>The key events of the chapter</a:t>
            </a:r>
          </a:p>
          <a:p>
            <a:pPr marL="285750" indent="-285750">
              <a:buFont typeface="Arial"/>
              <a:buChar char="•"/>
            </a:pPr>
            <a:r>
              <a:rPr lang="en-US" sz="2400" dirty="0" smtClean="0"/>
              <a:t>Any themes encountered</a:t>
            </a:r>
          </a:p>
          <a:p>
            <a:pPr marL="285750" indent="-285750">
              <a:buFont typeface="Arial"/>
              <a:buChar char="•"/>
            </a:pPr>
            <a:r>
              <a:rPr lang="en-US" sz="2400" dirty="0" smtClean="0"/>
              <a:t>Characters in the chapter</a:t>
            </a:r>
          </a:p>
          <a:p>
            <a:pPr marL="285750" indent="-285750">
              <a:buFont typeface="Arial"/>
              <a:buChar char="•"/>
            </a:pPr>
            <a:r>
              <a:rPr lang="en-US" sz="2400" dirty="0" smtClean="0"/>
              <a:t>Important questions raised or </a:t>
            </a:r>
            <a:r>
              <a:rPr lang="en-US" sz="2400" dirty="0" smtClean="0"/>
              <a:t>answered</a:t>
            </a:r>
          </a:p>
          <a:p>
            <a:pPr marL="285750" indent="-285750">
              <a:buFont typeface="Arial"/>
              <a:buChar char="•"/>
            </a:pPr>
            <a:r>
              <a:rPr lang="en-US" sz="2400" dirty="0" smtClean="0"/>
              <a:t>What happens in the chapter before and after (briefly)</a:t>
            </a:r>
            <a:endParaRPr lang="en-US" sz="2400" dirty="0"/>
          </a:p>
        </p:txBody>
      </p:sp>
      <p:sp>
        <p:nvSpPr>
          <p:cNvPr id="8" name="TextBox 7"/>
          <p:cNvSpPr txBox="1"/>
          <p:nvPr/>
        </p:nvSpPr>
        <p:spPr>
          <a:xfrm rot="21420931">
            <a:off x="206802" y="5605651"/>
            <a:ext cx="5573911" cy="110799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fontAlgn="base">
              <a:spcBef>
                <a:spcPct val="0"/>
              </a:spcBef>
              <a:spcAft>
                <a:spcPct val="0"/>
              </a:spcAft>
              <a:defRPr/>
            </a:pPr>
            <a:r>
              <a:rPr lang="en-GB" sz="2200" b="1" i="1" dirty="0" smtClean="0">
                <a:solidFill>
                  <a:schemeClr val="tx1">
                    <a:lumMod val="85000"/>
                    <a:lumOff val="15000"/>
                  </a:schemeClr>
                </a:solidFill>
              </a:rPr>
              <a:t>Be prepared: you will have two minutes to present your poster/</a:t>
            </a:r>
            <a:r>
              <a:rPr lang="en-GB" sz="2200" b="1" i="1" dirty="0" err="1" smtClean="0">
                <a:solidFill>
                  <a:schemeClr val="tx1">
                    <a:lumMod val="85000"/>
                    <a:lumOff val="15000"/>
                  </a:schemeClr>
                </a:solidFill>
              </a:rPr>
              <a:t>handout</a:t>
            </a:r>
            <a:r>
              <a:rPr lang="en-GB" sz="2200" b="1" i="1" dirty="0" smtClean="0">
                <a:solidFill>
                  <a:schemeClr val="tx1">
                    <a:lumMod val="85000"/>
                    <a:lumOff val="15000"/>
                  </a:schemeClr>
                </a:solidFill>
              </a:rPr>
              <a:t> to the class at the end of the lesson. </a:t>
            </a:r>
            <a:endParaRPr lang="en-GB" sz="2200" b="1" i="1" dirty="0">
              <a:solidFill>
                <a:schemeClr val="tx1">
                  <a:lumMod val="85000"/>
                  <a:lumOff val="15000"/>
                </a:schemeClr>
              </a:solidFill>
            </a:endParaRPr>
          </a:p>
        </p:txBody>
      </p:sp>
    </p:spTree>
    <p:extLst>
      <p:ext uri="{BB962C8B-B14F-4D97-AF65-F5344CB8AC3E}">
        <p14:creationId xmlns:p14="http://schemas.microsoft.com/office/powerpoint/2010/main" val="2547051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589374" y="1979807"/>
            <a:ext cx="5953805"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fontAlgn="base">
              <a:spcBef>
                <a:spcPct val="0"/>
              </a:spcBef>
              <a:spcAft>
                <a:spcPct val="0"/>
              </a:spcAft>
              <a:defRPr/>
            </a:pPr>
            <a:r>
              <a:rPr lang="en-GB" sz="2200" b="1" i="1" dirty="0" smtClean="0">
                <a:solidFill>
                  <a:schemeClr val="tx1">
                    <a:lumMod val="85000"/>
                    <a:lumOff val="15000"/>
                  </a:schemeClr>
                </a:solidFill>
              </a:rPr>
              <a:t>between the relationships consider to characters.</a:t>
            </a:r>
            <a:endParaRPr lang="en-GB" sz="2200" b="1" i="1" dirty="0">
              <a:solidFill>
                <a:schemeClr val="tx1">
                  <a:lumMod val="85000"/>
                  <a:lumOff val="15000"/>
                </a:schemeClr>
              </a:solidFill>
            </a:endParaRPr>
          </a:p>
        </p:txBody>
      </p:sp>
      <p:sp>
        <p:nvSpPr>
          <p:cNvPr id="3075" name="Title 1"/>
          <p:cNvSpPr txBox="1">
            <a:spLocks/>
          </p:cNvSpPr>
          <p:nvPr/>
        </p:nvSpPr>
        <p:spPr bwMode="auto">
          <a:xfrm>
            <a:off x="615950" y="277812"/>
            <a:ext cx="7921625" cy="1041401"/>
          </a:xfrm>
          <a:prstGeom prst="rect">
            <a:avLst/>
          </a:prstGeom>
          <a:ln/>
          <a:extLst/>
        </p:spPr>
        <p:style>
          <a:lnRef idx="2">
            <a:schemeClr val="dk1"/>
          </a:lnRef>
          <a:fillRef idx="1">
            <a:schemeClr val="lt1"/>
          </a:fillRef>
          <a:effectRef idx="0">
            <a:schemeClr val="dk1"/>
          </a:effectRef>
          <a:fontRef idx="minor">
            <a:schemeClr val="dk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fontAlgn="base" hangingPunct="1">
              <a:spcBef>
                <a:spcPct val="0"/>
              </a:spcBef>
              <a:spcAft>
                <a:spcPct val="0"/>
              </a:spcAft>
              <a:buFontTx/>
              <a:buNone/>
            </a:pPr>
            <a:r>
              <a:rPr lang="en-GB" altLang="en-US" sz="3600" b="1" i="1" dirty="0" smtClean="0">
                <a:solidFill>
                  <a:schemeClr val="accent5"/>
                </a:solidFill>
                <a:cs typeface="Arial" charset="0"/>
              </a:rPr>
              <a:t>Starter</a:t>
            </a:r>
            <a:endParaRPr lang="en-GB" altLang="en-US" sz="3600" b="1" i="1" dirty="0">
              <a:solidFill>
                <a:schemeClr val="accent5"/>
              </a:solidFill>
              <a:cs typeface="Arial" charset="0"/>
            </a:endParaRPr>
          </a:p>
        </p:txBody>
      </p:sp>
      <p:sp>
        <p:nvSpPr>
          <p:cNvPr id="3" name="TextBox 2"/>
          <p:cNvSpPr txBox="1"/>
          <p:nvPr/>
        </p:nvSpPr>
        <p:spPr>
          <a:xfrm>
            <a:off x="1791584" y="3884464"/>
            <a:ext cx="5751595" cy="553998"/>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3000" b="1" i="1" dirty="0" smtClean="0"/>
              <a:t>Unscramble our learning objective</a:t>
            </a:r>
            <a:endParaRPr lang="en-US" sz="3000" b="1" i="1" dirty="0"/>
          </a:p>
        </p:txBody>
      </p:sp>
      <p:cxnSp>
        <p:nvCxnSpPr>
          <p:cNvPr id="5" name="Straight Arrow Connector 4"/>
          <p:cNvCxnSpPr/>
          <p:nvPr/>
        </p:nvCxnSpPr>
        <p:spPr>
          <a:xfrm flipH="1" flipV="1">
            <a:off x="5936619" y="2646813"/>
            <a:ext cx="336613" cy="12376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2967705" y="2646813"/>
            <a:ext cx="291315" cy="123765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589374" y="5314502"/>
            <a:ext cx="5953805"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fontAlgn="base">
              <a:spcBef>
                <a:spcPct val="0"/>
              </a:spcBef>
              <a:spcAft>
                <a:spcPct val="0"/>
              </a:spcAft>
              <a:defRPr/>
            </a:pPr>
            <a:r>
              <a:rPr lang="en-GB" sz="2200" b="1" i="1" dirty="0" smtClean="0">
                <a:solidFill>
                  <a:schemeClr val="tx1">
                    <a:lumMod val="85000"/>
                    <a:lumOff val="15000"/>
                  </a:schemeClr>
                </a:solidFill>
              </a:rPr>
              <a:t>To consider the relationships between characters.</a:t>
            </a:r>
            <a:endParaRPr lang="en-GB" sz="2200" b="1" i="1" dirty="0">
              <a:solidFill>
                <a:schemeClr val="tx1">
                  <a:lumMod val="85000"/>
                  <a:lumOff val="15000"/>
                </a:schemeClr>
              </a:solidFill>
            </a:endParaRPr>
          </a:p>
        </p:txBody>
      </p:sp>
      <p:sp>
        <p:nvSpPr>
          <p:cNvPr id="8" name="TextBox 7"/>
          <p:cNvSpPr txBox="1"/>
          <p:nvPr/>
        </p:nvSpPr>
        <p:spPr>
          <a:xfrm>
            <a:off x="6750504" y="136792"/>
            <a:ext cx="2134190"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fontAlgn="base">
              <a:spcBef>
                <a:spcPct val="0"/>
              </a:spcBef>
              <a:spcAft>
                <a:spcPct val="0"/>
              </a:spcAft>
              <a:defRPr/>
            </a:pPr>
            <a:r>
              <a:rPr lang="en-GB" sz="1600" b="1" i="1" dirty="0" smtClean="0">
                <a:solidFill>
                  <a:schemeClr val="tx1">
                    <a:lumMod val="85000"/>
                    <a:lumOff val="15000"/>
                  </a:schemeClr>
                </a:solidFill>
              </a:rPr>
              <a:t>Please stick yesterday’s grid (Title: Half term reading) and your lotus diagram into your books.</a:t>
            </a:r>
            <a:endParaRPr lang="en-GB" sz="1600" b="1" i="1" dirty="0">
              <a:solidFill>
                <a:schemeClr val="tx1">
                  <a:lumMod val="85000"/>
                  <a:lumOff val="15000"/>
                </a:schemeClr>
              </a:solidFill>
            </a:endParaRPr>
          </a:p>
        </p:txBody>
      </p:sp>
    </p:spTree>
    <p:extLst>
      <p:ext uri="{BB962C8B-B14F-4D97-AF65-F5344CB8AC3E}">
        <p14:creationId xmlns:p14="http://schemas.microsoft.com/office/powerpoint/2010/main" val="27629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rot="21367371">
            <a:off x="170140" y="277812"/>
            <a:ext cx="4940250" cy="1160341"/>
          </a:xfrm>
          <a:prstGeom prst="rect">
            <a:avLst/>
          </a:prstGeom>
          <a:ln>
            <a:solidFill>
              <a:schemeClr val="tx1"/>
            </a:solidFill>
          </a:ln>
          <a:extLst/>
        </p:spPr>
        <p:style>
          <a:lnRef idx="1">
            <a:schemeClr val="accent3"/>
          </a:lnRef>
          <a:fillRef idx="2">
            <a:schemeClr val="accent3"/>
          </a:fillRef>
          <a:effectRef idx="1">
            <a:schemeClr val="accent3"/>
          </a:effectRef>
          <a:fontRef idx="minor">
            <a:schemeClr val="dk1"/>
          </a:fontRef>
        </p:style>
        <p:txBody>
          <a:bodyPr anchor="ct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eaLnBrk="1" fontAlgn="base" hangingPunct="1">
              <a:spcBef>
                <a:spcPct val="0"/>
              </a:spcBef>
              <a:spcAft>
                <a:spcPct val="0"/>
              </a:spcAft>
              <a:buFontTx/>
              <a:buNone/>
            </a:pPr>
            <a:r>
              <a:rPr lang="en-GB" altLang="en-US" sz="2000" b="1" i="1" dirty="0" smtClean="0">
                <a:solidFill>
                  <a:schemeClr val="accent4">
                    <a:lumMod val="50000"/>
                  </a:schemeClr>
                </a:solidFill>
                <a:cs typeface="Arial" charset="0"/>
              </a:rPr>
              <a:t>Task: Create a table, listing examples of times when human kindness vs. human savagery are shown in the book.</a:t>
            </a:r>
            <a:endParaRPr lang="en-GB" altLang="en-US" sz="2000" b="1" i="1" dirty="0">
              <a:solidFill>
                <a:schemeClr val="accent4">
                  <a:lumMod val="50000"/>
                </a:schemeClr>
              </a:solidFill>
              <a:cs typeface="Arial" charset="0"/>
            </a:endParaRPr>
          </a:p>
        </p:txBody>
      </p:sp>
      <p:pic>
        <p:nvPicPr>
          <p:cNvPr id="7" name="Picture 2" descr="http://images4.wikia.nocookie.net/__cb20120409123514/thehungergames/images/2/2c/The-hunger-games-katniss-rue-death-flower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1427558">
            <a:off x="327025" y="2371725"/>
            <a:ext cx="1427163"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 descr="http://cdn5.movieclips.com/lionsgate/t/the-hunger-games-2012/0607193_46909_MC_Tx36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83986">
            <a:off x="1287463" y="5427663"/>
            <a:ext cx="1995487" cy="1077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6" descr="http://www.thehob.org/wp-content/uploads/2012/03/KatnissC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274150">
            <a:off x="2133600" y="2700338"/>
            <a:ext cx="1635125" cy="1141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8" descr="http://fc03.deviantart.net/fs70/f/2013/131/8/e/katniss_and_rue_by_starbitcosplay-d64uvgf.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83524">
            <a:off x="217488" y="4048125"/>
            <a:ext cx="1843087" cy="122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2"/>
          <p:cNvSpPr>
            <a:spLocks noChangeArrowheads="1"/>
          </p:cNvSpPr>
          <p:nvPr/>
        </p:nvSpPr>
        <p:spPr bwMode="auto">
          <a:xfrm rot="186263">
            <a:off x="768350" y="1847850"/>
            <a:ext cx="3849688"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defRPr/>
            </a:pPr>
            <a:r>
              <a:rPr lang="en-GB" sz="3200" b="1" i="1" dirty="0">
                <a:solidFill>
                  <a:srgbClr val="F79646"/>
                </a:solidFill>
              </a:rPr>
              <a:t>Human Kindness</a:t>
            </a:r>
          </a:p>
        </p:txBody>
      </p:sp>
      <p:sp>
        <p:nvSpPr>
          <p:cNvPr id="12" name="Rectangle 11"/>
          <p:cNvSpPr/>
          <p:nvPr/>
        </p:nvSpPr>
        <p:spPr>
          <a:xfrm rot="293446">
            <a:off x="2938491" y="4430713"/>
            <a:ext cx="4572000" cy="460375"/>
          </a:xfrm>
          <a:prstGeom prst="rect">
            <a:avLst/>
          </a:prstGeom>
        </p:spPr>
        <p:txBody>
          <a:bodyPr>
            <a:spAutoFit/>
          </a:bodyPr>
          <a:lstStyle/>
          <a:p>
            <a:pPr>
              <a:defRPr/>
            </a:pPr>
            <a:r>
              <a:rPr lang="en-GB" sz="2400" b="1" i="1" dirty="0">
                <a:solidFill>
                  <a:schemeClr val="accent2"/>
                </a:solidFill>
              </a:rPr>
              <a:t>Vs</a:t>
            </a:r>
            <a:r>
              <a:rPr lang="en-GB" sz="2400" b="1" i="1" dirty="0">
                <a:solidFill>
                  <a:srgbClr val="F79646">
                    <a:lumMod val="40000"/>
                    <a:lumOff val="60000"/>
                  </a:srgbClr>
                </a:solidFill>
              </a:rPr>
              <a:t>. </a:t>
            </a:r>
          </a:p>
        </p:txBody>
      </p:sp>
      <p:sp>
        <p:nvSpPr>
          <p:cNvPr id="13" name="Rectangle 2"/>
          <p:cNvSpPr>
            <a:spLocks noChangeArrowheads="1"/>
          </p:cNvSpPr>
          <p:nvPr/>
        </p:nvSpPr>
        <p:spPr bwMode="auto">
          <a:xfrm rot="186263">
            <a:off x="3641754" y="5638800"/>
            <a:ext cx="3849687"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defRPr/>
            </a:pPr>
            <a:r>
              <a:rPr lang="en-GB" sz="3200" b="1" i="1" dirty="0">
                <a:solidFill>
                  <a:srgbClr val="F79646"/>
                </a:solidFill>
              </a:rPr>
              <a:t>Human Savagery</a:t>
            </a:r>
          </a:p>
        </p:txBody>
      </p:sp>
      <p:pic>
        <p:nvPicPr>
          <p:cNvPr id="14" name="Picture 12" descr="http://cinemasights.com/wp/wp-content/uploads/2012/06/hungergames-blurry.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62149">
            <a:off x="5064154" y="765175"/>
            <a:ext cx="2809875" cy="142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http://danielgarber.files.wordpress.com/2012/03/hunger-games-banks-lawrenc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1220663">
            <a:off x="5286404" y="3908425"/>
            <a:ext cx="2363787" cy="157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6" descr="http://4.bp.blogspot.com/-ueTWoAik6oU/Tvw_XTV_79I/AAAAAAAAAgI/pgYhHSI0nkE/s1600/the+hunger+game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9929" y="2459038"/>
            <a:ext cx="2286000" cy="1285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7623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6"/>
          <p:cNvSpPr txBox="1">
            <a:spLocks noChangeArrowheads="1"/>
          </p:cNvSpPr>
          <p:nvPr/>
        </p:nvSpPr>
        <p:spPr bwMode="auto">
          <a:xfrm rot="260538">
            <a:off x="4837113" y="769938"/>
            <a:ext cx="3992562" cy="1476375"/>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b="1" i="1" dirty="0" err="1">
                <a:solidFill>
                  <a:srgbClr val="002060"/>
                </a:solidFill>
              </a:rPr>
              <a:t>Katniss</a:t>
            </a:r>
            <a:r>
              <a:rPr lang="en-GB" b="1" i="1" dirty="0">
                <a:solidFill>
                  <a:srgbClr val="002060"/>
                </a:solidFill>
              </a:rPr>
              <a:t> sings Rue a song about ‘promising tomorrow will be more hopeful than today’. What is significant about the </a:t>
            </a:r>
            <a:r>
              <a:rPr lang="en-GB" b="1" i="1" dirty="0" err="1">
                <a:solidFill>
                  <a:srgbClr val="002060"/>
                </a:solidFill>
              </a:rPr>
              <a:t>mockingjays</a:t>
            </a:r>
            <a:r>
              <a:rPr lang="en-GB" b="1" i="1" dirty="0">
                <a:solidFill>
                  <a:srgbClr val="002060"/>
                </a:solidFill>
              </a:rPr>
              <a:t> taking up the song? </a:t>
            </a:r>
            <a:endParaRPr lang="en-GB" sz="1600" b="1" i="1" dirty="0">
              <a:solidFill>
                <a:srgbClr val="002060"/>
              </a:solidFill>
            </a:endParaRPr>
          </a:p>
        </p:txBody>
      </p:sp>
      <p:sp>
        <p:nvSpPr>
          <p:cNvPr id="10" name="Text Box 6"/>
          <p:cNvSpPr txBox="1">
            <a:spLocks noChangeArrowheads="1"/>
          </p:cNvSpPr>
          <p:nvPr/>
        </p:nvSpPr>
        <p:spPr bwMode="auto">
          <a:xfrm rot="21420595">
            <a:off x="5602288" y="4549775"/>
            <a:ext cx="3024187" cy="1476375"/>
          </a:xfrm>
          <a:prstGeom prst="rect">
            <a:avLst/>
          </a:prstGeom>
          <a:ln/>
          <a:extLst/>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GB" b="1" i="1" dirty="0">
                <a:solidFill>
                  <a:srgbClr val="C00000"/>
                </a:solidFill>
              </a:rPr>
              <a:t>Why does </a:t>
            </a:r>
            <a:r>
              <a:rPr lang="en-GB" b="1" i="1" dirty="0" err="1">
                <a:solidFill>
                  <a:srgbClr val="C00000"/>
                </a:solidFill>
              </a:rPr>
              <a:t>Katniss</a:t>
            </a:r>
            <a:r>
              <a:rPr lang="en-GB" b="1" i="1" dirty="0">
                <a:solidFill>
                  <a:srgbClr val="C00000"/>
                </a:solidFill>
              </a:rPr>
              <a:t> describe Rue as ‘a baby animal curled up in a nest of netting’? What does it suggest about life in The Hunger Games? </a:t>
            </a:r>
            <a:endParaRPr lang="en-GB" sz="1200" b="1" i="1" dirty="0">
              <a:solidFill>
                <a:prstClr val="black">
                  <a:lumMod val="75000"/>
                  <a:lumOff val="25000"/>
                </a:prstClr>
              </a:solidFill>
            </a:endParaRPr>
          </a:p>
        </p:txBody>
      </p:sp>
      <p:sp>
        <p:nvSpPr>
          <p:cNvPr id="11" name="Text Box 6"/>
          <p:cNvSpPr txBox="1">
            <a:spLocks noChangeArrowheads="1"/>
          </p:cNvSpPr>
          <p:nvPr/>
        </p:nvSpPr>
        <p:spPr bwMode="auto">
          <a:xfrm rot="249164">
            <a:off x="1427163" y="5192713"/>
            <a:ext cx="3027362" cy="1200150"/>
          </a:xfrm>
          <a:prstGeom prst="rect">
            <a:avLst/>
          </a:prstGeom>
          <a:ln/>
          <a:extLst/>
        </p:spPr>
        <p:style>
          <a:lnRef idx="1">
            <a:schemeClr val="dk1"/>
          </a:lnRef>
          <a:fillRef idx="2">
            <a:schemeClr val="dk1"/>
          </a:fillRef>
          <a:effectRef idx="1">
            <a:schemeClr val="dk1"/>
          </a:effectRef>
          <a:fontRef idx="minor">
            <a:schemeClr val="dk1"/>
          </a:fontRef>
        </p:style>
        <p:txBody>
          <a:bodyPr>
            <a:spAutoFit/>
          </a:bodyPr>
          <a:lstStyle/>
          <a:p>
            <a:pPr>
              <a:defRPr/>
            </a:pPr>
            <a:r>
              <a:rPr lang="en-GB" b="1" i="1" dirty="0">
                <a:solidFill>
                  <a:prstClr val="black">
                    <a:lumMod val="75000"/>
                    <a:lumOff val="25000"/>
                  </a:prstClr>
                </a:solidFill>
              </a:rPr>
              <a:t>Why does </a:t>
            </a:r>
            <a:r>
              <a:rPr lang="en-GB" b="1" i="1" dirty="0" err="1">
                <a:solidFill>
                  <a:prstClr val="black">
                    <a:lumMod val="75000"/>
                    <a:lumOff val="25000"/>
                  </a:prstClr>
                </a:solidFill>
              </a:rPr>
              <a:t>Katniss</a:t>
            </a:r>
            <a:r>
              <a:rPr lang="en-GB" b="1" i="1" dirty="0">
                <a:solidFill>
                  <a:prstClr val="black">
                    <a:lumMod val="75000"/>
                    <a:lumOff val="25000"/>
                  </a:prstClr>
                </a:solidFill>
              </a:rPr>
              <a:t> turn her hatred towards the Capitol? How does this help make her a heroic figure?  </a:t>
            </a:r>
          </a:p>
        </p:txBody>
      </p:sp>
      <p:sp>
        <p:nvSpPr>
          <p:cNvPr id="18" name="Rectangle 14"/>
          <p:cNvSpPr>
            <a:spLocks noChangeArrowheads="1"/>
          </p:cNvSpPr>
          <p:nvPr/>
        </p:nvSpPr>
        <p:spPr bwMode="auto">
          <a:xfrm rot="-280423">
            <a:off x="333375" y="788988"/>
            <a:ext cx="4298950" cy="3970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defRPr/>
            </a:pPr>
            <a:r>
              <a:rPr lang="en-GB" b="1" i="1" dirty="0">
                <a:solidFill>
                  <a:srgbClr val="1F497D"/>
                </a:solidFill>
              </a:rPr>
              <a:t>“Everything's still and quiet. Then, almost eerily, the </a:t>
            </a:r>
            <a:r>
              <a:rPr lang="en-GB" b="1" i="1" dirty="0" err="1">
                <a:solidFill>
                  <a:srgbClr val="1F497D"/>
                </a:solidFill>
              </a:rPr>
              <a:t>mockingjays</a:t>
            </a:r>
            <a:r>
              <a:rPr lang="en-GB" b="1" i="1" dirty="0">
                <a:solidFill>
                  <a:srgbClr val="1F497D"/>
                </a:solidFill>
              </a:rPr>
              <a:t> take up my song. For a moment, I sit there, watching my tears drip down on her face. Rue’s cannon fires…</a:t>
            </a:r>
          </a:p>
          <a:p>
            <a:pPr>
              <a:defRPr/>
            </a:pPr>
            <a:endParaRPr lang="en-GB" b="1" i="1" dirty="0">
              <a:solidFill>
                <a:srgbClr val="1F497D"/>
              </a:solidFill>
            </a:endParaRPr>
          </a:p>
          <a:p>
            <a:pPr>
              <a:defRPr/>
            </a:pPr>
            <a:r>
              <a:rPr lang="en-GB" b="1" i="1" dirty="0">
                <a:solidFill>
                  <a:srgbClr val="1F497D"/>
                </a:solidFill>
              </a:rPr>
              <a:t>I can’t stop looking at Rue, smaller than ever, a baby animal curled up in a nest of netting. I cant bring myself to leave her like this. Past harm, but seeming utterly defenceless. To hate the boy from District 1, who also appears so vulnerable in death, seems inadequate. It’s the Capitol I hate, for doing this to all of us.” – p. </a:t>
            </a:r>
            <a:r>
              <a:rPr lang="en-GB" b="1" i="1" dirty="0" smtClean="0">
                <a:solidFill>
                  <a:srgbClr val="1F497D"/>
                </a:solidFill>
              </a:rPr>
              <a:t>275</a:t>
            </a:r>
            <a:endParaRPr lang="en-GB" b="1" i="1" dirty="0">
              <a:solidFill>
                <a:srgbClr val="1F497D"/>
              </a:solidFill>
            </a:endParaRPr>
          </a:p>
        </p:txBody>
      </p:sp>
      <p:sp>
        <p:nvSpPr>
          <p:cNvPr id="19" name="Text Box 6"/>
          <p:cNvSpPr txBox="1">
            <a:spLocks noChangeArrowheads="1"/>
          </p:cNvSpPr>
          <p:nvPr/>
        </p:nvSpPr>
        <p:spPr bwMode="auto">
          <a:xfrm rot="249164">
            <a:off x="5362575" y="2997200"/>
            <a:ext cx="3027363" cy="922338"/>
          </a:xfrm>
          <a:prstGeom prst="rect">
            <a:avLst/>
          </a:prstGeom>
          <a:ln/>
          <a:extLst/>
        </p:spPr>
        <p:style>
          <a:lnRef idx="1">
            <a:schemeClr val="dk1"/>
          </a:lnRef>
          <a:fillRef idx="2">
            <a:schemeClr val="dk1"/>
          </a:fillRef>
          <a:effectRef idx="1">
            <a:schemeClr val="dk1"/>
          </a:effectRef>
          <a:fontRef idx="minor">
            <a:schemeClr val="dk1"/>
          </a:fontRef>
        </p:style>
        <p:txBody>
          <a:bodyPr>
            <a:spAutoFit/>
          </a:bodyPr>
          <a:lstStyle/>
          <a:p>
            <a:pPr>
              <a:defRPr/>
            </a:pPr>
            <a:r>
              <a:rPr lang="en-GB" b="1" i="1" dirty="0">
                <a:solidFill>
                  <a:prstClr val="black">
                    <a:lumMod val="75000"/>
                    <a:lumOff val="25000"/>
                  </a:prstClr>
                </a:solidFill>
              </a:rPr>
              <a:t>What word emphasises Rue’s vulnerability? Why is this vulnerability important ? </a:t>
            </a:r>
          </a:p>
        </p:txBody>
      </p:sp>
      <p:sp>
        <p:nvSpPr>
          <p:cNvPr id="20" name="Rectangle 6"/>
          <p:cNvSpPr>
            <a:spLocks noChangeArrowheads="1"/>
          </p:cNvSpPr>
          <p:nvPr/>
        </p:nvSpPr>
        <p:spPr bwMode="auto">
          <a:xfrm>
            <a:off x="0" y="0"/>
            <a:ext cx="9144000" cy="4000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sz="2000" b="1" i="1" dirty="0" smtClean="0">
                <a:solidFill>
                  <a:srgbClr val="002060"/>
                </a:solidFill>
              </a:rPr>
              <a:t>Table discussion…</a:t>
            </a:r>
            <a:r>
              <a:rPr lang="en-US" sz="2000" b="1" i="1" dirty="0" smtClean="0">
                <a:solidFill>
                  <a:srgbClr val="953735"/>
                </a:solidFill>
              </a:rPr>
              <a:t>Numbered Heads feedback</a:t>
            </a:r>
            <a:endParaRPr lang="en-US" sz="2000" b="1" i="1" dirty="0">
              <a:solidFill>
                <a:srgbClr val="953735"/>
              </a:solidFill>
            </a:endParaRPr>
          </a:p>
        </p:txBody>
      </p:sp>
    </p:spTree>
    <p:extLst>
      <p:ext uri="{BB962C8B-B14F-4D97-AF65-F5344CB8AC3E}">
        <p14:creationId xmlns:p14="http://schemas.microsoft.com/office/powerpoint/2010/main" val="1712965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rot="21406848">
            <a:off x="5872163" y="703263"/>
            <a:ext cx="2946400" cy="922337"/>
          </a:xfrm>
          <a:prstGeom prst="rect">
            <a:avLst/>
          </a:prstGeom>
          <a:ln/>
          <a:extLst/>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GB" b="1" i="1" dirty="0">
                <a:solidFill>
                  <a:prstClr val="black">
                    <a:lumMod val="75000"/>
                    <a:lumOff val="25000"/>
                  </a:prstClr>
                </a:solidFill>
              </a:rPr>
              <a:t>Why does </a:t>
            </a:r>
            <a:r>
              <a:rPr lang="en-GB" b="1" i="1" dirty="0" err="1">
                <a:solidFill>
                  <a:prstClr val="black">
                    <a:lumMod val="75000"/>
                    <a:lumOff val="25000"/>
                  </a:prstClr>
                </a:solidFill>
              </a:rPr>
              <a:t>Katniss</a:t>
            </a:r>
            <a:r>
              <a:rPr lang="en-GB" b="1" i="1" dirty="0">
                <a:solidFill>
                  <a:prstClr val="black">
                    <a:lumMod val="75000"/>
                    <a:lumOff val="25000"/>
                  </a:prstClr>
                </a:solidFill>
              </a:rPr>
              <a:t> decide to decorate Rue’s body? How does this make her heroic? </a:t>
            </a:r>
          </a:p>
        </p:txBody>
      </p:sp>
      <p:sp>
        <p:nvSpPr>
          <p:cNvPr id="3" name="Text Box 6"/>
          <p:cNvSpPr txBox="1">
            <a:spLocks noChangeArrowheads="1"/>
          </p:cNvSpPr>
          <p:nvPr/>
        </p:nvSpPr>
        <p:spPr bwMode="auto">
          <a:xfrm rot="569929">
            <a:off x="5624513" y="3957638"/>
            <a:ext cx="2971800" cy="923925"/>
          </a:xfrm>
          <a:prstGeom prst="rect">
            <a:avLst/>
          </a:prstGeom>
          <a:ln/>
          <a:extLst/>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b="1" i="1" dirty="0">
                <a:solidFill>
                  <a:prstClr val="black">
                    <a:lumMod val="75000"/>
                    <a:lumOff val="25000"/>
                  </a:prstClr>
                </a:solidFill>
              </a:rPr>
              <a:t>Why would this be considered an act of defiance against the Capitol? </a:t>
            </a:r>
          </a:p>
        </p:txBody>
      </p:sp>
      <p:sp>
        <p:nvSpPr>
          <p:cNvPr id="4" name="Text Box 6"/>
          <p:cNvSpPr txBox="1">
            <a:spLocks noChangeArrowheads="1"/>
          </p:cNvSpPr>
          <p:nvPr/>
        </p:nvSpPr>
        <p:spPr bwMode="auto">
          <a:xfrm rot="21420595">
            <a:off x="5521325" y="5403850"/>
            <a:ext cx="3025775" cy="922338"/>
          </a:xfrm>
          <a:prstGeom prst="rect">
            <a:avLst/>
          </a:prstGeom>
          <a:ln/>
          <a:extLst/>
        </p:spPr>
        <p:style>
          <a:lnRef idx="1">
            <a:schemeClr val="accent6"/>
          </a:lnRef>
          <a:fillRef idx="2">
            <a:schemeClr val="accent6"/>
          </a:fillRef>
          <a:effectRef idx="1">
            <a:schemeClr val="accent6"/>
          </a:effectRef>
          <a:fontRef idx="minor">
            <a:schemeClr val="dk1"/>
          </a:fontRef>
        </p:style>
        <p:txBody>
          <a:bodyPr>
            <a:spAutoFit/>
          </a:bodyPr>
          <a:lstStyle/>
          <a:p>
            <a:pPr>
              <a:defRPr/>
            </a:pPr>
            <a:r>
              <a:rPr lang="en-GB" b="1" i="1" dirty="0">
                <a:solidFill>
                  <a:prstClr val="black">
                    <a:lumMod val="75000"/>
                    <a:lumOff val="25000"/>
                  </a:prstClr>
                </a:solidFill>
              </a:rPr>
              <a:t>Why is it important to </a:t>
            </a:r>
            <a:r>
              <a:rPr lang="en-GB" b="1" i="1" dirty="0" err="1">
                <a:solidFill>
                  <a:prstClr val="black">
                    <a:lumMod val="75000"/>
                    <a:lumOff val="25000"/>
                  </a:prstClr>
                </a:solidFill>
              </a:rPr>
              <a:t>Katniss</a:t>
            </a:r>
            <a:r>
              <a:rPr lang="en-GB" b="1" i="1" dirty="0">
                <a:solidFill>
                  <a:prstClr val="black">
                    <a:lumMod val="75000"/>
                    <a:lumOff val="25000"/>
                  </a:prstClr>
                </a:solidFill>
              </a:rPr>
              <a:t> that other people are able to see what she is doing?  </a:t>
            </a:r>
          </a:p>
        </p:txBody>
      </p:sp>
      <p:sp>
        <p:nvSpPr>
          <p:cNvPr id="8" name="Rectangle 14"/>
          <p:cNvSpPr>
            <a:spLocks noChangeArrowheads="1"/>
          </p:cNvSpPr>
          <p:nvPr/>
        </p:nvSpPr>
        <p:spPr bwMode="auto">
          <a:xfrm rot="-280423">
            <a:off x="477838" y="1177925"/>
            <a:ext cx="4502150" cy="3970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defRPr/>
            </a:pPr>
            <a:r>
              <a:rPr lang="en-GB" b="1" i="1" dirty="0">
                <a:solidFill>
                  <a:srgbClr val="1F497D"/>
                </a:solidFill>
              </a:rPr>
              <a:t>“A few steps into the woods grows a bank of wild flowers. Perhaps they are really weeds of some sort, but they have blossoms in beautiful shades of violet and yellow and white. I gather up an armful and come back to Rue’s side. Slowly, one stem at a time, I decorate her body in the flowers. Covering the ugly wound. Wreathing her face. Weaving her hair with bright colours. </a:t>
            </a:r>
          </a:p>
          <a:p>
            <a:pPr>
              <a:defRPr/>
            </a:pPr>
            <a:r>
              <a:rPr lang="en-GB" b="1" i="1" dirty="0">
                <a:solidFill>
                  <a:srgbClr val="1F497D"/>
                </a:solidFill>
              </a:rPr>
              <a:t>They’ll have to show it. Or, even if they choose to turn the cameras elsewhere at this moment, they’ll have to bring them back when they collect the bodies and everyone will see her then and know I did it.”  - p. </a:t>
            </a:r>
            <a:r>
              <a:rPr lang="en-GB" b="1" i="1" dirty="0" smtClean="0">
                <a:solidFill>
                  <a:srgbClr val="1F497D"/>
                </a:solidFill>
              </a:rPr>
              <a:t>276</a:t>
            </a:r>
            <a:endParaRPr lang="en-GB" b="1" i="1" dirty="0">
              <a:solidFill>
                <a:srgbClr val="1F497D"/>
              </a:solidFill>
            </a:endParaRPr>
          </a:p>
        </p:txBody>
      </p:sp>
      <p:sp>
        <p:nvSpPr>
          <p:cNvPr id="9" name="Rectangle 6"/>
          <p:cNvSpPr>
            <a:spLocks noChangeArrowheads="1"/>
          </p:cNvSpPr>
          <p:nvPr/>
        </p:nvSpPr>
        <p:spPr bwMode="auto">
          <a:xfrm>
            <a:off x="0" y="0"/>
            <a:ext cx="9144000" cy="4000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sz="2000" b="1" i="1" dirty="0">
                <a:solidFill>
                  <a:srgbClr val="002060"/>
                </a:solidFill>
              </a:rPr>
              <a:t>Table discussion…</a:t>
            </a:r>
            <a:r>
              <a:rPr lang="en-US" sz="2000" b="1" i="1" dirty="0">
                <a:solidFill>
                  <a:schemeClr val="accent2">
                    <a:lumMod val="75000"/>
                  </a:schemeClr>
                </a:solidFill>
              </a:rPr>
              <a:t>Numbered Heads feedback</a:t>
            </a:r>
          </a:p>
        </p:txBody>
      </p:sp>
      <p:sp>
        <p:nvSpPr>
          <p:cNvPr id="7" name="Text Box 6"/>
          <p:cNvSpPr txBox="1">
            <a:spLocks noChangeArrowheads="1"/>
          </p:cNvSpPr>
          <p:nvPr/>
        </p:nvSpPr>
        <p:spPr bwMode="auto">
          <a:xfrm rot="21192366">
            <a:off x="5611813" y="2252663"/>
            <a:ext cx="3298825" cy="923925"/>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p>
            <a:pPr>
              <a:spcBef>
                <a:spcPct val="50000"/>
              </a:spcBef>
              <a:defRPr/>
            </a:pPr>
            <a:r>
              <a:rPr lang="en-GB" b="1" i="1" dirty="0">
                <a:solidFill>
                  <a:srgbClr val="C0504D">
                    <a:lumMod val="75000"/>
                  </a:srgbClr>
                </a:solidFill>
              </a:rPr>
              <a:t>What do flowers symbolise? What about the colours of the flowers?</a:t>
            </a:r>
            <a:endParaRPr lang="en-US" b="1" i="1" dirty="0">
              <a:solidFill>
                <a:srgbClr val="C0504D">
                  <a:lumMod val="75000"/>
                </a:srgbClr>
              </a:solidFill>
            </a:endParaRPr>
          </a:p>
        </p:txBody>
      </p:sp>
    </p:spTree>
    <p:extLst>
      <p:ext uri="{BB962C8B-B14F-4D97-AF65-F5344CB8AC3E}">
        <p14:creationId xmlns:p14="http://schemas.microsoft.com/office/powerpoint/2010/main" val="2574458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2" presetClass="entr" presetSubtype="6"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898" name="Picture 2" descr="http://images4.wikia.nocookie.net/__cb20120409123514/thehungergames/images/2/2c/The-hunger-games-katniss-rue-death-flow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2442">
            <a:off x="212725" y="5102225"/>
            <a:ext cx="1871663" cy="140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6899" name="Picture 4" descr="http://cdn5.movieclips.com/lionsgate/t/the-hunger-games-2012/0607193_46909_MC_Tx36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83986">
            <a:off x="2598738" y="5241925"/>
            <a:ext cx="2079625" cy="1123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6900" name="Picture 6" descr="http://www.thehob.org/wp-content/uploads/2012/03/KatnissCar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25850">
            <a:off x="5010150" y="2508250"/>
            <a:ext cx="3984625" cy="278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6901" name="Picture 8" descr="http://fc03.deviantart.net/fs70/f/2013/131/8/e/katniss_and_rue_by_starbitcosplay-d64uvgf.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3524">
            <a:off x="6991350" y="5418138"/>
            <a:ext cx="1843088" cy="1223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25"/>
          <p:cNvSpPr>
            <a:spLocks noChangeArrowheads="1"/>
          </p:cNvSpPr>
          <p:nvPr/>
        </p:nvSpPr>
        <p:spPr bwMode="auto">
          <a:xfrm rot="-175675">
            <a:off x="269875" y="444642"/>
            <a:ext cx="4572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defRPr/>
            </a:pPr>
            <a:r>
              <a:rPr lang="en-GB" sz="2800" b="1" i="1" dirty="0">
                <a:solidFill>
                  <a:schemeClr val="accent1">
                    <a:lumMod val="75000"/>
                  </a:schemeClr>
                </a:solidFill>
              </a:rPr>
              <a:t>Plenary:</a:t>
            </a:r>
          </a:p>
        </p:txBody>
      </p:sp>
      <p:sp>
        <p:nvSpPr>
          <p:cNvPr id="7" name="Rectangle 2"/>
          <p:cNvSpPr>
            <a:spLocks noChangeArrowheads="1"/>
          </p:cNvSpPr>
          <p:nvPr/>
        </p:nvSpPr>
        <p:spPr bwMode="auto">
          <a:xfrm rot="21377865">
            <a:off x="256576" y="915988"/>
            <a:ext cx="4418012" cy="2554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defRPr/>
            </a:pPr>
            <a:r>
              <a:rPr lang="en-GB" sz="3200" b="1" i="1" dirty="0">
                <a:solidFill>
                  <a:srgbClr val="F79646"/>
                </a:solidFill>
              </a:rPr>
              <a:t>What do you think Suzanne Collins wants her readers to learn from </a:t>
            </a:r>
            <a:r>
              <a:rPr lang="en-GB" sz="3200" b="1" i="1" dirty="0" err="1">
                <a:solidFill>
                  <a:srgbClr val="F79646"/>
                </a:solidFill>
              </a:rPr>
              <a:t>Katniss</a:t>
            </a:r>
            <a:r>
              <a:rPr lang="en-GB" sz="3200" b="1" i="1" dirty="0">
                <a:solidFill>
                  <a:srgbClr val="F79646"/>
                </a:solidFill>
              </a:rPr>
              <a:t> and Rue’s relationship?</a:t>
            </a:r>
          </a:p>
        </p:txBody>
      </p:sp>
      <p:sp>
        <p:nvSpPr>
          <p:cNvPr id="9" name="Rectangle 14"/>
          <p:cNvSpPr>
            <a:spLocks noChangeArrowheads="1"/>
          </p:cNvSpPr>
          <p:nvPr/>
        </p:nvSpPr>
        <p:spPr bwMode="auto">
          <a:xfrm rot="198465">
            <a:off x="442913" y="3990975"/>
            <a:ext cx="4529137"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defRPr/>
            </a:pPr>
            <a:r>
              <a:rPr lang="en-GB" sz="2500" b="1" i="1" dirty="0">
                <a:solidFill>
                  <a:schemeClr val="tx2">
                    <a:lumMod val="40000"/>
                    <a:lumOff val="60000"/>
                  </a:schemeClr>
                </a:solidFill>
              </a:rPr>
              <a:t>Why not keep Rue alive? </a:t>
            </a:r>
          </a:p>
        </p:txBody>
      </p:sp>
      <p:sp>
        <p:nvSpPr>
          <p:cNvPr id="10" name="Rectangle 6"/>
          <p:cNvSpPr>
            <a:spLocks noChangeArrowheads="1"/>
          </p:cNvSpPr>
          <p:nvPr/>
        </p:nvSpPr>
        <p:spPr bwMode="auto">
          <a:xfrm>
            <a:off x="0" y="0"/>
            <a:ext cx="9144000" cy="36933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b="1" i="1" dirty="0" smtClean="0">
                <a:solidFill>
                  <a:srgbClr val="002060"/>
                </a:solidFill>
              </a:rPr>
              <a:t>Learning objective</a:t>
            </a:r>
            <a:r>
              <a:rPr lang="en-US" b="1" i="1" dirty="0" smtClean="0">
                <a:solidFill>
                  <a:schemeClr val="accent2">
                    <a:lumMod val="50000"/>
                  </a:schemeClr>
                </a:solidFill>
              </a:rPr>
              <a:t>: To consider the relationships between characters</a:t>
            </a:r>
            <a:r>
              <a:rPr lang="en-US" b="1" i="1" dirty="0" smtClean="0">
                <a:solidFill>
                  <a:srgbClr val="002060"/>
                </a:solidFill>
              </a:rPr>
              <a:t>.</a:t>
            </a:r>
            <a:endParaRPr lang="en-US" b="1" i="1" dirty="0">
              <a:solidFill>
                <a:srgbClr val="7030A0"/>
              </a:solidFill>
            </a:endParaRPr>
          </a:p>
        </p:txBody>
      </p:sp>
      <p:sp>
        <p:nvSpPr>
          <p:cNvPr id="2" name="Oval Callout 1"/>
          <p:cNvSpPr/>
          <p:nvPr/>
        </p:nvSpPr>
        <p:spPr>
          <a:xfrm>
            <a:off x="5278694" y="646361"/>
            <a:ext cx="2514343" cy="1592014"/>
          </a:xfrm>
          <a:prstGeom prst="wedgeEllipseCallout">
            <a:avLst>
              <a:gd name="adj1" fmla="val 33926"/>
              <a:gd name="adj2" fmla="val 796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GB">
              <a:solidFill>
                <a:prstClr val="white"/>
              </a:solidFill>
            </a:endParaRPr>
          </a:p>
        </p:txBody>
      </p:sp>
      <p:sp>
        <p:nvSpPr>
          <p:cNvPr id="8" name="Rectangle 14"/>
          <p:cNvSpPr>
            <a:spLocks noChangeArrowheads="1"/>
          </p:cNvSpPr>
          <p:nvPr/>
        </p:nvSpPr>
        <p:spPr bwMode="auto">
          <a:xfrm rot="198465">
            <a:off x="5431504" y="832898"/>
            <a:ext cx="2343185" cy="11079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defRPr/>
            </a:pPr>
            <a:r>
              <a:rPr lang="en-GB" sz="2200" b="1" i="1" dirty="0">
                <a:solidFill>
                  <a:srgbClr val="9BBB59">
                    <a:lumMod val="20000"/>
                    <a:lumOff val="80000"/>
                  </a:srgbClr>
                </a:solidFill>
              </a:rPr>
              <a:t>“Don’t hate the playa, hate the game y’all!”</a:t>
            </a:r>
          </a:p>
        </p:txBody>
      </p:sp>
    </p:spTree>
    <p:extLst>
      <p:ext uri="{BB962C8B-B14F-4D97-AF65-F5344CB8AC3E}">
        <p14:creationId xmlns:p14="http://schemas.microsoft.com/office/powerpoint/2010/main" val="2527836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306</TotalTime>
  <Words>658</Words>
  <Application>Microsoft Office PowerPoint</Application>
  <PresentationFormat>On-screen Show (4:3)</PresentationFormat>
  <Paragraphs>51</Paragraphs>
  <Slides>7</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Caitlin Gray</dc:creator>
  <cp:lastModifiedBy>Teacher</cp:lastModifiedBy>
  <cp:revision>10</cp:revision>
  <dcterms:created xsi:type="dcterms:W3CDTF">2014-10-20T15:44:47Z</dcterms:created>
  <dcterms:modified xsi:type="dcterms:W3CDTF">2014-10-28T12:22:16Z</dcterms:modified>
</cp:coreProperties>
</file>