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59" r:id="rId4"/>
    <p:sldId id="260" r:id="rId5"/>
    <p:sldId id="273" r:id="rId6"/>
    <p:sldId id="261" r:id="rId7"/>
    <p:sldId id="263" r:id="rId8"/>
    <p:sldId id="265" r:id="rId9"/>
    <p:sldId id="270" r:id="rId10"/>
    <p:sldId id="266" r:id="rId11"/>
    <p:sldId id="267" r:id="rId12"/>
    <p:sldId id="268" r:id="rId13"/>
    <p:sldId id="269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2" d="100"/>
          <a:sy n="102" d="100"/>
        </p:scale>
        <p:origin x="-23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B5ECB-9926-E24E-B48E-8398C5DA7A6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9F24B-9D86-CE49-9F46-B3E0DA4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8F7D3B-05DE-44BA-8552-5F9596B036CF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700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002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44035" name="Slide Number Placeholder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1D83AB22-827F-4E6B-B562-B1D9A7746499}" type="slidenum">
              <a:rPr lang="en-GB" sz="1200">
                <a:solidFill>
                  <a:srgbClr val="000000"/>
                </a:solidFill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z="12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0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CF542B-C358-43C0-A16D-08B2A64F29A7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86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559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9DF08A-DA27-41B9-AFF2-BB688810D259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93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0" y="4344607"/>
            <a:ext cx="5487041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550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898D03-E2EB-47C0-ABD3-7B1B503185CF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761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616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76165" name="Slide Number Placeholder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7789F84-30ED-48AF-869B-874E4BBF5069}" type="slidenum">
              <a:rPr lang="en-GB" altLang="en-US">
                <a:solidFill>
                  <a:srgbClr val="000000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2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EAC0BD-6B3F-4B2F-83D2-ED0A2BBDA0EB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77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r>
              <a:rPr lang="en-GB" altLang="en-US" smtClean="0"/>
              <a:t>10 mins</a:t>
            </a:r>
          </a:p>
        </p:txBody>
      </p:sp>
    </p:spTree>
    <p:extLst>
      <p:ext uri="{BB962C8B-B14F-4D97-AF65-F5344CB8AC3E}">
        <p14:creationId xmlns:p14="http://schemas.microsoft.com/office/powerpoint/2010/main" val="38375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finish reading Chapter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F24B-9D86-CE49-9F46-B3E0DA417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EA43CD-7592-475F-9FAC-9DAB209AC1BE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78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94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5884C7-763D-4F65-911F-3B9A20869213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79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3134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9D2C2A-606B-4458-8E44-F5923F180014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80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554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573E98-9365-42BD-814E-56BDA3C16276}" type="slidenum">
              <a:rPr lang="en-GB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81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559" tIns="47779" rIns="95559" bIns="47779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504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rgbClr val="F7964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2933-BC14-854F-9AE0-B3941708F2FE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0144-BE3E-694B-876C-02D4B2681B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77450" y="5773075"/>
            <a:ext cx="1166550" cy="11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8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Hunger Games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 and title your work. Underline the 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 smtClean="0"/>
              <a:t>Learning Objective: To make inferences about a text.</a:t>
            </a:r>
            <a:endParaRPr lang="en-US" sz="2400" b="1" i="1" dirty="0"/>
          </a:p>
        </p:txBody>
      </p:sp>
      <p:sp>
        <p:nvSpPr>
          <p:cNvPr id="234499" name="Text Box 4"/>
          <p:cNvSpPr txBox="1">
            <a:spLocks noChangeArrowheads="1"/>
          </p:cNvSpPr>
          <p:nvPr/>
        </p:nvSpPr>
        <p:spPr bwMode="auto">
          <a:xfrm rot="209666">
            <a:off x="884238" y="1885950"/>
            <a:ext cx="23161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000" b="1" i="1">
                <a:solidFill>
                  <a:srgbClr val="00B050"/>
                </a:solidFill>
              </a:rPr>
              <a:t>“Prim’s face is as fresh as a raindrop, as lovely as the primrose for which she was named.” (pg 3)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214128">
            <a:off x="4503738" y="1181100"/>
            <a:ext cx="4405312" cy="3079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0070C0"/>
                </a:solidFill>
                <a:latin typeface="Calibri" pitchFamily="34" charset="0"/>
              </a:rPr>
              <a:t>What language technique has been used here? </a:t>
            </a:r>
            <a:endParaRPr lang="en-GB" sz="1400" b="1" i="1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7049">
            <a:off x="4581525" y="2593975"/>
            <a:ext cx="4549775" cy="5238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C00000"/>
                </a:solidFill>
                <a:latin typeface="Calibri" pitchFamily="34" charset="0"/>
              </a:rPr>
              <a:t>What does a raindrop symbolise? How can this be related to the character of Prim?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21332810">
            <a:off x="4787900" y="4395788"/>
            <a:ext cx="4008438" cy="5238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404040"/>
                </a:solidFill>
                <a:latin typeface="Calibri" pitchFamily="34" charset="0"/>
              </a:rPr>
              <a:t>What does a primrose symbolise? What does this suggest about the character of Prim?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07796" y="5587661"/>
            <a:ext cx="4252913" cy="523875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 algn="ctr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How might this quotation make the reader feel towards the character of Prim? </a:t>
            </a:r>
            <a:endParaRPr lang="en-US" altLang="en-US" sz="1400" b="1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 rot="21214128">
            <a:off x="4427538" y="795338"/>
            <a:ext cx="4405312" cy="5238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0070C0"/>
                </a:solidFill>
                <a:latin typeface="Calibri" pitchFamily="34" charset="0"/>
              </a:rPr>
              <a:t>Why has the word ‘guarding’ been used? What does this suggest about Prim? </a:t>
            </a:r>
            <a:endParaRPr lang="en-GB" sz="1400" b="1" i="1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7049">
            <a:off x="4573588" y="2349500"/>
            <a:ext cx="4549775" cy="7397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C00000"/>
                </a:solidFill>
                <a:latin typeface="Calibri" pitchFamily="34" charset="0"/>
              </a:rPr>
              <a:t>What does a Buttercup symbolise? Why is this a strange name to give to the cat and what does it suggest about Prim that she chose it? 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21332810">
            <a:off x="4859338" y="3522663"/>
            <a:ext cx="4008437" cy="5238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404040"/>
                </a:solidFill>
                <a:latin typeface="Calibri" pitchFamily="34" charset="0"/>
              </a:rPr>
              <a:t>What do Prim’s actions here demonstrate about her personality?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06361" y="5589588"/>
            <a:ext cx="4252913" cy="523875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 algn="ctr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How might this quotation make the reader feel towards the character of Prim? </a:t>
            </a:r>
            <a:endParaRPr lang="en-US" altLang="en-US" sz="1400" b="1" i="1">
              <a:solidFill>
                <a:srgbClr val="0070C0"/>
              </a:solidFill>
            </a:endParaRP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95288" y="2152650"/>
            <a:ext cx="2952750" cy="22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i="1">
                <a:solidFill>
                  <a:srgbClr val="00B050"/>
                </a:solidFill>
              </a:rPr>
              <a:t>Sitting at Prim’s knees, guarding her, is the world’s ugliest cat… Prim named him Buttercup insisting that his muddy yellow coat matched the bright flower.” (pg 4)</a:t>
            </a:r>
            <a:endParaRPr lang="en-GB" altLang="en-US" sz="2000" b="1" i="1">
              <a:solidFill>
                <a:srgbClr val="00B050"/>
              </a:solidFill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 rot="343638">
            <a:off x="4448175" y="4632325"/>
            <a:ext cx="4695825" cy="523875"/>
          </a:xfrm>
          <a:prstGeom prst="rect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What does the word ‘insisting’ suggest about her personality? </a:t>
            </a:r>
            <a:endParaRPr lang="en-GB" altLang="en-US" sz="1400" b="1" i="1">
              <a:solidFill>
                <a:srgbClr val="40404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 smtClean="0"/>
              <a:t>Learning Objective: To make inferences about a text.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0700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Text Box 4"/>
          <p:cNvSpPr txBox="1">
            <a:spLocks noChangeArrowheads="1"/>
          </p:cNvSpPr>
          <p:nvPr/>
        </p:nvSpPr>
        <p:spPr bwMode="auto">
          <a:xfrm rot="209666">
            <a:off x="741363" y="2198688"/>
            <a:ext cx="224313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000" b="1" i="1">
                <a:solidFill>
                  <a:srgbClr val="00B050"/>
                </a:solidFill>
              </a:rPr>
              <a:t>“My mother and Prim with their light hair and blue eyes always look out of place.” (pg 9)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214128">
            <a:off x="4500563" y="1182688"/>
            <a:ext cx="4405312" cy="3079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dirty="0" smtClean="0">
                <a:solidFill>
                  <a:srgbClr val="0070C0"/>
                </a:solidFill>
                <a:latin typeface="Calibri" pitchFamily="34" charset="0"/>
              </a:rPr>
              <a:t>What does light hair imply about Prim’s personality? </a:t>
            </a:r>
            <a:endParaRPr lang="en-GB" sz="1400" b="1" i="1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7049">
            <a:off x="4581525" y="2593975"/>
            <a:ext cx="4549775" cy="5238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C00000"/>
                </a:solidFill>
                <a:latin typeface="Calibri" pitchFamily="34" charset="0"/>
              </a:rPr>
              <a:t>What does the colour blue symbolise? What could this imply about Prim’s personality?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21332810">
            <a:off x="4787900" y="4151313"/>
            <a:ext cx="4008438" cy="7397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404040"/>
                </a:solidFill>
                <a:latin typeface="Calibri" pitchFamily="34" charset="0"/>
              </a:rPr>
              <a:t>Why has the writer specifically said that Prim always looks out of place? How might her character be different to the others around her?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241414" y="5585437"/>
            <a:ext cx="4252913" cy="523875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 algn="ctr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How might this quotation make the reader feel towards the character of Prim? </a:t>
            </a:r>
            <a:endParaRPr lang="en-US" altLang="en-US" sz="1400" b="1" i="1">
              <a:solidFill>
                <a:srgbClr val="0070C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 smtClean="0"/>
              <a:t>Learning Objective: To make inferences about a text.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3543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Text Box 4"/>
          <p:cNvSpPr txBox="1">
            <a:spLocks noChangeArrowheads="1"/>
          </p:cNvSpPr>
          <p:nvPr/>
        </p:nvSpPr>
        <p:spPr bwMode="auto">
          <a:xfrm rot="209666">
            <a:off x="455613" y="1754188"/>
            <a:ext cx="305911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000" b="1" i="1">
                <a:solidFill>
                  <a:srgbClr val="00B050"/>
                </a:solidFill>
              </a:rPr>
              <a:t>“Prim is in my first reaping outfit, a skirt and ruffled blouse. It’s a bit big on her, but my mother has made it stay with pins.” (pg 17)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2000" b="1" i="1">
              <a:solidFill>
                <a:srgbClr val="00B05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214128">
            <a:off x="4500563" y="498475"/>
            <a:ext cx="4405312" cy="5238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0070C0"/>
                </a:solidFill>
                <a:latin typeface="Calibri" pitchFamily="34" charset="0"/>
              </a:rPr>
              <a:t>What does the word ‘first’ imply about Prim’s experience and feelings today? </a:t>
            </a:r>
            <a:endParaRPr lang="en-GB" sz="1400" b="1" i="1" smtClean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7049">
            <a:off x="3995738" y="1900238"/>
            <a:ext cx="5148262" cy="7397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C00000"/>
                </a:solidFill>
                <a:latin typeface="Calibri" pitchFamily="34" charset="0"/>
              </a:rPr>
              <a:t>Why has the author dressed Prim in a skirt and blouse? How does this make her look to the audience? What does it imply about her personality?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21332810">
            <a:off x="4343400" y="3143250"/>
            <a:ext cx="4800600" cy="739775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i="1" smtClean="0">
                <a:solidFill>
                  <a:srgbClr val="404040"/>
                </a:solidFill>
                <a:latin typeface="Calibri" pitchFamily="34" charset="0"/>
              </a:rPr>
              <a:t>Why has the author chosen to tell the reader that Prim’s mother has “made it stay with pins”? What does this imply about Prim?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95288" y="5445125"/>
            <a:ext cx="4252912" cy="523875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 algn="ctr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How might this quotation make the reader feel towards the character of Prim? </a:t>
            </a:r>
            <a:endParaRPr lang="en-US" altLang="en-US" sz="1400" b="1" i="1">
              <a:solidFill>
                <a:srgbClr val="0070C0"/>
              </a:solidFill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 rot="343638">
            <a:off x="4843463" y="5111750"/>
            <a:ext cx="4300537" cy="523875"/>
          </a:xfrm>
          <a:prstGeom prst="rect">
            <a:avLst/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 algn="ctr">
            <a:solidFill>
              <a:srgbClr val="98B954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1400" b="1" i="1">
                <a:solidFill>
                  <a:srgbClr val="0070C0"/>
                </a:solidFill>
              </a:rPr>
              <a:t>Why has the author chosen to tell the reader that the clothes are a bit big for Prim? What is the effect of this? </a:t>
            </a:r>
            <a:endParaRPr lang="en-GB" altLang="en-US" sz="1400" b="1" i="1">
              <a:solidFill>
                <a:srgbClr val="40404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63" y="-26988"/>
            <a:ext cx="9144000" cy="392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i="1" dirty="0" smtClean="0"/>
              <a:t>Learning Objective: To make inferences about a text.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883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0" name="Picture 2" descr="http://ts3.mm.bing.net/th?id=H.4585488487548930&amp;pid=1.7&amp;w=226&amp;h=95&amp;c=7&amp;rs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96980"/>
            <a:ext cx="5967412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0825" y="341865"/>
            <a:ext cx="4318000" cy="1927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7964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i="1" u="sng" dirty="0" smtClean="0">
                <a:solidFill>
                  <a:srgbClr val="984807"/>
                </a:solidFill>
                <a:latin typeface="Calibri" pitchFamily="34" charset="0"/>
              </a:rPr>
              <a:t>Plenary</a:t>
            </a:r>
            <a:r>
              <a:rPr lang="en-GB" sz="2400" b="1" i="1" dirty="0" smtClean="0">
                <a:solidFill>
                  <a:srgbClr val="984807"/>
                </a:solidFill>
                <a:latin typeface="Calibri" pitchFamily="34" charset="0"/>
              </a:rPr>
              <a:t>: </a:t>
            </a:r>
            <a:r>
              <a:rPr lang="en-GB" sz="2400" i="1" dirty="0" smtClean="0">
                <a:solidFill>
                  <a:srgbClr val="000000"/>
                </a:solidFill>
                <a:latin typeface="Calibri" pitchFamily="34" charset="0"/>
              </a:rPr>
              <a:t>Why did </a:t>
            </a:r>
            <a:r>
              <a:rPr lang="en-GB" sz="2400" i="1" dirty="0" smtClean="0">
                <a:solidFill>
                  <a:srgbClr val="000000"/>
                </a:solidFill>
                <a:latin typeface="Calibri" pitchFamily="34" charset="0"/>
              </a:rPr>
              <a:t>Suzanne </a:t>
            </a:r>
            <a:r>
              <a:rPr lang="en-GB" sz="2400" i="1" dirty="0" smtClean="0">
                <a:solidFill>
                  <a:srgbClr val="000000"/>
                </a:solidFill>
                <a:latin typeface="Calibri" pitchFamily="34" charset="0"/>
              </a:rPr>
              <a:t>Collins present Prim in this way during chapter 1? What is the effect on the reader when Prim gets chosen? </a:t>
            </a:r>
          </a:p>
        </p:txBody>
      </p:sp>
      <p:sp>
        <p:nvSpPr>
          <p:cNvPr id="242693" name="Text Box 6"/>
          <p:cNvSpPr txBox="1">
            <a:spLocks noChangeArrowheads="1"/>
          </p:cNvSpPr>
          <p:nvPr/>
        </p:nvSpPr>
        <p:spPr bwMode="auto">
          <a:xfrm>
            <a:off x="250825" y="2440355"/>
            <a:ext cx="4318000" cy="1631216"/>
          </a:xfrm>
          <a:prstGeom prst="rect">
            <a:avLst/>
          </a:prstGeom>
          <a:noFill/>
          <a:ln w="9525" algn="ctr">
            <a:solidFill>
              <a:srgbClr val="F6924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2500" b="1" i="1" u="sng" dirty="0">
                <a:solidFill>
                  <a:schemeClr val="accent6">
                    <a:lumMod val="50000"/>
                  </a:schemeClr>
                </a:solidFill>
              </a:rPr>
              <a:t>Challenge</a:t>
            </a:r>
            <a:r>
              <a:rPr lang="en-GB" altLang="en-US" sz="2500" b="1" i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GB" altLang="en-US" sz="2500" i="1" dirty="0"/>
              <a:t>In the last couple of paragraphs, how has the writer used repetition and sentences to build up tension?</a:t>
            </a:r>
          </a:p>
        </p:txBody>
      </p:sp>
      <p:pic>
        <p:nvPicPr>
          <p:cNvPr id="242694" name="Picture 6" descr="ANd9GcT7Nra6Xfja8ypdC_rltb3tDLvuXe17MHGaZytf1SAtZ-58z9UNa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50" y="343223"/>
            <a:ext cx="4298650" cy="372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4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tomorrow</a:t>
            </a:r>
          </a:p>
          <a:p>
            <a:r>
              <a:rPr lang="en-US" dirty="0" smtClean="0"/>
              <a:t>Research: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>
                <a:solidFill>
                  <a:schemeClr val="accent6"/>
                </a:solidFill>
              </a:rPr>
              <a:t>U</a:t>
            </a:r>
            <a:r>
              <a:rPr lang="en-US" dirty="0" smtClean="0">
                <a:solidFill>
                  <a:schemeClr val="accent6"/>
                </a:solidFill>
              </a:rPr>
              <a:t>topian</a:t>
            </a:r>
            <a:r>
              <a:rPr lang="en-US" dirty="0" smtClean="0"/>
              <a:t> literature is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rgbClr val="F79646"/>
                </a:solidFill>
              </a:rPr>
              <a:t>Dystopian</a:t>
            </a:r>
            <a:r>
              <a:rPr lang="en-US" dirty="0" smtClean="0"/>
              <a:t> literature is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Utopi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228" y="3860800"/>
            <a:ext cx="350602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Nd9GcQqp3J_ClbLUeZPPHYneHxAzIm96rKBu-48x3MTJlXrCA8m3KF2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60800"/>
            <a:ext cx="389920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6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ChangeArrowheads="1"/>
          </p:cNvSpPr>
          <p:nvPr/>
        </p:nvSpPr>
        <p:spPr bwMode="auto">
          <a:xfrm>
            <a:off x="168275" y="934700"/>
            <a:ext cx="35254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i="1" dirty="0">
                <a:solidFill>
                  <a:srgbClr val="000000"/>
                </a:solidFill>
              </a:rPr>
              <a:t>A </a:t>
            </a:r>
            <a:r>
              <a:rPr lang="en-GB" altLang="en-US" sz="2200" b="1" i="1" dirty="0">
                <a:solidFill>
                  <a:schemeClr val="accent6"/>
                </a:solidFill>
              </a:rPr>
              <a:t>blurb</a:t>
            </a:r>
            <a:r>
              <a:rPr lang="en-GB" altLang="en-US" sz="2200" i="1" dirty="0">
                <a:solidFill>
                  <a:srgbClr val="000000"/>
                </a:solidFill>
              </a:rPr>
              <a:t> is a short summary accompanying a story…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388" y="362526"/>
            <a:ext cx="4243892" cy="400110"/>
          </a:xfrm>
          <a:prstGeom prst="rect">
            <a:avLst/>
          </a:prstGeom>
          <a:solidFill>
            <a:srgbClr val="FDEAD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i="1" dirty="0">
                <a:solidFill>
                  <a:schemeClr val="tx1"/>
                </a:solidFill>
              </a:rPr>
              <a:t>How else can we learn about a book? </a:t>
            </a: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3857037" y="925513"/>
            <a:ext cx="5184775" cy="41862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b="1" dirty="0">
                <a:solidFill>
                  <a:schemeClr val="accent6">
                    <a:lumMod val="75000"/>
                  </a:schemeClr>
                </a:solidFill>
              </a:rPr>
              <a:t>WINNING WILL MAKE YOU FAMOUS. LOSING MEANS CERTAIN DEATH.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200" dirty="0">
              <a:solidFill>
                <a:srgbClr val="4F6228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dirty="0">
                <a:solidFill>
                  <a:srgbClr val="4F6228"/>
                </a:solidFill>
              </a:rPr>
              <a:t>In a dark vision of the near future, twelve boys and twelve girls are forced to appear in a live TV show called the Hunger Games. There is only one rule: kill or be killed.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000" dirty="0">
              <a:solidFill>
                <a:srgbClr val="4F6228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dirty="0">
                <a:solidFill>
                  <a:srgbClr val="4F6228"/>
                </a:solidFill>
              </a:rPr>
              <a:t>When sixteen-year-old </a:t>
            </a:r>
            <a:r>
              <a:rPr lang="en-GB" altLang="en-US" sz="2000" dirty="0" err="1">
                <a:solidFill>
                  <a:srgbClr val="4F6228"/>
                </a:solidFill>
              </a:rPr>
              <a:t>Katniss</a:t>
            </a:r>
            <a:r>
              <a:rPr lang="en-GB" altLang="en-US" sz="2000" dirty="0">
                <a:solidFill>
                  <a:srgbClr val="4F6228"/>
                </a:solidFill>
              </a:rPr>
              <a:t> </a:t>
            </a:r>
            <a:r>
              <a:rPr lang="en-GB" altLang="en-US" sz="2000" dirty="0" err="1">
                <a:solidFill>
                  <a:srgbClr val="4F6228"/>
                </a:solidFill>
              </a:rPr>
              <a:t>Everdeen</a:t>
            </a:r>
            <a:r>
              <a:rPr lang="en-GB" altLang="en-US" sz="2000" dirty="0">
                <a:solidFill>
                  <a:srgbClr val="4F6228"/>
                </a:solidFill>
              </a:rPr>
              <a:t> steps forward to take her sister’s place in the games, she sees it as a death sentence. But </a:t>
            </a:r>
            <a:r>
              <a:rPr lang="en-GB" altLang="en-US" sz="2000" dirty="0" err="1">
                <a:solidFill>
                  <a:srgbClr val="4F6228"/>
                </a:solidFill>
              </a:rPr>
              <a:t>Katniss</a:t>
            </a:r>
            <a:r>
              <a:rPr lang="en-GB" altLang="en-US" sz="2000" dirty="0">
                <a:solidFill>
                  <a:srgbClr val="4F6228"/>
                </a:solidFill>
              </a:rPr>
              <a:t> has been close to death before. For her, survival is second nature.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25" y="1966026"/>
            <a:ext cx="3429000" cy="1570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400" dirty="0">
                <a:solidFill>
                  <a:srgbClr val="002060"/>
                </a:solidFill>
              </a:rPr>
              <a:t>What is the most interesting sentence in the blurb do you think? </a:t>
            </a:r>
            <a:r>
              <a:rPr lang="en-GB" sz="2400" dirty="0">
                <a:solidFill>
                  <a:srgbClr val="C00000"/>
                </a:solidFill>
              </a:rPr>
              <a:t>Why? 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29825" y="3751838"/>
            <a:ext cx="3452812" cy="246221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b="1" u="sng" dirty="0"/>
              <a:t>Task: </a:t>
            </a:r>
            <a:r>
              <a:rPr lang="en-GB" altLang="en-US" sz="2200" dirty="0"/>
              <a:t>Write down </a:t>
            </a:r>
            <a:r>
              <a:rPr lang="en-GB" altLang="en-US" sz="2200" b="1" dirty="0">
                <a:solidFill>
                  <a:schemeClr val="accent6"/>
                </a:solidFill>
              </a:rPr>
              <a:t>three</a:t>
            </a:r>
            <a:r>
              <a:rPr lang="en-GB" altLang="en-US" sz="2200" dirty="0"/>
              <a:t> questions you (or someone who hasn’t read the book before) might have about the book based on the </a:t>
            </a:r>
            <a:r>
              <a:rPr lang="en-GB" altLang="en-US" sz="2200" dirty="0" smtClean="0"/>
              <a:t>blurb: </a:t>
            </a:r>
            <a:r>
              <a:rPr lang="en-GB" altLang="en-US" sz="2200" i="1" dirty="0">
                <a:solidFill>
                  <a:schemeClr val="accent6"/>
                </a:solidFill>
              </a:rPr>
              <a:t>“The questions I have about this book are:…”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857036" y="5315349"/>
            <a:ext cx="4069832" cy="1408078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900" b="1" u="sng" dirty="0">
                <a:solidFill>
                  <a:schemeClr val="tx1"/>
                </a:solidFill>
              </a:rPr>
              <a:t>Challenge</a:t>
            </a:r>
            <a:r>
              <a:rPr lang="en-GB" sz="1900" dirty="0">
                <a:solidFill>
                  <a:schemeClr val="tx1"/>
                </a:solidFill>
              </a:rPr>
              <a:t>: </a:t>
            </a:r>
            <a:endParaRPr lang="en-GB" sz="1900" dirty="0" smtClean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GB" sz="1900" dirty="0" smtClean="0">
                <a:solidFill>
                  <a:schemeClr val="tx1"/>
                </a:solidFill>
              </a:rPr>
              <a:t>What </a:t>
            </a:r>
            <a:r>
              <a:rPr lang="en-GB" sz="1900" dirty="0">
                <a:solidFill>
                  <a:schemeClr val="tx1"/>
                </a:solidFill>
              </a:rPr>
              <a:t>is the effect of the colon</a:t>
            </a:r>
            <a:r>
              <a:rPr lang="en-GB" sz="1900" dirty="0" smtClean="0">
                <a:solidFill>
                  <a:schemeClr val="tx1"/>
                </a:solidFill>
              </a:rPr>
              <a:t>?</a:t>
            </a:r>
            <a:br>
              <a:rPr lang="en-GB" sz="1900" dirty="0" smtClean="0">
                <a:solidFill>
                  <a:schemeClr val="tx1"/>
                </a:solidFill>
              </a:rPr>
            </a:br>
            <a:r>
              <a:rPr lang="en-GB" sz="1900" dirty="0" smtClean="0">
                <a:solidFill>
                  <a:schemeClr val="tx1"/>
                </a:solidFill>
              </a:rPr>
              <a:t>How </a:t>
            </a:r>
            <a:r>
              <a:rPr lang="en-GB" sz="1900" dirty="0">
                <a:solidFill>
                  <a:schemeClr val="tx1"/>
                </a:solidFill>
              </a:rPr>
              <a:t>has the writer used sentences for effect?</a:t>
            </a:r>
          </a:p>
        </p:txBody>
      </p:sp>
    </p:spTree>
    <p:extLst>
      <p:ext uri="{BB962C8B-B14F-4D97-AF65-F5344CB8AC3E}">
        <p14:creationId xmlns:p14="http://schemas.microsoft.com/office/powerpoint/2010/main" val="34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94078"/>
          </a:xfrm>
        </p:spPr>
        <p:txBody>
          <a:bodyPr/>
          <a:lstStyle/>
          <a:p>
            <a:r>
              <a:rPr lang="en-US" dirty="0" smtClean="0"/>
              <a:t>To make inferences about a text.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13957"/>
            <a:ext cx="3703311" cy="1196450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Why is the skill of inference important in English?</a:t>
            </a:r>
            <a:endParaRPr lang="en-US" dirty="0"/>
          </a:p>
        </p:txBody>
      </p:sp>
      <p:pic>
        <p:nvPicPr>
          <p:cNvPr id="5" name="Picture 4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02" y="2613957"/>
            <a:ext cx="2867108" cy="264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03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 first page…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1593"/>
            <a:ext cx="8229600" cy="2308324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914400" indent="-5143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</a:rPr>
              <a:t>Stick your copy of the first page into your books. </a:t>
            </a:r>
            <a:endParaRPr lang="en-GB" altLang="en-US" sz="2400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400" dirty="0" smtClean="0">
                <a:solidFill>
                  <a:srgbClr val="000000"/>
                </a:solidFill>
              </a:rPr>
              <a:t>Think </a:t>
            </a:r>
            <a:r>
              <a:rPr lang="en-GB" altLang="en-US" sz="2400" dirty="0">
                <a:solidFill>
                  <a:srgbClr val="000000"/>
                </a:solidFill>
              </a:rPr>
              <a:t>about…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GB" altLang="en-US" sz="2400" dirty="0">
                <a:solidFill>
                  <a:srgbClr val="000000"/>
                </a:solidFill>
              </a:rPr>
              <a:t>What questions does the author want you to ask?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GB" altLang="en-US" sz="2400" dirty="0">
                <a:solidFill>
                  <a:srgbClr val="000000"/>
                </a:solidFill>
              </a:rPr>
              <a:t>Write your questions around the side of the extract, drawing arrows from the key part of the text.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GB" altLang="en-US" sz="2400" dirty="0">
                <a:solidFill>
                  <a:srgbClr val="000000"/>
                </a:solidFill>
              </a:rPr>
              <a:t>What inferences does the author want you to make?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4323136"/>
            <a:ext cx="8229600" cy="769441"/>
          </a:xfrm>
          <a:prstGeom prst="rect">
            <a:avLst/>
          </a:prstGeom>
          <a:solidFill>
            <a:srgbClr val="FDEADA"/>
          </a:solidFill>
          <a:ln>
            <a:solidFill>
              <a:srgbClr val="F79646"/>
            </a:solidFill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200" b="1" dirty="0" smtClean="0">
                <a:solidFill>
                  <a:srgbClr val="000000"/>
                </a:solidFill>
                <a:latin typeface="Calibri" pitchFamily="34" charset="0"/>
              </a:rPr>
              <a:t>Extension</a:t>
            </a:r>
            <a:r>
              <a:rPr lang="en-GB" sz="2200" dirty="0" smtClean="0">
                <a:solidFill>
                  <a:srgbClr val="000000"/>
                </a:solidFill>
                <a:latin typeface="Calibri" pitchFamily="34" charset="0"/>
              </a:rPr>
              <a:t>: What do you notice about the sentences at the end of the first two paragraphs? Why has the author done this? </a:t>
            </a:r>
            <a:endParaRPr lang="en-US" sz="2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8" descr="ANd9GcR6VCO5Yhp4YlKfw5Fiy0n2pxhzD7x6Emo6_sKX4PWv9dfCkLVz3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0"/>
            <a:ext cx="23241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075" y="326232"/>
            <a:ext cx="8237716" cy="588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7964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200" dirty="0" smtClean="0">
                <a:latin typeface="Calibri" pitchFamily="34" charset="0"/>
              </a:rPr>
              <a:t>Homework:</a:t>
            </a:r>
          </a:p>
        </p:txBody>
      </p:sp>
      <p:sp>
        <p:nvSpPr>
          <p:cNvPr id="249859" name="TextBox 11"/>
          <p:cNvSpPr txBox="1">
            <a:spLocks noChangeArrowheads="1"/>
          </p:cNvSpPr>
          <p:nvPr/>
        </p:nvSpPr>
        <p:spPr bwMode="auto">
          <a:xfrm>
            <a:off x="250825" y="1243013"/>
            <a:ext cx="4451350" cy="482600"/>
          </a:xfrm>
          <a:prstGeom prst="rect">
            <a:avLst/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9525" algn="ctr">
            <a:solidFill>
              <a:srgbClr val="7D60A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500" b="1" i="1">
                <a:solidFill>
                  <a:srgbClr val="002060"/>
                </a:solidFill>
              </a:rPr>
              <a:t>What is Dystopian Literature? </a:t>
            </a:r>
            <a:endParaRPr lang="en-GB" altLang="en-US" sz="2500" b="1" i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32363" y="1238202"/>
            <a:ext cx="3956050" cy="482600"/>
          </a:xfrm>
          <a:prstGeom prst="rect">
            <a:avLst/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 algn="ctr">
            <a:solidFill>
              <a:srgbClr val="46AAC5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500" b="1" i="1">
                <a:solidFill>
                  <a:srgbClr val="E46C0A"/>
                </a:solidFill>
              </a:rPr>
              <a:t>What is Utopian Literature? </a:t>
            </a:r>
            <a:r>
              <a:rPr lang="en-GB" altLang="en-US" sz="2500" b="1" i="1">
                <a:solidFill>
                  <a:srgbClr val="984807"/>
                </a:solidFill>
              </a:rPr>
              <a:t> </a:t>
            </a:r>
          </a:p>
        </p:txBody>
      </p:sp>
      <p:pic>
        <p:nvPicPr>
          <p:cNvPr id="249862" name="Picture 6" descr="Utopi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133600"/>
            <a:ext cx="3995737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863" name="Picture 7" descr="ANd9GcQqp3J_ClbLUeZPPHYneHxAzIm96rKBu-48x3MTJlXrCA8m3KF2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4500563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5" name="Picture 9" descr="ques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83919">
            <a:off x="360363" y="4799013"/>
            <a:ext cx="2087562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9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reading…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228884" cy="706482"/>
          </a:xfrm>
          <a:solidFill>
            <a:srgbClr val="FDEADA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Chapter 1…</a:t>
            </a:r>
          </a:p>
          <a:p>
            <a:pPr marL="0" indent="0">
              <a:buNone/>
            </a:pPr>
            <a:r>
              <a:rPr lang="en-US" dirty="0" smtClean="0"/>
              <a:t>(pages 3 – 17)</a:t>
            </a:r>
            <a:endParaRPr lang="en-US" dirty="0"/>
          </a:p>
        </p:txBody>
      </p:sp>
      <p:pic>
        <p:nvPicPr>
          <p:cNvPr id="4" name="Picture 8" descr="http://www.moviespad.com/photos/the-hunger-games-book-cover-1-069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506" y="1600201"/>
            <a:ext cx="3878491" cy="493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1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itle 1"/>
          <p:cNvSpPr txBox="1">
            <a:spLocks/>
          </p:cNvSpPr>
          <p:nvPr/>
        </p:nvSpPr>
        <p:spPr bwMode="auto">
          <a:xfrm>
            <a:off x="615950" y="-242888"/>
            <a:ext cx="7921625" cy="104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4000" b="1" i="1">
                <a:solidFill>
                  <a:srgbClr val="92D050"/>
                </a:solidFill>
              </a:rPr>
              <a:t> </a:t>
            </a:r>
            <a:endParaRPr lang="en-GB" altLang="en-US" sz="4000" b="1" i="1">
              <a:solidFill>
                <a:srgbClr val="FFC000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88990" y="3615757"/>
            <a:ext cx="5186697" cy="1692771"/>
          </a:xfrm>
          <a:prstGeom prst="rect">
            <a:avLst/>
          </a:prstGeom>
          <a:solidFill>
            <a:srgbClr val="FDEADA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600" i="1" dirty="0" smtClean="0">
                <a:solidFill>
                  <a:srgbClr val="000000"/>
                </a:solidFill>
                <a:latin typeface="Calibri" pitchFamily="34" charset="0"/>
              </a:rPr>
              <a:t>Each pair will be given a quotation about Prim, which you will need to analyse and teach to the rest of the class. </a:t>
            </a:r>
          </a:p>
        </p:txBody>
      </p:sp>
      <p:pic>
        <p:nvPicPr>
          <p:cNvPr id="233477" name="Picture 5" descr="aska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6800"/>
            <a:ext cx="294005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78" name="Cloud Callout 1"/>
          <p:cNvSpPr>
            <a:spLocks noChangeArrowheads="1"/>
          </p:cNvSpPr>
          <p:nvPr/>
        </p:nvSpPr>
        <p:spPr bwMode="auto">
          <a:xfrm>
            <a:off x="3203575" y="620713"/>
            <a:ext cx="5472113" cy="2808287"/>
          </a:xfrm>
          <a:prstGeom prst="cloudCallout">
            <a:avLst>
              <a:gd name="adj1" fmla="val -68741"/>
              <a:gd name="adj2" fmla="val 62718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500" b="1" dirty="0">
                <a:solidFill>
                  <a:srgbClr val="FFFFFF"/>
                </a:solidFill>
              </a:rPr>
              <a:t>How has Suzanna Collins presented the character of Prim in the first chapter? What is the effect of this? </a:t>
            </a:r>
          </a:p>
        </p:txBody>
      </p:sp>
    </p:spTree>
    <p:extLst>
      <p:ext uri="{BB962C8B-B14F-4D97-AF65-F5344CB8AC3E}">
        <p14:creationId xmlns:p14="http://schemas.microsoft.com/office/powerpoint/2010/main" val="13959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6106" y="303954"/>
            <a:ext cx="4859337" cy="15636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3200" dirty="0" smtClean="0">
                <a:solidFill>
                  <a:srgbClr val="000000"/>
                </a:solidFill>
                <a:latin typeface="Calibri" pitchFamily="34" charset="0"/>
              </a:rPr>
              <a:t>What can you infer about the character of Prim from your quotation?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 rot="217049">
            <a:off x="5307013" y="1035913"/>
            <a:ext cx="3573462" cy="830997"/>
          </a:xfrm>
          <a:prstGeom prst="rect">
            <a:avLst/>
          </a:prstGeom>
          <a:noFill/>
          <a:ln>
            <a:solidFill>
              <a:srgbClr val="F79646"/>
            </a:solidFill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How do you start analysing a quotation? </a:t>
            </a:r>
          </a:p>
        </p:txBody>
      </p:sp>
      <p:pic>
        <p:nvPicPr>
          <p:cNvPr id="993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41">
            <a:off x="5232639" y="2259012"/>
            <a:ext cx="1277938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6" descr="number-1-sign-7562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186798"/>
            <a:ext cx="194468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TextBox 11"/>
          <p:cNvSpPr txBox="1">
            <a:spLocks noChangeArrowheads="1"/>
          </p:cNvSpPr>
          <p:nvPr/>
        </p:nvSpPr>
        <p:spPr bwMode="auto">
          <a:xfrm rot="-290484">
            <a:off x="2423175" y="2211593"/>
            <a:ext cx="20812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400" b="1" i="1" dirty="0">
                <a:solidFill>
                  <a:srgbClr val="000000"/>
                </a:solidFill>
              </a:rPr>
              <a:t>Underline the </a:t>
            </a:r>
            <a:r>
              <a:rPr lang="en-GB" altLang="en-US" sz="2400" b="1" i="1" u="sng" dirty="0">
                <a:solidFill>
                  <a:schemeClr val="accent6">
                    <a:lumMod val="50000"/>
                  </a:schemeClr>
                </a:solidFill>
              </a:rPr>
              <a:t>key words </a:t>
            </a:r>
            <a:r>
              <a:rPr lang="en-GB" altLang="en-US" sz="2400" b="1" i="1" dirty="0">
                <a:solidFill>
                  <a:srgbClr val="000000"/>
                </a:solidFill>
              </a:rPr>
              <a:t>in your quotation. </a:t>
            </a:r>
          </a:p>
        </p:txBody>
      </p:sp>
      <p:pic>
        <p:nvPicPr>
          <p:cNvPr id="99336" name="Picture 8" descr="number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4213455"/>
            <a:ext cx="18732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7" name="TextBox 11"/>
          <p:cNvSpPr txBox="1">
            <a:spLocks noChangeArrowheads="1"/>
          </p:cNvSpPr>
          <p:nvPr/>
        </p:nvSpPr>
        <p:spPr bwMode="auto">
          <a:xfrm rot="649123">
            <a:off x="2305880" y="4623651"/>
            <a:ext cx="25479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400" b="1" i="1" dirty="0"/>
              <a:t>What </a:t>
            </a:r>
            <a:r>
              <a:rPr lang="en-GB" altLang="en-US" sz="2400" b="1" i="1" u="sng" dirty="0">
                <a:solidFill>
                  <a:schemeClr val="accent6">
                    <a:lumMod val="50000"/>
                  </a:schemeClr>
                </a:solidFill>
              </a:rPr>
              <a:t>questions</a:t>
            </a:r>
            <a:r>
              <a:rPr lang="en-GB" altLang="en-US" sz="2400" b="1" i="1" dirty="0"/>
              <a:t> can you ask about the key words you have underlined? </a:t>
            </a:r>
          </a:p>
        </p:txBody>
      </p:sp>
      <p:sp>
        <p:nvSpPr>
          <p:cNvPr id="99338" name="TextBox 17"/>
          <p:cNvSpPr txBox="1">
            <a:spLocks noChangeArrowheads="1"/>
          </p:cNvSpPr>
          <p:nvPr/>
        </p:nvSpPr>
        <p:spPr bwMode="auto">
          <a:xfrm rot="372868">
            <a:off x="5292724" y="3601089"/>
            <a:ext cx="34004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400" b="1" i="1" dirty="0"/>
              <a:t>Answer </a:t>
            </a:r>
            <a:r>
              <a:rPr lang="en-GB" altLang="en-US" sz="2400" b="1" i="1" u="sng" dirty="0">
                <a:solidFill>
                  <a:schemeClr val="accent6">
                    <a:lumMod val="50000"/>
                  </a:schemeClr>
                </a:solidFill>
              </a:rPr>
              <a:t>your key questions</a:t>
            </a:r>
            <a:r>
              <a:rPr lang="en-GB" altLang="en-US" sz="2400" b="1" i="1" dirty="0"/>
              <a:t>, trying to give </a:t>
            </a:r>
            <a:r>
              <a:rPr lang="en-GB" altLang="en-US" sz="2400" b="1" i="1" u="sng" dirty="0">
                <a:solidFill>
                  <a:srgbClr val="984807"/>
                </a:solidFill>
              </a:rPr>
              <a:t>more than one interpretation </a:t>
            </a:r>
            <a:r>
              <a:rPr lang="en-GB" altLang="en-US" sz="2400" b="1" i="1" dirty="0"/>
              <a:t>and going into </a:t>
            </a:r>
            <a:r>
              <a:rPr lang="en-GB" altLang="en-US" sz="2400" b="1" i="1" u="sng" dirty="0">
                <a:solidFill>
                  <a:srgbClr val="984807"/>
                </a:solidFill>
              </a:rPr>
              <a:t>lots of detail when inferring and analysing</a:t>
            </a:r>
            <a:r>
              <a:rPr lang="en-GB" altLang="en-US" sz="2400" b="1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58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/>
      <p:bldP spid="99337" grpId="0"/>
      <p:bldP spid="993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 smtClean="0">
                <a:solidFill>
                  <a:srgbClr val="000000"/>
                </a:solidFill>
              </a:rPr>
              <a:t>Stick your copy of the ‘Prim’ quotation sheet in your book. </a:t>
            </a:r>
          </a:p>
          <a:p>
            <a:r>
              <a:rPr lang="en-GB" altLang="en-US" dirty="0" smtClean="0">
                <a:solidFill>
                  <a:srgbClr val="000000"/>
                </a:solidFill>
              </a:rPr>
              <a:t>As each group feeds back to the class, make sure you are making analysis notes on your own copy of the sheet.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68" y="4082552"/>
            <a:ext cx="1568731" cy="277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1014</Words>
  <Application>Microsoft Office PowerPoint</Application>
  <PresentationFormat>On-screen Show (4:3)</PresentationFormat>
  <Paragraphs>87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Hunger Games</vt:lpstr>
      <vt:lpstr>PowerPoint Presentation</vt:lpstr>
      <vt:lpstr>Learning objective:</vt:lpstr>
      <vt:lpstr>The first page…</vt:lpstr>
      <vt:lpstr>PowerPoint Presentation</vt:lpstr>
      <vt:lpstr>Let’s begin reading…</vt:lpstr>
      <vt:lpstr>PowerPoint Presentation</vt:lpstr>
      <vt:lpstr>PowerPoint Presentation</vt:lpstr>
      <vt:lpstr>Prim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Gray</dc:creator>
  <cp:lastModifiedBy>COATES Navine</cp:lastModifiedBy>
  <cp:revision>11</cp:revision>
  <dcterms:created xsi:type="dcterms:W3CDTF">2014-08-31T14:53:47Z</dcterms:created>
  <dcterms:modified xsi:type="dcterms:W3CDTF">2018-05-01T04:43:21Z</dcterms:modified>
</cp:coreProperties>
</file>