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2" d="100"/>
          <a:sy n="42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EE324-B1E8-764B-93B5-32735642CF4B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39814-E142-6A4A-9177-CD80E31E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9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D0FF68-D807-47D4-BB63-74754ACE3618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636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480" y="4344607"/>
            <a:ext cx="5487041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366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BFB180F-4E6B-46B7-933E-DC5C318D300D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37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253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8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9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7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0A7A-8A66-FB41-8CED-41FD0E079432}" type="datetimeFigureOut">
              <a:rPr lang="en-US" smtClean="0"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3A821-C91E-CB49-A09C-EF5D527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420931">
            <a:off x="498251" y="1268890"/>
            <a:ext cx="4845108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>
                <a:solidFill>
                  <a:schemeClr val="accent2"/>
                </a:solidFill>
              </a:rPr>
              <a:t>Starter</a:t>
            </a:r>
            <a:r>
              <a:rPr lang="en-GB" sz="2200" b="1" i="1" dirty="0" smtClean="0">
                <a:solidFill>
                  <a:prstClr val="black"/>
                </a:solidFill>
              </a:rPr>
              <a:t>: Summarise the chapter you read for homework in exactly 33 words.</a:t>
            </a:r>
            <a:endParaRPr lang="en-GB" sz="2200" b="1" i="1" dirty="0">
              <a:solidFill>
                <a:srgbClr val="C0504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72508">
            <a:off x="5397038" y="680452"/>
            <a:ext cx="2805163" cy="430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2833102"/>
            <a:ext cx="4140200" cy="29961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13400" y="5410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21420931">
            <a:off x="3914551" y="5624990"/>
            <a:ext cx="4845108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chemeClr val="accent2"/>
                </a:solidFill>
              </a:rPr>
              <a:t>Learning Objective: </a:t>
            </a:r>
            <a:r>
              <a:rPr lang="en-GB" sz="2200" b="1" i="1" dirty="0" smtClean="0">
                <a:solidFill>
                  <a:schemeClr val="tx1"/>
                </a:solidFill>
              </a:rPr>
              <a:t>To consider how the writer builds tension.</a:t>
            </a:r>
            <a:endParaRPr lang="en-GB" sz="22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Chapter 24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 rot="188158">
            <a:off x="196850" y="438150"/>
            <a:ext cx="4287838" cy="3170238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800" b="1" i="1" dirty="0">
                <a:solidFill>
                  <a:srgbClr val="D9D9D9"/>
                </a:solidFill>
              </a:rPr>
              <a:t>S</a:t>
            </a:r>
            <a:r>
              <a:rPr lang="en-GB" altLang="en-US" sz="2000" b="1" i="1" dirty="0">
                <a:solidFill>
                  <a:srgbClr val="D9D9D9"/>
                </a:solidFill>
              </a:rPr>
              <a:t>hort sentences force the reader to read faster . </a:t>
            </a:r>
            <a:r>
              <a:rPr lang="en-GB" altLang="en-US" sz="2000" b="1" i="1" dirty="0">
                <a:solidFill>
                  <a:srgbClr val="E6B9B8"/>
                </a:solidFill>
              </a:rPr>
              <a:t>This suggests an impending climax: something dramatic is about to happen.  </a:t>
            </a:r>
            <a:r>
              <a:rPr lang="en-GB" altLang="en-US" sz="2000" b="1" i="1" dirty="0">
                <a:solidFill>
                  <a:srgbClr val="C3D69B"/>
                </a:solidFill>
              </a:rPr>
              <a:t>This works to increase tension . </a:t>
            </a:r>
            <a:r>
              <a:rPr lang="en-GB" altLang="en-US" sz="2000" b="1" i="1" dirty="0">
                <a:solidFill>
                  <a:srgbClr val="FAC090"/>
                </a:solidFill>
              </a:rPr>
              <a:t>It also allows the reader to empathise  with the tension felt by the character (as they are experiencing the same emotions), further enhancing suspense.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rot="21416051">
            <a:off x="4660900" y="592138"/>
            <a:ext cx="4476750" cy="5016500"/>
          </a:xfrm>
          <a:prstGeom prst="rect">
            <a:avLst/>
          </a:prstGeom>
          <a:ln/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i="1" dirty="0">
                <a:solidFill>
                  <a:srgbClr val="F8F8F8"/>
                </a:solidFill>
              </a:rPr>
              <a:t>Just in time, too, because Cato is upon us. I brace myself, but he rockets right between us with no attempt to check his speed. I can tell from his panting, the sweat pouring off his purplish face, that he’s been running hard a long time. </a:t>
            </a:r>
            <a:r>
              <a:rPr lang="en-GB" altLang="en-US" sz="2000" b="1" i="1" dirty="0">
                <a:solidFill>
                  <a:srgbClr val="D7E4BD"/>
                </a:solidFill>
              </a:rPr>
              <a:t>Not towards us. From something. But what ?</a:t>
            </a:r>
            <a:r>
              <a:rPr lang="en-GB" altLang="en-US" sz="2000" b="1" i="1" dirty="0">
                <a:solidFill>
                  <a:schemeClr val="accent3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i="1" dirty="0">
                <a:solidFill>
                  <a:srgbClr val="F8F8F8"/>
                </a:solidFill>
              </a:rPr>
              <a:t>My eyes scan the woods just in time to see the first creature leap on to the plain. As I’m turning away, I see another half dozen join it. Then I am stumbling blindly after </a:t>
            </a:r>
            <a:r>
              <a:rPr lang="en-GB" altLang="en-US" sz="2000" b="1" i="1" dirty="0" smtClean="0">
                <a:solidFill>
                  <a:srgbClr val="F8F8F8"/>
                </a:solidFill>
              </a:rPr>
              <a:t>Cato </a:t>
            </a:r>
            <a:r>
              <a:rPr lang="en-GB" altLang="en-US" sz="2000" b="1" i="1" dirty="0">
                <a:solidFill>
                  <a:srgbClr val="F8F8F8"/>
                </a:solidFill>
              </a:rPr>
              <a:t>with no thought of anything but to save myself.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GB" altLang="en-US" sz="2000" dirty="0">
              <a:solidFill>
                <a:srgbClr val="F8F8F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000" b="1" i="1" dirty="0">
                <a:solidFill>
                  <a:srgbClr val="D28E8C"/>
                </a:solidFill>
              </a:rPr>
              <a:t>I run for what seems like an eternity. </a:t>
            </a:r>
            <a:r>
              <a:rPr lang="en-GB" altLang="en-US" sz="2000" b="1" i="1" dirty="0">
                <a:solidFill>
                  <a:srgbClr val="C6D9F1"/>
                </a:solidFill>
              </a:rPr>
              <a:t>My heart </a:t>
            </a:r>
            <a:r>
              <a:rPr lang="en-GB" altLang="en-US" sz="2000" b="1" i="1" dirty="0" smtClean="0">
                <a:solidFill>
                  <a:srgbClr val="C6D9F1"/>
                </a:solidFill>
              </a:rPr>
              <a:t>feels </a:t>
            </a:r>
            <a:r>
              <a:rPr lang="en-GB" altLang="en-US" sz="2000" b="1" i="1" dirty="0">
                <a:solidFill>
                  <a:srgbClr val="C6D9F1"/>
                </a:solidFill>
              </a:rPr>
              <a:t>like it’s about to explode…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 rot="21274515">
            <a:off x="150813" y="3670301"/>
            <a:ext cx="4379912" cy="1631950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000" b="1" i="1" dirty="0">
                <a:solidFill>
                  <a:srgbClr val="7030A0"/>
                </a:solidFill>
              </a:rPr>
              <a:t>Task: </a:t>
            </a:r>
            <a:r>
              <a:rPr lang="en-GB" sz="2000" b="1" i="1" dirty="0">
                <a:solidFill>
                  <a:srgbClr val="000000"/>
                </a:solidFill>
              </a:rPr>
              <a:t>Continue the description of Katniss’s escape; </a:t>
            </a:r>
            <a:r>
              <a:rPr lang="en-GB" sz="2000" b="1" i="1" dirty="0">
                <a:solidFill>
                  <a:srgbClr val="AE4845">
                    <a:lumMod val="75000"/>
                  </a:srgbClr>
                </a:solidFill>
              </a:rPr>
              <a:t>write at least a </a:t>
            </a:r>
            <a:r>
              <a:rPr lang="en-GB" sz="2000" b="1" i="1" dirty="0" smtClean="0">
                <a:solidFill>
                  <a:srgbClr val="AE4845">
                    <a:lumMod val="75000"/>
                  </a:srgbClr>
                </a:solidFill>
              </a:rPr>
              <a:t>paragraph, </a:t>
            </a:r>
            <a:r>
              <a:rPr lang="en-GB" sz="2000" b="1" i="1" smtClean="0">
                <a:solidFill>
                  <a:srgbClr val="AE4845">
                    <a:lumMod val="75000"/>
                  </a:srgbClr>
                </a:solidFill>
              </a:rPr>
              <a:t>and include </a:t>
            </a:r>
            <a:r>
              <a:rPr lang="en-GB" sz="2000" b="1" i="1" dirty="0">
                <a:solidFill>
                  <a:srgbClr val="AE4845">
                    <a:lumMod val="75000"/>
                  </a:srgbClr>
                </a:solidFill>
              </a:rPr>
              <a:t>two simple sentences to </a:t>
            </a:r>
            <a:r>
              <a:rPr lang="en-GB" sz="2000" b="1" i="1" dirty="0">
                <a:solidFill>
                  <a:srgbClr val="C00000"/>
                </a:solidFill>
              </a:rPr>
              <a:t>emphasise the most suspenseful moments in your episode.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58" y="5257800"/>
            <a:ext cx="1625600" cy="12192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763" y="-26987"/>
            <a:ext cx="9144000" cy="3571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b="1" i="1" dirty="0">
                <a:solidFill>
                  <a:schemeClr val="accent2"/>
                </a:solidFill>
              </a:rPr>
              <a:t>Learning Objective: </a:t>
            </a:r>
            <a:r>
              <a:rPr lang="en-GB" sz="2000" b="1" i="1" dirty="0">
                <a:solidFill>
                  <a:schemeClr val="tx1"/>
                </a:solidFill>
              </a:rPr>
              <a:t>To consider how the writer builds tension.</a:t>
            </a:r>
            <a:endParaRPr lang="en-GB" sz="2000" b="1" i="1" dirty="0">
              <a:solidFill>
                <a:srgbClr val="C05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13"/>
          <p:cNvSpPr>
            <a:spLocks noChangeArrowheads="1"/>
          </p:cNvSpPr>
          <p:nvPr/>
        </p:nvSpPr>
        <p:spPr bwMode="auto">
          <a:xfrm rot="203477">
            <a:off x="66675" y="593725"/>
            <a:ext cx="58547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GB" altLang="en-US" sz="3600" b="1" i="1" dirty="0" smtClean="0">
                <a:solidFill>
                  <a:srgbClr val="FFC000"/>
                </a:solidFill>
              </a:rPr>
              <a:t>Plenary: Peer </a:t>
            </a:r>
            <a:r>
              <a:rPr lang="en-GB" altLang="en-US" sz="3600" b="1" i="1" dirty="0">
                <a:solidFill>
                  <a:srgbClr val="FFC000"/>
                </a:solidFill>
              </a:rPr>
              <a:t>assess each other’s work. </a:t>
            </a:r>
          </a:p>
        </p:txBody>
      </p:sp>
      <p:sp>
        <p:nvSpPr>
          <p:cNvPr id="373764" name="Rectangle 13"/>
          <p:cNvSpPr>
            <a:spLocks noChangeArrowheads="1"/>
          </p:cNvSpPr>
          <p:nvPr/>
        </p:nvSpPr>
        <p:spPr bwMode="auto">
          <a:xfrm rot="210701">
            <a:off x="4425950" y="4215901"/>
            <a:ext cx="4594225" cy="211237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i="1" dirty="0">
                <a:solidFill>
                  <a:srgbClr val="B3A2C7"/>
                </a:solidFill>
                <a:latin typeface="Arial" charset="0"/>
              </a:rPr>
              <a:t>I think your answer is currently a level</a:t>
            </a:r>
            <a:r>
              <a:rPr lang="en-GB" altLang="en-US" sz="2200" b="1" i="1" u="sng" dirty="0">
                <a:solidFill>
                  <a:srgbClr val="B3A2C7"/>
                </a:solidFill>
                <a:latin typeface="Arial" charset="0"/>
              </a:rPr>
              <a:t>		</a:t>
            </a:r>
            <a:r>
              <a:rPr lang="en-GB" altLang="en-US" sz="2200" b="1" i="1" dirty="0">
                <a:solidFill>
                  <a:srgbClr val="B3A2C7"/>
                </a:solidFill>
                <a:latin typeface="Arial" charset="0"/>
              </a:rPr>
              <a:t> because </a:t>
            </a:r>
            <a:r>
              <a:rPr lang="en-GB" altLang="en-US" sz="2200" b="1" i="1" u="sng" dirty="0">
                <a:solidFill>
                  <a:srgbClr val="B3A2C7"/>
                </a:solidFill>
                <a:latin typeface="Arial" charset="0"/>
              </a:rPr>
              <a:t>				</a:t>
            </a:r>
            <a:r>
              <a:rPr lang="en-GB" altLang="en-US" sz="2200" b="1" i="1" dirty="0">
                <a:solidFill>
                  <a:srgbClr val="B3A2C7"/>
                </a:solidFill>
                <a:latin typeface="Arial" charset="0"/>
              </a:rPr>
              <a:t>.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i="1" dirty="0">
                <a:solidFill>
                  <a:srgbClr val="93CDDD"/>
                </a:solidFill>
                <a:latin typeface="Arial" charset="0"/>
              </a:rPr>
              <a:t>My </a:t>
            </a:r>
            <a:r>
              <a:rPr lang="en-GB" altLang="en-US" sz="2200" b="1" i="1" dirty="0" smtClean="0">
                <a:solidFill>
                  <a:srgbClr val="93CDDD"/>
                </a:solidFill>
                <a:latin typeface="Arial" charset="0"/>
              </a:rPr>
              <a:t>favourite </a:t>
            </a:r>
            <a:r>
              <a:rPr lang="en-GB" altLang="en-US" sz="2200" b="1" i="1" dirty="0">
                <a:solidFill>
                  <a:srgbClr val="93CDDD"/>
                </a:solidFill>
                <a:latin typeface="Arial" charset="0"/>
              </a:rPr>
              <a:t>short sentence in your </a:t>
            </a:r>
            <a:r>
              <a:rPr lang="en-GB" altLang="en-US" sz="2200" b="1" i="1" dirty="0" smtClean="0">
                <a:solidFill>
                  <a:srgbClr val="93CDDD"/>
                </a:solidFill>
                <a:latin typeface="Arial" charset="0"/>
              </a:rPr>
              <a:t>writing was </a:t>
            </a:r>
            <a:r>
              <a:rPr lang="en-GB" altLang="en-US" sz="2200" b="1" i="1" u="sng" dirty="0">
                <a:solidFill>
                  <a:srgbClr val="93CDDD"/>
                </a:solidFill>
                <a:latin typeface="Arial" charset="0"/>
              </a:rPr>
              <a:t>					</a:t>
            </a: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i="1" u="sng" dirty="0">
                <a:solidFill>
                  <a:srgbClr val="93CDDD"/>
                </a:solidFill>
                <a:latin typeface="Arial" charset="0"/>
              </a:rPr>
              <a:t>because	</a:t>
            </a:r>
            <a:r>
              <a:rPr lang="en-GB" altLang="en-US" sz="2200" b="1" i="1" u="sng" dirty="0" smtClean="0">
                <a:solidFill>
                  <a:srgbClr val="93CDDD"/>
                </a:solidFill>
                <a:latin typeface="Arial" charset="0"/>
              </a:rPr>
              <a:t>  </a:t>
            </a:r>
            <a:r>
              <a:rPr lang="en-GB" altLang="en-US" sz="2200" b="1" i="1" dirty="0" smtClean="0">
                <a:solidFill>
                  <a:srgbClr val="93CDDD"/>
                </a:solidFill>
                <a:latin typeface="Arial" charset="0"/>
              </a:rPr>
              <a:t>.</a:t>
            </a:r>
            <a:endParaRPr lang="en-GB" altLang="en-US" sz="2200" b="1" dirty="0">
              <a:solidFill>
                <a:srgbClr val="93CDDD"/>
              </a:solidFill>
              <a:latin typeface="Arial" charset="0"/>
            </a:endParaRPr>
          </a:p>
        </p:txBody>
      </p:sp>
      <p:sp>
        <p:nvSpPr>
          <p:cNvPr id="100356" name="TextBox 11"/>
          <p:cNvSpPr txBox="1">
            <a:spLocks noChangeArrowheads="1"/>
          </p:cNvSpPr>
          <p:nvPr/>
        </p:nvSpPr>
        <p:spPr bwMode="auto">
          <a:xfrm rot="-263141">
            <a:off x="360363" y="1789113"/>
            <a:ext cx="43481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i="1">
                <a:solidFill>
                  <a:srgbClr val="4BACC6"/>
                </a:solidFill>
              </a:rPr>
              <a:t>Level 5: </a:t>
            </a:r>
            <a:r>
              <a:rPr lang="en-GB" altLang="en-US" sz="2200" b="1" i="1">
                <a:solidFill>
                  <a:srgbClr val="FAC090"/>
                </a:solidFill>
              </a:rPr>
              <a:t>They have used short sentences in their description. </a:t>
            </a:r>
          </a:p>
        </p:txBody>
      </p:sp>
      <p:sp>
        <p:nvSpPr>
          <p:cNvPr id="100357" name="TextBox 11"/>
          <p:cNvSpPr txBox="1">
            <a:spLocks noChangeArrowheads="1"/>
          </p:cNvSpPr>
          <p:nvPr/>
        </p:nvSpPr>
        <p:spPr bwMode="auto">
          <a:xfrm rot="226682">
            <a:off x="328613" y="3284538"/>
            <a:ext cx="35861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i="1">
                <a:solidFill>
                  <a:srgbClr val="4BACC6"/>
                </a:solidFill>
              </a:rPr>
              <a:t>Level 6: </a:t>
            </a:r>
            <a:r>
              <a:rPr lang="en-GB" altLang="en-US" sz="2200" b="1" i="1">
                <a:solidFill>
                  <a:srgbClr val="B3A2C7"/>
                </a:solidFill>
              </a:rPr>
              <a:t>They have used short sentences in their description </a:t>
            </a:r>
            <a:r>
              <a:rPr lang="en-GB" altLang="en-US" sz="2200" b="1" i="1" u="sng">
                <a:solidFill>
                  <a:srgbClr val="B3A2C7"/>
                </a:solidFill>
              </a:rPr>
              <a:t>to create tension. </a:t>
            </a:r>
          </a:p>
        </p:txBody>
      </p:sp>
      <p:sp>
        <p:nvSpPr>
          <p:cNvPr id="100358" name="TextBox 11"/>
          <p:cNvSpPr txBox="1">
            <a:spLocks noChangeArrowheads="1"/>
          </p:cNvSpPr>
          <p:nvPr/>
        </p:nvSpPr>
        <p:spPr bwMode="auto">
          <a:xfrm rot="-269385">
            <a:off x="152400" y="4741863"/>
            <a:ext cx="419893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2200" b="1" i="1">
                <a:solidFill>
                  <a:srgbClr val="4BACC6"/>
                </a:solidFill>
              </a:rPr>
              <a:t>Level 7: </a:t>
            </a:r>
            <a:r>
              <a:rPr lang="en-GB" altLang="en-US" sz="2200" b="1" i="1">
                <a:solidFill>
                  <a:srgbClr val="D99694"/>
                </a:solidFill>
              </a:rPr>
              <a:t>They have done everything for a level 6 and also </a:t>
            </a:r>
            <a:r>
              <a:rPr lang="en-GB" altLang="en-US" sz="2200" b="1" i="1" u="sng">
                <a:solidFill>
                  <a:srgbClr val="D99694"/>
                </a:solidFill>
              </a:rPr>
              <a:t>included a variety of other sentence structures </a:t>
            </a:r>
            <a:r>
              <a:rPr lang="en-GB" altLang="en-US" sz="2200" b="1" i="1">
                <a:solidFill>
                  <a:srgbClr val="D99694"/>
                </a:solidFill>
              </a:rPr>
              <a:t>to ensure their writing is varied.</a:t>
            </a:r>
            <a:r>
              <a:rPr lang="en-GB" altLang="en-US" sz="2200" b="1" i="1">
                <a:solidFill>
                  <a:srgbClr val="D99694"/>
                </a:solidFill>
                <a:latin typeface="Arial" charset="0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63" y="-26987"/>
            <a:ext cx="9144000" cy="3571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b="1" i="1" dirty="0">
                <a:solidFill>
                  <a:schemeClr val="accent2"/>
                </a:solidFill>
              </a:rPr>
              <a:t>Learning Objective: </a:t>
            </a:r>
            <a:r>
              <a:rPr lang="en-GB" sz="2000" b="1" i="1" dirty="0">
                <a:solidFill>
                  <a:schemeClr val="tx1"/>
                </a:solidFill>
              </a:rPr>
              <a:t>To consider how the writer builds tension.</a:t>
            </a:r>
            <a:endParaRPr lang="en-GB" sz="2000" b="1" i="1" dirty="0">
              <a:solidFill>
                <a:srgbClr val="C0504D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658" y="1104900"/>
            <a:ext cx="3187042" cy="239028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241800" y="1319877"/>
            <a:ext cx="787400" cy="6477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4798" y="1439322"/>
            <a:ext cx="43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8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  <p:bldP spid="1003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338</Words>
  <Application>Microsoft Office PowerPoint</Application>
  <PresentationFormat>On-screen Show (4:3)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Chapter 24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Gray</dc:creator>
  <cp:lastModifiedBy>Teacher</cp:lastModifiedBy>
  <cp:revision>4</cp:revision>
  <dcterms:created xsi:type="dcterms:W3CDTF">2014-11-02T13:13:25Z</dcterms:created>
  <dcterms:modified xsi:type="dcterms:W3CDTF">2014-11-04T13:15:28Z</dcterms:modified>
</cp:coreProperties>
</file>