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4B413-E5E8-4260-9850-A4FB972B3508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7F932-CCB5-4A8C-9382-47647477E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3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EAC0BD-6B3F-4B2F-83D2-ED0A2BBDA0EB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77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77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Groups</a:t>
            </a:r>
            <a:r>
              <a:rPr lang="en-GB" altLang="en-US" baseline="0" dirty="0" smtClean="0"/>
              <a:t> to join with other groups that analysed the same quote.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6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finish reading Chapter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F24B-9D86-CE49-9F46-B3E0DA417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EA43CD-7592-475F-9FAC-9DAB209AC1BE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78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78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43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5884C7-763D-4F65-911F-3B9A20869213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79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79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365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9D2C2A-606B-4458-8E44-F5923F180014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80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80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7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573E98-9365-42BD-814E-56BDA3C16276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81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81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654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CF542B-C358-43C0-A16D-08B2A64F29A7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8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86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404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40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9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23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5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6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1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6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217B-FEF0-4171-8FCA-3539E8D62AA2}" type="datetimeFigureOut">
              <a:rPr lang="en-GB" smtClean="0"/>
              <a:t>05/09/2014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408A-2094-445B-BDDE-ACB9EBC98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78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 and Reflection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456060"/>
          </a:xfrm>
        </p:spPr>
        <p:txBody>
          <a:bodyPr/>
          <a:lstStyle/>
          <a:p>
            <a:r>
              <a:rPr lang="en-US" dirty="0" smtClean="0"/>
              <a:t>Once you have your book, check for my comments.</a:t>
            </a:r>
          </a:p>
          <a:p>
            <a:endParaRPr lang="en-US" dirty="0"/>
          </a:p>
          <a:p>
            <a:r>
              <a:rPr lang="en-US" dirty="0" smtClean="0"/>
              <a:t>If I have written any questions, or points for development on your work, please use this time to address these.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85" y="4776158"/>
            <a:ext cx="3125615" cy="20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291" y="514543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 are going to watch some trailers for dystopian films.</a:t>
            </a:r>
          </a:p>
          <a:p>
            <a:endParaRPr lang="en-GB" sz="2400" dirty="0"/>
          </a:p>
          <a:p>
            <a:r>
              <a:rPr lang="en-GB" sz="2400" dirty="0" smtClean="0"/>
              <a:t>Whilst you are watching, make some notes on what you think the key conventions of dystopian fiction are.</a:t>
            </a:r>
            <a:endParaRPr lang="en-GB" sz="2400" dirty="0"/>
          </a:p>
        </p:txBody>
      </p:sp>
      <p:sp>
        <p:nvSpPr>
          <p:cNvPr id="3" name="Oval 2"/>
          <p:cNvSpPr/>
          <p:nvPr/>
        </p:nvSpPr>
        <p:spPr>
          <a:xfrm>
            <a:off x="5508104" y="5229200"/>
            <a:ext cx="2376264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Dystopian Fiction</a:t>
            </a:r>
            <a:endParaRPr lang="en-GB" sz="2400" dirty="0"/>
          </a:p>
        </p:txBody>
      </p:sp>
      <p:cxnSp>
        <p:nvCxnSpPr>
          <p:cNvPr id="5" name="Straight Connector 4"/>
          <p:cNvCxnSpPr>
            <a:stCxn id="3" idx="7"/>
            <a:endCxn id="13" idx="2"/>
          </p:cNvCxnSpPr>
          <p:nvPr/>
        </p:nvCxnSpPr>
        <p:spPr>
          <a:xfrm rot="5400000" flipH="1" flipV="1">
            <a:off x="7659586" y="4961971"/>
            <a:ext cx="277927" cy="524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5"/>
            <a:endCxn id="15" idx="0"/>
          </p:cNvCxnSpPr>
          <p:nvPr/>
        </p:nvCxnSpPr>
        <p:spPr>
          <a:xfrm rot="16200000" flipH="1">
            <a:off x="7799289" y="5746771"/>
            <a:ext cx="227623" cy="753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14" idx="0"/>
          </p:cNvCxnSpPr>
          <p:nvPr/>
        </p:nvCxnSpPr>
        <p:spPr>
          <a:xfrm rot="5400000">
            <a:off x="5386825" y="5768036"/>
            <a:ext cx="227623" cy="71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1"/>
            <a:endCxn id="12" idx="2"/>
          </p:cNvCxnSpPr>
          <p:nvPr/>
        </p:nvCxnSpPr>
        <p:spPr>
          <a:xfrm rot="16200000" flipV="1">
            <a:off x="5374766" y="4881777"/>
            <a:ext cx="412651" cy="550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6016" y="458112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Characters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96336" y="4715852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Settings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16016" y="6237312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Society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668344" y="6237312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Technology</a:t>
            </a:r>
            <a:endParaRPr lang="en-GB" dirty="0"/>
          </a:p>
        </p:txBody>
      </p:sp>
      <p:pic>
        <p:nvPicPr>
          <p:cNvPr id="5122" name="Picture 2" descr="http://storiesbywilliams.files.wordpress.com/2012/03/metropolis-01.jpg"/>
          <p:cNvPicPr>
            <a:picLocks noChangeAspect="1" noChangeArrowheads="1"/>
          </p:cNvPicPr>
          <p:nvPr/>
        </p:nvPicPr>
        <p:blipFill>
          <a:blip r:embed="rId2"/>
          <a:srcRect r="29483"/>
          <a:stretch>
            <a:fillRect/>
          </a:stretch>
        </p:blipFill>
        <p:spPr bwMode="auto">
          <a:xfrm>
            <a:off x="0" y="2206198"/>
            <a:ext cx="4371813" cy="4651801"/>
          </a:xfrm>
          <a:prstGeom prst="rect">
            <a:avLst/>
          </a:prstGeom>
          <a:noFill/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Learning Objective: To </a:t>
            </a:r>
            <a:r>
              <a:rPr lang="en-US" sz="2400" b="1" i="1" dirty="0" smtClean="0"/>
              <a:t>explore the conventions of dystopian fiction.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1249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threatqualitypress.files.wordpress.com/2010/08/dyst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-27384"/>
            <a:ext cx="9120905" cy="486916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50276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Now, read through the plot summaries of the dystopian novels in your groups.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Can you add any more to your notes about dystopian fiction?</a:t>
            </a:r>
            <a:endParaRPr lang="en-GB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Learning Objective: To </a:t>
            </a:r>
            <a:r>
              <a:rPr lang="en-US" sz="2400" b="1" i="1" dirty="0" smtClean="0"/>
              <a:t>explore the conventions of dystopian fiction.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483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2111"/>
            <a:ext cx="88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What are the key conventions of Dystopian Fiction?</a:t>
            </a:r>
          </a:p>
          <a:p>
            <a:pPr algn="ctr"/>
            <a:endParaRPr lang="en-GB" sz="2800" dirty="0"/>
          </a:p>
          <a:p>
            <a:r>
              <a:rPr lang="en-GB" sz="2800" dirty="0" smtClean="0"/>
              <a:t>Your challenge is to use the information you have gathered to write a summary of the key conventions of the genre – in no more than </a:t>
            </a:r>
            <a:r>
              <a:rPr lang="en-GB" sz="2800" dirty="0" smtClean="0">
                <a:solidFill>
                  <a:srgbClr val="3DB4F7"/>
                </a:solidFill>
              </a:rPr>
              <a:t>100</a:t>
            </a:r>
            <a:r>
              <a:rPr lang="en-GB" sz="2800" dirty="0" smtClean="0"/>
              <a:t> words. </a:t>
            </a:r>
            <a:endParaRPr lang="en-GB" sz="2800" dirty="0"/>
          </a:p>
        </p:txBody>
      </p:sp>
      <p:pic>
        <p:nvPicPr>
          <p:cNvPr id="3" name="Picture 2" descr="http://threatqualitypress.files.wordpress.com/2010/08/dyst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2314011"/>
            <a:ext cx="8784976" cy="4427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88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44624"/>
            <a:ext cx="9108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Characteristics </a:t>
            </a:r>
            <a:r>
              <a:rPr lang="en-GB" sz="2000" b="1" dirty="0"/>
              <a:t>of a Dystopian Society </a:t>
            </a:r>
            <a:endParaRPr lang="en-GB" sz="2000" b="1" dirty="0" smtClean="0"/>
          </a:p>
          <a:p>
            <a:endParaRPr lang="en-GB" sz="2000" b="1" dirty="0"/>
          </a:p>
          <a:p>
            <a:r>
              <a:rPr lang="en-GB" sz="2000" dirty="0"/>
              <a:t>• Propaganda is used to control the citizens of society. </a:t>
            </a:r>
          </a:p>
          <a:p>
            <a:r>
              <a:rPr lang="en-GB" sz="2000" dirty="0"/>
              <a:t>• Information, independent </a:t>
            </a:r>
            <a:r>
              <a:rPr lang="en-GB" sz="2000" dirty="0" smtClean="0"/>
              <a:t>thought </a:t>
            </a:r>
            <a:r>
              <a:rPr lang="en-GB" sz="2000" dirty="0"/>
              <a:t>and freedom are restricted. </a:t>
            </a:r>
          </a:p>
          <a:p>
            <a:r>
              <a:rPr lang="en-GB" sz="2000" dirty="0"/>
              <a:t>• A </a:t>
            </a:r>
            <a:r>
              <a:rPr lang="en-GB" sz="2000" dirty="0" smtClean="0"/>
              <a:t>leader/concept </a:t>
            </a:r>
            <a:r>
              <a:rPr lang="en-GB" sz="2000" dirty="0"/>
              <a:t>is worshipped by the citizens of the society. </a:t>
            </a:r>
          </a:p>
          <a:p>
            <a:r>
              <a:rPr lang="en-GB" sz="2000" dirty="0"/>
              <a:t>• Citizens are perceived to be under constant surveillance. </a:t>
            </a:r>
          </a:p>
          <a:p>
            <a:r>
              <a:rPr lang="en-GB" sz="2000" dirty="0"/>
              <a:t>• Citizens have a fear of the outside world. </a:t>
            </a:r>
          </a:p>
          <a:p>
            <a:r>
              <a:rPr lang="en-GB" sz="2000" dirty="0"/>
              <a:t>• Citizens live in a dehumanized state. </a:t>
            </a:r>
          </a:p>
          <a:p>
            <a:r>
              <a:rPr lang="en-GB" sz="2000" dirty="0"/>
              <a:t>• The natural world is banished and distrusted. </a:t>
            </a:r>
          </a:p>
          <a:p>
            <a:r>
              <a:rPr lang="en-GB" sz="2000" dirty="0"/>
              <a:t>• Citizens conform to uniform expectations. Individuality and dissent are bad. </a:t>
            </a:r>
          </a:p>
          <a:p>
            <a:r>
              <a:rPr lang="en-GB" sz="2000" dirty="0"/>
              <a:t>• The society is an illusion of a perfect utopian world. </a:t>
            </a:r>
            <a:endParaRPr lang="en-GB" sz="2000" dirty="0" smtClean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 </a:t>
            </a:r>
            <a:r>
              <a:rPr lang="en-GB" sz="2000" b="1" dirty="0"/>
              <a:t>The Dystopian Protagonist </a:t>
            </a:r>
          </a:p>
          <a:p>
            <a:r>
              <a:rPr lang="en-GB" sz="2000" dirty="0"/>
              <a:t>• often feels trapped and is struggling to escape. </a:t>
            </a:r>
          </a:p>
          <a:p>
            <a:r>
              <a:rPr lang="en-GB" sz="2000" dirty="0"/>
              <a:t>• questions the existing social and political systems. </a:t>
            </a:r>
          </a:p>
          <a:p>
            <a:r>
              <a:rPr lang="en-GB" sz="2000" dirty="0"/>
              <a:t>• believes or feels that something is terribly wrong with the society in which he or she lives.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5301208"/>
            <a:ext cx="8064896" cy="1446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400" dirty="0" smtClean="0"/>
              <a:t>How many of these key points did you manage to cover?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119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Your homework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3682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 would like you to write your </a:t>
            </a:r>
            <a:r>
              <a:rPr lang="en-GB" u="sng" dirty="0" smtClean="0">
                <a:solidFill>
                  <a:schemeClr val="accent2">
                    <a:lumMod val="75000"/>
                  </a:schemeClr>
                </a:solidFill>
              </a:rPr>
              <a:t>own dystopian fiction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You may choose to write the </a:t>
            </a:r>
            <a:r>
              <a:rPr lang="en-GB" dirty="0" smtClean="0">
                <a:solidFill>
                  <a:srgbClr val="C55A11"/>
                </a:solidFill>
              </a:rPr>
              <a:t>opening</a:t>
            </a:r>
            <a:r>
              <a:rPr lang="en-GB" dirty="0" smtClean="0"/>
              <a:t> (first chapter?) of a longer novel, or write a </a:t>
            </a:r>
            <a:r>
              <a:rPr lang="en-GB" dirty="0" smtClean="0">
                <a:solidFill>
                  <a:srgbClr val="C55A11"/>
                </a:solidFill>
              </a:rPr>
              <a:t>short story</a:t>
            </a:r>
            <a:r>
              <a:rPr lang="en-GB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44" y="4715986"/>
            <a:ext cx="3825025" cy="21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Your homework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276251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You </a:t>
            </a:r>
            <a:r>
              <a:rPr lang="en-GB" dirty="0"/>
              <a:t>must use features of the dystopian fiction genre.</a:t>
            </a:r>
          </a:p>
          <a:p>
            <a:r>
              <a:rPr lang="en-GB" dirty="0"/>
              <a:t>I would prefer work to be typed (size 12, readable font!).</a:t>
            </a:r>
          </a:p>
          <a:p>
            <a:r>
              <a:rPr lang="en-GB" dirty="0"/>
              <a:t>Two sides of </a:t>
            </a:r>
            <a:r>
              <a:rPr lang="en-GB" dirty="0" smtClean="0"/>
              <a:t>A4 (minimum).</a:t>
            </a:r>
            <a:endParaRPr lang="en-GB" dirty="0"/>
          </a:p>
          <a:p>
            <a:r>
              <a:rPr lang="en-GB" dirty="0"/>
              <a:t>Due – Tues 16</a:t>
            </a:r>
            <a:r>
              <a:rPr lang="en-GB" baseline="30000" dirty="0"/>
              <a:t>th</a:t>
            </a:r>
            <a:r>
              <a:rPr lang="en-GB" dirty="0"/>
              <a:t> Sept.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44" y="4715986"/>
            <a:ext cx="3825025" cy="21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6108" y="303956"/>
            <a:ext cx="4859337" cy="15636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3200" dirty="0">
                <a:solidFill>
                  <a:srgbClr val="000000"/>
                </a:solidFill>
                <a:latin typeface="Calibri" pitchFamily="34" charset="0"/>
              </a:rPr>
              <a:t>What can you infer about the character of Prim from your quotation?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5307013" y="1035915"/>
            <a:ext cx="3573462" cy="830997"/>
          </a:xfrm>
          <a:prstGeom prst="rect">
            <a:avLst/>
          </a:prstGeom>
          <a:noFill/>
          <a:ln>
            <a:solidFill>
              <a:srgbClr val="F79646"/>
            </a:solidFill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How do you start analysing a quotation? </a:t>
            </a:r>
          </a:p>
        </p:txBody>
      </p:sp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41">
            <a:off x="5232639" y="2259014"/>
            <a:ext cx="12779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 descr="number-1-sign-7562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5" y="2186798"/>
            <a:ext cx="194468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TextBox 11"/>
          <p:cNvSpPr txBox="1">
            <a:spLocks noChangeArrowheads="1"/>
          </p:cNvSpPr>
          <p:nvPr/>
        </p:nvSpPr>
        <p:spPr bwMode="auto">
          <a:xfrm rot="-290484">
            <a:off x="2423177" y="2211593"/>
            <a:ext cx="20812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b="1" i="1" dirty="0">
                <a:solidFill>
                  <a:srgbClr val="000000"/>
                </a:solidFill>
              </a:rPr>
              <a:t>Underline the </a:t>
            </a:r>
            <a:r>
              <a:rPr lang="en-GB" altLang="en-US" sz="2400" b="1" i="1" u="sng" dirty="0">
                <a:solidFill>
                  <a:schemeClr val="accent6">
                    <a:lumMod val="50000"/>
                  </a:schemeClr>
                </a:solidFill>
              </a:rPr>
              <a:t>key words </a:t>
            </a:r>
            <a:r>
              <a:rPr lang="en-GB" altLang="en-US" sz="2400" b="1" i="1" dirty="0">
                <a:solidFill>
                  <a:srgbClr val="000000"/>
                </a:solidFill>
              </a:rPr>
              <a:t>in your quotation. </a:t>
            </a:r>
          </a:p>
        </p:txBody>
      </p:sp>
      <p:pic>
        <p:nvPicPr>
          <p:cNvPr id="99336" name="Picture 8" descr="number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4213455"/>
            <a:ext cx="18732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7" name="TextBox 11"/>
          <p:cNvSpPr txBox="1">
            <a:spLocks noChangeArrowheads="1"/>
          </p:cNvSpPr>
          <p:nvPr/>
        </p:nvSpPr>
        <p:spPr bwMode="auto">
          <a:xfrm rot="649123">
            <a:off x="2305882" y="4623651"/>
            <a:ext cx="25479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b="1" i="1" dirty="0"/>
              <a:t>What </a:t>
            </a:r>
            <a:r>
              <a:rPr lang="en-GB" altLang="en-US" sz="2400" b="1" i="1" u="sng" dirty="0">
                <a:solidFill>
                  <a:schemeClr val="accent6">
                    <a:lumMod val="50000"/>
                  </a:schemeClr>
                </a:solidFill>
              </a:rPr>
              <a:t>questions</a:t>
            </a:r>
            <a:r>
              <a:rPr lang="en-GB" altLang="en-US" sz="2400" b="1" i="1" dirty="0"/>
              <a:t> can you ask about the key words you have underlined? </a:t>
            </a:r>
          </a:p>
        </p:txBody>
      </p:sp>
      <p:sp>
        <p:nvSpPr>
          <p:cNvPr id="99338" name="TextBox 17"/>
          <p:cNvSpPr txBox="1">
            <a:spLocks noChangeArrowheads="1"/>
          </p:cNvSpPr>
          <p:nvPr/>
        </p:nvSpPr>
        <p:spPr bwMode="auto">
          <a:xfrm rot="372868">
            <a:off x="5292726" y="3601089"/>
            <a:ext cx="34004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b="1" i="1" dirty="0"/>
              <a:t>Answer </a:t>
            </a:r>
            <a:r>
              <a:rPr lang="en-GB" altLang="en-US" sz="2400" b="1" i="1" u="sng" dirty="0">
                <a:solidFill>
                  <a:schemeClr val="accent6">
                    <a:lumMod val="50000"/>
                  </a:schemeClr>
                </a:solidFill>
              </a:rPr>
              <a:t>your key questions</a:t>
            </a:r>
            <a:r>
              <a:rPr lang="en-GB" altLang="en-US" sz="2400" b="1" i="1" dirty="0"/>
              <a:t>, trying to give </a:t>
            </a:r>
            <a:r>
              <a:rPr lang="en-GB" altLang="en-US" sz="2400" b="1" i="1" u="sng" dirty="0">
                <a:solidFill>
                  <a:srgbClr val="984807"/>
                </a:solidFill>
              </a:rPr>
              <a:t>more than one interpretation </a:t>
            </a:r>
            <a:r>
              <a:rPr lang="en-GB" altLang="en-US" sz="2400" b="1" i="1" dirty="0"/>
              <a:t>and going into </a:t>
            </a:r>
            <a:r>
              <a:rPr lang="en-GB" altLang="en-US" sz="2400" b="1" i="1" u="sng" dirty="0">
                <a:solidFill>
                  <a:srgbClr val="984807"/>
                </a:solidFill>
              </a:rPr>
              <a:t>lots of detail when inferring and analysing</a:t>
            </a:r>
            <a:r>
              <a:rPr lang="en-GB" altLang="en-US" sz="2400" b="1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18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/>
      <p:bldP spid="99337" grpId="0"/>
      <p:bldP spid="993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Stick your copy of the ‘Prim’ quotation sheet in your book. </a:t>
            </a:r>
          </a:p>
          <a:p>
            <a:r>
              <a:rPr lang="en-GB" altLang="en-US" dirty="0" smtClean="0">
                <a:solidFill>
                  <a:srgbClr val="000000"/>
                </a:solidFill>
              </a:rPr>
              <a:t>As each group feeds back to the class, make sure you are making analysis notes on your own copy of the sheet.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69" y="3756651"/>
            <a:ext cx="1568731" cy="27754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465887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Learning Objective: To make inferences about a text.</a:t>
            </a:r>
          </a:p>
        </p:txBody>
      </p:sp>
    </p:spTree>
    <p:extLst>
      <p:ext uri="{BB962C8B-B14F-4D97-AF65-F5344CB8AC3E}">
        <p14:creationId xmlns:p14="http://schemas.microsoft.com/office/powerpoint/2010/main" val="11153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Learning Objective: To make inferences about a text.</a:t>
            </a:r>
          </a:p>
        </p:txBody>
      </p:sp>
      <p:sp>
        <p:nvSpPr>
          <p:cNvPr id="234499" name="Text Box 4"/>
          <p:cNvSpPr txBox="1">
            <a:spLocks noChangeArrowheads="1"/>
          </p:cNvSpPr>
          <p:nvPr/>
        </p:nvSpPr>
        <p:spPr bwMode="auto">
          <a:xfrm rot="209666">
            <a:off x="884238" y="1885952"/>
            <a:ext cx="23161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B050"/>
                </a:solidFill>
              </a:rPr>
              <a:t>“Prim’s face is as fresh as a raindrop, as lovely as the primrose for which she was named.” (pg 3)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214128">
            <a:off x="4503738" y="1181102"/>
            <a:ext cx="4405312" cy="3079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0070C0"/>
                </a:solidFill>
                <a:latin typeface="Calibri" pitchFamily="34" charset="0"/>
              </a:rPr>
              <a:t>What language technique has been used here? </a:t>
            </a:r>
            <a:endParaRPr lang="en-GB" sz="1400" b="1" i="1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4581527" y="2593977"/>
            <a:ext cx="4549775" cy="5238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C00000"/>
                </a:solidFill>
                <a:latin typeface="Calibri" pitchFamily="34" charset="0"/>
              </a:rPr>
              <a:t>What does a raindrop symbolise? How can this be related to the character of Prim?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4787900" y="4395790"/>
            <a:ext cx="4008438" cy="5238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404040"/>
                </a:solidFill>
                <a:latin typeface="Calibri" pitchFamily="34" charset="0"/>
              </a:rPr>
              <a:t>What does a primrose symbolise? What does this suggest about the character of Prim?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07798" y="5587663"/>
            <a:ext cx="4252913" cy="52387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How might this quotation make the reader feel towards the character of Prim? </a:t>
            </a:r>
            <a:endParaRPr lang="en-US" altLang="en-US" sz="1400" b="1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 rot="21214128">
            <a:off x="4427538" y="795340"/>
            <a:ext cx="4405312" cy="5238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0070C0"/>
                </a:solidFill>
                <a:latin typeface="Calibri" pitchFamily="34" charset="0"/>
              </a:rPr>
              <a:t>Why has the word ‘guarding’ been used? What does this suggest about Prim? </a:t>
            </a:r>
            <a:endParaRPr lang="en-GB" sz="1400" b="1" i="1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4573590" y="2349502"/>
            <a:ext cx="4549775" cy="7397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C00000"/>
                </a:solidFill>
                <a:latin typeface="Calibri" pitchFamily="34" charset="0"/>
              </a:rPr>
              <a:t>What does a Buttercup symbolise? Why is this a strange name to give to the cat and what does it suggest about Prim that she chose it? 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4859340" y="3522665"/>
            <a:ext cx="4008437" cy="5238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404040"/>
                </a:solidFill>
                <a:latin typeface="Calibri" pitchFamily="34" charset="0"/>
              </a:rPr>
              <a:t>What do Prim’s actions here demonstrate about her personality?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06363" y="5589590"/>
            <a:ext cx="4252913" cy="52387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How might this quotation make the reader feel towards the character of Prim? </a:t>
            </a:r>
            <a:endParaRPr lang="en-US" altLang="en-US" sz="1400" b="1" i="1">
              <a:solidFill>
                <a:srgbClr val="0070C0"/>
              </a:solidFill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95288" y="2152652"/>
            <a:ext cx="295275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B050"/>
                </a:solidFill>
              </a:rPr>
              <a:t>Sitting at Prim’s knees, guarding her, is the world’s ugliest cat… Prim named him Buttercup insisting that his muddy yellow coat matched the bright flower.” (pg 4)</a:t>
            </a:r>
            <a:endParaRPr lang="en-GB" altLang="en-US" sz="2000" b="1" i="1">
              <a:solidFill>
                <a:srgbClr val="00B050"/>
              </a:solidFill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 rot="343638">
            <a:off x="4448177" y="4632327"/>
            <a:ext cx="4695825" cy="523875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What does the word ‘insisting’ suggest about her personality? </a:t>
            </a:r>
            <a:endParaRPr lang="en-GB" altLang="en-US" sz="1400" b="1" i="1">
              <a:solidFill>
                <a:srgbClr val="40404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Learning Objective: To make inferences about a text.</a:t>
            </a:r>
          </a:p>
        </p:txBody>
      </p:sp>
    </p:spTree>
    <p:extLst>
      <p:ext uri="{BB962C8B-B14F-4D97-AF65-F5344CB8AC3E}">
        <p14:creationId xmlns:p14="http://schemas.microsoft.com/office/powerpoint/2010/main" val="3646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Text Box 4"/>
          <p:cNvSpPr txBox="1">
            <a:spLocks noChangeArrowheads="1"/>
          </p:cNvSpPr>
          <p:nvPr/>
        </p:nvSpPr>
        <p:spPr bwMode="auto">
          <a:xfrm rot="209666">
            <a:off x="741365" y="2198690"/>
            <a:ext cx="224313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B050"/>
                </a:solidFill>
              </a:rPr>
              <a:t>“My mother and Prim with their light hair and blue eyes always look out of place.” (pg 9)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214128">
            <a:off x="4500563" y="1182690"/>
            <a:ext cx="4405312" cy="3079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dirty="0">
                <a:solidFill>
                  <a:srgbClr val="0070C0"/>
                </a:solidFill>
                <a:latin typeface="Calibri" pitchFamily="34" charset="0"/>
              </a:rPr>
              <a:t>What does light hair imply about Prim’s personality? </a:t>
            </a:r>
            <a:endParaRPr lang="en-GB" sz="1400" b="1" i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4581527" y="2593977"/>
            <a:ext cx="4549775" cy="5238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C00000"/>
                </a:solidFill>
                <a:latin typeface="Calibri" pitchFamily="34" charset="0"/>
              </a:rPr>
              <a:t>What does the colour blue symbolise? What could this imply about Prim’s personality?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4787900" y="4151315"/>
            <a:ext cx="4008438" cy="7397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404040"/>
                </a:solidFill>
                <a:latin typeface="Calibri" pitchFamily="34" charset="0"/>
              </a:rPr>
              <a:t>Why has the writer specifically said that Prim always looks out of place? How might her character be different to the others around her?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41416" y="5585439"/>
            <a:ext cx="4252913" cy="52387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How might this quotation make the reader feel towards the character of Prim? </a:t>
            </a:r>
            <a:endParaRPr lang="en-US" altLang="en-US" sz="1400" b="1" i="1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Learning Objective: To make inferences about a text.</a:t>
            </a:r>
          </a:p>
        </p:txBody>
      </p:sp>
    </p:spTree>
    <p:extLst>
      <p:ext uri="{BB962C8B-B14F-4D97-AF65-F5344CB8AC3E}">
        <p14:creationId xmlns:p14="http://schemas.microsoft.com/office/powerpoint/2010/main" val="21677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Text Box 4"/>
          <p:cNvSpPr txBox="1">
            <a:spLocks noChangeArrowheads="1"/>
          </p:cNvSpPr>
          <p:nvPr/>
        </p:nvSpPr>
        <p:spPr bwMode="auto">
          <a:xfrm rot="209666">
            <a:off x="455613" y="1754188"/>
            <a:ext cx="305911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B050"/>
                </a:solidFill>
              </a:rPr>
              <a:t>“Prim is in my first reaping outfit, a skirt and ruffled blouse. It’s a bit big on her, but my mother has made it stay with pins.” (pg 17)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2000" b="1" i="1">
              <a:solidFill>
                <a:srgbClr val="00B05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214128">
            <a:off x="4500563" y="498477"/>
            <a:ext cx="4405312" cy="5238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0070C0"/>
                </a:solidFill>
                <a:latin typeface="Calibri" pitchFamily="34" charset="0"/>
              </a:rPr>
              <a:t>What does the word ‘first’ imply about Prim’s experience and feelings today? </a:t>
            </a:r>
            <a:endParaRPr lang="en-GB" sz="1400" b="1" i="1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3995738" y="1900240"/>
            <a:ext cx="5148262" cy="7397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C00000"/>
                </a:solidFill>
                <a:latin typeface="Calibri" pitchFamily="34" charset="0"/>
              </a:rPr>
              <a:t>Why has the author dressed Prim in a skirt and blouse? How does this make her look to the audience? What does it imply about her personality?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4343400" y="3143252"/>
            <a:ext cx="4800600" cy="7397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>
                <a:solidFill>
                  <a:srgbClr val="404040"/>
                </a:solidFill>
                <a:latin typeface="Calibri" pitchFamily="34" charset="0"/>
              </a:rPr>
              <a:t>Why has the author chosen to tell the reader that Prim’s mother has “made it stay with pins”? What does this imply about Prim?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5288" y="5445127"/>
            <a:ext cx="4252912" cy="52387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How might this quotation make the reader feel towards the character of Prim? </a:t>
            </a:r>
            <a:endParaRPr lang="en-US" altLang="en-US" sz="1400" b="1" i="1">
              <a:solidFill>
                <a:srgbClr val="0070C0"/>
              </a:solidFill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 rot="343638">
            <a:off x="4843465" y="5111752"/>
            <a:ext cx="4300537" cy="523875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Why has the author chosen to tell the reader that the clothes are a bit big for Prim? What is the effect of this? </a:t>
            </a:r>
            <a:endParaRPr lang="en-GB" altLang="en-US" sz="1400" b="1" i="1">
              <a:solidFill>
                <a:srgbClr val="40404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Learning Objective: To make inferences about a text.</a:t>
            </a:r>
          </a:p>
        </p:txBody>
      </p:sp>
    </p:spTree>
    <p:extLst>
      <p:ext uri="{BB962C8B-B14F-4D97-AF65-F5344CB8AC3E}">
        <p14:creationId xmlns:p14="http://schemas.microsoft.com/office/powerpoint/2010/main" val="41544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 descr="http://ts3.mm.bing.net/th?id=H.4585488487548930&amp;pid=1.7&amp;w=226&amp;h=95&amp;c=7&amp;rs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96980"/>
            <a:ext cx="5967412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0825" y="341867"/>
            <a:ext cx="4318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i="1" dirty="0" smtClean="0">
                <a:solidFill>
                  <a:srgbClr val="984807"/>
                </a:solidFill>
                <a:latin typeface="Calibri" pitchFamily="34" charset="0"/>
              </a:rPr>
              <a:t>Written response: </a:t>
            </a:r>
            <a:r>
              <a:rPr lang="en-GB" sz="2400" i="1" dirty="0" smtClean="0">
                <a:solidFill>
                  <a:srgbClr val="000000"/>
                </a:solidFill>
                <a:latin typeface="Calibri" pitchFamily="34" charset="0"/>
              </a:rPr>
              <a:t>How does Suzanna </a:t>
            </a:r>
            <a:r>
              <a:rPr lang="en-GB" sz="2400" i="1" dirty="0">
                <a:solidFill>
                  <a:srgbClr val="000000"/>
                </a:solidFill>
                <a:latin typeface="Calibri" pitchFamily="34" charset="0"/>
              </a:rPr>
              <a:t>Collins present </a:t>
            </a:r>
            <a:r>
              <a:rPr lang="en-GB" sz="2400" i="1" dirty="0" smtClean="0">
                <a:solidFill>
                  <a:srgbClr val="000000"/>
                </a:solidFill>
                <a:latin typeface="Calibri" pitchFamily="34" charset="0"/>
              </a:rPr>
              <a:t>Prim chapter </a:t>
            </a:r>
            <a:r>
              <a:rPr lang="en-GB" sz="2400" i="1" dirty="0">
                <a:solidFill>
                  <a:srgbClr val="000000"/>
                </a:solidFill>
                <a:latin typeface="Calibri" pitchFamily="34" charset="0"/>
              </a:rPr>
              <a:t>1? </a:t>
            </a:r>
            <a:r>
              <a:rPr lang="en-GB" sz="2400" i="1" dirty="0" smtClean="0">
                <a:solidFill>
                  <a:srgbClr val="000000"/>
                </a:solidFill>
                <a:latin typeface="Calibri" pitchFamily="34" charset="0"/>
              </a:rPr>
              <a:t>Why does she present her this way? What </a:t>
            </a:r>
            <a:r>
              <a:rPr lang="en-GB" sz="2400" i="1" dirty="0">
                <a:solidFill>
                  <a:srgbClr val="000000"/>
                </a:solidFill>
                <a:latin typeface="Calibri" pitchFamily="34" charset="0"/>
              </a:rPr>
              <a:t>is the effect on the reader when Prim gets chosen? </a:t>
            </a:r>
          </a:p>
        </p:txBody>
      </p:sp>
      <p:sp>
        <p:nvSpPr>
          <p:cNvPr id="242693" name="Text Box 6"/>
          <p:cNvSpPr txBox="1">
            <a:spLocks noChangeArrowheads="1"/>
          </p:cNvSpPr>
          <p:nvPr/>
        </p:nvSpPr>
        <p:spPr bwMode="auto">
          <a:xfrm>
            <a:off x="6315959" y="4196980"/>
            <a:ext cx="2689941" cy="2569934"/>
          </a:xfrm>
          <a:prstGeom prst="rect">
            <a:avLst/>
          </a:prstGeom>
          <a:noFill/>
          <a:ln w="9525" algn="ctr">
            <a:solidFill>
              <a:srgbClr val="F6924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2300" b="1" i="1" u="sng" dirty="0">
                <a:solidFill>
                  <a:schemeClr val="accent6">
                    <a:lumMod val="50000"/>
                  </a:schemeClr>
                </a:solidFill>
              </a:rPr>
              <a:t>Challenge</a:t>
            </a:r>
            <a:r>
              <a:rPr lang="en-GB" altLang="en-US" sz="2300" b="1" i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GB" altLang="en-US" sz="2300" i="1" dirty="0"/>
              <a:t>In the last couple of paragraphs, how has the writer used repetition and sentences to build up tension?</a:t>
            </a:r>
          </a:p>
        </p:txBody>
      </p:sp>
      <p:pic>
        <p:nvPicPr>
          <p:cNvPr id="242694" name="Picture 6" descr="ANd9GcT7Nra6Xfja8ypdC_rltb3tDLvuXe17MHGaZytf1SAtZ-58z9UNa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50" y="343223"/>
            <a:ext cx="4298650" cy="37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1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01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do you think is the most concerning aspect of life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climate change / government spying on citizens…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35" y="4780193"/>
            <a:ext cx="2077807" cy="20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1081</Words>
  <Application>Microsoft Office PowerPoint</Application>
  <PresentationFormat>On-screen Show (4:3)</PresentationFormat>
  <Paragraphs>96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Improvement and Reflection Time</vt:lpstr>
      <vt:lpstr>PowerPoint Presentation</vt:lpstr>
      <vt:lpstr>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Your homework task</vt:lpstr>
      <vt:lpstr>Your homework task</vt:lpstr>
    </vt:vector>
  </TitlesOfParts>
  <Company>Woodbrook Vale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Miss C. Gray</cp:lastModifiedBy>
  <cp:revision>5</cp:revision>
  <dcterms:created xsi:type="dcterms:W3CDTF">2014-09-04T14:34:50Z</dcterms:created>
  <dcterms:modified xsi:type="dcterms:W3CDTF">2014-09-05T09:57:07Z</dcterms:modified>
</cp:coreProperties>
</file>