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497D3-10E7-E34B-8105-8944F068371C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73B96-D5FB-7141-8D1B-8A1A1795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3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E4D78B7-EA1E-43FA-8CD6-AABF6BA955FC}" type="slidenum">
              <a:rPr lang="en-GB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507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5559" tIns="47779" rIns="95559" bIns="47779"/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8633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D275-062F-5F42-809B-8FF111552A38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DCD0-07C4-C945-A791-0635515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1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D275-062F-5F42-809B-8FF111552A38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DCD0-07C4-C945-A791-0635515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D275-062F-5F42-809B-8FF111552A38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DCD0-07C4-C945-A791-0635515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D275-062F-5F42-809B-8FF111552A38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DCD0-07C4-C945-A791-0635515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7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D275-062F-5F42-809B-8FF111552A38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DCD0-07C4-C945-A791-0635515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0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D275-062F-5F42-809B-8FF111552A38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DCD0-07C4-C945-A791-0635515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8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D275-062F-5F42-809B-8FF111552A38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DCD0-07C4-C945-A791-0635515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4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D275-062F-5F42-809B-8FF111552A38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DCD0-07C4-C945-A791-0635515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D275-062F-5F42-809B-8FF111552A38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DCD0-07C4-C945-A791-0635515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4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D275-062F-5F42-809B-8FF111552A38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DCD0-07C4-C945-A791-0635515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5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D275-062F-5F42-809B-8FF111552A38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DCD0-07C4-C945-A791-06355153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9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rgbClr val="F7964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9D275-062F-5F42-809B-8FF111552A38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9DCD0-07C4-C945-A791-0635515381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77450" y="5773075"/>
            <a:ext cx="1166550" cy="116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‘The Reaping’ worksheet. Fill in the grid.</a:t>
            </a:r>
          </a:p>
          <a:p>
            <a:r>
              <a:rPr lang="en-US" dirty="0" smtClean="0"/>
              <a:t>Answer the task questions 1-3 in your books. (Use full sentences!)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279" y="3293613"/>
            <a:ext cx="2116959" cy="270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585" y="2257828"/>
            <a:ext cx="4070644" cy="2279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Chapter 2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 rot="152747">
            <a:off x="567657" y="2014147"/>
            <a:ext cx="2264182" cy="6694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875" b="1" i="1" dirty="0">
                <a:solidFill>
                  <a:srgbClr val="7030A0"/>
                </a:solidFill>
                <a:latin typeface="Calibri" pitchFamily="34" charset="0"/>
              </a:rPr>
              <a:t>Let’s read Chapter 2 together…</a:t>
            </a:r>
            <a:endParaRPr lang="en-GB" sz="1875" b="1" i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1075434">
            <a:off x="5511872" y="4471382"/>
            <a:ext cx="3410284" cy="9579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875" b="1" i="1" dirty="0">
                <a:solidFill>
                  <a:srgbClr val="7030A0"/>
                </a:solidFill>
                <a:latin typeface="Calibri" pitchFamily="34" charset="0"/>
              </a:rPr>
              <a:t>Whilst we are reading, consider how Collins portrays the character of </a:t>
            </a:r>
            <a:r>
              <a:rPr lang="en-GB" sz="1875" b="1" i="1" dirty="0">
                <a:solidFill>
                  <a:schemeClr val="accent6"/>
                </a:solidFill>
                <a:latin typeface="Calibri" pitchFamily="34" charset="0"/>
              </a:rPr>
              <a:t>Effie Trinket</a:t>
            </a:r>
            <a:r>
              <a:rPr lang="en-GB" sz="1875" b="1" i="1" dirty="0">
                <a:solidFill>
                  <a:srgbClr val="7030A0"/>
                </a:solidFill>
                <a:latin typeface="Calibri" pitchFamily="34" charset="0"/>
              </a:rPr>
              <a:t>.</a:t>
            </a:r>
            <a:endParaRPr lang="en-GB" sz="1875" b="1" i="1" dirty="0">
              <a:solidFill>
                <a:srgbClr val="0070C0"/>
              </a:solidFill>
              <a:latin typeface="Calibr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928" y="2507110"/>
            <a:ext cx="2060297" cy="316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6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763" y="-26988"/>
            <a:ext cx="9144000" cy="3921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GB" sz="2100" b="1" i="1" dirty="0">
                <a:solidFill>
                  <a:srgbClr val="C00000"/>
                </a:solidFill>
              </a:rPr>
              <a:t>Learning Question</a:t>
            </a:r>
            <a:r>
              <a:rPr lang="en-GB" sz="2100" b="1" i="1" dirty="0">
                <a:solidFill>
                  <a:srgbClr val="7030A0"/>
                </a:solidFill>
              </a:rPr>
              <a:t>: How can I understand what a writer is trying to tell me? </a:t>
            </a:r>
            <a:endParaRPr lang="en-GB" sz="2100" b="1" dirty="0">
              <a:solidFill>
                <a:srgbClr val="7030A0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577747">
            <a:off x="5086350" y="1785938"/>
            <a:ext cx="3609975" cy="1630362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2500" b="1" i="1" dirty="0" smtClean="0">
                <a:solidFill>
                  <a:srgbClr val="00B050"/>
                </a:solidFill>
                <a:latin typeface="Calibri" pitchFamily="34" charset="0"/>
              </a:rPr>
              <a:t>“The reaping system is unfair, with the poor getting the worst of it.” Page 15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 rot="21248351">
            <a:off x="358775" y="1400175"/>
            <a:ext cx="4249738" cy="2401888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2500" b="1" i="1" dirty="0" smtClean="0">
                <a:solidFill>
                  <a:srgbClr val="C00000"/>
                </a:solidFill>
                <a:latin typeface="Calibri" pitchFamily="34" charset="0"/>
              </a:rPr>
              <a:t>“But here’s the catch. Say you’re poor and starving, as we were. You can opt to add your name more times in  exchange for tesserae.” Page 15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 rot="21332810">
            <a:off x="3970338" y="3721100"/>
            <a:ext cx="4816475" cy="2786063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2500" b="1" i="1" dirty="0" smtClean="0">
                <a:solidFill>
                  <a:srgbClr val="404040"/>
                </a:solidFill>
                <a:latin typeface="Calibri" pitchFamily="34" charset="0"/>
              </a:rPr>
              <a:t>“The competition will be far beyond my capabilities. The kids who win will be kids from wealthier districts, where winning is a huge honour, who’ve been trained their whole lives for this.” Page 44</a:t>
            </a:r>
          </a:p>
        </p:txBody>
      </p:sp>
      <p:sp>
        <p:nvSpPr>
          <p:cNvPr id="4104" name="Rectangle 1"/>
          <p:cNvSpPr>
            <a:spLocks noChangeArrowheads="1"/>
          </p:cNvSpPr>
          <p:nvPr/>
        </p:nvSpPr>
        <p:spPr bwMode="auto">
          <a:xfrm rot="368803">
            <a:off x="1087438" y="3959225"/>
            <a:ext cx="25146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800" b="1" i="1">
                <a:solidFill>
                  <a:srgbClr val="0070C0"/>
                </a:solidFill>
              </a:rPr>
              <a:t>Where have we seen inequality </a:t>
            </a:r>
            <a:r>
              <a:rPr lang="en-GB" altLang="en-US" b="1" i="1" u="sng">
                <a:solidFill>
                  <a:srgbClr val="FF0000"/>
                </a:solidFill>
              </a:rPr>
              <a:t>within</a:t>
            </a:r>
            <a:r>
              <a:rPr lang="en-GB" altLang="en-US" sz="2800" b="1" i="1">
                <a:solidFill>
                  <a:srgbClr val="0070C0"/>
                </a:solidFill>
              </a:rPr>
              <a:t> District 12? </a:t>
            </a:r>
          </a:p>
        </p:txBody>
      </p:sp>
      <p:sp>
        <p:nvSpPr>
          <p:cNvPr id="5129" name="Rectangle 13"/>
          <p:cNvSpPr>
            <a:spLocks noChangeArrowheads="1"/>
          </p:cNvSpPr>
          <p:nvPr/>
        </p:nvSpPr>
        <p:spPr bwMode="auto">
          <a:xfrm>
            <a:off x="298450" y="573088"/>
            <a:ext cx="88503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GB" altLang="en-US" sz="3600" b="1" i="1">
                <a:solidFill>
                  <a:srgbClr val="92D050"/>
                </a:solidFill>
              </a:rPr>
              <a:t>How do these quotations show inequality?</a:t>
            </a:r>
            <a:endParaRPr lang="en-GB" altLang="en-US" sz="5000" b="1" i="1" u="sng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3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41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explore a key theme of the novel.</a:t>
            </a:r>
          </a:p>
          <a:p>
            <a:endParaRPr lang="en-GB" dirty="0"/>
          </a:p>
          <a:p>
            <a:r>
              <a:rPr lang="en-GB" dirty="0" smtClean="0"/>
              <a:t>To analyse one of </a:t>
            </a:r>
            <a:r>
              <a:rPr lang="en-GB" smtClean="0"/>
              <a:t>the motifs of the novel.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Mockingjay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Consider: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What significances does the </a:t>
            </a:r>
            <a:r>
              <a:rPr lang="en-GB" dirty="0" err="1" smtClean="0"/>
              <a:t>mockingjay</a:t>
            </a:r>
            <a:r>
              <a:rPr lang="en-GB" dirty="0" smtClean="0"/>
              <a:t> pin have for </a:t>
            </a:r>
            <a:r>
              <a:rPr lang="en-GB" smtClean="0"/>
              <a:t>Katniss</a:t>
            </a:r>
            <a:r>
              <a:rPr lang="en-GB" dirty="0" smtClean="0"/>
              <a:t>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What could the </a:t>
            </a:r>
            <a:r>
              <a:rPr lang="en-GB" dirty="0" err="1" smtClean="0"/>
              <a:t>mockingjay</a:t>
            </a:r>
            <a:r>
              <a:rPr lang="en-GB" dirty="0" smtClean="0"/>
              <a:t> become a symbol for?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33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215</Words>
  <Application>Microsoft Office PowerPoint</Application>
  <PresentationFormat>On-screen Show (4:3)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Starter</vt:lpstr>
      <vt:lpstr>Chapter 2</vt:lpstr>
      <vt:lpstr>PowerPoint Presentation</vt:lpstr>
      <vt:lpstr>Learning objectives</vt:lpstr>
      <vt:lpstr>Mockingjay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Starter</dc:title>
  <dc:creator>Caitlin Gray</dc:creator>
  <cp:lastModifiedBy>Teacher</cp:lastModifiedBy>
  <cp:revision>6</cp:revision>
  <dcterms:created xsi:type="dcterms:W3CDTF">2014-09-07T16:06:02Z</dcterms:created>
  <dcterms:modified xsi:type="dcterms:W3CDTF">2014-09-10T09:28:06Z</dcterms:modified>
</cp:coreProperties>
</file>