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5" r:id="rId4"/>
    <p:sldId id="258" r:id="rId5"/>
    <p:sldId id="267" r:id="rId6"/>
    <p:sldId id="261" r:id="rId7"/>
    <p:sldId id="262" r:id="rId8"/>
    <p:sldId id="263" r:id="rId9"/>
    <p:sldId id="269" r:id="rId10"/>
    <p:sldId id="270" r:id="rId11"/>
    <p:sldId id="268"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74" autoAdjust="0"/>
  </p:normalViewPr>
  <p:slideViewPr>
    <p:cSldViewPr snapToGrid="0" snapToObjects="1">
      <p:cViewPr>
        <p:scale>
          <a:sx n="104" d="100"/>
          <a:sy n="104" d="100"/>
        </p:scale>
        <p:origin x="-17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497D3-10E7-E34B-8105-8944F068371C}" type="datetimeFigureOut">
              <a:rPr lang="en-US" smtClean="0"/>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73B96-D5FB-7141-8D1B-8A1A1795FA10}" type="slidenum">
              <a:rPr lang="en-US" smtClean="0"/>
              <a:t>‹#›</a:t>
            </a:fld>
            <a:endParaRPr lang="en-US"/>
          </a:p>
        </p:txBody>
      </p:sp>
    </p:spTree>
    <p:extLst>
      <p:ext uri="{BB962C8B-B14F-4D97-AF65-F5344CB8AC3E}">
        <p14:creationId xmlns:p14="http://schemas.microsoft.com/office/powerpoint/2010/main" val="10052373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sort of people would</a:t>
            </a:r>
            <a:r>
              <a:rPr lang="en-GB" baseline="0" dirty="0" smtClean="0"/>
              <a:t> live there?</a:t>
            </a:r>
            <a:endParaRPr lang="en-GB" dirty="0"/>
          </a:p>
        </p:txBody>
      </p:sp>
      <p:sp>
        <p:nvSpPr>
          <p:cNvPr id="4" name="Slide Number Placeholder 3"/>
          <p:cNvSpPr>
            <a:spLocks noGrp="1"/>
          </p:cNvSpPr>
          <p:nvPr>
            <p:ph type="sldNum" sz="quarter" idx="10"/>
          </p:nvPr>
        </p:nvSpPr>
        <p:spPr/>
        <p:txBody>
          <a:bodyPr/>
          <a:lstStyle/>
          <a:p>
            <a:fld id="{7C173B96-D5FB-7141-8D1B-8A1A1795FA10}" type="slidenum">
              <a:rPr lang="en-US" smtClean="0"/>
              <a:t>1</a:t>
            </a:fld>
            <a:endParaRPr lang="en-US"/>
          </a:p>
        </p:txBody>
      </p:sp>
    </p:spTree>
    <p:extLst>
      <p:ext uri="{BB962C8B-B14F-4D97-AF65-F5344CB8AC3E}">
        <p14:creationId xmlns:p14="http://schemas.microsoft.com/office/powerpoint/2010/main" val="67493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8035720B-BCA9-4AD5-96F6-51F70BCA6E8A}" type="slidenum">
              <a:rPr lang="en-GB" altLang="en-US">
                <a:solidFill>
                  <a:prstClr val="black"/>
                </a:solidFill>
              </a:rPr>
              <a:pPr eaLnBrk="1" hangingPunct="1">
                <a:spcBef>
                  <a:spcPct val="0"/>
                </a:spcBef>
              </a:pPr>
              <a:t>6</a:t>
            </a:fld>
            <a:endParaRPr lang="en-GB" altLang="en-US">
              <a:solidFill>
                <a:prstClr val="black"/>
              </a:solidFill>
            </a:endParaRPr>
          </a:p>
        </p:txBody>
      </p:sp>
      <p:sp>
        <p:nvSpPr>
          <p:cNvPr id="490499" name="Rectangle 2"/>
          <p:cNvSpPr>
            <a:spLocks noGrp="1" noRot="1" noChangeAspect="1" noChangeArrowheads="1" noTextEdit="1"/>
          </p:cNvSpPr>
          <p:nvPr>
            <p:ph type="sldImg"/>
          </p:nvPr>
        </p:nvSpPr>
        <p:spPr>
          <a:ln/>
        </p:spPr>
      </p:sp>
      <p:sp>
        <p:nvSpPr>
          <p:cNvPr id="490500" name="Rectangle 3"/>
          <p:cNvSpPr>
            <a:spLocks noGrp="1" noChangeArrowheads="1"/>
          </p:cNvSpPr>
          <p:nvPr>
            <p:ph type="body" idx="1"/>
          </p:nvPr>
        </p:nvSpPr>
        <p:spPr>
          <a:xfrm>
            <a:off x="685480" y="4344607"/>
            <a:ext cx="5487041" cy="4115019"/>
          </a:xfrm>
          <a:noFill/>
        </p:spPr>
        <p:txBody>
          <a:bodyPr/>
          <a:lstStyle/>
          <a:p>
            <a:pPr eaLnBrk="1" hangingPunct="1">
              <a:spcBef>
                <a:spcPct val="0"/>
              </a:spcBef>
            </a:pPr>
            <a:endParaRPr lang="en-GB" altLang="en-US" smtClean="0"/>
          </a:p>
        </p:txBody>
      </p:sp>
    </p:spTree>
    <p:extLst>
      <p:ext uri="{BB962C8B-B14F-4D97-AF65-F5344CB8AC3E}">
        <p14:creationId xmlns:p14="http://schemas.microsoft.com/office/powerpoint/2010/main" val="27066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AECEA45-61A3-4113-896F-CE3E2FE09FE3}" type="slidenum">
              <a:rPr lang="en-GB" altLang="en-US">
                <a:solidFill>
                  <a:prstClr val="black"/>
                </a:solidFill>
              </a:rPr>
              <a:pPr eaLnBrk="1" hangingPunct="1">
                <a:spcBef>
                  <a:spcPct val="0"/>
                </a:spcBef>
              </a:pPr>
              <a:t>7</a:t>
            </a:fld>
            <a:endParaRPr lang="en-GB" altLang="en-US">
              <a:solidFill>
                <a:prstClr val="black"/>
              </a:solidFill>
            </a:endParaRPr>
          </a:p>
        </p:txBody>
      </p:sp>
      <p:sp>
        <p:nvSpPr>
          <p:cNvPr id="491523" name="Rectangle 2"/>
          <p:cNvSpPr>
            <a:spLocks noGrp="1" noRot="1" noChangeAspect="1" noChangeArrowheads="1" noTextEdit="1"/>
          </p:cNvSpPr>
          <p:nvPr>
            <p:ph type="sldImg"/>
          </p:nvPr>
        </p:nvSpPr>
        <p:spPr>
          <a:ln/>
        </p:spPr>
      </p:sp>
      <p:sp>
        <p:nvSpPr>
          <p:cNvPr id="491524" name="Rectangle 3"/>
          <p:cNvSpPr>
            <a:spLocks noGrp="1" noChangeArrowheads="1"/>
          </p:cNvSpPr>
          <p:nvPr>
            <p:ph type="body" idx="1"/>
          </p:nvPr>
        </p:nvSpPr>
        <p:spPr>
          <a:xfrm>
            <a:off x="685480" y="4344607"/>
            <a:ext cx="5487041" cy="4115019"/>
          </a:xfrm>
          <a:noFill/>
        </p:spPr>
        <p:txBody>
          <a:bodyPr/>
          <a:lstStyle/>
          <a:p>
            <a:pPr eaLnBrk="1" hangingPunct="1">
              <a:spcBef>
                <a:spcPct val="0"/>
              </a:spcBef>
            </a:pPr>
            <a:endParaRPr lang="en-GB" altLang="en-US" smtClean="0"/>
          </a:p>
        </p:txBody>
      </p:sp>
    </p:spTree>
    <p:extLst>
      <p:ext uri="{BB962C8B-B14F-4D97-AF65-F5344CB8AC3E}">
        <p14:creationId xmlns:p14="http://schemas.microsoft.com/office/powerpoint/2010/main" val="298446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DA68DFA6-4DA9-4150-B06E-FFE707A9CB91}" type="slidenum">
              <a:rPr lang="en-GB" altLang="en-US">
                <a:solidFill>
                  <a:prstClr val="black"/>
                </a:solidFill>
              </a:rPr>
              <a:pPr eaLnBrk="1" hangingPunct="1">
                <a:spcBef>
                  <a:spcPct val="0"/>
                </a:spcBef>
              </a:pPr>
              <a:t>8</a:t>
            </a:fld>
            <a:endParaRPr lang="en-GB" altLang="en-US">
              <a:solidFill>
                <a:prstClr val="black"/>
              </a:solidFill>
            </a:endParaRPr>
          </a:p>
        </p:txBody>
      </p:sp>
      <p:sp>
        <p:nvSpPr>
          <p:cNvPr id="492547" name="Rectangle 2"/>
          <p:cNvSpPr>
            <a:spLocks noGrp="1" noRot="1" noChangeAspect="1" noChangeArrowheads="1" noTextEdit="1"/>
          </p:cNvSpPr>
          <p:nvPr>
            <p:ph type="sldImg"/>
          </p:nvPr>
        </p:nvSpPr>
        <p:spPr>
          <a:ln/>
        </p:spPr>
      </p:sp>
      <p:sp>
        <p:nvSpPr>
          <p:cNvPr id="492548" name="Rectangle 3"/>
          <p:cNvSpPr>
            <a:spLocks noGrp="1" noChangeArrowheads="1"/>
          </p:cNvSpPr>
          <p:nvPr>
            <p:ph type="body" idx="1"/>
          </p:nvPr>
        </p:nvSpPr>
        <p:spPr>
          <a:xfrm>
            <a:off x="685480" y="4344607"/>
            <a:ext cx="5487041" cy="4115019"/>
          </a:xfrm>
          <a:noFill/>
        </p:spPr>
        <p:txBody>
          <a:bodyPr/>
          <a:lstStyle/>
          <a:p>
            <a:pPr eaLnBrk="1" hangingPunct="1">
              <a:spcBef>
                <a:spcPct val="0"/>
              </a:spcBef>
            </a:pPr>
            <a:r>
              <a:rPr lang="en-GB" altLang="en-US" smtClean="0"/>
              <a:t>As each word is revealed and discussed (with pupils suggestions/examples given as well) get the pupils to annotate their sheets in their books with analysis for the language used. Frame discussion around: “Why did the author choose to use the word she did and not the word you have suggested” </a:t>
            </a:r>
          </a:p>
        </p:txBody>
      </p:sp>
    </p:spTree>
    <p:extLst>
      <p:ext uri="{BB962C8B-B14F-4D97-AF65-F5344CB8AC3E}">
        <p14:creationId xmlns:p14="http://schemas.microsoft.com/office/powerpoint/2010/main" val="1461413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DE99D275-062F-5F42-809B-8FF111552A3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401101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E99D275-062F-5F42-809B-8FF111552A3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255122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E99D275-062F-5F42-809B-8FF111552A3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18343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DE99D275-062F-5F42-809B-8FF111552A3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386767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DE99D275-062F-5F42-809B-8FF111552A38}" type="datetimeFigureOut">
              <a:rPr lang="en-US" smtClean="0"/>
              <a:t>5/16/2018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93350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DE99D275-062F-5F42-809B-8FF111552A3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669886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DE99D275-062F-5F42-809B-8FF111552A38}" type="datetimeFigureOut">
              <a:rPr lang="en-US" smtClean="0"/>
              <a:t>5/16/2018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391034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DE99D275-062F-5F42-809B-8FF111552A38}" type="datetimeFigureOut">
              <a:rPr lang="en-US" smtClean="0"/>
              <a:t>5/16/2018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20086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9D275-062F-5F42-809B-8FF111552A38}" type="datetimeFigureOut">
              <a:rPr lang="en-US" smtClean="0"/>
              <a:t>5/16/2018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336284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E99D275-062F-5F42-809B-8FF111552A3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248675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DE99D275-062F-5F42-809B-8FF111552A38}" type="datetimeFigureOut">
              <a:rPr lang="en-US" smtClean="0"/>
              <a:t>5/16/2018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9DCD0-07C4-C945-A791-063551538155}" type="slidenum">
              <a:rPr lang="en-US" smtClean="0"/>
              <a:t>‹#›</a:t>
            </a:fld>
            <a:endParaRPr lang="en-US"/>
          </a:p>
        </p:txBody>
      </p:sp>
    </p:spTree>
    <p:extLst>
      <p:ext uri="{BB962C8B-B14F-4D97-AF65-F5344CB8AC3E}">
        <p14:creationId xmlns:p14="http://schemas.microsoft.com/office/powerpoint/2010/main" val="3553293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accent6">
              <a:lumMod val="20000"/>
              <a:lumOff val="80000"/>
            </a:schemeClr>
          </a:solidFill>
          <a:ln>
            <a:solidFill>
              <a:schemeClr val="accent6"/>
            </a:solidFill>
          </a:ln>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ln>
            <a:solidFill>
              <a:srgbClr val="F79646"/>
            </a:solidFill>
          </a:ln>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9D275-062F-5F42-809B-8FF111552A38}" type="datetimeFigureOut">
              <a:rPr lang="en-US" smtClean="0"/>
              <a:t>5/16/2018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9DCD0-07C4-C945-A791-063551538155}" type="slidenum">
              <a:rPr lang="en-US" smtClean="0"/>
              <a:t>‹#›</a:t>
            </a:fld>
            <a:endParaRPr lang="en-US"/>
          </a:p>
        </p:txBody>
      </p:sp>
      <p:pic>
        <p:nvPicPr>
          <p:cNvPr id="7" name="Picture 6"/>
          <p:cNvPicPr>
            <a:picLocks noChangeAspect="1"/>
          </p:cNvPicPr>
          <p:nvPr userDrawn="1"/>
        </p:nvPicPr>
        <p:blipFill>
          <a:blip r:embed="rId13"/>
          <a:stretch>
            <a:fillRect/>
          </a:stretch>
        </p:blipFill>
        <p:spPr>
          <a:xfrm>
            <a:off x="7977450" y="5773075"/>
            <a:ext cx="1166550" cy="1166550"/>
          </a:xfrm>
          <a:prstGeom prst="rect">
            <a:avLst/>
          </a:prstGeom>
        </p:spPr>
      </p:pic>
    </p:spTree>
    <p:extLst>
      <p:ext uri="{BB962C8B-B14F-4D97-AF65-F5344CB8AC3E}">
        <p14:creationId xmlns:p14="http://schemas.microsoft.com/office/powerpoint/2010/main" val="180575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What would it be like to live here?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17638"/>
            <a:ext cx="8239210" cy="5273094"/>
          </a:xfrm>
          <a:prstGeom prst="rect">
            <a:avLst/>
          </a:prstGeom>
        </p:spPr>
      </p:pic>
    </p:spTree>
    <p:extLst>
      <p:ext uri="{BB962C8B-B14F-4D97-AF65-F5344CB8AC3E}">
        <p14:creationId xmlns:p14="http://schemas.microsoft.com/office/powerpoint/2010/main" val="276064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Inspiration</a:t>
            </a:r>
            <a:endParaRPr lang="en-GB" dirty="0"/>
          </a:p>
        </p:txBody>
      </p:sp>
      <p:sp>
        <p:nvSpPr>
          <p:cNvPr id="3" name="Content Placeholder 2"/>
          <p:cNvSpPr>
            <a:spLocks noGrp="1"/>
          </p:cNvSpPr>
          <p:nvPr>
            <p:ph idx="1"/>
          </p:nvPr>
        </p:nvSpPr>
        <p:spPr/>
        <p:txBody>
          <a:bodyPr/>
          <a:lstStyle/>
          <a:p>
            <a:pPr marL="0" indent="0">
              <a:buNone/>
            </a:pPr>
            <a:r>
              <a:rPr lang="en-GB" b="1" i="1" dirty="0" smtClean="0"/>
              <a:t>What inspired Collins to write ‘The Hunger Games’?</a:t>
            </a:r>
            <a:endParaRPr lang="en-GB" dirty="0"/>
          </a:p>
        </p:txBody>
      </p:sp>
      <p:sp>
        <p:nvSpPr>
          <p:cNvPr id="4" name="TextBox 3"/>
          <p:cNvSpPr txBox="1">
            <a:spLocks noChangeArrowheads="1"/>
          </p:cNvSpPr>
          <p:nvPr/>
        </p:nvSpPr>
        <p:spPr bwMode="auto">
          <a:xfrm rot="343638">
            <a:off x="2806840" y="3145206"/>
            <a:ext cx="5798784" cy="1815882"/>
          </a:xfrm>
          <a:prstGeom prst="rect">
            <a:avLst/>
          </a:prstGeom>
          <a:gradFill rotWithShape="1">
            <a:gsLst>
              <a:gs pos="0">
                <a:srgbClr val="DAFDA7"/>
              </a:gs>
              <a:gs pos="35001">
                <a:srgbClr val="E4FDC2"/>
              </a:gs>
              <a:gs pos="100000">
                <a:srgbClr val="F5FFE6"/>
              </a:gs>
            </a:gsLst>
            <a:lin ang="16200000" scaled="1"/>
          </a:gradFill>
          <a:ln w="9525" algn="ctr">
            <a:solidFill>
              <a:srgbClr val="98B954"/>
            </a:solidFill>
            <a:miter lim="800000"/>
            <a:headEnd/>
            <a:tailEnd/>
          </a:ln>
          <a:effectLst>
            <a:outerShdw dist="20000" dir="5400000" rotWithShape="0">
              <a:srgbClr val="000000">
                <a:alpha val="37999"/>
              </a:srgbClr>
            </a:outerShdw>
          </a:effectLst>
        </p:spPr>
        <p:txBody>
          <a:bodyPr wrap="square">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a:buNone/>
            </a:pPr>
            <a:r>
              <a:rPr lang="en-GB" sz="2800" b="1" dirty="0" smtClean="0"/>
              <a:t>She was inspired whilst flicking through channels between a “mindless </a:t>
            </a:r>
            <a:r>
              <a:rPr lang="en-GB" sz="2800" b="1" dirty="0"/>
              <a:t>reality TV show game and coverage of the start of the Iraq War.”</a:t>
            </a:r>
            <a:r>
              <a:rPr lang="en-GB" sz="2800" dirty="0"/>
              <a:t> </a:t>
            </a:r>
          </a:p>
        </p:txBody>
      </p:sp>
    </p:spTree>
    <p:extLst>
      <p:ext uri="{BB962C8B-B14F-4D97-AF65-F5344CB8AC3E}">
        <p14:creationId xmlns:p14="http://schemas.microsoft.com/office/powerpoint/2010/main" val="177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Written response</a:t>
            </a:r>
            <a:endParaRPr lang="en-GB" dirty="0"/>
          </a:p>
        </p:txBody>
      </p:sp>
      <p:sp>
        <p:nvSpPr>
          <p:cNvPr id="3" name="Content Placeholder 2"/>
          <p:cNvSpPr>
            <a:spLocks noGrp="1"/>
          </p:cNvSpPr>
          <p:nvPr>
            <p:ph idx="1"/>
          </p:nvPr>
        </p:nvSpPr>
        <p:spPr/>
        <p:txBody>
          <a:bodyPr/>
          <a:lstStyle/>
          <a:p>
            <a:pPr marL="0" indent="0">
              <a:buNone/>
            </a:pPr>
            <a:r>
              <a:rPr lang="en-GB" dirty="0" smtClean="0"/>
              <a:t>Form a written response to this question:</a:t>
            </a:r>
          </a:p>
          <a:p>
            <a:pPr marL="0" indent="0">
              <a:buNone/>
            </a:pPr>
            <a:endParaRPr lang="en-GB" dirty="0" smtClean="0"/>
          </a:p>
          <a:p>
            <a:pPr marL="0" indent="0" algn="ctr">
              <a:buNone/>
            </a:pPr>
            <a:r>
              <a:rPr lang="en-GB" b="1" dirty="0" smtClean="0">
                <a:solidFill>
                  <a:schemeClr val="accent5">
                    <a:lumMod val="75000"/>
                  </a:schemeClr>
                </a:solidFill>
              </a:rPr>
              <a:t>In what ways are the inequalities presented to us in ‘The Hunger Games’ similar to the inequalities in modern society?</a:t>
            </a:r>
            <a:endParaRPr lang="en-GB" b="1" dirty="0">
              <a:solidFill>
                <a:schemeClr val="accent5">
                  <a:lumMod val="75000"/>
                </a:schemeClr>
              </a:solidFill>
            </a:endParaRPr>
          </a:p>
        </p:txBody>
      </p:sp>
    </p:spTree>
    <p:extLst>
      <p:ext uri="{BB962C8B-B14F-4D97-AF65-F5344CB8AC3E}">
        <p14:creationId xmlns:p14="http://schemas.microsoft.com/office/powerpoint/2010/main" val="3911472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887097"/>
          </a:xfrm>
        </p:spPr>
        <p:txBody>
          <a:bodyPr>
            <a:noAutofit/>
          </a:bodyPr>
          <a:lstStyle/>
          <a:p>
            <a:pPr marL="0" indent="0">
              <a:buNone/>
            </a:pPr>
            <a:r>
              <a:rPr lang="en-GB" sz="1800" dirty="0"/>
              <a:t>The inequalities between the districts and The Capitol and the way in which the government only works for the wealthy are very much like the inequalities raised by the Occupy Wall Street movement. Their main focus is that the government works primarily for the wealthy, or the 1%, leaving the rest of the country, or the 99%, behind. As Huffington Post writer Bob Burnett comments, “Collins doesn’t use the terms 1 percent and 99 percent, but it’s clear that those in the Capitol are members of the 1 percent and everyone in the </a:t>
            </a:r>
            <a:r>
              <a:rPr lang="en-GB" sz="1800" dirty="0" err="1"/>
              <a:t>Panem</a:t>
            </a:r>
            <a:r>
              <a:rPr lang="en-GB" sz="1800" dirty="0"/>
              <a:t> districts is part of the 99 percent” (Burnett). In this way, “The Hunger Games” is engaging with the ideas of socio-economic inequality, which is relevant for the US audience, especially since the nation of </a:t>
            </a:r>
            <a:r>
              <a:rPr lang="en-GB" sz="1800" dirty="0" err="1"/>
              <a:t>Panem</a:t>
            </a:r>
            <a:r>
              <a:rPr lang="en-GB" sz="1800" dirty="0"/>
              <a:t> is quite recognizable as North America. For example, the forests </a:t>
            </a:r>
            <a:r>
              <a:rPr lang="en-GB" sz="1800" dirty="0" err="1"/>
              <a:t>Katniss</a:t>
            </a:r>
            <a:r>
              <a:rPr lang="en-GB" sz="1800" dirty="0"/>
              <a:t> hunts in and her district’s history of coal mining are reminiscent of the Appalachian Mountains and surrounding area. This recognizable setting primes the audience to the issue by bringing to mind the inequalities seen in the US today</a:t>
            </a:r>
            <a:r>
              <a:rPr lang="en-GB" sz="1800" dirty="0" smtClean="0"/>
              <a:t>.</a:t>
            </a:r>
          </a:p>
          <a:p>
            <a:pPr marL="0" indent="0">
              <a:buNone/>
            </a:pPr>
            <a:endParaRPr lang="en-GB" sz="1800" dirty="0"/>
          </a:p>
          <a:p>
            <a:pPr marL="0" indent="0">
              <a:buNone/>
            </a:pPr>
            <a:r>
              <a:rPr lang="en-GB" sz="1800" dirty="0"/>
              <a:t>http://loveandguns.wordpress.com/2012/11/23/inequality-in-the-hunger-games/</a:t>
            </a:r>
          </a:p>
        </p:txBody>
      </p:sp>
    </p:spTree>
    <p:extLst>
      <p:ext uri="{BB962C8B-B14F-4D97-AF65-F5344CB8AC3E}">
        <p14:creationId xmlns:p14="http://schemas.microsoft.com/office/powerpoint/2010/main" val="371216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would it be like to live here?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1417637"/>
            <a:ext cx="8232205" cy="4904421"/>
          </a:xfrm>
          <a:prstGeom prst="rect">
            <a:avLst/>
          </a:prstGeom>
        </p:spPr>
      </p:pic>
    </p:spTree>
    <p:extLst>
      <p:ext uri="{BB962C8B-B14F-4D97-AF65-F5344CB8AC3E}">
        <p14:creationId xmlns:p14="http://schemas.microsoft.com/office/powerpoint/2010/main" val="19046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a:t>
            </a:r>
            <a:endParaRPr lang="en-GB" dirty="0"/>
          </a:p>
        </p:txBody>
      </p:sp>
      <p:sp>
        <p:nvSpPr>
          <p:cNvPr id="3" name="Content Placeholder 2"/>
          <p:cNvSpPr>
            <a:spLocks noGrp="1"/>
          </p:cNvSpPr>
          <p:nvPr>
            <p:ph idx="1"/>
          </p:nvPr>
        </p:nvSpPr>
        <p:spPr>
          <a:xfrm>
            <a:off x="457200" y="1600201"/>
            <a:ext cx="8229600" cy="1840748"/>
          </a:xfrm>
        </p:spPr>
        <p:txBody>
          <a:bodyPr>
            <a:normAutofit/>
          </a:bodyPr>
          <a:lstStyle/>
          <a:p>
            <a:r>
              <a:rPr lang="en-GB" sz="3000" dirty="0" smtClean="0"/>
              <a:t>To explore one of the key themes of the novel.</a:t>
            </a:r>
          </a:p>
          <a:p>
            <a:r>
              <a:rPr lang="en-GB" sz="3000" dirty="0" smtClean="0"/>
              <a:t>To analyse the writer’s choice of words and language.</a:t>
            </a:r>
            <a:endParaRPr lang="en-GB" sz="3000" dirty="0"/>
          </a:p>
        </p:txBody>
      </p:sp>
    </p:spTree>
    <p:extLst>
      <p:ext uri="{BB962C8B-B14F-4D97-AF65-F5344CB8AC3E}">
        <p14:creationId xmlns:p14="http://schemas.microsoft.com/office/powerpoint/2010/main" val="346504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Inequality: The Capitol vs. The Districts</a:t>
            </a:r>
            <a:endParaRPr lang="en-GB" dirty="0"/>
          </a:p>
        </p:txBody>
      </p:sp>
      <p:sp>
        <p:nvSpPr>
          <p:cNvPr id="4" name="TextBox 3"/>
          <p:cNvSpPr txBox="1"/>
          <p:nvPr/>
        </p:nvSpPr>
        <p:spPr>
          <a:xfrm rot="152747">
            <a:off x="408832" y="1650618"/>
            <a:ext cx="3656012" cy="1631950"/>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defRPr/>
            </a:pPr>
            <a:r>
              <a:rPr lang="en-GB" sz="2500" b="1" i="1" dirty="0" smtClean="0">
                <a:solidFill>
                  <a:srgbClr val="7030A0"/>
                </a:solidFill>
                <a:latin typeface="Calibri" pitchFamily="34" charset="0"/>
              </a:rPr>
              <a:t>So far, what differences have we come across between District 12 and The Capitol? </a:t>
            </a:r>
            <a:endParaRPr lang="en-GB" sz="2500" b="1" i="1" dirty="0" smtClean="0">
              <a:solidFill>
                <a:srgbClr val="0070C0"/>
              </a:solidFill>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49680706"/>
              </p:ext>
            </p:extLst>
          </p:nvPr>
        </p:nvGraphicFramePr>
        <p:xfrm>
          <a:off x="4224759" y="1577872"/>
          <a:ext cx="4644342" cy="3848638"/>
        </p:xfrm>
        <a:graphic>
          <a:graphicData uri="http://schemas.openxmlformats.org/drawingml/2006/table">
            <a:tbl>
              <a:tblPr firstRow="1" bandRow="1">
                <a:tableStyleId>{93296810-A885-4BE3-A3E7-6D5BEEA58F35}</a:tableStyleId>
              </a:tblPr>
              <a:tblGrid>
                <a:gridCol w="1747778"/>
                <a:gridCol w="1516283"/>
                <a:gridCol w="1380281"/>
              </a:tblGrid>
              <a:tr h="443768">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r>
                        <a:rPr lang="en-GB" sz="1200" dirty="0">
                          <a:effectLst/>
                        </a:rPr>
                        <a:t>District 12</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15000"/>
                        </a:lnSpc>
                        <a:spcAft>
                          <a:spcPts val="1000"/>
                        </a:spcAft>
                      </a:pPr>
                      <a:r>
                        <a:rPr lang="en-GB" sz="1200" dirty="0">
                          <a:effectLst/>
                        </a:rPr>
                        <a:t>The Capitol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people</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buildings</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clothes</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food</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atmosphere </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The leisure time</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86410">
                <a:tc>
                  <a:txBody>
                    <a:bodyPr/>
                    <a:lstStyle/>
                    <a:p>
                      <a:pPr>
                        <a:lnSpc>
                          <a:spcPct val="115000"/>
                        </a:lnSpc>
                        <a:spcAft>
                          <a:spcPts val="1000"/>
                        </a:spcAft>
                      </a:pPr>
                      <a:r>
                        <a:rPr lang="en-GB" sz="1600" dirty="0">
                          <a:effectLst/>
                        </a:rPr>
                        <a:t>Anything else?</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100" dirty="0">
                        <a:effectLst/>
                        <a:latin typeface="Calibri" panose="020F050202020403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6" name="Picture 2" descr="http://www.mtv.com/movies/photos/h/hunger_games_capitol_tour_flip_032212/capitol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86" y="5001028"/>
            <a:ext cx="3360298" cy="1809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www.entertainmentfuse.com/images/hunger-games-square-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86" y="3235051"/>
            <a:ext cx="3420438" cy="16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224759" y="5490125"/>
            <a:ext cx="3912244"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defRPr/>
            </a:pPr>
            <a:r>
              <a:rPr lang="en-GB" sz="1600" b="1" i="1" dirty="0" smtClean="0">
                <a:solidFill>
                  <a:srgbClr val="0070C0"/>
                </a:solidFill>
                <a:latin typeface="Calibri" pitchFamily="34" charset="0"/>
              </a:rPr>
              <a:t>Task: </a:t>
            </a:r>
            <a:r>
              <a:rPr lang="en-GB" sz="1600" b="1" i="1" dirty="0" smtClean="0">
                <a:solidFill>
                  <a:srgbClr val="002060"/>
                </a:solidFill>
                <a:latin typeface="Calibri" pitchFamily="34" charset="0"/>
              </a:rPr>
              <a:t>Draw two columns in your book. Label one ‘District 12’ and one ‘The Capitol’. As we are reading this chapter, record the differences between the two places. </a:t>
            </a:r>
            <a:endParaRPr lang="en-GB" sz="1600" b="1" i="1" dirty="0" smtClean="0">
              <a:solidFill>
                <a:srgbClr val="0070C0"/>
              </a:solidFill>
              <a:latin typeface="Calibri" pitchFamily="34" charset="0"/>
            </a:endParaRPr>
          </a:p>
        </p:txBody>
      </p:sp>
    </p:spTree>
    <p:extLst>
      <p:ext uri="{BB962C8B-B14F-4D97-AF65-F5344CB8AC3E}">
        <p14:creationId xmlns:p14="http://schemas.microsoft.com/office/powerpoint/2010/main" val="1452904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933355107"/>
              </p:ext>
            </p:extLst>
          </p:nvPr>
        </p:nvGraphicFramePr>
        <p:xfrm>
          <a:off x="185738" y="476250"/>
          <a:ext cx="8772525" cy="5905500"/>
        </p:xfrm>
        <a:graphic>
          <a:graphicData uri="http://schemas.openxmlformats.org/presentationml/2006/ole">
            <mc:AlternateContent xmlns:mc="http://schemas.openxmlformats.org/markup-compatibility/2006">
              <mc:Choice xmlns:v="urn:schemas-microsoft-com:vml" Requires="v">
                <p:oleObj spid="_x0000_s1033" name="Document" r:id="rId3" imgW="8772564" imgH="5905615" progId="Word.Document.12">
                  <p:embed/>
                </p:oleObj>
              </mc:Choice>
              <mc:Fallback>
                <p:oleObj name="Document" r:id="rId3" imgW="8772564" imgH="5905615" progId="Word.Document.12">
                  <p:embed/>
                  <p:pic>
                    <p:nvPicPr>
                      <p:cNvPr id="0" name=""/>
                      <p:cNvPicPr/>
                      <p:nvPr/>
                    </p:nvPicPr>
                    <p:blipFill>
                      <a:blip r:embed="rId4"/>
                      <a:stretch>
                        <a:fillRect/>
                      </a:stretch>
                    </p:blipFill>
                    <p:spPr>
                      <a:xfrm>
                        <a:off x="185738" y="476250"/>
                        <a:ext cx="8772525" cy="5905500"/>
                      </a:xfrm>
                      <a:prstGeom prst="rect">
                        <a:avLst/>
                      </a:prstGeom>
                    </p:spPr>
                  </p:pic>
                </p:oleObj>
              </mc:Fallback>
            </mc:AlternateContent>
          </a:graphicData>
        </a:graphic>
      </p:graphicFrame>
    </p:spTree>
    <p:extLst>
      <p:ext uri="{BB962C8B-B14F-4D97-AF65-F5344CB8AC3E}">
        <p14:creationId xmlns:p14="http://schemas.microsoft.com/office/powerpoint/2010/main" val="3723997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Box 11"/>
          <p:cNvSpPr txBox="1">
            <a:spLocks noChangeArrowheads="1"/>
          </p:cNvSpPr>
          <p:nvPr/>
        </p:nvSpPr>
        <p:spPr bwMode="auto">
          <a:xfrm>
            <a:off x="395288" y="2420938"/>
            <a:ext cx="8496300" cy="3090862"/>
          </a:xfrm>
          <a:prstGeom prst="rect">
            <a:avLst/>
          </a:prstGeom>
          <a:gradFill rotWithShape="1">
            <a:gsLst>
              <a:gs pos="0">
                <a:srgbClr val="C9B5E8"/>
              </a:gs>
              <a:gs pos="35001">
                <a:srgbClr val="D9CBEE"/>
              </a:gs>
              <a:gs pos="100000">
                <a:srgbClr val="F0EAF9"/>
              </a:gs>
            </a:gsLst>
            <a:lin ang="16200000" scaled="1"/>
          </a:gradFill>
          <a:ln w="9525" algn="ctr">
            <a:solidFill>
              <a:srgbClr val="7D60A0"/>
            </a:solidFill>
            <a:miter lim="800000"/>
            <a:headEnd/>
            <a:tailEnd/>
          </a:ln>
          <a:effectLst>
            <a:outerShdw dist="20000" dir="5400000" rotWithShape="0">
              <a:srgbClr val="000000">
                <a:alpha val="37999"/>
              </a:srgbClr>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eaLnBrk="1" fontAlgn="base" hangingPunct="1">
              <a:spcBef>
                <a:spcPct val="0"/>
              </a:spcBef>
              <a:spcAft>
                <a:spcPct val="0"/>
              </a:spcAft>
              <a:buFontTx/>
              <a:buNone/>
            </a:pPr>
            <a:r>
              <a:rPr lang="en-GB" altLang="en-US" sz="2800" b="1" i="1" dirty="0">
                <a:solidFill>
                  <a:srgbClr val="002060"/>
                </a:solidFill>
              </a:rPr>
              <a:t>The cameras hadn’t lied about its ________. If anything, they have not quite captured the ________ of the ________ buildings in a rainbow of hues that _______ into the air, the _______cars that _______ down the ______,  ______ streets, the ______ dressed people with _______ hair and _______ faces who have __________. </a:t>
            </a:r>
            <a:endParaRPr lang="en-GB" altLang="en-US" sz="2800" b="1" i="1" dirty="0">
              <a:solidFill>
                <a:srgbClr val="0070C0"/>
              </a:solidFill>
            </a:endParaRPr>
          </a:p>
        </p:txBody>
      </p:sp>
      <p:sp>
        <p:nvSpPr>
          <p:cNvPr id="9" name="Rectangle 8"/>
          <p:cNvSpPr/>
          <p:nvPr/>
        </p:nvSpPr>
        <p:spPr>
          <a:xfrm>
            <a:off x="0" y="0"/>
            <a:ext cx="9144000" cy="431800"/>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GB" b="1" i="1" dirty="0">
                <a:solidFill>
                  <a:srgbClr val="C00000"/>
                </a:solidFill>
              </a:rPr>
              <a:t>Learning </a:t>
            </a:r>
            <a:r>
              <a:rPr lang="en-GB" b="1" i="1" dirty="0" smtClean="0">
                <a:solidFill>
                  <a:srgbClr val="C00000"/>
                </a:solidFill>
              </a:rPr>
              <a:t>objective: </a:t>
            </a:r>
            <a:r>
              <a:rPr lang="en-GB" dirty="0"/>
              <a:t>To analyse the writer’s choice of words and language.</a:t>
            </a:r>
          </a:p>
        </p:txBody>
      </p:sp>
      <p:sp>
        <p:nvSpPr>
          <p:cNvPr id="7" name="TextBox 6"/>
          <p:cNvSpPr txBox="1">
            <a:spLocks noChangeArrowheads="1"/>
          </p:cNvSpPr>
          <p:nvPr/>
        </p:nvSpPr>
        <p:spPr bwMode="auto">
          <a:xfrm rot="343638">
            <a:off x="539750" y="473075"/>
            <a:ext cx="4300538" cy="1631950"/>
          </a:xfrm>
          <a:prstGeom prst="rect">
            <a:avLst/>
          </a:prstGeom>
          <a:gradFill rotWithShape="1">
            <a:gsLst>
              <a:gs pos="0">
                <a:srgbClr val="DAFDA7"/>
              </a:gs>
              <a:gs pos="35001">
                <a:srgbClr val="E4FDC2"/>
              </a:gs>
              <a:gs pos="100000">
                <a:srgbClr val="F5FFE6"/>
              </a:gs>
            </a:gsLst>
            <a:lin ang="16200000" scaled="1"/>
          </a:gradFill>
          <a:ln w="9525" algn="ctr">
            <a:solidFill>
              <a:srgbClr val="98B954"/>
            </a:solidFill>
            <a:miter lim="800000"/>
            <a:headEnd/>
            <a:tailEnd/>
          </a:ln>
          <a:effectLst>
            <a:outerShdw dist="20000" dir="5400000" rotWithShape="0">
              <a:srgbClr val="000000">
                <a:alpha val="37999"/>
              </a:srgbClr>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eaLnBrk="1" fontAlgn="base" hangingPunct="1">
              <a:spcBef>
                <a:spcPct val="50000"/>
              </a:spcBef>
              <a:spcAft>
                <a:spcPct val="0"/>
              </a:spcAft>
              <a:buFontTx/>
              <a:buNone/>
            </a:pPr>
            <a:r>
              <a:rPr lang="en-GB" altLang="en-US" sz="2200" b="1" i="1">
                <a:solidFill>
                  <a:srgbClr val="0070C0"/>
                </a:solidFill>
              </a:rPr>
              <a:t>Read this description of </a:t>
            </a:r>
            <a:r>
              <a:rPr lang="en-GB" altLang="en-US" sz="2500" b="1" i="1">
                <a:solidFill>
                  <a:srgbClr val="0000FF"/>
                </a:solidFill>
              </a:rPr>
              <a:t>The Capitol</a:t>
            </a:r>
            <a:r>
              <a:rPr lang="en-GB" altLang="en-US" sz="2200" b="1" i="1">
                <a:solidFill>
                  <a:srgbClr val="0070C0"/>
                </a:solidFill>
              </a:rPr>
              <a:t>. Fill in the gaps with the best </a:t>
            </a:r>
            <a:r>
              <a:rPr lang="en-GB" altLang="en-US" sz="2500" b="1" i="1">
                <a:solidFill>
                  <a:srgbClr val="0000FF"/>
                </a:solidFill>
              </a:rPr>
              <a:t>adjectives</a:t>
            </a:r>
            <a:r>
              <a:rPr lang="en-GB" altLang="en-US" sz="2200" b="1" i="1">
                <a:solidFill>
                  <a:srgbClr val="0070C0"/>
                </a:solidFill>
              </a:rPr>
              <a:t> and </a:t>
            </a:r>
            <a:r>
              <a:rPr lang="en-GB" altLang="en-US" sz="2500" b="1" i="1">
                <a:solidFill>
                  <a:srgbClr val="0000FF"/>
                </a:solidFill>
              </a:rPr>
              <a:t>verbs</a:t>
            </a:r>
            <a:r>
              <a:rPr lang="en-GB" altLang="en-US" sz="2200" b="1" i="1">
                <a:solidFill>
                  <a:srgbClr val="0070C0"/>
                </a:solidFill>
              </a:rPr>
              <a:t> you can think of. </a:t>
            </a:r>
            <a:endParaRPr lang="en-GB" altLang="en-US" sz="2200" b="1" i="1">
              <a:solidFill>
                <a:srgbClr val="404040"/>
              </a:solidFill>
            </a:endParaRPr>
          </a:p>
        </p:txBody>
      </p:sp>
      <p:pic>
        <p:nvPicPr>
          <p:cNvPr id="246789" name="Picture 5" descr="ANd9GcQBZ8JKEeen13dkL27ytmJCOFjHRcTtLfqGABvRF6TvignV1_k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6334">
            <a:off x="6918325" y="-23813"/>
            <a:ext cx="1617663" cy="22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95288" y="5617202"/>
            <a:ext cx="7394576" cy="10160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defRPr/>
            </a:pPr>
            <a:r>
              <a:rPr lang="en-GB" sz="2000" b="1" i="1" smtClean="0">
                <a:solidFill>
                  <a:srgbClr val="0000FF"/>
                </a:solidFill>
                <a:latin typeface="Calibri" pitchFamily="34" charset="0"/>
              </a:rPr>
              <a:t>Challenge:</a:t>
            </a:r>
            <a:r>
              <a:rPr lang="en-GB" sz="2000" b="1" i="1" smtClean="0">
                <a:solidFill>
                  <a:srgbClr val="7030A0"/>
                </a:solidFill>
                <a:latin typeface="Calibri" pitchFamily="34" charset="0"/>
              </a:rPr>
              <a:t> Which do you think is the best word you have selected? Why did you choose that word? What effect were you trying to create? </a:t>
            </a:r>
            <a:endParaRPr lang="en-GB" sz="2000" b="1" i="1" smtClean="0">
              <a:solidFill>
                <a:srgbClr val="002060"/>
              </a:solidFill>
              <a:latin typeface="Calibri" pitchFamily="34" charset="0"/>
            </a:endParaRPr>
          </a:p>
        </p:txBody>
      </p:sp>
    </p:spTree>
    <p:extLst>
      <p:ext uri="{BB962C8B-B14F-4D97-AF65-F5344CB8AC3E}">
        <p14:creationId xmlns:p14="http://schemas.microsoft.com/office/powerpoint/2010/main" val="186093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nimBg="1"/>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31800"/>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GB" b="1" i="1" dirty="0">
                <a:solidFill>
                  <a:srgbClr val="C00000"/>
                </a:solidFill>
              </a:rPr>
              <a:t>Learning </a:t>
            </a:r>
            <a:r>
              <a:rPr lang="en-GB" b="1" i="1" dirty="0" smtClean="0">
                <a:solidFill>
                  <a:srgbClr val="C00000"/>
                </a:solidFill>
              </a:rPr>
              <a:t>objective: </a:t>
            </a:r>
            <a:r>
              <a:rPr lang="en-GB" dirty="0"/>
              <a:t>To analyse the writer’s choice of words and language.</a:t>
            </a:r>
          </a:p>
        </p:txBody>
      </p:sp>
      <p:sp>
        <p:nvSpPr>
          <p:cNvPr id="247810" name="TextBox 11"/>
          <p:cNvSpPr txBox="1">
            <a:spLocks noChangeArrowheads="1"/>
          </p:cNvSpPr>
          <p:nvPr/>
        </p:nvSpPr>
        <p:spPr bwMode="auto">
          <a:xfrm>
            <a:off x="468313" y="2997200"/>
            <a:ext cx="8496300" cy="1809750"/>
          </a:xfrm>
          <a:prstGeom prst="rect">
            <a:avLst/>
          </a:prstGeom>
          <a:gradFill rotWithShape="1">
            <a:gsLst>
              <a:gs pos="0">
                <a:srgbClr val="C9B5E8"/>
              </a:gs>
              <a:gs pos="35001">
                <a:srgbClr val="D9CBEE"/>
              </a:gs>
              <a:gs pos="100000">
                <a:srgbClr val="F0EAF9"/>
              </a:gs>
            </a:gsLst>
            <a:lin ang="16200000" scaled="1"/>
          </a:gradFill>
          <a:ln w="9525" algn="ctr">
            <a:solidFill>
              <a:srgbClr val="7D60A0"/>
            </a:solidFill>
            <a:miter lim="800000"/>
            <a:headEnd/>
            <a:tailEnd/>
          </a:ln>
          <a:effectLst>
            <a:outerShdw dist="20000" dir="5400000" rotWithShape="0">
              <a:srgbClr val="000000">
                <a:alpha val="37999"/>
              </a:srgbClr>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eaLnBrk="1" fontAlgn="base" hangingPunct="1">
              <a:spcBef>
                <a:spcPct val="0"/>
              </a:spcBef>
              <a:spcAft>
                <a:spcPct val="0"/>
              </a:spcAft>
              <a:buFontTx/>
              <a:buNone/>
            </a:pPr>
            <a:r>
              <a:rPr lang="en-GB" altLang="en-US" sz="2800" b="1" i="1">
                <a:solidFill>
                  <a:srgbClr val="7030A0"/>
                </a:solidFill>
              </a:rPr>
              <a:t>“Men and women with ______ shoulders, _____ knuckles, many of whom have long since stopped trying to ______ the coal dust out of their ______ nails and the _______ of their ______ faces.”</a:t>
            </a:r>
            <a:endParaRPr lang="en-GB" altLang="en-US" sz="2800" b="1" i="1">
              <a:solidFill>
                <a:srgbClr val="002060"/>
              </a:solidFill>
            </a:endParaRPr>
          </a:p>
        </p:txBody>
      </p:sp>
      <p:sp>
        <p:nvSpPr>
          <p:cNvPr id="7" name="TextBox 6"/>
          <p:cNvSpPr txBox="1">
            <a:spLocks noChangeArrowheads="1"/>
          </p:cNvSpPr>
          <p:nvPr/>
        </p:nvSpPr>
        <p:spPr bwMode="auto">
          <a:xfrm rot="343638">
            <a:off x="534988" y="809263"/>
            <a:ext cx="4300537" cy="1585049"/>
          </a:xfrm>
          <a:prstGeom prst="rect">
            <a:avLst/>
          </a:prstGeom>
          <a:gradFill rotWithShape="1">
            <a:gsLst>
              <a:gs pos="0">
                <a:srgbClr val="DAFDA7"/>
              </a:gs>
              <a:gs pos="35001">
                <a:srgbClr val="E4FDC2"/>
              </a:gs>
              <a:gs pos="100000">
                <a:srgbClr val="F5FFE6"/>
              </a:gs>
            </a:gsLst>
            <a:lin ang="16200000" scaled="1"/>
          </a:gradFill>
          <a:ln w="9525" algn="ctr">
            <a:solidFill>
              <a:srgbClr val="98B954"/>
            </a:solidFill>
            <a:miter lim="800000"/>
            <a:headEnd/>
            <a:tailEnd/>
          </a:ln>
          <a:effectLst>
            <a:outerShdw dist="20000" dir="5400000" rotWithShape="0">
              <a:srgbClr val="000000">
                <a:alpha val="37999"/>
              </a:srgbClr>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eaLnBrk="1" fontAlgn="base" hangingPunct="1">
              <a:spcBef>
                <a:spcPct val="50000"/>
              </a:spcBef>
              <a:spcAft>
                <a:spcPct val="0"/>
              </a:spcAft>
              <a:buFontTx/>
              <a:buNone/>
            </a:pPr>
            <a:r>
              <a:rPr lang="en-GB" altLang="en-US" sz="2200" b="1" i="1" dirty="0">
                <a:solidFill>
                  <a:srgbClr val="0070C0"/>
                </a:solidFill>
              </a:rPr>
              <a:t>Read the description of </a:t>
            </a:r>
            <a:r>
              <a:rPr lang="en-GB" altLang="en-US" sz="2500" b="1" i="1" dirty="0">
                <a:solidFill>
                  <a:srgbClr val="0000FF"/>
                </a:solidFill>
              </a:rPr>
              <a:t>District </a:t>
            </a:r>
            <a:r>
              <a:rPr lang="en-GB" altLang="en-US" sz="2500" b="1" i="1" dirty="0" smtClean="0">
                <a:solidFill>
                  <a:srgbClr val="0000FF"/>
                </a:solidFill>
              </a:rPr>
              <a:t>12</a:t>
            </a:r>
            <a:r>
              <a:rPr lang="en-GB" altLang="en-US" sz="2200" b="1" i="1" dirty="0" smtClean="0">
                <a:solidFill>
                  <a:srgbClr val="0070C0"/>
                </a:solidFill>
              </a:rPr>
              <a:t>. </a:t>
            </a:r>
            <a:r>
              <a:rPr lang="en-GB" altLang="en-US" sz="2200" b="1" i="1" dirty="0">
                <a:solidFill>
                  <a:srgbClr val="0070C0"/>
                </a:solidFill>
              </a:rPr>
              <a:t>Fill in the gaps with the best </a:t>
            </a:r>
            <a:r>
              <a:rPr lang="en-GB" altLang="en-US" sz="2500" b="1" i="1" dirty="0">
                <a:solidFill>
                  <a:srgbClr val="0000FF"/>
                </a:solidFill>
              </a:rPr>
              <a:t>adjectives</a:t>
            </a:r>
            <a:r>
              <a:rPr lang="en-GB" altLang="en-US" sz="2200" b="1" i="1" dirty="0">
                <a:solidFill>
                  <a:srgbClr val="0070C0"/>
                </a:solidFill>
              </a:rPr>
              <a:t> and </a:t>
            </a:r>
            <a:r>
              <a:rPr lang="en-GB" altLang="en-US" sz="2500" b="1" i="1" dirty="0">
                <a:solidFill>
                  <a:srgbClr val="0000FF"/>
                </a:solidFill>
              </a:rPr>
              <a:t>verbs </a:t>
            </a:r>
            <a:r>
              <a:rPr lang="en-GB" altLang="en-US" sz="2200" b="1" i="1" dirty="0">
                <a:solidFill>
                  <a:srgbClr val="0070C0"/>
                </a:solidFill>
              </a:rPr>
              <a:t>you can think of. </a:t>
            </a:r>
            <a:endParaRPr lang="en-GB" altLang="en-US" sz="2200" b="1" i="1" dirty="0">
              <a:solidFill>
                <a:srgbClr val="404040"/>
              </a:solidFill>
            </a:endParaRPr>
          </a:p>
        </p:txBody>
      </p:sp>
      <p:pic>
        <p:nvPicPr>
          <p:cNvPr id="247813" name="Picture 5" descr="ANd9GcQBZ8JKEeen13dkL27ytmJCOFjHRcTtLfqGABvRF6TvignV1_k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6334">
            <a:off x="6918325" y="-23813"/>
            <a:ext cx="1617663" cy="227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9203" y="5141492"/>
            <a:ext cx="7394575" cy="10160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defRPr/>
            </a:pPr>
            <a:r>
              <a:rPr lang="en-GB" sz="2000" b="1" i="1" smtClean="0">
                <a:solidFill>
                  <a:srgbClr val="0000FF"/>
                </a:solidFill>
                <a:latin typeface="Calibri" pitchFamily="34" charset="0"/>
              </a:rPr>
              <a:t>Challenge:</a:t>
            </a:r>
            <a:r>
              <a:rPr lang="en-GB" sz="2000" b="1" i="1" smtClean="0">
                <a:solidFill>
                  <a:srgbClr val="7030A0"/>
                </a:solidFill>
                <a:latin typeface="Calibri" pitchFamily="34" charset="0"/>
              </a:rPr>
              <a:t> Which do you think is the best word you have selected? Why did you choose that word? What effect were you trying to create? </a:t>
            </a:r>
            <a:endParaRPr lang="en-GB" sz="2000" b="1" i="1" smtClean="0">
              <a:solidFill>
                <a:srgbClr val="002060"/>
              </a:solidFill>
              <a:latin typeface="Calibri" pitchFamily="34" charset="0"/>
            </a:endParaRPr>
          </a:p>
        </p:txBody>
      </p:sp>
    </p:spTree>
    <p:extLst>
      <p:ext uri="{BB962C8B-B14F-4D97-AF65-F5344CB8AC3E}">
        <p14:creationId xmlns:p14="http://schemas.microsoft.com/office/powerpoint/2010/main" val="121491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881" y="878979"/>
            <a:ext cx="7394575" cy="19304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fontAlgn="base">
              <a:spcBef>
                <a:spcPct val="0"/>
              </a:spcBef>
              <a:spcAft>
                <a:spcPct val="0"/>
              </a:spcAft>
              <a:defRPr/>
            </a:pPr>
            <a:r>
              <a:rPr lang="en-GB" sz="2000" b="1" i="1" dirty="0" smtClean="0">
                <a:solidFill>
                  <a:srgbClr val="7030A0"/>
                </a:solidFill>
                <a:latin typeface="Calibri" pitchFamily="34" charset="0"/>
              </a:rPr>
              <a:t>“Men and women with </a:t>
            </a:r>
            <a:r>
              <a:rPr lang="en-GB" sz="2000" b="1" i="1" u="sng" dirty="0" smtClean="0">
                <a:solidFill>
                  <a:srgbClr val="DB133E"/>
                </a:solidFill>
                <a:latin typeface="Calibri" pitchFamily="34" charset="0"/>
              </a:rPr>
              <a:t>hunched </a:t>
            </a:r>
            <a:r>
              <a:rPr lang="en-GB" sz="2000" b="1" i="1" dirty="0" smtClean="0">
                <a:solidFill>
                  <a:srgbClr val="7030A0"/>
                </a:solidFill>
                <a:latin typeface="Calibri" pitchFamily="34" charset="0"/>
              </a:rPr>
              <a:t>shoulders, </a:t>
            </a:r>
            <a:r>
              <a:rPr lang="en-GB" sz="2000" b="1" i="1" u="sng" dirty="0" smtClean="0">
                <a:solidFill>
                  <a:srgbClr val="DB133E"/>
                </a:solidFill>
                <a:latin typeface="Calibri" pitchFamily="34" charset="0"/>
              </a:rPr>
              <a:t>swollen</a:t>
            </a:r>
            <a:r>
              <a:rPr lang="en-GB" sz="2000" b="1" i="1" dirty="0" smtClean="0">
                <a:solidFill>
                  <a:srgbClr val="7030A0"/>
                </a:solidFill>
                <a:latin typeface="Calibri" pitchFamily="34" charset="0"/>
              </a:rPr>
              <a:t> knuckles, many of whom have long since stopped trying to </a:t>
            </a:r>
            <a:r>
              <a:rPr lang="en-GB" sz="2000" b="1" i="1" u="sng" dirty="0" smtClean="0">
                <a:solidFill>
                  <a:srgbClr val="DB133E"/>
                </a:solidFill>
                <a:latin typeface="Calibri" pitchFamily="34" charset="0"/>
              </a:rPr>
              <a:t>scrub</a:t>
            </a:r>
            <a:r>
              <a:rPr lang="en-GB" sz="2000" b="1" i="1" dirty="0" smtClean="0">
                <a:solidFill>
                  <a:srgbClr val="7030A0"/>
                </a:solidFill>
                <a:latin typeface="Calibri" pitchFamily="34" charset="0"/>
              </a:rPr>
              <a:t> the coal dust out of their </a:t>
            </a:r>
            <a:r>
              <a:rPr lang="en-GB" sz="2000" b="1" i="1" u="sng" dirty="0" smtClean="0">
                <a:solidFill>
                  <a:srgbClr val="DB133E"/>
                </a:solidFill>
                <a:latin typeface="Calibri" pitchFamily="34" charset="0"/>
              </a:rPr>
              <a:t>broken</a:t>
            </a:r>
            <a:r>
              <a:rPr lang="en-GB" sz="2000" b="1" i="1" dirty="0" smtClean="0">
                <a:solidFill>
                  <a:srgbClr val="7030A0"/>
                </a:solidFill>
                <a:latin typeface="Calibri" pitchFamily="34" charset="0"/>
              </a:rPr>
              <a:t> nails and the </a:t>
            </a:r>
            <a:r>
              <a:rPr lang="en-GB" sz="2000" b="1" i="1" u="sng" dirty="0" smtClean="0">
                <a:solidFill>
                  <a:srgbClr val="DB133E"/>
                </a:solidFill>
                <a:latin typeface="Calibri" pitchFamily="34" charset="0"/>
              </a:rPr>
              <a:t>lines</a:t>
            </a:r>
            <a:r>
              <a:rPr lang="en-GB" sz="2000" b="1" i="1" dirty="0" smtClean="0">
                <a:solidFill>
                  <a:srgbClr val="7030A0"/>
                </a:solidFill>
                <a:latin typeface="Calibri" pitchFamily="34" charset="0"/>
              </a:rPr>
              <a:t> of their </a:t>
            </a:r>
            <a:r>
              <a:rPr lang="en-GB" sz="2000" b="1" i="1" u="sng" dirty="0" smtClean="0">
                <a:solidFill>
                  <a:srgbClr val="DB133E"/>
                </a:solidFill>
                <a:latin typeface="Calibri" pitchFamily="34" charset="0"/>
              </a:rPr>
              <a:t>sunken</a:t>
            </a:r>
            <a:r>
              <a:rPr lang="en-GB" sz="2000" b="1" i="1" dirty="0" smtClean="0">
                <a:solidFill>
                  <a:srgbClr val="7030A0"/>
                </a:solidFill>
                <a:latin typeface="Calibri" pitchFamily="34" charset="0"/>
              </a:rPr>
              <a:t> faces.” (</a:t>
            </a:r>
            <a:r>
              <a:rPr lang="en-GB" sz="2000" b="1" i="1" dirty="0" err="1" smtClean="0">
                <a:solidFill>
                  <a:srgbClr val="7030A0"/>
                </a:solidFill>
                <a:latin typeface="Calibri" pitchFamily="34" charset="0"/>
              </a:rPr>
              <a:t>pg</a:t>
            </a:r>
            <a:r>
              <a:rPr lang="en-GB" sz="2000" b="1" i="1" dirty="0" smtClean="0">
                <a:solidFill>
                  <a:srgbClr val="7030A0"/>
                </a:solidFill>
                <a:latin typeface="Calibri" pitchFamily="34" charset="0"/>
              </a:rPr>
              <a:t> 4-5)</a:t>
            </a:r>
            <a:endParaRPr lang="en-GB" sz="2000" b="1" i="1" dirty="0" smtClean="0">
              <a:solidFill>
                <a:srgbClr val="002060"/>
              </a:solidFill>
              <a:latin typeface="Calibri" pitchFamily="34" charset="0"/>
            </a:endParaRPr>
          </a:p>
          <a:p>
            <a:pPr fontAlgn="base">
              <a:spcBef>
                <a:spcPct val="0"/>
              </a:spcBef>
              <a:spcAft>
                <a:spcPct val="0"/>
              </a:spcAft>
              <a:defRPr/>
            </a:pPr>
            <a:r>
              <a:rPr lang="en-GB" sz="2000" b="1" i="1" dirty="0" smtClean="0">
                <a:solidFill>
                  <a:srgbClr val="002060"/>
                </a:solidFill>
                <a:latin typeface="Calibri" pitchFamily="34" charset="0"/>
              </a:rPr>
              <a:t>“I’d grown up seeing those home kids at school. The sadness, the marks of angry hands on their faces, the hopelessness that curled their shoulders forwards.” (</a:t>
            </a:r>
            <a:r>
              <a:rPr lang="en-GB" sz="2000" b="1" i="1" dirty="0" err="1" smtClean="0">
                <a:solidFill>
                  <a:srgbClr val="002060"/>
                </a:solidFill>
                <a:latin typeface="Calibri" pitchFamily="34" charset="0"/>
              </a:rPr>
              <a:t>pg</a:t>
            </a:r>
            <a:r>
              <a:rPr lang="en-GB" sz="2000" b="1" i="1" smtClean="0">
                <a:solidFill>
                  <a:srgbClr val="002060"/>
                </a:solidFill>
                <a:latin typeface="Calibri" pitchFamily="34" charset="0"/>
              </a:rPr>
              <a:t> </a:t>
            </a:r>
            <a:r>
              <a:rPr lang="en-GB" sz="2000" b="1" i="1" smtClean="0">
                <a:solidFill>
                  <a:srgbClr val="002060"/>
                </a:solidFill>
                <a:latin typeface="Calibri" pitchFamily="34" charset="0"/>
              </a:rPr>
              <a:t>31)</a:t>
            </a:r>
            <a:endParaRPr lang="en-GB" sz="2000" b="1" i="1" dirty="0" smtClean="0">
              <a:solidFill>
                <a:srgbClr val="002060"/>
              </a:solidFill>
              <a:latin typeface="Calibri" pitchFamily="34" charset="0"/>
            </a:endParaRPr>
          </a:p>
        </p:txBody>
      </p:sp>
      <p:sp>
        <p:nvSpPr>
          <p:cNvPr id="248835" name="TextBox 11"/>
          <p:cNvSpPr txBox="1">
            <a:spLocks noChangeArrowheads="1"/>
          </p:cNvSpPr>
          <p:nvPr/>
        </p:nvSpPr>
        <p:spPr bwMode="auto">
          <a:xfrm>
            <a:off x="319881" y="4428342"/>
            <a:ext cx="7691437" cy="2235200"/>
          </a:xfrm>
          <a:prstGeom prst="rect">
            <a:avLst/>
          </a:prstGeom>
          <a:gradFill rotWithShape="1">
            <a:gsLst>
              <a:gs pos="0">
                <a:srgbClr val="C9B5E8"/>
              </a:gs>
              <a:gs pos="35001">
                <a:srgbClr val="D9CBEE"/>
              </a:gs>
              <a:gs pos="100000">
                <a:srgbClr val="F0EAF9"/>
              </a:gs>
            </a:gsLst>
            <a:lin ang="16200000" scaled="1"/>
          </a:gradFill>
          <a:ln w="9525" algn="ctr">
            <a:solidFill>
              <a:srgbClr val="7D60A0"/>
            </a:solidFill>
            <a:miter lim="800000"/>
            <a:headEnd/>
            <a:tailEnd/>
          </a:ln>
          <a:effectLst>
            <a:outerShdw dist="20000" dir="5400000" rotWithShape="0">
              <a:srgbClr val="000000">
                <a:alpha val="37999"/>
              </a:srgbClr>
            </a:outerShdw>
          </a:effectLst>
        </p:spPr>
        <p:txBody>
          <a:bodyPr>
            <a:spAutoFit/>
          </a:bodyPr>
          <a:lstStyle>
            <a:lvl1pPr eaLnBrk="0" hangingPunct="0">
              <a:spcBef>
                <a:spcPct val="20000"/>
              </a:spcBef>
              <a:buFont typeface="Arial" charset="0"/>
              <a:buChar char="•"/>
              <a:defRPr sz="3200">
                <a:solidFill>
                  <a:schemeClr val="tx1"/>
                </a:solidFill>
                <a:latin typeface="Calibri" pitchFamily="34" charset="0"/>
                <a:cs typeface="Arial" charset="0"/>
              </a:defRPr>
            </a:lvl1pPr>
            <a:lvl2pPr marL="742950" indent="-285750" eaLnBrk="0" hangingPunct="0">
              <a:spcBef>
                <a:spcPct val="20000"/>
              </a:spcBef>
              <a:buFont typeface="Arial" charset="0"/>
              <a:buChar char="–"/>
              <a:defRPr sz="2800">
                <a:solidFill>
                  <a:schemeClr val="tx1"/>
                </a:solidFill>
                <a:latin typeface="Calibri" pitchFamily="34" charset="0"/>
                <a:cs typeface="Arial" charset="0"/>
              </a:defRPr>
            </a:lvl2pPr>
            <a:lvl3pPr marL="1143000" indent="-228600" eaLnBrk="0" hangingPunct="0">
              <a:spcBef>
                <a:spcPct val="20000"/>
              </a:spcBef>
              <a:buFont typeface="Arial" charset="0"/>
              <a:buChar char="•"/>
              <a:defRPr sz="2400">
                <a:solidFill>
                  <a:schemeClr val="tx1"/>
                </a:solidFill>
                <a:latin typeface="Calibri" pitchFamily="34" charset="0"/>
                <a:cs typeface="Arial" charset="0"/>
              </a:defRPr>
            </a:lvl3pPr>
            <a:lvl4pPr marL="1600200" indent="-228600" eaLnBrk="0" hangingPunct="0">
              <a:spcBef>
                <a:spcPct val="20000"/>
              </a:spcBef>
              <a:buFont typeface="Arial" charset="0"/>
              <a:buChar char="–"/>
              <a:defRPr sz="2000">
                <a:solidFill>
                  <a:schemeClr val="tx1"/>
                </a:solidFill>
                <a:latin typeface="Calibri" pitchFamily="34" charset="0"/>
                <a:cs typeface="Arial" charset="0"/>
              </a:defRPr>
            </a:lvl4pPr>
            <a:lvl5pPr marL="2057400" indent="-228600" eaLnBrk="0" hangingPunct="0">
              <a:spcBef>
                <a:spcPct val="20000"/>
              </a:spcBef>
              <a:buFont typeface="Arial" charset="0"/>
              <a:buChar char="»"/>
              <a:defRPr sz="2000">
                <a:solidFill>
                  <a:schemeClr val="tx1"/>
                </a:solidFill>
                <a:latin typeface="Calibri" pitchFamily="34" charset="0"/>
                <a:cs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cs typeface="Arial" charset="0"/>
              </a:defRPr>
            </a:lvl9pPr>
          </a:lstStyle>
          <a:p>
            <a:pPr eaLnBrk="1" fontAlgn="base" hangingPunct="1">
              <a:spcBef>
                <a:spcPct val="0"/>
              </a:spcBef>
              <a:spcAft>
                <a:spcPct val="0"/>
              </a:spcAft>
              <a:buFontTx/>
              <a:buNone/>
            </a:pPr>
            <a:r>
              <a:rPr lang="en-GB" altLang="en-US" sz="2000" b="1" i="1" dirty="0">
                <a:solidFill>
                  <a:srgbClr val="002060"/>
                </a:solidFill>
              </a:rPr>
              <a:t>“The cameras hadn’t lied about its </a:t>
            </a:r>
            <a:r>
              <a:rPr lang="en-GB" altLang="en-US" sz="2000" b="1" i="1" u="sng" dirty="0">
                <a:solidFill>
                  <a:srgbClr val="DB133E"/>
                </a:solidFill>
              </a:rPr>
              <a:t>grandeur.</a:t>
            </a:r>
            <a:r>
              <a:rPr lang="en-GB" altLang="en-US" sz="2000" b="1" i="1" dirty="0">
                <a:solidFill>
                  <a:srgbClr val="002060"/>
                </a:solidFill>
              </a:rPr>
              <a:t> If anything, they have not quite captured the </a:t>
            </a:r>
            <a:r>
              <a:rPr lang="en-GB" altLang="en-US" sz="2000" b="1" i="1" u="sng" dirty="0">
                <a:solidFill>
                  <a:srgbClr val="DB133E"/>
                </a:solidFill>
              </a:rPr>
              <a:t>magnificence</a:t>
            </a:r>
            <a:r>
              <a:rPr lang="en-GB" altLang="en-US" sz="2000" b="1" i="1" dirty="0">
                <a:solidFill>
                  <a:srgbClr val="002060"/>
                </a:solidFill>
              </a:rPr>
              <a:t> of the </a:t>
            </a:r>
            <a:r>
              <a:rPr lang="en-GB" altLang="en-US" sz="2000" b="1" i="1" u="sng" dirty="0">
                <a:solidFill>
                  <a:srgbClr val="DB133E"/>
                </a:solidFill>
              </a:rPr>
              <a:t>glistening</a:t>
            </a:r>
            <a:r>
              <a:rPr lang="en-GB" altLang="en-US" sz="2000" b="1" i="1" dirty="0">
                <a:solidFill>
                  <a:srgbClr val="002060"/>
                </a:solidFill>
              </a:rPr>
              <a:t> buildings in a rainbow of hues that </a:t>
            </a:r>
            <a:r>
              <a:rPr lang="en-GB" altLang="en-US" sz="2000" b="1" i="1" u="sng" dirty="0">
                <a:solidFill>
                  <a:srgbClr val="DB133E"/>
                </a:solidFill>
              </a:rPr>
              <a:t>tower</a:t>
            </a:r>
            <a:r>
              <a:rPr lang="en-GB" altLang="en-US" sz="2000" b="1" i="1" dirty="0">
                <a:solidFill>
                  <a:srgbClr val="002060"/>
                </a:solidFill>
              </a:rPr>
              <a:t> into the air, the </a:t>
            </a:r>
            <a:r>
              <a:rPr lang="en-GB" altLang="en-US" sz="2000" b="1" i="1" u="sng" dirty="0">
                <a:solidFill>
                  <a:srgbClr val="DB133E"/>
                </a:solidFill>
              </a:rPr>
              <a:t>shiny </a:t>
            </a:r>
            <a:r>
              <a:rPr lang="en-GB" altLang="en-US" sz="2000" b="1" i="1" dirty="0">
                <a:solidFill>
                  <a:srgbClr val="002060"/>
                </a:solidFill>
              </a:rPr>
              <a:t>cars that </a:t>
            </a:r>
            <a:r>
              <a:rPr lang="en-GB" altLang="en-US" sz="2000" b="1" i="1" u="sng" dirty="0">
                <a:solidFill>
                  <a:srgbClr val="DB133E"/>
                </a:solidFill>
              </a:rPr>
              <a:t>roll</a:t>
            </a:r>
            <a:r>
              <a:rPr lang="en-GB" altLang="en-US" sz="2000" b="1" i="1" dirty="0">
                <a:solidFill>
                  <a:srgbClr val="002060"/>
                </a:solidFill>
              </a:rPr>
              <a:t> down the </a:t>
            </a:r>
            <a:r>
              <a:rPr lang="en-GB" altLang="en-US" sz="2000" b="1" i="1" u="sng" dirty="0">
                <a:solidFill>
                  <a:srgbClr val="DB133E"/>
                </a:solidFill>
              </a:rPr>
              <a:t>wide</a:t>
            </a:r>
            <a:r>
              <a:rPr lang="en-GB" altLang="en-US" sz="2000" b="1" i="1" dirty="0">
                <a:solidFill>
                  <a:srgbClr val="002060"/>
                </a:solidFill>
              </a:rPr>
              <a:t> paved streets, the </a:t>
            </a:r>
            <a:r>
              <a:rPr lang="en-GB" altLang="en-US" sz="2000" b="1" i="1" u="sng" dirty="0">
                <a:solidFill>
                  <a:srgbClr val="DB133E"/>
                </a:solidFill>
              </a:rPr>
              <a:t>oddly</a:t>
            </a:r>
            <a:r>
              <a:rPr lang="en-GB" altLang="en-US" sz="2000" b="1" i="1" dirty="0">
                <a:solidFill>
                  <a:srgbClr val="002060"/>
                </a:solidFill>
              </a:rPr>
              <a:t> dressed people with </a:t>
            </a:r>
            <a:r>
              <a:rPr lang="en-GB" altLang="en-US" sz="2000" b="1" i="1" u="sng" dirty="0">
                <a:solidFill>
                  <a:srgbClr val="DB133E"/>
                </a:solidFill>
              </a:rPr>
              <a:t>bizarre</a:t>
            </a:r>
            <a:r>
              <a:rPr lang="en-GB" altLang="en-US" sz="2000" b="1" i="1" dirty="0">
                <a:solidFill>
                  <a:srgbClr val="002060"/>
                </a:solidFill>
              </a:rPr>
              <a:t> hair and </a:t>
            </a:r>
            <a:r>
              <a:rPr lang="en-GB" altLang="en-US" sz="2000" b="1" i="1" u="sng" dirty="0">
                <a:solidFill>
                  <a:srgbClr val="DB133E"/>
                </a:solidFill>
              </a:rPr>
              <a:t>painted </a:t>
            </a:r>
            <a:r>
              <a:rPr lang="en-GB" altLang="en-US" sz="2000" b="1" i="1" dirty="0">
                <a:solidFill>
                  <a:srgbClr val="002060"/>
                </a:solidFill>
              </a:rPr>
              <a:t>faces who </a:t>
            </a:r>
            <a:r>
              <a:rPr lang="en-GB" altLang="en-US" sz="2000" b="1" i="1" u="sng" dirty="0">
                <a:solidFill>
                  <a:srgbClr val="DB133E"/>
                </a:solidFill>
              </a:rPr>
              <a:t>have never missed a meal</a:t>
            </a:r>
            <a:r>
              <a:rPr lang="en-GB" altLang="en-US" sz="2000" b="1" i="1" dirty="0">
                <a:solidFill>
                  <a:srgbClr val="002060"/>
                </a:solidFill>
              </a:rPr>
              <a:t>. All the colours seemed artificial, the pinks too deep, the greens too bright, the yellow painful to the eyes.” (Page </a:t>
            </a:r>
            <a:r>
              <a:rPr lang="en-GB" altLang="en-US" sz="2000" b="1" i="1" dirty="0" smtClean="0">
                <a:solidFill>
                  <a:srgbClr val="002060"/>
                </a:solidFill>
              </a:rPr>
              <a:t>68)</a:t>
            </a:r>
            <a:endParaRPr lang="en-GB" altLang="en-US" sz="2000" b="1" i="1" dirty="0">
              <a:solidFill>
                <a:srgbClr val="0070C0"/>
              </a:solidFill>
            </a:endParaRPr>
          </a:p>
        </p:txBody>
      </p:sp>
      <p:pic>
        <p:nvPicPr>
          <p:cNvPr id="248837" name="Picture 5" descr="versus-ha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84256">
            <a:off x="3794632" y="2878305"/>
            <a:ext cx="19431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38" name="Picture 2" descr="http://www.mtv.com/movies/photos/h/hunger_games_capitol_tour_flip_032212/capitol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753" y="2901310"/>
            <a:ext cx="266382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839" name="Picture 4" descr="http://www.entertainmentfuse.com/images/hunger-games-square-0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6788" y="2497942"/>
            <a:ext cx="30972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431800"/>
          </a:xfrm>
          <a:prstGeom prst="rect">
            <a:avLst/>
          </a:prstGeom>
        </p:spPr>
        <p:style>
          <a:lnRef idx="1">
            <a:schemeClr val="accent1"/>
          </a:lnRef>
          <a:fillRef idx="2">
            <a:schemeClr val="accent1"/>
          </a:fillRef>
          <a:effectRef idx="1">
            <a:schemeClr val="accent1"/>
          </a:effectRef>
          <a:fontRef idx="minor">
            <a:schemeClr val="dk1"/>
          </a:fontRef>
        </p:style>
        <p:txBody>
          <a:bodyPr/>
          <a:lstStyle/>
          <a:p>
            <a:r>
              <a:rPr lang="en-GB" b="1" i="1" dirty="0">
                <a:solidFill>
                  <a:srgbClr val="C00000"/>
                </a:solidFill>
              </a:rPr>
              <a:t>Learning </a:t>
            </a:r>
            <a:r>
              <a:rPr lang="en-GB" b="1" i="1" dirty="0" smtClean="0">
                <a:solidFill>
                  <a:srgbClr val="C00000"/>
                </a:solidFill>
              </a:rPr>
              <a:t>objective: </a:t>
            </a:r>
            <a:r>
              <a:rPr lang="en-GB" dirty="0"/>
              <a:t>To analyse the writer’s choice of words and language.</a:t>
            </a:r>
          </a:p>
        </p:txBody>
      </p:sp>
    </p:spTree>
    <p:extLst>
      <p:ext uri="{BB962C8B-B14F-4D97-AF65-F5344CB8AC3E}">
        <p14:creationId xmlns:p14="http://schemas.microsoft.com/office/powerpoint/2010/main" val="138239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6744"/>
            <a:ext cx="8229600" cy="5879420"/>
          </a:xfrm>
        </p:spPr>
        <p:txBody>
          <a:bodyPr>
            <a:normAutofit fontScale="85000" lnSpcReduction="10000"/>
          </a:bodyPr>
          <a:lstStyle/>
          <a:p>
            <a:pPr marL="0" indent="0">
              <a:buNone/>
            </a:pPr>
            <a:r>
              <a:rPr lang="en-GB" dirty="0" smtClean="0"/>
              <a:t>	Although </a:t>
            </a:r>
            <a:r>
              <a:rPr lang="en-GB" dirty="0"/>
              <a:t>the whole idea of our children being taken from us as tributes to a wealthy elite seems rightly horrific, consider that District 12 (where </a:t>
            </a:r>
            <a:r>
              <a:rPr lang="en-GB" dirty="0" err="1"/>
              <a:t>Katniss</a:t>
            </a:r>
            <a:r>
              <a:rPr lang="en-GB" dirty="0"/>
              <a:t>, our protagonist, is from) is set in the coal mining region of our current Appalachia, not far from here. And the difference in opportunities for a child growing up in Manhattan among the wealthy elites and a child growing up in Appalachia, the Louisiana Delta, or other impoverished regions of our country, while not as epically heinous as the Hunger Games </a:t>
            </a:r>
            <a:r>
              <a:rPr lang="en-GB" b="1" dirty="0"/>
              <a:t>do call us to question the inequalities that </a:t>
            </a:r>
            <a:r>
              <a:rPr lang="en-GB" b="1" i="1" dirty="0"/>
              <a:t>we</a:t>
            </a:r>
            <a:r>
              <a:rPr lang="en-GB" b="1" dirty="0"/>
              <a:t> permit to exist in our own society.</a:t>
            </a:r>
            <a:endParaRPr lang="en-GB" dirty="0"/>
          </a:p>
          <a:p>
            <a:pPr marL="0" indent="0">
              <a:buNone/>
            </a:pPr>
            <a:r>
              <a:rPr lang="en-GB" dirty="0" smtClean="0"/>
              <a:t>	And </a:t>
            </a:r>
            <a:r>
              <a:rPr lang="en-GB" dirty="0"/>
              <a:t>while </a:t>
            </a:r>
            <a:r>
              <a:rPr lang="en-GB" i="1" dirty="0"/>
              <a:t>The Hunger Games</a:t>
            </a:r>
            <a:r>
              <a:rPr lang="en-GB" dirty="0"/>
              <a:t> can be viewed as simply young adult entertainment, the author Suzanne Collins is well aware of the parallels she is drawing to our current </a:t>
            </a:r>
            <a:r>
              <a:rPr lang="en-GB" dirty="0" smtClean="0"/>
              <a:t>society.</a:t>
            </a:r>
            <a:endParaRPr lang="en-GB" dirty="0"/>
          </a:p>
        </p:txBody>
      </p:sp>
    </p:spTree>
    <p:extLst>
      <p:ext uri="{BB962C8B-B14F-4D97-AF65-F5344CB8AC3E}">
        <p14:creationId xmlns:p14="http://schemas.microsoft.com/office/powerpoint/2010/main" val="2943257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TotalTime>
  <Words>860</Words>
  <Application>Microsoft Office PowerPoint</Application>
  <PresentationFormat>On-screen Show (4:3)</PresentationFormat>
  <Paragraphs>47</Paragraphs>
  <Slides>12</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Document</vt:lpstr>
      <vt:lpstr>What would it be like to live here?</vt:lpstr>
      <vt:lpstr>What would it be like to live here?</vt:lpstr>
      <vt:lpstr>Learning objective</vt:lpstr>
      <vt:lpstr>Inequality: The Capitol vs. The Districts</vt:lpstr>
      <vt:lpstr>PowerPoint Presentation</vt:lpstr>
      <vt:lpstr>PowerPoint Presentation</vt:lpstr>
      <vt:lpstr>PowerPoint Presentation</vt:lpstr>
      <vt:lpstr>PowerPoint Presentation</vt:lpstr>
      <vt:lpstr>PowerPoint Presentation</vt:lpstr>
      <vt:lpstr>Inspiration</vt:lpstr>
      <vt:lpstr>Written response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Starter</dc:title>
  <dc:creator>Caitlin Gray</dc:creator>
  <cp:lastModifiedBy>COATES Navine</cp:lastModifiedBy>
  <cp:revision>13</cp:revision>
  <dcterms:created xsi:type="dcterms:W3CDTF">2014-09-07T16:06:02Z</dcterms:created>
  <dcterms:modified xsi:type="dcterms:W3CDTF">2018-05-16T04:15:15Z</dcterms:modified>
</cp:coreProperties>
</file>