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61" r:id="rId4"/>
    <p:sldId id="265" r:id="rId5"/>
    <p:sldId id="257" r:id="rId6"/>
    <p:sldId id="258" r:id="rId7"/>
    <p:sldId id="259" r:id="rId8"/>
    <p:sldId id="260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1098" y="-8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000F0-2332-45AA-8F91-7E20DCD91D93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0251F-AC7D-4178-AE5A-95811D1A4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7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22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Stick on sugar paper, and get pupils to annotate around.</a:t>
            </a:r>
          </a:p>
        </p:txBody>
      </p:sp>
      <p:sp>
        <p:nvSpPr>
          <p:cNvPr id="522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E26062-CD2F-44EC-8C6A-1FBB0ACB1526}" type="slidenum">
              <a:rPr lang="en-GB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0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23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Stick on sugar paper, and get pupils to annotate around.</a:t>
            </a:r>
          </a:p>
        </p:txBody>
      </p:sp>
      <p:sp>
        <p:nvSpPr>
          <p:cNvPr id="523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905DB4-BDFF-4E23-9C71-E4F964C671FF}" type="slidenum">
              <a:rPr lang="en-GB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3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24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Stick on sugar paper, and get pupils to annotate around.</a:t>
            </a:r>
          </a:p>
        </p:txBody>
      </p:sp>
      <p:sp>
        <p:nvSpPr>
          <p:cNvPr id="524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FD418E-E456-4F02-B491-5D9E4307FA6C}" type="slidenum">
              <a:rPr lang="en-GB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48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25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Stick on sugar paper, and get pupils to annotate around.</a:t>
            </a:r>
          </a:p>
        </p:txBody>
      </p:sp>
      <p:sp>
        <p:nvSpPr>
          <p:cNvPr id="525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367342-8229-42D9-9CBB-374AAE1D150C}" type="slidenum">
              <a:rPr lang="en-GB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1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9FF3-4ECB-447E-9618-009C701024D2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788A-D5D1-4120-88C4-8E2FFFA1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2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9FF3-4ECB-447E-9618-009C701024D2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788A-D5D1-4120-88C4-8E2FFFA1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6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9FF3-4ECB-447E-9618-009C701024D2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788A-D5D1-4120-88C4-8E2FFFA1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05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14"/>
            <a:ext cx="7886700" cy="4351338"/>
          </a:xfrm>
          <a:ln>
            <a:solidFill>
              <a:schemeClr val="accent2"/>
            </a:solidFill>
            <a:prstDash val="sysDot"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9FF3-4ECB-447E-9618-009C701024D2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788A-D5D1-4120-88C4-8E2FFFA1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4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9FF3-4ECB-447E-9618-009C701024D2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788A-D5D1-4120-88C4-8E2FFFA1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1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9FF3-4ECB-447E-9618-009C701024D2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788A-D5D1-4120-88C4-8E2FFFA1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2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9FF3-4ECB-447E-9618-009C701024D2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788A-D5D1-4120-88C4-8E2FFFA1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08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9FF3-4ECB-447E-9618-009C701024D2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788A-D5D1-4120-88C4-8E2FFFA1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6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9FF3-4ECB-447E-9618-009C701024D2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788A-D5D1-4120-88C4-8E2FFFA1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1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9FF3-4ECB-447E-9618-009C701024D2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788A-D5D1-4120-88C4-8E2FFFA1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9FF3-4ECB-447E-9618-009C701024D2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788A-D5D1-4120-88C4-8E2FFFA1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66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9FF3-4ECB-447E-9618-009C701024D2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788A-D5D1-4120-88C4-8E2FFFA1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9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7923" y="3942765"/>
            <a:ext cx="7886700" cy="269316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u="sng" dirty="0" smtClean="0"/>
              <a:t>Directed Improvement and Reflection Time</a:t>
            </a:r>
          </a:p>
          <a:p>
            <a:endParaRPr lang="en-GB" dirty="0"/>
          </a:p>
          <a:p>
            <a:r>
              <a:rPr lang="en-GB" dirty="0" smtClean="0"/>
              <a:t>Check through your book and read my comments carefully.</a:t>
            </a:r>
          </a:p>
          <a:p>
            <a:r>
              <a:rPr lang="en-GB" dirty="0" smtClean="0"/>
              <a:t>If I have asked a question to extend your work, please respond to this.</a:t>
            </a:r>
          </a:p>
          <a:p>
            <a:r>
              <a:rPr lang="en-GB" dirty="0" smtClean="0"/>
              <a:t>If there is any incomplete lesson work to be finished, do so now.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Please also get your homework out (the meaning of </a:t>
            </a:r>
            <a:r>
              <a:rPr lang="en-GB" dirty="0" err="1" smtClean="0"/>
              <a:t>Katniss</a:t>
            </a:r>
            <a:r>
              <a:rPr lang="en-GB" dirty="0" smtClean="0"/>
              <a:t>’ name).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53" y="238104"/>
            <a:ext cx="4816440" cy="323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your own opening ceremony outfit.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9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Watch the two videos…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2562"/>
            <a:ext cx="7886700" cy="103514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Note down what </a:t>
            </a:r>
            <a:r>
              <a:rPr lang="en-GB" b="1" dirty="0" smtClean="0"/>
              <a:t>message </a:t>
            </a:r>
            <a:r>
              <a:rPr lang="en-GB" dirty="0" smtClean="0"/>
              <a:t>you think each is trying to send about the notion of </a:t>
            </a:r>
            <a:r>
              <a:rPr lang="en-GB" b="1" dirty="0" smtClean="0"/>
              <a:t>beauty.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9370">
            <a:off x="6222205" y="2440531"/>
            <a:ext cx="2417738" cy="3592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5037"/>
            <a:ext cx="1809478" cy="19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explore the notion of beauty.</a:t>
            </a:r>
          </a:p>
          <a:p>
            <a:r>
              <a:rPr lang="en-GB" altLang="zh-CN" dirty="0">
                <a:ea typeface="SimSun" panose="02010600030101010101" pitchFamily="2" charset="-122"/>
              </a:rPr>
              <a:t>To be able to explain the symbolic importance of </a:t>
            </a:r>
            <a:r>
              <a:rPr lang="en-GB" altLang="zh-CN" dirty="0" err="1">
                <a:ea typeface="SimSun" panose="02010600030101010101" pitchFamily="2" charset="-122"/>
              </a:rPr>
              <a:t>Katniss</a:t>
            </a:r>
            <a:r>
              <a:rPr lang="en-GB" altLang="zh-CN" dirty="0" smtClean="0">
                <a:ea typeface="SimSun" panose="02010600030101010101" pitchFamily="2" charset="-122"/>
              </a:rPr>
              <a:t>’ </a:t>
            </a:r>
            <a:r>
              <a:rPr lang="en-GB" altLang="zh-CN" dirty="0">
                <a:ea typeface="SimSun" panose="02010600030101010101" pitchFamily="2" charset="-122"/>
              </a:rPr>
              <a:t>costume in the opening ceremony and to have created your own costume. </a:t>
            </a:r>
            <a:endParaRPr lang="en-GB" alt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4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Numbered Heads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You are working in teams!</a:t>
            </a:r>
          </a:p>
          <a:p>
            <a:pPr>
              <a:lnSpc>
                <a:spcPct val="120000"/>
              </a:lnSpc>
            </a:pPr>
            <a:r>
              <a:rPr lang="en-US" dirty="0"/>
              <a:t>Number yourselves 1 – </a:t>
            </a:r>
            <a:r>
              <a:rPr lang="en-US" dirty="0" smtClean="0"/>
              <a:t>4/5.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You will have 2 minutes to discuss the quotation on the next slide as a team. </a:t>
            </a:r>
          </a:p>
          <a:p>
            <a:pPr>
              <a:lnSpc>
                <a:spcPct val="120000"/>
              </a:lnSpc>
            </a:pPr>
            <a:r>
              <a:rPr lang="en-US" dirty="0"/>
              <a:t>After 2 minutes, I will choose a number. That number in each group will share their team’s thoughts with the class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232" y="1027907"/>
            <a:ext cx="2364621" cy="17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4"/>
          <p:cNvSpPr txBox="1">
            <a:spLocks noChangeArrowheads="1"/>
          </p:cNvSpPr>
          <p:nvPr/>
        </p:nvSpPr>
        <p:spPr bwMode="auto">
          <a:xfrm>
            <a:off x="2184593" y="2518175"/>
            <a:ext cx="4623197" cy="280076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R-</a:t>
            </a:r>
            <a:r>
              <a:rPr lang="en-US" altLang="en-US" sz="2200" i="1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i</a:t>
            </a:r>
            <a:r>
              <a:rPr lang="en-US" altLang="en-US" sz="2200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-</a:t>
            </a:r>
            <a:r>
              <a:rPr lang="en-US" altLang="en-US" sz="2200" i="1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i</a:t>
            </a:r>
            <a:r>
              <a:rPr lang="en-US" altLang="en-US" sz="2200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-</a:t>
            </a:r>
            <a:r>
              <a:rPr lang="en-US" altLang="en-US" sz="2200" i="1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i</a:t>
            </a:r>
            <a:r>
              <a:rPr lang="en-US" altLang="en-US" sz="2200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-p! </a:t>
            </a:r>
            <a:r>
              <a:rPr lang="en-US" altLang="en-US" sz="22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I grit my teeth as </a:t>
            </a:r>
            <a:r>
              <a:rPr lang="en-US" altLang="en-US" sz="2200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Venia</a:t>
            </a:r>
            <a:r>
              <a:rPr lang="en-US" altLang="en-US" sz="22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, a woman with aqua hair and gold tattoos above her eyebrows, yanks a strip of fabric from my leg, tearing out the hair beneath it. “Sorry!” she pipes in her silly Capitol accent. “You’re just so hairy!”</a:t>
            </a:r>
            <a:endParaRPr lang="en-US" altLang="en-US" sz="2200" b="1" i="1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(</a:t>
            </a:r>
            <a:r>
              <a:rPr lang="en-US" altLang="en-US" sz="2200" b="1" i="1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pg</a:t>
            </a:r>
            <a:r>
              <a:rPr lang="en-US" altLang="en-US" sz="2200" b="1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en-US" sz="2200" b="1" i="1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70)</a:t>
            </a:r>
            <a:endParaRPr lang="en-US" altLang="en-US" sz="2200" b="1" i="1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5146" y="589089"/>
            <a:ext cx="5035153" cy="144655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8064A2">
                    <a:lumMod val="50000"/>
                  </a:srgbClr>
                </a:solidFill>
              </a:rPr>
              <a:t>Q1) What impression of the Capitol does the reader gain from the “aqua hair and gold tattoos?” What are the connotations of the colours?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 rot="21111005">
            <a:off x="5116082" y="5247480"/>
            <a:ext cx="3706416" cy="1107996"/>
          </a:xfrm>
          <a:prstGeom prst="rect">
            <a:avLst/>
          </a:prstGeom>
          <a:gradFill flip="none" rotWithShape="1">
            <a:gsLst>
              <a:gs pos="0">
                <a:srgbClr val="CC0099">
                  <a:tint val="66000"/>
                  <a:satMod val="160000"/>
                </a:srgbClr>
              </a:gs>
              <a:gs pos="50000">
                <a:srgbClr val="CC0099">
                  <a:tint val="44500"/>
                  <a:satMod val="160000"/>
                </a:srgbClr>
              </a:gs>
              <a:gs pos="100000">
                <a:srgbClr val="CC0099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CC0099"/>
                </a:solidFill>
              </a:rPr>
              <a:t>Q2) What impression is gained by the reader of beauty?</a:t>
            </a:r>
          </a:p>
        </p:txBody>
      </p:sp>
    </p:spTree>
    <p:extLst>
      <p:ext uri="{BB962C8B-B14F-4D97-AF65-F5344CB8AC3E}">
        <p14:creationId xmlns:p14="http://schemas.microsoft.com/office/powerpoint/2010/main" val="1200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4"/>
          <p:cNvSpPr txBox="1">
            <a:spLocks noChangeArrowheads="1"/>
          </p:cNvSpPr>
          <p:nvPr/>
        </p:nvSpPr>
        <p:spPr bwMode="auto">
          <a:xfrm>
            <a:off x="1581305" y="1512192"/>
            <a:ext cx="6178032" cy="280076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I’ve been in the Remake Centre for more than three hours and I still haven’t met my stylist. Apparently he has no interest in seeing me until </a:t>
            </a:r>
            <a:r>
              <a:rPr lang="en-US" altLang="en-US" sz="2200" i="1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Venia</a:t>
            </a:r>
            <a:r>
              <a:rPr lang="en-US" altLang="en-US" sz="2200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and the other members of my prep team have addressed some obvious problems. This has included scrubbing down my body with a gritty foam that has removed not only dirt but at least three layers of skin…leaving me like a plucked bird, ready for </a:t>
            </a:r>
            <a:r>
              <a:rPr lang="en-US" altLang="en-US" sz="2200" i="1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roasting.</a:t>
            </a:r>
            <a:r>
              <a:rPr lang="en-US" altLang="en-US" sz="2200" b="1" i="1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  </a:t>
            </a:r>
            <a:r>
              <a:rPr lang="en-US" altLang="en-US" sz="2200" b="1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(</a:t>
            </a:r>
            <a:r>
              <a:rPr lang="en-US" altLang="en-US" sz="2200" b="1" i="1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pg</a:t>
            </a:r>
            <a:r>
              <a:rPr lang="en-US" altLang="en-US" sz="2200" b="1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en-US" sz="2200" b="1" i="1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71)</a:t>
            </a:r>
            <a:endParaRPr lang="en-US" altLang="en-US" sz="2200" b="1" i="1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74846" y="568337"/>
            <a:ext cx="7616151" cy="769441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8064A2">
                    <a:lumMod val="50000"/>
                  </a:srgbClr>
                </a:solidFill>
              </a:rPr>
              <a:t>Q1) What is significant about the name “the Remake Centre?” What does this suggest?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 rot="21111005">
            <a:off x="3549899" y="4660260"/>
            <a:ext cx="4954517" cy="769441"/>
          </a:xfrm>
          <a:prstGeom prst="rect">
            <a:avLst/>
          </a:prstGeom>
          <a:gradFill flip="none" rotWithShape="1">
            <a:gsLst>
              <a:gs pos="0">
                <a:srgbClr val="CC0099">
                  <a:tint val="66000"/>
                  <a:satMod val="160000"/>
                </a:srgbClr>
              </a:gs>
              <a:gs pos="50000">
                <a:srgbClr val="CC0099">
                  <a:tint val="44500"/>
                  <a:satMod val="160000"/>
                </a:srgbClr>
              </a:gs>
              <a:gs pos="100000">
                <a:srgbClr val="CC0099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CC0099"/>
                </a:solidFill>
              </a:rPr>
              <a:t>Q2) What impression is gained by the reader of beauty?</a:t>
            </a:r>
          </a:p>
        </p:txBody>
      </p:sp>
    </p:spTree>
    <p:extLst>
      <p:ext uri="{BB962C8B-B14F-4D97-AF65-F5344CB8AC3E}">
        <p14:creationId xmlns:p14="http://schemas.microsoft.com/office/powerpoint/2010/main" val="4306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4"/>
          <p:cNvSpPr txBox="1">
            <a:spLocks noChangeArrowheads="1"/>
          </p:cNvSpPr>
          <p:nvPr/>
        </p:nvSpPr>
        <p:spPr bwMode="auto">
          <a:xfrm>
            <a:off x="1497094" y="2008721"/>
            <a:ext cx="5188744" cy="34778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“You’re doing very well,” says some guy named Flavius. He gives his orange corkscrew locks a shake and applies a fresh coat of purple lipstick to his mouth. “If there’s one thing we can’t stand, it’s a whiner. Grease her down!” … The three step back and admire their work. “Excellent! You almost look like a human being now!” says Flavius, and they all laugh.</a:t>
            </a:r>
            <a:endParaRPr lang="en-US" altLang="en-US" sz="2200" b="1" i="1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(</a:t>
            </a:r>
            <a:r>
              <a:rPr lang="en-US" altLang="en-US" sz="2200" b="1" i="1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pg</a:t>
            </a:r>
            <a:r>
              <a:rPr lang="en-US" altLang="en-US" sz="2200" b="1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en-US" sz="2200" b="1" i="1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71-72)</a:t>
            </a:r>
            <a:endParaRPr lang="en-US" altLang="en-US" sz="2200" b="1" i="1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57726" y="405153"/>
            <a:ext cx="5035153" cy="144655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8064A2">
                    <a:lumMod val="50000"/>
                  </a:srgbClr>
                </a:solidFill>
              </a:rPr>
              <a:t>Q1) What strikes you about the way Flavius looks? How does this contrast with what he says about </a:t>
            </a:r>
            <a:r>
              <a:rPr lang="en-GB" sz="2200" b="1" i="1" dirty="0" err="1">
                <a:solidFill>
                  <a:srgbClr val="8064A2">
                    <a:lumMod val="50000"/>
                  </a:srgbClr>
                </a:solidFill>
              </a:rPr>
              <a:t>Katniss</a:t>
            </a:r>
            <a:r>
              <a:rPr lang="en-GB" sz="2200" b="1" i="1" dirty="0">
                <a:solidFill>
                  <a:srgbClr val="8064A2">
                    <a:lumMod val="50000"/>
                  </a:srgbClr>
                </a:solidFill>
              </a:rPr>
              <a:t> looking like a human being?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 rot="21111005">
            <a:off x="5377764" y="5492882"/>
            <a:ext cx="3706415" cy="1107996"/>
          </a:xfrm>
          <a:prstGeom prst="rect">
            <a:avLst/>
          </a:prstGeom>
          <a:gradFill flip="none" rotWithShape="1">
            <a:gsLst>
              <a:gs pos="0">
                <a:srgbClr val="CC0099">
                  <a:tint val="66000"/>
                  <a:satMod val="160000"/>
                </a:srgbClr>
              </a:gs>
              <a:gs pos="50000">
                <a:srgbClr val="CC0099">
                  <a:tint val="44500"/>
                  <a:satMod val="160000"/>
                </a:srgbClr>
              </a:gs>
              <a:gs pos="100000">
                <a:srgbClr val="CC0099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CC0099"/>
                </a:solidFill>
              </a:rPr>
              <a:t>Q2) What impression is gained by the reader of beauty?</a:t>
            </a:r>
          </a:p>
        </p:txBody>
      </p:sp>
    </p:spTree>
    <p:extLst>
      <p:ext uri="{BB962C8B-B14F-4D97-AF65-F5344CB8AC3E}">
        <p14:creationId xmlns:p14="http://schemas.microsoft.com/office/powerpoint/2010/main" val="38844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4"/>
          <p:cNvSpPr txBox="1">
            <a:spLocks noChangeArrowheads="1"/>
          </p:cNvSpPr>
          <p:nvPr/>
        </p:nvSpPr>
        <p:spPr bwMode="auto">
          <a:xfrm>
            <a:off x="1810601" y="2165478"/>
            <a:ext cx="4623197" cy="280076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“But don’t worry,” says </a:t>
            </a:r>
            <a:r>
              <a:rPr lang="en-US" altLang="en-US" sz="2200" i="1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Venia</a:t>
            </a:r>
            <a:r>
              <a:rPr lang="en-US" altLang="en-US" sz="2200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. “By the time </a:t>
            </a:r>
            <a:r>
              <a:rPr lang="en-US" altLang="en-US" sz="2200" i="1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Cinna</a:t>
            </a:r>
            <a:r>
              <a:rPr lang="en-US" altLang="en-US" sz="2200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is through with you, you’re going to be absolutely gorgeous!”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“</a:t>
            </a:r>
            <a:r>
              <a:rPr lang="en-US" altLang="en-US" sz="2200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We promise! You know, now that we’ve got rid of all the hair and filth, you’re not horrible at all!” says Flavius encouragingly.</a:t>
            </a:r>
            <a:endParaRPr lang="en-US" altLang="en-US" sz="2200" b="1" i="1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i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(</a:t>
            </a:r>
            <a:r>
              <a:rPr lang="en-US" altLang="en-US" sz="2200" b="1" i="1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pg</a:t>
            </a:r>
            <a:r>
              <a:rPr lang="en-US" altLang="en-US" sz="2200" b="1" i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en-US" sz="2200" b="1" i="1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72)</a:t>
            </a:r>
            <a:endParaRPr lang="en-US" altLang="en-US" sz="2200" b="1" i="1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96914" y="548845"/>
            <a:ext cx="5035153" cy="144655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8064A2">
                    <a:lumMod val="50000"/>
                  </a:srgbClr>
                </a:solidFill>
              </a:rPr>
              <a:t>Q1) How do you think that </a:t>
            </a:r>
            <a:r>
              <a:rPr lang="en-GB" sz="2200" b="1" i="1" dirty="0" err="1">
                <a:solidFill>
                  <a:srgbClr val="8064A2">
                    <a:lumMod val="50000"/>
                  </a:srgbClr>
                </a:solidFill>
              </a:rPr>
              <a:t>Venia</a:t>
            </a:r>
            <a:r>
              <a:rPr lang="en-GB" sz="2200" b="1" i="1" dirty="0">
                <a:solidFill>
                  <a:srgbClr val="8064A2">
                    <a:lumMod val="50000"/>
                  </a:srgbClr>
                </a:solidFill>
              </a:rPr>
              <a:t> and the prep team view natural looks? What can we infer about the Capitol from this quote?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 rot="21111005">
            <a:off x="4318906" y="5010831"/>
            <a:ext cx="3706416" cy="1107996"/>
          </a:xfrm>
          <a:prstGeom prst="rect">
            <a:avLst/>
          </a:prstGeom>
          <a:gradFill flip="none" rotWithShape="1">
            <a:gsLst>
              <a:gs pos="0">
                <a:srgbClr val="CC0099">
                  <a:tint val="66000"/>
                  <a:satMod val="160000"/>
                </a:srgbClr>
              </a:gs>
              <a:gs pos="50000">
                <a:srgbClr val="CC0099">
                  <a:tint val="44500"/>
                  <a:satMod val="160000"/>
                </a:srgbClr>
              </a:gs>
              <a:gs pos="100000">
                <a:srgbClr val="CC0099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CC0099"/>
                </a:solidFill>
              </a:rPr>
              <a:t>Q2) What impression is gained by the reader of beauty?</a:t>
            </a:r>
          </a:p>
        </p:txBody>
      </p:sp>
    </p:spTree>
    <p:extLst>
      <p:ext uri="{BB962C8B-B14F-4D97-AF65-F5344CB8AC3E}">
        <p14:creationId xmlns:p14="http://schemas.microsoft.com/office/powerpoint/2010/main" val="296531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14"/>
            <a:ext cx="7886700" cy="268106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Write a paragraph analysing the people of the Capitol’s views of beauty, using what we have discussed in this task.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Remember to include a quotation to support your point.</a:t>
            </a:r>
            <a:endParaRPr lang="en-GB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 rot="21111005">
            <a:off x="4581079" y="4504554"/>
            <a:ext cx="4250563" cy="430887"/>
          </a:xfrm>
          <a:prstGeom prst="rect">
            <a:avLst/>
          </a:prstGeom>
          <a:gradFill flip="none" rotWithShape="1">
            <a:gsLst>
              <a:gs pos="0">
                <a:srgbClr val="CC0099">
                  <a:tint val="66000"/>
                  <a:satMod val="160000"/>
                </a:srgbClr>
              </a:gs>
              <a:gs pos="50000">
                <a:srgbClr val="CC0099">
                  <a:tint val="44500"/>
                  <a:satMod val="160000"/>
                </a:srgbClr>
              </a:gs>
              <a:gs pos="100000">
                <a:srgbClr val="CC0099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 smtClean="0">
                <a:solidFill>
                  <a:srgbClr val="CC0099"/>
                </a:solidFill>
              </a:rPr>
              <a:t>Independent work - Five minutes</a:t>
            </a:r>
            <a:endParaRPr lang="en-GB" sz="2200" b="1" i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695</Words>
  <Application>Microsoft Office PowerPoint</Application>
  <PresentationFormat>On-screen Show (4:3)</PresentationFormat>
  <Paragraphs>47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Watch the two videos…</vt:lpstr>
      <vt:lpstr>Learning Objective</vt:lpstr>
      <vt:lpstr>Numbered Heads</vt:lpstr>
      <vt:lpstr>PowerPoint Presentation</vt:lpstr>
      <vt:lpstr>PowerPoint Presentation</vt:lpstr>
      <vt:lpstr>PowerPoint Presentation</vt:lpstr>
      <vt:lpstr>PowerPoint Presentation</vt:lpstr>
      <vt:lpstr>Task</vt:lpstr>
      <vt:lpstr>Design your own opening ceremony outfit.</vt:lpstr>
    </vt:vector>
  </TitlesOfParts>
  <Company>Woodbrook Vale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COATES Navine</cp:lastModifiedBy>
  <cp:revision>7</cp:revision>
  <dcterms:created xsi:type="dcterms:W3CDTF">2014-09-19T10:09:11Z</dcterms:created>
  <dcterms:modified xsi:type="dcterms:W3CDTF">2018-05-22T03:49:26Z</dcterms:modified>
</cp:coreProperties>
</file>