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582"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7314C7D-0F56-414B-86A4-5CA73265B0CE}" type="datetimeFigureOut">
              <a:rPr lang="en-GB" smtClean="0"/>
              <a:t>19/07/2012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ECCF72-8F8B-4CFD-A793-B0F8C9CCE0C1}"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7314C7D-0F56-414B-86A4-5CA73265B0CE}" type="datetimeFigureOut">
              <a:rPr lang="en-GB" smtClean="0"/>
              <a:t>19/07/2012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ECCF72-8F8B-4CFD-A793-B0F8C9CCE0C1}"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7314C7D-0F56-414B-86A4-5CA73265B0CE}" type="datetimeFigureOut">
              <a:rPr lang="en-GB" smtClean="0"/>
              <a:t>19/07/2012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ECCF72-8F8B-4CFD-A793-B0F8C9CCE0C1}"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7314C7D-0F56-414B-86A4-5CA73265B0CE}" type="datetimeFigureOut">
              <a:rPr lang="en-GB" smtClean="0"/>
              <a:t>19/07/2012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ECCF72-8F8B-4CFD-A793-B0F8C9CCE0C1}"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314C7D-0F56-414B-86A4-5CA73265B0CE}" type="datetimeFigureOut">
              <a:rPr lang="en-GB" smtClean="0"/>
              <a:t>19/07/2012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ECCF72-8F8B-4CFD-A793-B0F8C9CCE0C1}"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7314C7D-0F56-414B-86A4-5CA73265B0CE}" type="datetimeFigureOut">
              <a:rPr lang="en-GB" smtClean="0"/>
              <a:t>19/07/2012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ECCF72-8F8B-4CFD-A793-B0F8C9CCE0C1}"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7314C7D-0F56-414B-86A4-5CA73265B0CE}" type="datetimeFigureOut">
              <a:rPr lang="en-GB" smtClean="0"/>
              <a:t>19/07/2012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7ECCF72-8F8B-4CFD-A793-B0F8C9CCE0C1}"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7314C7D-0F56-414B-86A4-5CA73265B0CE}" type="datetimeFigureOut">
              <a:rPr lang="en-GB" smtClean="0"/>
              <a:t>19/07/2012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7ECCF72-8F8B-4CFD-A793-B0F8C9CCE0C1}"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314C7D-0F56-414B-86A4-5CA73265B0CE}" type="datetimeFigureOut">
              <a:rPr lang="en-GB" smtClean="0"/>
              <a:t>19/07/2012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7ECCF72-8F8B-4CFD-A793-B0F8C9CCE0C1}"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314C7D-0F56-414B-86A4-5CA73265B0CE}" type="datetimeFigureOut">
              <a:rPr lang="en-GB" smtClean="0"/>
              <a:t>19/07/2012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ECCF72-8F8B-4CFD-A793-B0F8C9CCE0C1}"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314C7D-0F56-414B-86A4-5CA73265B0CE}" type="datetimeFigureOut">
              <a:rPr lang="en-GB" smtClean="0"/>
              <a:t>19/07/2012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ECCF72-8F8B-4CFD-A793-B0F8C9CCE0C1}"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314C7D-0F56-414B-86A4-5CA73265B0CE}" type="datetimeFigureOut">
              <a:rPr lang="en-GB" smtClean="0"/>
              <a:t>19/07/2012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ECCF72-8F8B-4CFD-A793-B0F8C9CCE0C1}"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3.bp.blogspot.com/_c6tJbSzUVpE/TPMVV2UyiFI/AAAAAAAAAWc/Oqkl7q6ODHU/s1600/DESAbigbrother.jpg"/>
          <p:cNvPicPr>
            <a:picLocks noChangeAspect="1" noChangeArrowheads="1"/>
          </p:cNvPicPr>
          <p:nvPr/>
        </p:nvPicPr>
        <p:blipFill>
          <a:blip r:embed="rId2"/>
          <a:srcRect/>
          <a:stretch>
            <a:fillRect/>
          </a:stretch>
        </p:blipFill>
        <p:spPr bwMode="auto">
          <a:xfrm>
            <a:off x="0" y="0"/>
            <a:ext cx="5076056" cy="6800000"/>
          </a:xfrm>
          <a:prstGeom prst="rect">
            <a:avLst/>
          </a:prstGeom>
          <a:noFill/>
        </p:spPr>
      </p:pic>
      <p:sp>
        <p:nvSpPr>
          <p:cNvPr id="5" name="TextBox 4"/>
          <p:cNvSpPr txBox="1"/>
          <p:nvPr/>
        </p:nvSpPr>
        <p:spPr>
          <a:xfrm>
            <a:off x="5148064" y="260648"/>
            <a:ext cx="3816424" cy="3970318"/>
          </a:xfrm>
          <a:prstGeom prst="rect">
            <a:avLst/>
          </a:prstGeom>
          <a:noFill/>
        </p:spPr>
        <p:txBody>
          <a:bodyPr wrap="square" rtlCol="0">
            <a:spAutoFit/>
          </a:bodyPr>
          <a:lstStyle/>
          <a:p>
            <a:r>
              <a:rPr lang="en-GB" sz="3600" dirty="0" smtClean="0"/>
              <a:t>Is there too much surveillance in modern society?</a:t>
            </a:r>
          </a:p>
          <a:p>
            <a:endParaRPr lang="en-GB" sz="3600" dirty="0"/>
          </a:p>
          <a:p>
            <a:r>
              <a:rPr lang="en-GB" sz="3600" dirty="0" smtClean="0"/>
              <a:t>How does this fit in with ideas of a dystopian society?</a:t>
            </a:r>
            <a:endParaRPr lang="en-GB"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3" y="476672"/>
            <a:ext cx="8280920" cy="5016758"/>
          </a:xfrm>
          <a:prstGeom prst="rect">
            <a:avLst/>
          </a:prstGeom>
          <a:noFill/>
        </p:spPr>
        <p:txBody>
          <a:bodyPr wrap="square" rtlCol="0">
            <a:spAutoFit/>
          </a:bodyPr>
          <a:lstStyle/>
          <a:p>
            <a:r>
              <a:rPr lang="en-GB" sz="3200" b="1" u="sng" dirty="0" smtClean="0"/>
              <a:t>L.O.</a:t>
            </a:r>
          </a:p>
          <a:p>
            <a:endParaRPr lang="en-GB" sz="3200" dirty="0"/>
          </a:p>
          <a:p>
            <a:r>
              <a:rPr lang="en-GB" sz="3200" dirty="0" smtClean="0"/>
              <a:t>Compare and contrast dystopian fiction</a:t>
            </a:r>
          </a:p>
          <a:p>
            <a:endParaRPr lang="en-GB" sz="3200" dirty="0"/>
          </a:p>
          <a:p>
            <a:r>
              <a:rPr lang="en-GB" sz="3200" b="1" u="sng" dirty="0" smtClean="0"/>
              <a:t>S.C.</a:t>
            </a:r>
          </a:p>
          <a:p>
            <a:endParaRPr lang="en-GB" sz="3200" dirty="0"/>
          </a:p>
          <a:p>
            <a:pPr>
              <a:buFontTx/>
              <a:buChar char="-"/>
            </a:pPr>
            <a:r>
              <a:rPr lang="en-GB" sz="3200" dirty="0" smtClean="0"/>
              <a:t> Identify similarities and differences</a:t>
            </a:r>
          </a:p>
          <a:p>
            <a:pPr>
              <a:buFontTx/>
              <a:buChar char="-"/>
            </a:pPr>
            <a:r>
              <a:rPr lang="en-GB" sz="3200" dirty="0" smtClean="0"/>
              <a:t> Consider how context affects meaning</a:t>
            </a:r>
          </a:p>
          <a:p>
            <a:pPr>
              <a:buFontTx/>
              <a:buChar char="-"/>
            </a:pPr>
            <a:r>
              <a:rPr lang="en-GB" sz="3200" dirty="0"/>
              <a:t> </a:t>
            </a:r>
            <a:r>
              <a:rPr lang="en-GB" sz="3200" dirty="0" smtClean="0"/>
              <a:t>Discuss how earlier texts influence modern ones</a:t>
            </a:r>
            <a:endParaRPr lang="en-GB"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60648"/>
            <a:ext cx="8648586" cy="1384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GB" sz="2800" dirty="0" smtClean="0">
                <a:solidFill>
                  <a:schemeClr val="tx1"/>
                </a:solidFill>
              </a:rPr>
              <a:t>Read the opening extract from 1984.</a:t>
            </a:r>
          </a:p>
          <a:p>
            <a:endParaRPr lang="en-GB" sz="2800" dirty="0">
              <a:solidFill>
                <a:schemeClr val="tx1"/>
              </a:solidFill>
            </a:endParaRPr>
          </a:p>
          <a:p>
            <a:r>
              <a:rPr lang="en-GB" sz="2800" dirty="0" smtClean="0">
                <a:solidFill>
                  <a:schemeClr val="tx1"/>
                </a:solidFill>
              </a:rPr>
              <a:t>Can you highlight any examples of dystopian conventions?</a:t>
            </a:r>
            <a:endParaRPr lang="en-GB" sz="2800" dirty="0">
              <a:solidFill>
                <a:schemeClr val="tx1"/>
              </a:solidFill>
            </a:endParaRPr>
          </a:p>
        </p:txBody>
      </p:sp>
      <p:pic>
        <p:nvPicPr>
          <p:cNvPr id="14338" name="Picture 2" descr="http://1.bp.blogspot.com/-1eaqmEbj2tU/TwSwVuq1CuI/AAAAAAAAAUI/13UwEV_0AYs/s1600/1984.gif"/>
          <p:cNvPicPr>
            <a:picLocks noChangeAspect="1" noChangeArrowheads="1"/>
          </p:cNvPicPr>
          <p:nvPr/>
        </p:nvPicPr>
        <p:blipFill>
          <a:blip r:embed="rId2"/>
          <a:srcRect/>
          <a:stretch>
            <a:fillRect/>
          </a:stretch>
        </p:blipFill>
        <p:spPr bwMode="auto">
          <a:xfrm>
            <a:off x="5364088" y="2060848"/>
            <a:ext cx="3533775" cy="4581525"/>
          </a:xfrm>
          <a:prstGeom prst="rect">
            <a:avLst/>
          </a:prstGeom>
          <a:noFill/>
        </p:spPr>
      </p:pic>
      <p:pic>
        <p:nvPicPr>
          <p:cNvPr id="14340" name="Picture 4" descr="http://www.veryicon.com/icon/png/System/Soft%20Scraps/Highlighter%20Green.png"/>
          <p:cNvPicPr>
            <a:picLocks noChangeAspect="1" noChangeArrowheads="1"/>
          </p:cNvPicPr>
          <p:nvPr/>
        </p:nvPicPr>
        <p:blipFill>
          <a:blip r:embed="rId3"/>
          <a:srcRect/>
          <a:stretch>
            <a:fillRect/>
          </a:stretch>
        </p:blipFill>
        <p:spPr bwMode="auto">
          <a:xfrm>
            <a:off x="1331640" y="1844824"/>
            <a:ext cx="2438400" cy="2438400"/>
          </a:xfrm>
          <a:prstGeom prst="rect">
            <a:avLst/>
          </a:prstGeom>
          <a:noFill/>
        </p:spPr>
      </p:pic>
      <p:sp>
        <p:nvSpPr>
          <p:cNvPr id="5" name="TextBox 4"/>
          <p:cNvSpPr txBox="1"/>
          <p:nvPr/>
        </p:nvSpPr>
        <p:spPr>
          <a:xfrm>
            <a:off x="251520" y="4653136"/>
            <a:ext cx="4896544" cy="193899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GB" sz="2400" dirty="0" smtClean="0">
                <a:solidFill>
                  <a:schemeClr val="tx1"/>
                </a:solidFill>
              </a:rPr>
              <a:t>Extension Task – In a different colour, highlight anything which suggests that the viewpoint character is a typical dystopian protagonist </a:t>
            </a:r>
            <a:r>
              <a:rPr lang="en-GB" sz="2400" i="1" dirty="0" smtClean="0">
                <a:solidFill>
                  <a:schemeClr val="tx1"/>
                </a:solidFill>
              </a:rPr>
              <a:t>(main character)</a:t>
            </a:r>
            <a:r>
              <a:rPr lang="en-GB" sz="2400" dirty="0" smtClean="0">
                <a:solidFill>
                  <a:schemeClr val="tx1"/>
                </a:solidFill>
              </a:rPr>
              <a:t>.</a:t>
            </a:r>
            <a:endParaRPr lang="en-GB" sz="2400" i="1"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99592" y="1484784"/>
            <a:ext cx="7200800" cy="4104456"/>
            <a:chOff x="1619672" y="1916832"/>
            <a:chExt cx="1418456" cy="914400"/>
          </a:xfrm>
        </p:grpSpPr>
        <p:sp>
          <p:nvSpPr>
            <p:cNvPr id="2" name="Oval 1"/>
            <p:cNvSpPr/>
            <p:nvPr/>
          </p:nvSpPr>
          <p:spPr>
            <a:xfrm>
              <a:off x="1619672" y="1916832"/>
              <a:ext cx="914400" cy="9144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 name="Oval 2"/>
            <p:cNvSpPr/>
            <p:nvPr/>
          </p:nvSpPr>
          <p:spPr>
            <a:xfrm>
              <a:off x="2123728" y="1916832"/>
              <a:ext cx="914400" cy="9144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sp>
        <p:nvSpPr>
          <p:cNvPr id="5" name="TextBox 4"/>
          <p:cNvSpPr txBox="1"/>
          <p:nvPr/>
        </p:nvSpPr>
        <p:spPr>
          <a:xfrm>
            <a:off x="1043608" y="1124744"/>
            <a:ext cx="1120820" cy="646331"/>
          </a:xfrm>
          <a:prstGeom prst="rect">
            <a:avLst/>
          </a:prstGeom>
          <a:noFill/>
        </p:spPr>
        <p:txBody>
          <a:bodyPr wrap="none" rtlCol="0">
            <a:spAutoFit/>
          </a:bodyPr>
          <a:lstStyle/>
          <a:p>
            <a:r>
              <a:rPr lang="en-GB" sz="3600" b="1" dirty="0" smtClean="0">
                <a:solidFill>
                  <a:srgbClr val="FF0000"/>
                </a:solidFill>
              </a:rPr>
              <a:t>1984</a:t>
            </a:r>
            <a:endParaRPr lang="en-GB" sz="3600" b="1" dirty="0">
              <a:solidFill>
                <a:srgbClr val="FF0000"/>
              </a:solidFill>
            </a:endParaRPr>
          </a:p>
        </p:txBody>
      </p:sp>
      <p:sp>
        <p:nvSpPr>
          <p:cNvPr id="6" name="TextBox 5"/>
          <p:cNvSpPr txBox="1"/>
          <p:nvPr/>
        </p:nvSpPr>
        <p:spPr>
          <a:xfrm>
            <a:off x="7020272" y="476672"/>
            <a:ext cx="2304774" cy="1754326"/>
          </a:xfrm>
          <a:prstGeom prst="rect">
            <a:avLst/>
          </a:prstGeom>
          <a:noFill/>
        </p:spPr>
        <p:txBody>
          <a:bodyPr wrap="square" rtlCol="0">
            <a:spAutoFit/>
          </a:bodyPr>
          <a:lstStyle/>
          <a:p>
            <a:pPr algn="ctr"/>
            <a:r>
              <a:rPr lang="en-GB" sz="3600" b="1" dirty="0" smtClean="0">
                <a:solidFill>
                  <a:srgbClr val="FF0000"/>
                </a:solidFill>
              </a:rPr>
              <a:t>The Hunger Games</a:t>
            </a:r>
            <a:endParaRPr lang="en-GB" sz="3600" b="1" dirty="0">
              <a:solidFill>
                <a:srgbClr val="FF0000"/>
              </a:solidFill>
            </a:endParaRPr>
          </a:p>
        </p:txBody>
      </p:sp>
      <p:sp>
        <p:nvSpPr>
          <p:cNvPr id="7" name="TextBox 6"/>
          <p:cNvSpPr txBox="1"/>
          <p:nvPr/>
        </p:nvSpPr>
        <p:spPr>
          <a:xfrm>
            <a:off x="3275856" y="5733256"/>
            <a:ext cx="2553905" cy="707886"/>
          </a:xfrm>
          <a:prstGeom prst="rect">
            <a:avLst/>
          </a:prstGeom>
          <a:noFill/>
        </p:spPr>
        <p:txBody>
          <a:bodyPr wrap="none" rtlCol="0">
            <a:spAutoFit/>
          </a:bodyPr>
          <a:lstStyle/>
          <a:p>
            <a:pPr algn="ctr"/>
            <a:r>
              <a:rPr lang="en-GB" sz="4000" b="1" dirty="0" smtClean="0">
                <a:solidFill>
                  <a:srgbClr val="FF0000"/>
                </a:solidFill>
              </a:rPr>
              <a:t>Similarities</a:t>
            </a:r>
            <a:endParaRPr lang="en-GB" sz="4000" b="1"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88640"/>
            <a:ext cx="8676456" cy="5632311"/>
          </a:xfrm>
          <a:prstGeom prst="rect">
            <a:avLst/>
          </a:prstGeom>
        </p:spPr>
        <p:txBody>
          <a:bodyPr wrap="square">
            <a:spAutoFit/>
          </a:bodyPr>
          <a:lstStyle/>
          <a:p>
            <a:r>
              <a:rPr lang="en-GB" sz="2400" dirty="0" smtClean="0"/>
              <a:t>The rise to power of dictators such as Adolf Hitler in Germany and Joseph Stalin in the Soviet Union inspired Orwell’s mounting hatred of totalitarianism and political authority. Orwell devoted his energy to writing novels that were politically charged, first with </a:t>
            </a:r>
            <a:r>
              <a:rPr lang="en-GB" sz="2400" i="1" dirty="0" smtClean="0"/>
              <a:t>Animal Farm</a:t>
            </a:r>
            <a:r>
              <a:rPr lang="en-GB" sz="2400" dirty="0" smtClean="0"/>
              <a:t> in 1945, then with </a:t>
            </a:r>
            <a:r>
              <a:rPr lang="en-GB" sz="2400" i="1" dirty="0" smtClean="0"/>
              <a:t>1984</a:t>
            </a:r>
            <a:r>
              <a:rPr lang="en-GB" sz="2400" dirty="0" smtClean="0"/>
              <a:t> in 1949.</a:t>
            </a:r>
          </a:p>
          <a:p>
            <a:r>
              <a:rPr lang="en-GB" sz="2400" i="1" dirty="0" smtClean="0"/>
              <a:t>1984</a:t>
            </a:r>
            <a:r>
              <a:rPr lang="en-GB" sz="2400" dirty="0" smtClean="0"/>
              <a:t> is one of the most powerful warnings ever issued against the dangers of a totalitarian society. In Germany, and the Soviet Union, Orwell had witnessed the danger of absolute political authority in an age of advanced technology. </a:t>
            </a:r>
            <a:r>
              <a:rPr lang="en-GB" sz="2400" i="1" dirty="0" smtClean="0"/>
              <a:t>1984</a:t>
            </a:r>
            <a:r>
              <a:rPr lang="en-GB" sz="2400" dirty="0" smtClean="0"/>
              <a:t> shows the worst human society imaginable, in an effort to convince readers to avoid any path that might lead toward such societal degradation. In 1949, at the dawn of the nuclear age and before the television had become a fixture in the family home, Orwell’s vision of a post-atomic dictatorship in which every individual would be monitored ceaselessly by means of the </a:t>
            </a:r>
            <a:r>
              <a:rPr lang="en-GB" sz="2400" dirty="0" err="1" smtClean="0"/>
              <a:t>telescreen</a:t>
            </a:r>
            <a:r>
              <a:rPr lang="en-GB" sz="2400" dirty="0" smtClean="0"/>
              <a:t> seemed terrifyingly possible.</a:t>
            </a:r>
            <a:endParaRPr lang="en-GB" sz="2400" dirty="0"/>
          </a:p>
        </p:txBody>
      </p:sp>
      <p:sp>
        <p:nvSpPr>
          <p:cNvPr id="3" name="TextBox 2"/>
          <p:cNvSpPr txBox="1"/>
          <p:nvPr/>
        </p:nvSpPr>
        <p:spPr>
          <a:xfrm>
            <a:off x="395536" y="5949280"/>
            <a:ext cx="8100392" cy="83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sz="2400" dirty="0" smtClean="0">
                <a:solidFill>
                  <a:schemeClr val="bg1"/>
                </a:solidFill>
              </a:rPr>
              <a:t>Using the information above to help you, discuss how people in 1949 might have reacted to the novel </a:t>
            </a:r>
            <a:r>
              <a:rPr lang="en-GB" sz="2400" i="1" dirty="0" smtClean="0">
                <a:solidFill>
                  <a:schemeClr val="bg1"/>
                </a:solidFill>
              </a:rPr>
              <a:t>1984</a:t>
            </a:r>
            <a:r>
              <a:rPr lang="en-GB" sz="2400" dirty="0" smtClean="0">
                <a:solidFill>
                  <a:schemeClr val="bg1"/>
                </a:solidFill>
              </a:rPr>
              <a:t>.</a:t>
            </a:r>
            <a:endParaRPr lang="en-GB" sz="24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5877272"/>
            <a:ext cx="8100392" cy="83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GB" sz="2400" dirty="0" smtClean="0">
                <a:solidFill>
                  <a:schemeClr val="bg1"/>
                </a:solidFill>
              </a:rPr>
              <a:t>Does 1984 take on a different meaning/significance in modern society? Is it still relevant?</a:t>
            </a:r>
            <a:endParaRPr lang="en-GB" sz="2400" dirty="0">
              <a:solidFill>
                <a:schemeClr val="bg1"/>
              </a:solidFill>
            </a:endParaRPr>
          </a:p>
        </p:txBody>
      </p:sp>
      <p:pic>
        <p:nvPicPr>
          <p:cNvPr id="16386" name="Picture 2" descr="http://www.softhook.com/cctv.jpg"/>
          <p:cNvPicPr>
            <a:picLocks noChangeAspect="1" noChangeArrowheads="1"/>
          </p:cNvPicPr>
          <p:nvPr/>
        </p:nvPicPr>
        <p:blipFill>
          <a:blip r:embed="rId2"/>
          <a:srcRect/>
          <a:stretch>
            <a:fillRect/>
          </a:stretch>
        </p:blipFill>
        <p:spPr bwMode="auto">
          <a:xfrm>
            <a:off x="323528" y="188640"/>
            <a:ext cx="3810000" cy="2857500"/>
          </a:xfrm>
          <a:prstGeom prst="rect">
            <a:avLst/>
          </a:prstGeom>
          <a:noFill/>
        </p:spPr>
      </p:pic>
      <p:pic>
        <p:nvPicPr>
          <p:cNvPr id="16388" name="Picture 4" descr="http://www.channel4.com/bb_holding/media/images/bb10_eye.png"/>
          <p:cNvPicPr>
            <a:picLocks noChangeAspect="1" noChangeArrowheads="1"/>
          </p:cNvPicPr>
          <p:nvPr/>
        </p:nvPicPr>
        <p:blipFill>
          <a:blip r:embed="rId3"/>
          <a:srcRect/>
          <a:stretch>
            <a:fillRect/>
          </a:stretch>
        </p:blipFill>
        <p:spPr bwMode="auto">
          <a:xfrm>
            <a:off x="323528" y="3068960"/>
            <a:ext cx="4247778" cy="2644531"/>
          </a:xfrm>
          <a:prstGeom prst="rect">
            <a:avLst/>
          </a:prstGeom>
          <a:noFill/>
        </p:spPr>
      </p:pic>
      <p:pic>
        <p:nvPicPr>
          <p:cNvPr id="16390" name="Picture 6" descr="http://politicalscrapbook.net/wp-content/uploads/2011/07/phone_hacking_front_pages.jpg"/>
          <p:cNvPicPr>
            <a:picLocks noChangeAspect="1" noChangeArrowheads="1"/>
          </p:cNvPicPr>
          <p:nvPr/>
        </p:nvPicPr>
        <p:blipFill>
          <a:blip r:embed="rId4"/>
          <a:srcRect l="64305" t="-715" b="50513"/>
          <a:stretch>
            <a:fillRect/>
          </a:stretch>
        </p:blipFill>
        <p:spPr bwMode="auto">
          <a:xfrm>
            <a:off x="4860032" y="548680"/>
            <a:ext cx="3926944" cy="4752528"/>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260648"/>
            <a:ext cx="8352928" cy="2062103"/>
          </a:xfrm>
          <a:prstGeom prst="rect">
            <a:avLst/>
          </a:prstGeom>
          <a:noFill/>
        </p:spPr>
        <p:txBody>
          <a:bodyPr wrap="square" rtlCol="0">
            <a:spAutoFit/>
          </a:bodyPr>
          <a:lstStyle/>
          <a:p>
            <a:r>
              <a:rPr lang="en-GB" sz="3200" dirty="0" smtClean="0"/>
              <a:t>In what ways has 1984 influenced our society?</a:t>
            </a:r>
          </a:p>
          <a:p>
            <a:endParaRPr lang="en-GB" sz="3200" dirty="0"/>
          </a:p>
          <a:p>
            <a:r>
              <a:rPr lang="en-GB" sz="3200" dirty="0" smtClean="0"/>
              <a:t>In what ways has it influenced later novels such as The Hunger Games?</a:t>
            </a:r>
            <a:endParaRPr lang="en-GB" sz="3200" dirty="0"/>
          </a:p>
        </p:txBody>
      </p:sp>
      <p:pic>
        <p:nvPicPr>
          <p:cNvPr id="19458" name="Picture 2" descr="http://miniville123.files.wordpress.com/2011/05/1984-george-orwell-unabridged-retail-blackstone-audio.jpg"/>
          <p:cNvPicPr>
            <a:picLocks noChangeAspect="1" noChangeArrowheads="1"/>
          </p:cNvPicPr>
          <p:nvPr/>
        </p:nvPicPr>
        <p:blipFill>
          <a:blip r:embed="rId2"/>
          <a:srcRect/>
          <a:stretch>
            <a:fillRect/>
          </a:stretch>
        </p:blipFill>
        <p:spPr bwMode="auto">
          <a:xfrm>
            <a:off x="5220072" y="2708920"/>
            <a:ext cx="3476625" cy="3810000"/>
          </a:xfrm>
          <a:prstGeom prst="rect">
            <a:avLst/>
          </a:prstGeom>
          <a:noFill/>
        </p:spPr>
      </p:pic>
      <p:sp>
        <p:nvSpPr>
          <p:cNvPr id="4" name="TextBox 3"/>
          <p:cNvSpPr txBox="1"/>
          <p:nvPr/>
        </p:nvSpPr>
        <p:spPr>
          <a:xfrm>
            <a:off x="395536" y="2636912"/>
            <a:ext cx="4392488" cy="1815882"/>
          </a:xfrm>
          <a:prstGeom prst="rect">
            <a:avLst/>
          </a:prstGeom>
          <a:noFill/>
        </p:spPr>
        <p:txBody>
          <a:bodyPr wrap="square" rtlCol="0">
            <a:spAutoFit/>
          </a:bodyPr>
          <a:lstStyle/>
          <a:p>
            <a:r>
              <a:rPr lang="en-GB" sz="2800" i="1" dirty="0" smtClean="0"/>
              <a:t>Use the information you have gained from today’s lesson to help inform your answer.</a:t>
            </a:r>
            <a:endParaRPr lang="en-GB" sz="2800" i="1" dirty="0"/>
          </a:p>
        </p:txBody>
      </p:sp>
      <p:sp>
        <p:nvSpPr>
          <p:cNvPr id="5" name="TextBox 4"/>
          <p:cNvSpPr txBox="1"/>
          <p:nvPr/>
        </p:nvSpPr>
        <p:spPr>
          <a:xfrm>
            <a:off x="251520" y="4653136"/>
            <a:ext cx="4680520" cy="193899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GB" sz="2400" dirty="0" smtClean="0">
                <a:solidFill>
                  <a:schemeClr val="tx1"/>
                </a:solidFill>
              </a:rPr>
              <a:t>Extension Task – Do you think 1984 has helped or hindered society in any way? What message do you think we should take from its themes?</a:t>
            </a:r>
            <a:endParaRPr lang="en-GB" sz="2400" dirty="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366</Words>
  <Application>Microsoft Office PowerPoint</Application>
  <PresentationFormat>On-screen Show (4:3)</PresentationFormat>
  <Paragraphs>28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Company>RM plc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greens13</dc:creator>
  <cp:lastModifiedBy>greens13</cp:lastModifiedBy>
  <cp:revision>8</cp:revision>
  <dcterms:created xsi:type="dcterms:W3CDTF">2012-07-19T08:56:54Z</dcterms:created>
  <dcterms:modified xsi:type="dcterms:W3CDTF">2012-07-19T10:08:38Z</dcterms:modified>
</cp:coreProperties>
</file>