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57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C2A6D-9935-4A17-AA4C-59EA9B93292D}" type="datetimeFigureOut">
              <a:rPr lang="en-GB" smtClean="0"/>
              <a:pPr/>
              <a:t>11/07/2012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AD4CD-6112-45B0-8B69-A816A583869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79512" y="188640"/>
            <a:ext cx="8712968" cy="5184576"/>
            <a:chOff x="179512" y="188640"/>
            <a:chExt cx="8712968" cy="5893456"/>
          </a:xfrm>
        </p:grpSpPr>
        <p:pic>
          <p:nvPicPr>
            <p:cNvPr id="1026" name="Picture 2" descr="http://images.wikia.com/thehungergames/images/4/4c/Katniss_pla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79512" y="188640"/>
              <a:ext cx="4362150" cy="2808312"/>
            </a:xfrm>
            <a:prstGeom prst="rect">
              <a:avLst/>
            </a:prstGeom>
            <a:noFill/>
          </p:spPr>
        </p:pic>
        <p:pic>
          <p:nvPicPr>
            <p:cNvPr id="1028" name="Picture 4" descr="http://www.countrysideinfo.co.uk/images/thrum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0" y="188640"/>
              <a:ext cx="4320480" cy="2808312"/>
            </a:xfrm>
            <a:prstGeom prst="rect">
              <a:avLst/>
            </a:prstGeom>
            <a:noFill/>
          </p:spPr>
        </p:pic>
        <p:pic>
          <p:nvPicPr>
            <p:cNvPr id="1030" name="Picture 6" descr="http://wiseacre-gardens.com/plants/perennial/meadow_rue_flower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9512" y="3068960"/>
              <a:ext cx="4320480" cy="2952328"/>
            </a:xfrm>
            <a:prstGeom prst="rect">
              <a:avLst/>
            </a:prstGeom>
            <a:noFill/>
          </p:spPr>
        </p:pic>
        <p:pic>
          <p:nvPicPr>
            <p:cNvPr id="1032" name="Picture 8" descr="http://upload.wikimedia.org/wikipedia/commons/6/65/Glimmer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572000" y="3068960"/>
              <a:ext cx="4320480" cy="3013136"/>
            </a:xfrm>
            <a:prstGeom prst="rect">
              <a:avLst/>
            </a:prstGeom>
            <a:noFill/>
          </p:spPr>
        </p:pic>
      </p:grpSp>
      <p:sp>
        <p:nvSpPr>
          <p:cNvPr id="9" name="TextBox 8"/>
          <p:cNvSpPr txBox="1"/>
          <p:nvPr/>
        </p:nvSpPr>
        <p:spPr>
          <a:xfrm>
            <a:off x="179512" y="5445224"/>
            <a:ext cx="871296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3600" dirty="0" smtClean="0"/>
              <a:t>If each of these objects was a person, what would you expect their personality to be like?</a:t>
            </a:r>
            <a:endParaRPr lang="en-GB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476672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L.O.</a:t>
            </a:r>
          </a:p>
          <a:p>
            <a:endParaRPr lang="en-GB" sz="3200" dirty="0" smtClean="0"/>
          </a:p>
          <a:p>
            <a:r>
              <a:rPr lang="en-GB" sz="3200" dirty="0" smtClean="0"/>
              <a:t>Explore the writer’s purpose and intentions (AF6)</a:t>
            </a:r>
          </a:p>
          <a:p>
            <a:endParaRPr lang="en-GB" sz="3200" dirty="0" smtClean="0"/>
          </a:p>
          <a:p>
            <a:r>
              <a:rPr lang="en-GB" sz="3200" dirty="0" smtClean="0"/>
              <a:t>S.C.</a:t>
            </a:r>
          </a:p>
          <a:p>
            <a:endParaRPr lang="en-GB" sz="3200" dirty="0" smtClean="0"/>
          </a:p>
          <a:p>
            <a:r>
              <a:rPr lang="en-GB" sz="3200" dirty="0" smtClean="0"/>
              <a:t>6b – Spot the overall purpose/effect</a:t>
            </a:r>
          </a:p>
          <a:p>
            <a:r>
              <a:rPr lang="en-GB" sz="3200" dirty="0" smtClean="0"/>
              <a:t>6a – Comment on key words and sentences</a:t>
            </a:r>
          </a:p>
          <a:p>
            <a:r>
              <a:rPr lang="en-GB" sz="3200" dirty="0" smtClean="0"/>
              <a:t>7 – Show understanding of the wider context</a:t>
            </a:r>
            <a:endParaRPr lang="en-GB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4/4c/Katniss_pl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88640"/>
            <a:ext cx="4362150" cy="2470521"/>
          </a:xfrm>
          <a:prstGeom prst="rect">
            <a:avLst/>
          </a:prstGeom>
          <a:noFill/>
        </p:spPr>
      </p:pic>
      <p:pic>
        <p:nvPicPr>
          <p:cNvPr id="4098" name="Picture 2" descr="http://www.wearethecity.com/wp-content/uploads/2012/06/katniss-everd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780928"/>
            <a:ext cx="4320480" cy="388843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644008" y="188640"/>
            <a:ext cx="4320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Why do you think the writer chose to name </a:t>
            </a:r>
            <a:r>
              <a:rPr lang="en-GB" sz="2800" dirty="0" err="1" smtClean="0"/>
              <a:t>Katniss</a:t>
            </a:r>
            <a:r>
              <a:rPr lang="en-GB" sz="2800" dirty="0" smtClean="0"/>
              <a:t> </a:t>
            </a:r>
            <a:r>
              <a:rPr lang="en-GB" sz="2800" dirty="0" err="1" smtClean="0"/>
              <a:t>Everdeen</a:t>
            </a:r>
            <a:r>
              <a:rPr lang="en-GB" sz="2800" dirty="0" smtClean="0"/>
              <a:t> after this plant?</a:t>
            </a:r>
          </a:p>
          <a:p>
            <a:endParaRPr lang="en-GB" sz="2800" dirty="0"/>
          </a:p>
          <a:p>
            <a:r>
              <a:rPr lang="en-GB" sz="2800" dirty="0" smtClean="0"/>
              <a:t>What does the name suggest about her character?</a:t>
            </a:r>
            <a:endParaRPr lang="en-GB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3501008"/>
            <a:ext cx="4176464" cy="304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3200" dirty="0" smtClean="0"/>
              <a:t>Extension – Why do you think the writer chose the names Gale and Primrose for the other main characters we have met so far?</a:t>
            </a:r>
            <a:endParaRPr lang="en-GB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4/4c/Katniss_pl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88640"/>
            <a:ext cx="4362150" cy="2470521"/>
          </a:xfrm>
          <a:prstGeom prst="rect">
            <a:avLst/>
          </a:prstGeom>
          <a:noFill/>
        </p:spPr>
      </p:pic>
      <p:pic>
        <p:nvPicPr>
          <p:cNvPr id="4098" name="Picture 2" descr="http://www.wearethecity.com/wp-content/uploads/2012/06/katniss-everd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780928"/>
            <a:ext cx="4320480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44008" y="188640"/>
            <a:ext cx="432048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All the information we learn about </a:t>
            </a:r>
            <a:r>
              <a:rPr lang="en-GB" sz="2400" dirty="0" err="1" smtClean="0"/>
              <a:t>Panem</a:t>
            </a:r>
            <a:r>
              <a:rPr lang="en-GB" sz="2400" dirty="0" smtClean="0"/>
              <a:t> is told to us from the viewpoint of </a:t>
            </a:r>
            <a:r>
              <a:rPr lang="en-GB" sz="2400" dirty="0" err="1" smtClean="0"/>
              <a:t>Katniss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What are the key points we discover about the society of </a:t>
            </a:r>
            <a:r>
              <a:rPr lang="en-GB" sz="2400" dirty="0" err="1" smtClean="0"/>
              <a:t>Panem</a:t>
            </a:r>
            <a:r>
              <a:rPr lang="en-GB" sz="2400" dirty="0" smtClean="0"/>
              <a:t>?</a:t>
            </a:r>
          </a:p>
          <a:p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</a:t>
            </a:r>
          </a:p>
          <a:p>
            <a:pPr>
              <a:buFont typeface="Arial" pitchFamily="34" charset="0"/>
              <a:buChar char="•"/>
            </a:pPr>
            <a:endParaRPr lang="en-GB" sz="2400" dirty="0" smtClean="0"/>
          </a:p>
          <a:p>
            <a:pPr>
              <a:buFont typeface="Arial" pitchFamily="34" charset="0"/>
              <a:buChar char="•"/>
            </a:pPr>
            <a:r>
              <a:rPr lang="en-GB" sz="2400" dirty="0" smtClean="0"/>
              <a:t>  </a:t>
            </a: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4/4c/Katniss_pl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88640"/>
            <a:ext cx="4362150" cy="2470521"/>
          </a:xfrm>
          <a:prstGeom prst="rect">
            <a:avLst/>
          </a:prstGeom>
          <a:noFill/>
        </p:spPr>
      </p:pic>
      <p:pic>
        <p:nvPicPr>
          <p:cNvPr id="4098" name="Picture 2" descr="http://www.wearethecity.com/wp-content/uploads/2012/06/katniss-everd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780928"/>
            <a:ext cx="4320480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44008" y="188640"/>
            <a:ext cx="43204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Based on what the viewpoint character tells us (and </a:t>
            </a:r>
            <a:r>
              <a:rPr lang="en-GB" sz="3200" b="1" dirty="0" smtClean="0">
                <a:solidFill>
                  <a:srgbClr val="FF0000"/>
                </a:solidFill>
              </a:rPr>
              <a:t>the words she uses to describe events/ideas</a:t>
            </a:r>
            <a:r>
              <a:rPr lang="en-GB" sz="3200" dirty="0" smtClean="0"/>
              <a:t>) what do you think Suzanne Collins’ opinion is about:</a:t>
            </a:r>
          </a:p>
          <a:p>
            <a:endParaRPr lang="en-GB" sz="3200" dirty="0" smtClean="0"/>
          </a:p>
          <a:p>
            <a:pPr>
              <a:buFontTx/>
              <a:buChar char="-"/>
            </a:pPr>
            <a:r>
              <a:rPr lang="en-GB" sz="3200" dirty="0" smtClean="0"/>
              <a:t> Poverty?</a:t>
            </a:r>
          </a:p>
          <a:p>
            <a:pPr>
              <a:buFontTx/>
              <a:buChar char="-"/>
            </a:pPr>
            <a:r>
              <a:rPr lang="en-GB" sz="3200" dirty="0" smtClean="0"/>
              <a:t> Freedom of Speech?</a:t>
            </a:r>
          </a:p>
          <a:p>
            <a:pPr>
              <a:buFontTx/>
              <a:buChar char="-"/>
            </a:pPr>
            <a:r>
              <a:rPr lang="en-GB" sz="3200" dirty="0" smtClean="0"/>
              <a:t> </a:t>
            </a:r>
            <a:r>
              <a:rPr lang="en-GB" sz="3200" dirty="0" smtClean="0"/>
              <a:t>Celebrity?</a:t>
            </a:r>
          </a:p>
          <a:p>
            <a:pPr>
              <a:buFontTx/>
              <a:buChar char="-"/>
            </a:pPr>
            <a:r>
              <a:rPr lang="en-GB" sz="3200" dirty="0" smtClean="0"/>
              <a:t> </a:t>
            </a:r>
            <a:r>
              <a:rPr lang="en-GB" sz="3200" dirty="0" smtClean="0"/>
              <a:t>The Media?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04664"/>
            <a:ext cx="3816424" cy="193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 smtClean="0"/>
              <a:t>Extension Task – Can you link the society of </a:t>
            </a:r>
            <a:r>
              <a:rPr lang="en-GB" sz="2400" dirty="0" err="1" smtClean="0"/>
              <a:t>Panem</a:t>
            </a:r>
            <a:r>
              <a:rPr lang="en-GB" sz="2400" dirty="0" smtClean="0"/>
              <a:t> to our own society in any way? Why do you think Suzanne Collins had created these links?</a:t>
            </a:r>
            <a:endParaRPr lang="en-GB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wikia.com/thehungergames/images/4/4c/Katniss_pla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512" y="188640"/>
            <a:ext cx="4362150" cy="2470521"/>
          </a:xfrm>
          <a:prstGeom prst="rect">
            <a:avLst/>
          </a:prstGeom>
          <a:noFill/>
        </p:spPr>
      </p:pic>
      <p:pic>
        <p:nvPicPr>
          <p:cNvPr id="4098" name="Picture 2" descr="http://www.wearethecity.com/wp-content/uploads/2012/06/katniss-everde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2780928"/>
            <a:ext cx="4320480" cy="3888432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44008" y="-243408"/>
            <a:ext cx="432048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200" dirty="0" smtClean="0"/>
          </a:p>
          <a:p>
            <a:pPr algn="ctr"/>
            <a:r>
              <a:rPr lang="en-GB" sz="3200" dirty="0" smtClean="0"/>
              <a:t>Is </a:t>
            </a:r>
            <a:r>
              <a:rPr lang="en-GB" sz="3200" dirty="0" err="1" smtClean="0"/>
              <a:t>Katniss</a:t>
            </a:r>
            <a:r>
              <a:rPr lang="en-GB" sz="3200" dirty="0" smtClean="0"/>
              <a:t> a typical Dystopian Protagonist?</a:t>
            </a:r>
          </a:p>
          <a:p>
            <a:endParaRPr lang="en-GB" sz="2400" dirty="0" smtClean="0"/>
          </a:p>
          <a:p>
            <a:r>
              <a:rPr lang="en-GB" sz="2400" dirty="0" smtClean="0"/>
              <a:t> </a:t>
            </a:r>
            <a:r>
              <a:rPr lang="en-GB" sz="2400" b="1" dirty="0" smtClean="0"/>
              <a:t>The Dystopian Protagonist </a:t>
            </a:r>
          </a:p>
          <a:p>
            <a:r>
              <a:rPr lang="en-GB" sz="2400" dirty="0" smtClean="0"/>
              <a:t>• often feels trapped and is struggling to escape. </a:t>
            </a:r>
          </a:p>
          <a:p>
            <a:r>
              <a:rPr lang="en-GB" sz="2400" dirty="0" smtClean="0"/>
              <a:t>• questions the existing social and political systems. </a:t>
            </a:r>
          </a:p>
          <a:p>
            <a:r>
              <a:rPr lang="en-GB" sz="2400" dirty="0" smtClean="0"/>
              <a:t>• believes or feels that something is terribly wrong with the society in which he or she lives. </a:t>
            </a:r>
          </a:p>
          <a:p>
            <a:r>
              <a:rPr lang="en-GB" sz="2400" dirty="0" smtClean="0"/>
              <a:t>• helps the audience recognizes the negative aspects of the dystopian world through his or her perspective. </a:t>
            </a:r>
          </a:p>
          <a:p>
            <a:endParaRPr lang="en-GB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556792"/>
            <a:ext cx="78488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L.O.</a:t>
            </a:r>
          </a:p>
          <a:p>
            <a:endParaRPr lang="en-GB" sz="3200" dirty="0" smtClean="0"/>
          </a:p>
          <a:p>
            <a:r>
              <a:rPr lang="en-GB" sz="3200" dirty="0" smtClean="0"/>
              <a:t>Have you explored the writer’s purpose and intentions? (AF6)</a:t>
            </a:r>
          </a:p>
          <a:p>
            <a:endParaRPr lang="en-GB" sz="3200" dirty="0" smtClean="0"/>
          </a:p>
          <a:p>
            <a:r>
              <a:rPr lang="en-GB" sz="3200" dirty="0" smtClean="0"/>
              <a:t>Can you:</a:t>
            </a:r>
          </a:p>
          <a:p>
            <a:endParaRPr lang="en-GB" sz="3200" dirty="0" smtClean="0"/>
          </a:p>
          <a:p>
            <a:r>
              <a:rPr lang="en-GB" sz="3200" dirty="0" smtClean="0"/>
              <a:t>6b – Spot the overall purpose/effect?</a:t>
            </a:r>
          </a:p>
          <a:p>
            <a:r>
              <a:rPr lang="en-GB" sz="3200" dirty="0" smtClean="0"/>
              <a:t>6a – Comment on key words and sentences?</a:t>
            </a:r>
          </a:p>
          <a:p>
            <a:r>
              <a:rPr lang="en-GB" sz="3200" dirty="0" smtClean="0"/>
              <a:t>7 – Show understanding of the wider context?</a:t>
            </a:r>
            <a:endParaRPr lang="en-GB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188640"/>
            <a:ext cx="8640960" cy="1107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6600" dirty="0" smtClean="0"/>
              <a:t>Self Assessment</a:t>
            </a:r>
            <a:endParaRPr lang="en-GB" sz="6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322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RM plc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greens13</dc:creator>
  <cp:lastModifiedBy>greens13</cp:lastModifiedBy>
  <cp:revision>8</cp:revision>
  <dcterms:created xsi:type="dcterms:W3CDTF">2012-07-11T11:18:35Z</dcterms:created>
  <dcterms:modified xsi:type="dcterms:W3CDTF">2012-07-11T12:30:03Z</dcterms:modified>
</cp:coreProperties>
</file>