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655AD-8525-4CBA-A4BB-7BD3FBA7DD21}"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84655AD-8525-4CBA-A4BB-7BD3FBA7DD21}"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84655AD-8525-4CBA-A4BB-7BD3FBA7DD21}" type="datetimeFigureOut">
              <a:rPr lang="en-GB" smtClean="0"/>
              <a:t>11/07/2012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84655AD-8525-4CBA-A4BB-7BD3FBA7DD21}" type="datetimeFigureOut">
              <a:rPr lang="en-GB" smtClean="0"/>
              <a:t>11/07/2012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655AD-8525-4CBA-A4BB-7BD3FBA7DD21}" type="datetimeFigureOut">
              <a:rPr lang="en-GB" smtClean="0"/>
              <a:t>11/07/2012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655AD-8525-4CBA-A4BB-7BD3FBA7DD21}"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655AD-8525-4CBA-A4BB-7BD3FBA7DD21}"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655AD-8525-4CBA-A4BB-7BD3FBA7DD21}" type="datetimeFigureOut">
              <a:rPr lang="en-GB" smtClean="0"/>
              <a:t>11/07/2012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6013-7346-47B9-9E8A-B10A992CE6A2}"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yhungergames.com/wp-content/uploads/2012/02/c9b2092f98fd021ae398e8f5ff47b402.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4932039" y="44624"/>
            <a:ext cx="4104457" cy="6740307"/>
          </a:xfrm>
          <a:prstGeom prst="rect">
            <a:avLst/>
          </a:prstGeom>
          <a:noFill/>
        </p:spPr>
        <p:txBody>
          <a:bodyPr wrap="square" rtlCol="0">
            <a:spAutoFit/>
          </a:bodyPr>
          <a:lstStyle/>
          <a:p>
            <a:r>
              <a:rPr lang="en-GB" sz="2400" b="1" dirty="0" smtClean="0"/>
              <a:t>Each table is going to take on the role of one of the Districts of </a:t>
            </a:r>
            <a:r>
              <a:rPr lang="en-GB" sz="2400" b="1" dirty="0" err="1" smtClean="0"/>
              <a:t>Panem</a:t>
            </a:r>
            <a:r>
              <a:rPr lang="en-GB" sz="2400" b="1" dirty="0" smtClean="0"/>
              <a:t>.</a:t>
            </a:r>
          </a:p>
          <a:p>
            <a:endParaRPr lang="en-GB" sz="2400" b="1" dirty="0"/>
          </a:p>
          <a:p>
            <a:r>
              <a:rPr lang="en-GB" sz="2400" b="1" dirty="0" smtClean="0"/>
              <a:t>You are going to spend 6 minutes creating a character from that District.</a:t>
            </a:r>
          </a:p>
          <a:p>
            <a:endParaRPr lang="en-GB" sz="2400" b="1" dirty="0"/>
          </a:p>
          <a:p>
            <a:r>
              <a:rPr lang="en-GB" sz="2400" b="1" dirty="0" smtClean="0"/>
              <a:t>Think about:</a:t>
            </a:r>
          </a:p>
          <a:p>
            <a:endParaRPr lang="en-GB" sz="2400" b="1" dirty="0"/>
          </a:p>
          <a:p>
            <a:pPr>
              <a:buFontTx/>
              <a:buChar char="-"/>
            </a:pPr>
            <a:r>
              <a:rPr lang="en-GB" sz="2400" b="1" dirty="0" smtClean="0"/>
              <a:t> A name which gives clues about your character’s personality</a:t>
            </a:r>
          </a:p>
          <a:p>
            <a:pPr>
              <a:buFontTx/>
              <a:buChar char="-"/>
            </a:pPr>
            <a:r>
              <a:rPr lang="en-GB" sz="2400" b="1" dirty="0" smtClean="0"/>
              <a:t> Your character’s job/interests</a:t>
            </a:r>
          </a:p>
          <a:p>
            <a:pPr>
              <a:buFontTx/>
              <a:buChar char="-"/>
            </a:pPr>
            <a:r>
              <a:rPr lang="en-GB" sz="2400" b="1" dirty="0"/>
              <a:t> </a:t>
            </a:r>
            <a:r>
              <a:rPr lang="en-GB" sz="2400" b="1" dirty="0" smtClean="0"/>
              <a:t>Your character’s family/friends</a:t>
            </a:r>
          </a:p>
          <a:p>
            <a:pPr>
              <a:buFontTx/>
              <a:buChar char="-"/>
            </a:pPr>
            <a:r>
              <a:rPr lang="en-GB" sz="2400" b="1" dirty="0"/>
              <a:t> </a:t>
            </a:r>
            <a:r>
              <a:rPr lang="en-GB" sz="2400" b="1" dirty="0" smtClean="0"/>
              <a:t>Your character’s opinion of </a:t>
            </a:r>
            <a:r>
              <a:rPr lang="en-GB" sz="2400" b="1" dirty="0" err="1" smtClean="0"/>
              <a:t>Panem</a:t>
            </a:r>
            <a:r>
              <a:rPr lang="en-GB" sz="2400" b="1" dirty="0" smtClean="0"/>
              <a:t>/The Capitol</a:t>
            </a:r>
            <a:endParaRPr lang="en-GB"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dreamstime.com/brick-wall-face-thumb6334473.jpg"/>
          <p:cNvPicPr>
            <a:picLocks noChangeAspect="1" noChangeArrowheads="1"/>
          </p:cNvPicPr>
          <p:nvPr/>
        </p:nvPicPr>
        <p:blipFill>
          <a:blip r:embed="rId2"/>
          <a:srcRect b="6761"/>
          <a:stretch>
            <a:fillRect/>
          </a:stretch>
        </p:blipFill>
        <p:spPr bwMode="auto">
          <a:xfrm>
            <a:off x="179512" y="188640"/>
            <a:ext cx="3810000" cy="6408712"/>
          </a:xfrm>
          <a:prstGeom prst="rect">
            <a:avLst/>
          </a:prstGeom>
          <a:noFill/>
        </p:spPr>
      </p:pic>
      <p:sp>
        <p:nvSpPr>
          <p:cNvPr id="3" name="TextBox 2"/>
          <p:cNvSpPr txBox="1"/>
          <p:nvPr/>
        </p:nvSpPr>
        <p:spPr>
          <a:xfrm>
            <a:off x="4067944" y="379685"/>
            <a:ext cx="5004048" cy="6001643"/>
          </a:xfrm>
          <a:prstGeom prst="rect">
            <a:avLst/>
          </a:prstGeom>
          <a:noFill/>
        </p:spPr>
        <p:txBody>
          <a:bodyPr wrap="square" rtlCol="0">
            <a:spAutoFit/>
          </a:bodyPr>
          <a:lstStyle/>
          <a:p>
            <a:r>
              <a:rPr lang="en-GB" sz="3200" dirty="0" smtClean="0"/>
              <a:t>Write a goodbye conversation between your character and a family member/close friend.</a:t>
            </a:r>
          </a:p>
          <a:p>
            <a:endParaRPr lang="en-GB" sz="3200" b="1" dirty="0"/>
          </a:p>
          <a:p>
            <a:r>
              <a:rPr lang="en-GB" sz="3200" b="1" dirty="0" smtClean="0"/>
              <a:t>Use dialogue to show us what the relationship is like.</a:t>
            </a:r>
          </a:p>
          <a:p>
            <a:endParaRPr lang="en-GB" sz="3200" b="1" dirty="0"/>
          </a:p>
          <a:p>
            <a:r>
              <a:rPr lang="en-GB" sz="3200" b="1" dirty="0" smtClean="0">
                <a:solidFill>
                  <a:srgbClr val="FF0000"/>
                </a:solidFill>
              </a:rPr>
              <a:t>Remember:</a:t>
            </a:r>
            <a:r>
              <a:rPr lang="en-GB" sz="3200" dirty="0" smtClean="0"/>
              <a:t> </a:t>
            </a:r>
          </a:p>
          <a:p>
            <a:r>
              <a:rPr lang="en-GB" sz="3200" b="1" dirty="0">
                <a:solidFill>
                  <a:srgbClr val="FF0000"/>
                </a:solidFill>
              </a:rPr>
              <a:t>-</a:t>
            </a:r>
            <a:r>
              <a:rPr lang="en-GB" sz="3200" dirty="0" smtClean="0"/>
              <a:t> </a:t>
            </a:r>
            <a:r>
              <a:rPr lang="en-GB" sz="3200" b="1" dirty="0" smtClean="0">
                <a:solidFill>
                  <a:srgbClr val="FF0000"/>
                </a:solidFill>
              </a:rPr>
              <a:t>“</a:t>
            </a:r>
            <a:r>
              <a:rPr lang="en-GB" sz="3200" dirty="0" smtClean="0"/>
              <a:t>Hello</a:t>
            </a:r>
            <a:r>
              <a:rPr lang="en-GB" sz="3200" b="1" dirty="0" smtClean="0">
                <a:solidFill>
                  <a:srgbClr val="FF0000"/>
                </a:solidFill>
              </a:rPr>
              <a:t>.”</a:t>
            </a:r>
          </a:p>
          <a:p>
            <a:r>
              <a:rPr lang="en-GB" sz="3200" b="1" dirty="0" smtClean="0">
                <a:solidFill>
                  <a:srgbClr val="FF0000"/>
                </a:solidFill>
              </a:rPr>
              <a:t>- Start a new line each time someone new is speaking</a:t>
            </a:r>
            <a:endParaRPr lang="en-GB" sz="32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blogs.softchoice.com/microsoftnavigator/files/2010/10/2403highlighter-1.jpg"/>
          <p:cNvPicPr>
            <a:picLocks noChangeAspect="1" noChangeArrowheads="1"/>
          </p:cNvPicPr>
          <p:nvPr/>
        </p:nvPicPr>
        <p:blipFill>
          <a:blip r:embed="rId2"/>
          <a:srcRect/>
          <a:stretch>
            <a:fillRect/>
          </a:stretch>
        </p:blipFill>
        <p:spPr bwMode="auto">
          <a:xfrm>
            <a:off x="5628117" y="4221088"/>
            <a:ext cx="3515883" cy="2636912"/>
          </a:xfrm>
          <a:prstGeom prst="rect">
            <a:avLst/>
          </a:prstGeom>
          <a:noFill/>
        </p:spPr>
      </p:pic>
      <p:sp>
        <p:nvSpPr>
          <p:cNvPr id="2" name="TextBox 1"/>
          <p:cNvSpPr txBox="1"/>
          <p:nvPr/>
        </p:nvSpPr>
        <p:spPr>
          <a:xfrm>
            <a:off x="467544" y="476672"/>
            <a:ext cx="8319329" cy="6186309"/>
          </a:xfrm>
          <a:prstGeom prst="rect">
            <a:avLst/>
          </a:prstGeom>
          <a:noFill/>
        </p:spPr>
        <p:txBody>
          <a:bodyPr wrap="none" rtlCol="0">
            <a:spAutoFit/>
          </a:bodyPr>
          <a:lstStyle/>
          <a:p>
            <a:r>
              <a:rPr lang="en-GB" sz="3600" dirty="0" smtClean="0"/>
              <a:t>Highlight one example of where they have:</a:t>
            </a:r>
          </a:p>
          <a:p>
            <a:endParaRPr lang="en-GB" sz="3600" dirty="0"/>
          </a:p>
          <a:p>
            <a:pPr>
              <a:buFontTx/>
              <a:buChar char="-"/>
            </a:pPr>
            <a:r>
              <a:rPr lang="en-GB" sz="3600" dirty="0" smtClean="0"/>
              <a:t> Included character background/history</a:t>
            </a:r>
          </a:p>
          <a:p>
            <a:pPr>
              <a:buFontTx/>
              <a:buChar char="-"/>
            </a:pPr>
            <a:r>
              <a:rPr lang="en-GB" sz="3600" dirty="0" smtClean="0"/>
              <a:t> Shown us something rather than telling us</a:t>
            </a:r>
          </a:p>
          <a:p>
            <a:pPr>
              <a:buFontTx/>
              <a:buChar char="-"/>
            </a:pPr>
            <a:r>
              <a:rPr lang="en-GB" sz="3600" dirty="0" smtClean="0"/>
              <a:t> Used dialogue to show character</a:t>
            </a:r>
          </a:p>
          <a:p>
            <a:pPr>
              <a:buFontTx/>
              <a:buChar char="-"/>
            </a:pPr>
            <a:r>
              <a:rPr lang="en-GB" sz="3600" dirty="0"/>
              <a:t> </a:t>
            </a:r>
            <a:r>
              <a:rPr lang="en-GB" sz="3600" dirty="0" smtClean="0"/>
              <a:t>Used speech punctuation correctly</a:t>
            </a:r>
          </a:p>
          <a:p>
            <a:pPr>
              <a:buFontTx/>
              <a:buChar char="-"/>
            </a:pPr>
            <a:r>
              <a:rPr lang="en-GB" sz="3600" dirty="0" smtClean="0"/>
              <a:t>Used asides to engage the reader</a:t>
            </a:r>
          </a:p>
          <a:p>
            <a:pPr>
              <a:buFontTx/>
              <a:buChar char="-"/>
            </a:pPr>
            <a:endParaRPr lang="en-GB" sz="3600" dirty="0"/>
          </a:p>
          <a:p>
            <a:r>
              <a:rPr lang="en-GB" sz="3600" b="1" i="1" dirty="0" smtClean="0"/>
              <a:t>Have they met today’s L.O.?</a:t>
            </a:r>
          </a:p>
          <a:p>
            <a:endParaRPr lang="en-GB" sz="3600" b="1" i="1" dirty="0"/>
          </a:p>
          <a:p>
            <a:r>
              <a:rPr lang="en-GB" sz="3600" b="1" i="1" dirty="0" smtClean="0"/>
              <a:t>What do they still need to improve on?</a:t>
            </a:r>
            <a:endParaRPr lang="en-GB" sz="36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7848752" cy="5632311"/>
          </a:xfrm>
          <a:prstGeom prst="rect">
            <a:avLst/>
          </a:prstGeom>
          <a:noFill/>
        </p:spPr>
        <p:txBody>
          <a:bodyPr wrap="none" rtlCol="0">
            <a:spAutoFit/>
          </a:bodyPr>
          <a:lstStyle/>
          <a:p>
            <a:r>
              <a:rPr lang="en-GB" sz="3600" dirty="0" smtClean="0"/>
              <a:t>L.O.</a:t>
            </a:r>
          </a:p>
          <a:p>
            <a:endParaRPr lang="en-GB" sz="3600" dirty="0"/>
          </a:p>
          <a:p>
            <a:r>
              <a:rPr lang="en-GB" sz="3600" dirty="0" smtClean="0"/>
              <a:t>Create and sustain a believable character</a:t>
            </a:r>
          </a:p>
          <a:p>
            <a:endParaRPr lang="en-GB" sz="3600" dirty="0"/>
          </a:p>
          <a:p>
            <a:endParaRPr lang="en-GB" sz="3600" dirty="0" smtClean="0"/>
          </a:p>
          <a:p>
            <a:r>
              <a:rPr lang="en-GB" sz="3600" dirty="0" smtClean="0"/>
              <a:t>S.C.</a:t>
            </a:r>
          </a:p>
          <a:p>
            <a:endParaRPr lang="en-GB" sz="3600" dirty="0"/>
          </a:p>
          <a:p>
            <a:pPr>
              <a:buFontTx/>
              <a:buChar char="-"/>
            </a:pPr>
            <a:r>
              <a:rPr lang="en-GB" sz="3600" dirty="0" smtClean="0"/>
              <a:t> Consider background and history</a:t>
            </a:r>
          </a:p>
          <a:p>
            <a:pPr>
              <a:buFontTx/>
              <a:buChar char="-"/>
            </a:pPr>
            <a:r>
              <a:rPr lang="en-GB" sz="3600" dirty="0" smtClean="0"/>
              <a:t> Use dialogue to show relationships</a:t>
            </a:r>
          </a:p>
          <a:p>
            <a:pPr>
              <a:buFontTx/>
              <a:buChar char="-"/>
            </a:pPr>
            <a:r>
              <a:rPr lang="en-GB" sz="3600" dirty="0"/>
              <a:t> </a:t>
            </a:r>
            <a:r>
              <a:rPr lang="en-GB" sz="3600" dirty="0" smtClean="0"/>
              <a:t>Use asides to engage the reader</a:t>
            </a:r>
            <a:endParaRPr lang="en-GB"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2554545"/>
          </a:xfrm>
          <a:prstGeom prst="rect">
            <a:avLst/>
          </a:prstGeom>
          <a:noFill/>
        </p:spPr>
        <p:txBody>
          <a:bodyPr wrap="square" rtlCol="0">
            <a:spAutoFit/>
          </a:bodyPr>
          <a:lstStyle/>
          <a:p>
            <a:r>
              <a:rPr lang="en-GB" sz="3200" i="1" dirty="0" smtClean="0"/>
              <a:t>Shivering, from a combination of the breeze wafting in from the sea and fear at the event that was drawing closer, I crane my neck to try and get a clearer view of the people milling around on the stage.</a:t>
            </a:r>
            <a:endParaRPr lang="en-GB" sz="3200" i="1" dirty="0"/>
          </a:p>
        </p:txBody>
      </p:sp>
      <p:sp>
        <p:nvSpPr>
          <p:cNvPr id="3" name="TextBox 2"/>
          <p:cNvSpPr txBox="1"/>
          <p:nvPr/>
        </p:nvSpPr>
        <p:spPr>
          <a:xfrm>
            <a:off x="467544" y="3573016"/>
            <a:ext cx="831806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What do we learn about this character from this descriptive extract?</a:t>
            </a:r>
            <a:endParaRPr lang="en-GB" sz="3200" dirty="0"/>
          </a:p>
        </p:txBody>
      </p:sp>
      <p:sp>
        <p:nvSpPr>
          <p:cNvPr id="4" name="TextBox 3"/>
          <p:cNvSpPr txBox="1"/>
          <p:nvPr/>
        </p:nvSpPr>
        <p:spPr>
          <a:xfrm>
            <a:off x="467544" y="4944070"/>
            <a:ext cx="8318061"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How might you improve this description to add more information about the character?</a:t>
            </a:r>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2554545"/>
          </a:xfrm>
          <a:prstGeom prst="rect">
            <a:avLst/>
          </a:prstGeom>
          <a:noFill/>
        </p:spPr>
        <p:txBody>
          <a:bodyPr wrap="square" rtlCol="0">
            <a:spAutoFit/>
          </a:bodyPr>
          <a:lstStyle/>
          <a:p>
            <a:r>
              <a:rPr lang="en-GB" sz="3200" i="1" dirty="0" smtClean="0"/>
              <a:t>Shivering, from a combination of the breeze wafting in from the sea and fear at the event that was drawing closer, </a:t>
            </a:r>
            <a:r>
              <a:rPr lang="en-GB" sz="3200" b="1" i="1" dirty="0" smtClean="0">
                <a:solidFill>
                  <a:srgbClr val="FF0000"/>
                </a:solidFill>
              </a:rPr>
              <a:t>I crane my neck to try and get a clearer view</a:t>
            </a:r>
            <a:r>
              <a:rPr lang="en-GB" sz="3200" i="1" dirty="0" smtClean="0"/>
              <a:t> of the people milling around on the stage.</a:t>
            </a:r>
            <a:endParaRPr lang="en-GB" sz="3200" i="1" dirty="0"/>
          </a:p>
        </p:txBody>
      </p:sp>
      <p:sp>
        <p:nvSpPr>
          <p:cNvPr id="3" name="TextBox 2"/>
          <p:cNvSpPr txBox="1"/>
          <p:nvPr/>
        </p:nvSpPr>
        <p:spPr>
          <a:xfrm>
            <a:off x="467544" y="3573016"/>
            <a:ext cx="831806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Why is this more effective than saying the character isn’t very tall?</a:t>
            </a:r>
            <a:endParaRPr lang="en-GB" sz="3200" dirty="0"/>
          </a:p>
        </p:txBody>
      </p:sp>
      <p:sp>
        <p:nvSpPr>
          <p:cNvPr id="4" name="TextBox 3"/>
          <p:cNvSpPr txBox="1"/>
          <p:nvPr/>
        </p:nvSpPr>
        <p:spPr>
          <a:xfrm>
            <a:off x="467544" y="4944070"/>
            <a:ext cx="8318061"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How could you use description to show an aspect of your character from earlier?</a:t>
            </a:r>
            <a:endParaRPr lang="en-GB"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260648"/>
            <a:ext cx="8424936" cy="2554545"/>
          </a:xfrm>
          <a:prstGeom prst="rect">
            <a:avLst/>
          </a:prstGeom>
          <a:noFill/>
        </p:spPr>
        <p:txBody>
          <a:bodyPr wrap="square" rtlCol="0">
            <a:spAutoFit/>
          </a:bodyPr>
          <a:lstStyle/>
          <a:p>
            <a:r>
              <a:rPr lang="en-GB" sz="3200" i="1" dirty="0" smtClean="0"/>
              <a:t>I suppose it’s obvious by now why I’m so afraid, and what is about to happen to me. I’m sure you’ve been through at least one morning like this yourself, either as a potential participant or as a nervous bystander.</a:t>
            </a:r>
            <a:endParaRPr lang="en-GB" sz="3200" i="1" dirty="0"/>
          </a:p>
        </p:txBody>
      </p:sp>
      <p:sp>
        <p:nvSpPr>
          <p:cNvPr id="3" name="TextBox 2"/>
          <p:cNvSpPr txBox="1"/>
          <p:nvPr/>
        </p:nvSpPr>
        <p:spPr>
          <a:xfrm>
            <a:off x="251520" y="2996952"/>
            <a:ext cx="856895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dirty="0" smtClean="0"/>
              <a:t>What is the effect of inviting the reader into your confidence in this way?</a:t>
            </a:r>
            <a:endParaRPr lang="en-GB" sz="4000" dirty="0"/>
          </a:p>
        </p:txBody>
      </p:sp>
      <p:pic>
        <p:nvPicPr>
          <p:cNvPr id="16386" name="Picture 2" descr="http://4.bp.blogspot.com/-e8WbgcCR9XY/T8qqTeScO7I/AAAAAAAAAMM/bYA67DJqS8A/s1600/Whisper.jpg"/>
          <p:cNvPicPr>
            <a:picLocks noChangeAspect="1" noChangeArrowheads="1"/>
          </p:cNvPicPr>
          <p:nvPr/>
        </p:nvPicPr>
        <p:blipFill>
          <a:blip r:embed="rId2"/>
          <a:srcRect t="12665" b="26110"/>
          <a:stretch>
            <a:fillRect/>
          </a:stretch>
        </p:blipFill>
        <p:spPr bwMode="auto">
          <a:xfrm>
            <a:off x="6300192" y="4519406"/>
            <a:ext cx="2545482" cy="2077945"/>
          </a:xfrm>
          <a:prstGeom prst="rect">
            <a:avLst/>
          </a:prstGeom>
          <a:noFill/>
        </p:spPr>
      </p:pic>
      <p:sp>
        <p:nvSpPr>
          <p:cNvPr id="5" name="TextBox 4"/>
          <p:cNvSpPr txBox="1"/>
          <p:nvPr/>
        </p:nvSpPr>
        <p:spPr>
          <a:xfrm>
            <a:off x="179512" y="4509120"/>
            <a:ext cx="5976664"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Can you think of any other ways to engage the audiences’ interest in your character?</a:t>
            </a:r>
            <a:endParaRPr lang="en-GB"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dreamstime.com/brick-wall-face-thumb6334473.jpg"/>
          <p:cNvPicPr>
            <a:picLocks noChangeAspect="1" noChangeArrowheads="1"/>
          </p:cNvPicPr>
          <p:nvPr/>
        </p:nvPicPr>
        <p:blipFill>
          <a:blip r:embed="rId2"/>
          <a:srcRect b="6761"/>
          <a:stretch>
            <a:fillRect/>
          </a:stretch>
        </p:blipFill>
        <p:spPr bwMode="auto">
          <a:xfrm>
            <a:off x="179512" y="188640"/>
            <a:ext cx="3810000" cy="6408712"/>
          </a:xfrm>
          <a:prstGeom prst="rect">
            <a:avLst/>
          </a:prstGeom>
          <a:noFill/>
        </p:spPr>
      </p:pic>
      <p:sp>
        <p:nvSpPr>
          <p:cNvPr id="3" name="TextBox 2"/>
          <p:cNvSpPr txBox="1"/>
          <p:nvPr/>
        </p:nvSpPr>
        <p:spPr>
          <a:xfrm>
            <a:off x="4139952" y="188640"/>
            <a:ext cx="4752528" cy="6494085"/>
          </a:xfrm>
          <a:prstGeom prst="rect">
            <a:avLst/>
          </a:prstGeom>
          <a:noFill/>
        </p:spPr>
        <p:txBody>
          <a:bodyPr wrap="square" rtlCol="0">
            <a:spAutoFit/>
          </a:bodyPr>
          <a:lstStyle/>
          <a:p>
            <a:r>
              <a:rPr lang="en-GB" sz="3200" dirty="0" smtClean="0"/>
              <a:t>Write a descriptive paragraph from the viewpoint of your character as you wait for the names to be drawn in The Reaping.</a:t>
            </a:r>
          </a:p>
          <a:p>
            <a:endParaRPr lang="en-GB" sz="3200" dirty="0"/>
          </a:p>
          <a:p>
            <a:r>
              <a:rPr lang="en-GB" sz="3200" b="1" dirty="0" smtClean="0"/>
              <a:t>Include:</a:t>
            </a:r>
          </a:p>
          <a:p>
            <a:pPr>
              <a:buFontTx/>
              <a:buChar char="-"/>
            </a:pPr>
            <a:r>
              <a:rPr lang="en-GB" sz="3200" b="1" dirty="0" smtClean="0"/>
              <a:t> Information about your district</a:t>
            </a:r>
          </a:p>
          <a:p>
            <a:pPr>
              <a:buFontTx/>
              <a:buChar char="-"/>
            </a:pPr>
            <a:r>
              <a:rPr lang="en-GB" sz="3200" b="1" dirty="0"/>
              <a:t> </a:t>
            </a:r>
            <a:r>
              <a:rPr lang="en-GB" sz="3200" b="1" dirty="0" smtClean="0"/>
              <a:t>Background information</a:t>
            </a:r>
          </a:p>
          <a:p>
            <a:pPr>
              <a:buFontTx/>
              <a:buChar char="-"/>
            </a:pPr>
            <a:r>
              <a:rPr lang="en-GB" sz="3200" b="1" dirty="0"/>
              <a:t> </a:t>
            </a:r>
            <a:r>
              <a:rPr lang="en-GB" sz="3200" b="1" dirty="0" smtClean="0"/>
              <a:t>Thoughts/feelings</a:t>
            </a:r>
          </a:p>
          <a:p>
            <a:pPr>
              <a:buFontTx/>
              <a:buChar char="-"/>
            </a:pPr>
            <a:r>
              <a:rPr lang="en-GB" sz="3200" b="1" dirty="0">
                <a:solidFill>
                  <a:schemeClr val="tx2"/>
                </a:solidFill>
              </a:rPr>
              <a:t> </a:t>
            </a:r>
            <a:r>
              <a:rPr lang="en-GB" sz="3200" b="1" dirty="0" smtClean="0">
                <a:solidFill>
                  <a:schemeClr val="tx2"/>
                </a:solidFill>
              </a:rPr>
              <a:t>Asides to the audience</a:t>
            </a:r>
            <a:endParaRPr lang="en-GB" sz="3200" b="1" dirty="0">
              <a:solidFill>
                <a:schemeClr val="tx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2062103"/>
          </a:xfrm>
          <a:prstGeom prst="rect">
            <a:avLst/>
          </a:prstGeom>
          <a:noFill/>
        </p:spPr>
        <p:txBody>
          <a:bodyPr wrap="square" rtlCol="0">
            <a:spAutoFit/>
          </a:bodyPr>
          <a:lstStyle/>
          <a:p>
            <a:r>
              <a:rPr lang="en-GB" sz="3200" i="1" dirty="0" smtClean="0"/>
              <a:t>Everything becomes still. My heart seemed to stop in my chest. We watched the stage nervously. You know the feeling, as though your whole life hangs on that one moment. </a:t>
            </a:r>
            <a:endParaRPr lang="en-GB" sz="3200" i="1" dirty="0"/>
          </a:p>
        </p:txBody>
      </p:sp>
      <p:sp>
        <p:nvSpPr>
          <p:cNvPr id="3" name="TextBox 2"/>
          <p:cNvSpPr txBox="1"/>
          <p:nvPr/>
        </p:nvSpPr>
        <p:spPr>
          <a:xfrm>
            <a:off x="467544" y="3573016"/>
            <a:ext cx="831806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Why is it important to consider the lengths of the sentences you use?</a:t>
            </a:r>
            <a:endParaRPr lang="en-GB" sz="3200" dirty="0"/>
          </a:p>
        </p:txBody>
      </p:sp>
      <p:sp>
        <p:nvSpPr>
          <p:cNvPr id="4" name="TextBox 3"/>
          <p:cNvSpPr txBox="1"/>
          <p:nvPr/>
        </p:nvSpPr>
        <p:spPr>
          <a:xfrm>
            <a:off x="467544" y="4944070"/>
            <a:ext cx="8318061"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How else could you build tension in a piece of description?</a:t>
            </a:r>
            <a:endParaRPr lang="en-GB"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dreamstime.com/brick-wall-face-thumb6334473.jpg"/>
          <p:cNvPicPr>
            <a:picLocks noChangeAspect="1" noChangeArrowheads="1"/>
          </p:cNvPicPr>
          <p:nvPr/>
        </p:nvPicPr>
        <p:blipFill>
          <a:blip r:embed="rId2"/>
          <a:srcRect b="6761"/>
          <a:stretch>
            <a:fillRect/>
          </a:stretch>
        </p:blipFill>
        <p:spPr bwMode="auto">
          <a:xfrm>
            <a:off x="179512" y="188640"/>
            <a:ext cx="3810000" cy="6408712"/>
          </a:xfrm>
          <a:prstGeom prst="rect">
            <a:avLst/>
          </a:prstGeom>
          <a:noFill/>
        </p:spPr>
      </p:pic>
      <p:sp>
        <p:nvSpPr>
          <p:cNvPr id="3" name="TextBox 2"/>
          <p:cNvSpPr txBox="1"/>
          <p:nvPr/>
        </p:nvSpPr>
        <p:spPr>
          <a:xfrm>
            <a:off x="4139952" y="188640"/>
            <a:ext cx="4752528" cy="6494085"/>
          </a:xfrm>
          <a:prstGeom prst="rect">
            <a:avLst/>
          </a:prstGeom>
          <a:noFill/>
        </p:spPr>
        <p:txBody>
          <a:bodyPr wrap="square" rtlCol="0">
            <a:spAutoFit/>
          </a:bodyPr>
          <a:lstStyle/>
          <a:p>
            <a:r>
              <a:rPr lang="en-GB" sz="3200" dirty="0" smtClean="0"/>
              <a:t>Continue your paragraph, building up tension to the moment where the first name is drawn from The Reaping.</a:t>
            </a:r>
          </a:p>
          <a:p>
            <a:endParaRPr lang="en-GB" sz="3200" dirty="0"/>
          </a:p>
          <a:p>
            <a:r>
              <a:rPr lang="en-GB" sz="3200" b="1" dirty="0" smtClean="0"/>
              <a:t>Include?</a:t>
            </a:r>
          </a:p>
          <a:p>
            <a:pPr>
              <a:buFontTx/>
              <a:buChar char="-"/>
            </a:pPr>
            <a:r>
              <a:rPr lang="en-GB" sz="3200" b="1" dirty="0" smtClean="0"/>
              <a:t>  </a:t>
            </a:r>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3539430"/>
          </a:xfrm>
          <a:prstGeom prst="rect">
            <a:avLst/>
          </a:prstGeom>
          <a:noFill/>
        </p:spPr>
        <p:txBody>
          <a:bodyPr wrap="square" rtlCol="0">
            <a:spAutoFit/>
          </a:bodyPr>
          <a:lstStyle/>
          <a:p>
            <a:pPr marL="514350" indent="-514350">
              <a:buFont typeface="+mj-lt"/>
              <a:buAutoNum type="alphaLcParenR"/>
            </a:pPr>
            <a:r>
              <a:rPr lang="en-GB" sz="3200" i="1" dirty="0" smtClean="0"/>
              <a:t>“Don’t watch the games unless you have to...” I pleaded.</a:t>
            </a:r>
          </a:p>
          <a:p>
            <a:pPr marL="514350" indent="-514350">
              <a:buFont typeface="+mj-lt"/>
              <a:buAutoNum type="alphaLcParenR"/>
            </a:pPr>
            <a:endParaRPr lang="en-GB" sz="3200" i="1" dirty="0"/>
          </a:p>
          <a:p>
            <a:pPr marL="514350" indent="-514350">
              <a:buFont typeface="+mj-lt"/>
              <a:buAutoNum type="alphaLcParenR"/>
            </a:pPr>
            <a:r>
              <a:rPr lang="en-GB" sz="3200" i="1" dirty="0" smtClean="0"/>
              <a:t>“I’ll be fine.”</a:t>
            </a:r>
          </a:p>
          <a:p>
            <a:pPr marL="514350" indent="-514350">
              <a:buFont typeface="+mj-lt"/>
              <a:buAutoNum type="alphaLcParenR"/>
            </a:pPr>
            <a:endParaRPr lang="en-GB" sz="3200" i="1" dirty="0"/>
          </a:p>
          <a:p>
            <a:pPr marL="514350" indent="-514350">
              <a:buFont typeface="+mj-lt"/>
              <a:buAutoNum type="alphaLcParenR"/>
            </a:pPr>
            <a:r>
              <a:rPr lang="en-GB" sz="3200" i="1" dirty="0" smtClean="0"/>
              <a:t>“I’ll b-” My words caught in my throat as I imploded under the pressure.</a:t>
            </a:r>
            <a:endParaRPr lang="en-GB" sz="3200" i="1" dirty="0"/>
          </a:p>
        </p:txBody>
      </p:sp>
      <p:sp>
        <p:nvSpPr>
          <p:cNvPr id="3" name="TextBox 2"/>
          <p:cNvSpPr txBox="1"/>
          <p:nvPr/>
        </p:nvSpPr>
        <p:spPr>
          <a:xfrm>
            <a:off x="467544" y="4077072"/>
            <a:ext cx="831806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What sort of relationships/characters would speak these lines of dialogue?</a:t>
            </a:r>
            <a:endParaRPr lang="en-GB" sz="3200" dirty="0"/>
          </a:p>
        </p:txBody>
      </p:sp>
      <p:sp>
        <p:nvSpPr>
          <p:cNvPr id="4" name="TextBox 3"/>
          <p:cNvSpPr txBox="1"/>
          <p:nvPr/>
        </p:nvSpPr>
        <p:spPr>
          <a:xfrm>
            <a:off x="395536" y="5373216"/>
            <a:ext cx="8318061"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Write a reply to each of these which shows us the other character.</a:t>
            </a:r>
            <a:endParaRPr lang="en-GB"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600</Words>
  <Application>Microsoft Office PowerPoint</Application>
  <PresentationFormat>On-screen Show (4:3)</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greens13</dc:creator>
  <cp:lastModifiedBy>greens13</cp:lastModifiedBy>
  <cp:revision>12</cp:revision>
  <dcterms:created xsi:type="dcterms:W3CDTF">2012-07-11T12:30:48Z</dcterms:created>
  <dcterms:modified xsi:type="dcterms:W3CDTF">2012-07-11T13:20:08Z</dcterms:modified>
</cp:coreProperties>
</file>