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7" r:id="rId6"/>
    <p:sldId id="265"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4655AD-8525-4CBA-A4BB-7BD3FBA7DD21}" type="datetimeFigureOut">
              <a:rPr lang="en-GB" smtClean="0"/>
              <a:pPr/>
              <a:t>03/10/2012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0A6013-7346-47B9-9E8A-B10A992CE6A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655AD-8525-4CBA-A4BB-7BD3FBA7DD21}" type="datetimeFigureOut">
              <a:rPr lang="en-GB" smtClean="0"/>
              <a:pPr/>
              <a:t>03/10/2012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6013-7346-47B9-9E8A-B10A992CE6A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260648"/>
            <a:ext cx="8424936" cy="2554545"/>
          </a:xfrm>
          <a:prstGeom prst="rect">
            <a:avLst/>
          </a:prstGeom>
          <a:noFill/>
        </p:spPr>
        <p:txBody>
          <a:bodyPr wrap="square" rtlCol="0">
            <a:spAutoFit/>
          </a:bodyPr>
          <a:lstStyle/>
          <a:p>
            <a:r>
              <a:rPr lang="en-GB" sz="3200" i="1" dirty="0" smtClean="0"/>
              <a:t>I suppose it’s obvious by now why I’m so afraid, and what is about to happen to me. I’m sure you’ve been through at least one morning like this yourself, either as a potential participant or as a nervous bystander.</a:t>
            </a:r>
            <a:endParaRPr lang="en-GB" sz="3200" i="1" dirty="0"/>
          </a:p>
        </p:txBody>
      </p:sp>
      <p:sp>
        <p:nvSpPr>
          <p:cNvPr id="3" name="TextBox 2"/>
          <p:cNvSpPr txBox="1"/>
          <p:nvPr/>
        </p:nvSpPr>
        <p:spPr>
          <a:xfrm>
            <a:off x="251520" y="2996952"/>
            <a:ext cx="856895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4000" dirty="0" smtClean="0"/>
              <a:t>What is the effect of inviting the reader into your confidence in this way?</a:t>
            </a:r>
            <a:endParaRPr lang="en-GB" sz="4000" dirty="0"/>
          </a:p>
        </p:txBody>
      </p:sp>
      <p:pic>
        <p:nvPicPr>
          <p:cNvPr id="16386" name="Picture 2" descr="http://4.bp.blogspot.com/-e8WbgcCR9XY/T8qqTeScO7I/AAAAAAAAAMM/bYA67DJqS8A/s1600/Whisper.jpg"/>
          <p:cNvPicPr>
            <a:picLocks noChangeAspect="1" noChangeArrowheads="1"/>
          </p:cNvPicPr>
          <p:nvPr/>
        </p:nvPicPr>
        <p:blipFill>
          <a:blip r:embed="rId2"/>
          <a:srcRect t="12665" b="26110"/>
          <a:stretch>
            <a:fillRect/>
          </a:stretch>
        </p:blipFill>
        <p:spPr bwMode="auto">
          <a:xfrm>
            <a:off x="6300192" y="4519406"/>
            <a:ext cx="2545482" cy="2077945"/>
          </a:xfrm>
          <a:prstGeom prst="rect">
            <a:avLst/>
          </a:prstGeom>
          <a:noFill/>
        </p:spPr>
      </p:pic>
      <p:sp>
        <p:nvSpPr>
          <p:cNvPr id="5" name="TextBox 4"/>
          <p:cNvSpPr txBox="1"/>
          <p:nvPr/>
        </p:nvSpPr>
        <p:spPr>
          <a:xfrm>
            <a:off x="179512" y="4509120"/>
            <a:ext cx="5976664" cy="2062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Can you think of any other ways to engage the audiences’ interest in your character?</a:t>
            </a:r>
            <a:endParaRPr lang="en-GB"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640960" cy="2062103"/>
          </a:xfrm>
          <a:prstGeom prst="rect">
            <a:avLst/>
          </a:prstGeom>
          <a:noFill/>
        </p:spPr>
        <p:txBody>
          <a:bodyPr wrap="square" rtlCol="0">
            <a:spAutoFit/>
          </a:bodyPr>
          <a:lstStyle/>
          <a:p>
            <a:r>
              <a:rPr lang="en-GB" sz="3200" i="1" dirty="0" smtClean="0"/>
              <a:t>Everything becomes still. My heart seemed to stop in my chest. We watched the stage nervously. You know the feeling, as though your whole life hangs on that one moment. </a:t>
            </a:r>
            <a:endParaRPr lang="en-GB" sz="3200" i="1" dirty="0"/>
          </a:p>
        </p:txBody>
      </p:sp>
      <p:sp>
        <p:nvSpPr>
          <p:cNvPr id="3" name="TextBox 2"/>
          <p:cNvSpPr txBox="1"/>
          <p:nvPr/>
        </p:nvSpPr>
        <p:spPr>
          <a:xfrm>
            <a:off x="467544" y="3573016"/>
            <a:ext cx="8318061"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smtClean="0"/>
              <a:t>Why is it important to consider the lengths of the sentences you use?</a:t>
            </a:r>
            <a:endParaRPr lang="en-GB" sz="3200" dirty="0"/>
          </a:p>
        </p:txBody>
      </p:sp>
      <p:sp>
        <p:nvSpPr>
          <p:cNvPr id="4" name="TextBox 3"/>
          <p:cNvSpPr txBox="1"/>
          <p:nvPr/>
        </p:nvSpPr>
        <p:spPr>
          <a:xfrm>
            <a:off x="467544" y="4944070"/>
            <a:ext cx="8318061"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How else could you build tension in a piece of description?</a:t>
            </a:r>
            <a:endParaRPr lang="en-GB"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dreamstime.com/brick-wall-face-thumb6334473.jpg"/>
          <p:cNvPicPr>
            <a:picLocks noChangeAspect="1" noChangeArrowheads="1"/>
          </p:cNvPicPr>
          <p:nvPr/>
        </p:nvPicPr>
        <p:blipFill>
          <a:blip r:embed="rId2"/>
          <a:srcRect b="6761"/>
          <a:stretch>
            <a:fillRect/>
          </a:stretch>
        </p:blipFill>
        <p:spPr bwMode="auto">
          <a:xfrm>
            <a:off x="179512" y="188640"/>
            <a:ext cx="3810000" cy="6408712"/>
          </a:xfrm>
          <a:prstGeom prst="rect">
            <a:avLst/>
          </a:prstGeom>
          <a:noFill/>
        </p:spPr>
      </p:pic>
      <p:sp>
        <p:nvSpPr>
          <p:cNvPr id="3" name="TextBox 2"/>
          <p:cNvSpPr txBox="1"/>
          <p:nvPr/>
        </p:nvSpPr>
        <p:spPr>
          <a:xfrm>
            <a:off x="4139952" y="188640"/>
            <a:ext cx="4752528" cy="6494085"/>
          </a:xfrm>
          <a:prstGeom prst="rect">
            <a:avLst/>
          </a:prstGeom>
          <a:noFill/>
        </p:spPr>
        <p:txBody>
          <a:bodyPr wrap="square" rtlCol="0">
            <a:spAutoFit/>
          </a:bodyPr>
          <a:lstStyle/>
          <a:p>
            <a:r>
              <a:rPr lang="en-GB" sz="3200" dirty="0" smtClean="0"/>
              <a:t>Continue your paragraph, building up tension to the moment where the first name is drawn from The Reaping.</a:t>
            </a:r>
          </a:p>
          <a:p>
            <a:endParaRPr lang="en-GB" sz="3200" dirty="0"/>
          </a:p>
          <a:p>
            <a:r>
              <a:rPr lang="en-GB" sz="3200" b="1" dirty="0" smtClean="0"/>
              <a:t>Include?</a:t>
            </a:r>
          </a:p>
          <a:p>
            <a:pPr>
              <a:buFontTx/>
              <a:buChar char="-"/>
            </a:pPr>
            <a:r>
              <a:rPr lang="en-GB" sz="3200" b="1" dirty="0" smtClean="0"/>
              <a:t>  </a:t>
            </a:r>
          </a:p>
          <a:p>
            <a:pPr>
              <a:buFontTx/>
              <a:buChar char="-"/>
            </a:pPr>
            <a:r>
              <a:rPr lang="en-GB" sz="3200" b="1" dirty="0"/>
              <a:t> </a:t>
            </a:r>
            <a:endParaRPr lang="en-GB" sz="3200" b="1" dirty="0" smtClean="0"/>
          </a:p>
          <a:p>
            <a:pPr>
              <a:buFontTx/>
              <a:buChar char="-"/>
            </a:pPr>
            <a:r>
              <a:rPr lang="en-GB" sz="3200" b="1" dirty="0"/>
              <a:t> </a:t>
            </a:r>
            <a:endParaRPr lang="en-GB" sz="3200" b="1" dirty="0" smtClean="0"/>
          </a:p>
          <a:p>
            <a:pPr>
              <a:buFontTx/>
              <a:buChar char="-"/>
            </a:pPr>
            <a:r>
              <a:rPr lang="en-GB" sz="3200" b="1" dirty="0"/>
              <a:t> </a:t>
            </a:r>
            <a:endParaRPr lang="en-GB" sz="3200" b="1" dirty="0" smtClean="0"/>
          </a:p>
          <a:p>
            <a:pPr>
              <a:buFontTx/>
              <a:buChar char="-"/>
            </a:pPr>
            <a:r>
              <a:rPr lang="en-GB" sz="3200" b="1" dirty="0"/>
              <a:t> </a:t>
            </a:r>
            <a:endParaRPr lang="en-GB" sz="3200" b="1" dirty="0" smtClean="0"/>
          </a:p>
          <a:p>
            <a:pPr>
              <a:buFontTx/>
              <a:buChar char="-"/>
            </a:pPr>
            <a:r>
              <a:rPr lang="en-GB" sz="3200" b="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640960" cy="3539430"/>
          </a:xfrm>
          <a:prstGeom prst="rect">
            <a:avLst/>
          </a:prstGeom>
          <a:noFill/>
        </p:spPr>
        <p:txBody>
          <a:bodyPr wrap="square" rtlCol="0">
            <a:spAutoFit/>
          </a:bodyPr>
          <a:lstStyle/>
          <a:p>
            <a:pPr marL="514350" indent="-514350">
              <a:buFont typeface="+mj-lt"/>
              <a:buAutoNum type="alphaLcParenR"/>
            </a:pPr>
            <a:r>
              <a:rPr lang="en-GB" sz="3200" i="1" dirty="0" smtClean="0"/>
              <a:t>“Don’t watch the games unless you have to...” I pleaded</a:t>
            </a:r>
            <a:r>
              <a:rPr lang="en-GB" sz="3200" i="1" dirty="0" smtClean="0"/>
              <a:t>. </a:t>
            </a:r>
            <a:endParaRPr lang="en-GB" sz="3200" i="1" dirty="0" smtClean="0">
              <a:solidFill>
                <a:srgbClr val="FF0000"/>
              </a:solidFill>
            </a:endParaRPr>
          </a:p>
          <a:p>
            <a:pPr marL="514350" indent="-514350">
              <a:buFont typeface="+mj-lt"/>
              <a:buAutoNum type="alphaLcParenR"/>
            </a:pPr>
            <a:endParaRPr lang="en-GB" sz="3200" i="1" dirty="0"/>
          </a:p>
          <a:p>
            <a:pPr marL="514350" indent="-514350">
              <a:buFont typeface="+mj-lt"/>
              <a:buAutoNum type="alphaLcParenR"/>
            </a:pPr>
            <a:r>
              <a:rPr lang="en-GB" sz="3200" i="1" dirty="0" smtClean="0"/>
              <a:t>“I’ll be fine</a:t>
            </a:r>
            <a:r>
              <a:rPr lang="en-GB" sz="3200" i="1" dirty="0" smtClean="0"/>
              <a:t>.”</a:t>
            </a:r>
            <a:endParaRPr lang="en-GB" sz="3200" i="1" dirty="0" smtClean="0">
              <a:solidFill>
                <a:srgbClr val="FF0000"/>
              </a:solidFill>
            </a:endParaRPr>
          </a:p>
          <a:p>
            <a:pPr marL="514350" indent="-514350">
              <a:buFont typeface="+mj-lt"/>
              <a:buAutoNum type="alphaLcParenR"/>
            </a:pPr>
            <a:endParaRPr lang="en-GB" sz="3200" i="1" dirty="0"/>
          </a:p>
          <a:p>
            <a:pPr marL="514350" indent="-514350">
              <a:buFont typeface="+mj-lt"/>
              <a:buAutoNum type="alphaLcParenR"/>
            </a:pPr>
            <a:r>
              <a:rPr lang="en-GB" sz="3200" i="1" dirty="0" smtClean="0"/>
              <a:t>“I’ll b-” My words caught in my throat as I imploded under the pressure</a:t>
            </a:r>
            <a:r>
              <a:rPr lang="en-GB" sz="3200" i="1" dirty="0" smtClean="0"/>
              <a:t>. </a:t>
            </a:r>
            <a:endParaRPr lang="en-GB" sz="3200" i="1" dirty="0">
              <a:solidFill>
                <a:srgbClr val="FF0000"/>
              </a:solidFill>
            </a:endParaRPr>
          </a:p>
        </p:txBody>
      </p:sp>
      <p:sp>
        <p:nvSpPr>
          <p:cNvPr id="3" name="TextBox 2"/>
          <p:cNvSpPr txBox="1"/>
          <p:nvPr/>
        </p:nvSpPr>
        <p:spPr>
          <a:xfrm>
            <a:off x="179512" y="4365104"/>
            <a:ext cx="8784976"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smtClean="0"/>
              <a:t>What sort of </a:t>
            </a:r>
            <a:r>
              <a:rPr lang="en-GB" sz="3200" dirty="0" smtClean="0"/>
              <a:t>person would you expect the character to be speaking these lines to?</a:t>
            </a:r>
            <a:endParaRPr lang="en-GB" sz="3200" dirty="0"/>
          </a:p>
        </p:txBody>
      </p:sp>
      <p:sp>
        <p:nvSpPr>
          <p:cNvPr id="4" name="TextBox 3"/>
          <p:cNvSpPr txBox="1"/>
          <p:nvPr/>
        </p:nvSpPr>
        <p:spPr>
          <a:xfrm>
            <a:off x="179512" y="5589240"/>
            <a:ext cx="87849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Write a reply to each of these which shows us the other character.</a:t>
            </a:r>
            <a:endParaRPr lang="en-GB"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640960" cy="3416320"/>
          </a:xfrm>
          <a:prstGeom prst="rect">
            <a:avLst/>
          </a:prstGeom>
          <a:noFill/>
        </p:spPr>
        <p:txBody>
          <a:bodyPr wrap="square" rtlCol="0">
            <a:spAutoFit/>
          </a:bodyPr>
          <a:lstStyle/>
          <a:p>
            <a:pPr marL="514350" indent="-514350">
              <a:buFont typeface="+mj-lt"/>
              <a:buAutoNum type="alphaLcParenR"/>
            </a:pPr>
            <a:r>
              <a:rPr lang="en-GB" sz="2400" i="1" dirty="0" smtClean="0"/>
              <a:t>“Don’t watch the games unless you have to...” I pleaded</a:t>
            </a:r>
            <a:r>
              <a:rPr lang="en-GB" sz="2400" i="1" dirty="0" smtClean="0"/>
              <a:t>. </a:t>
            </a:r>
            <a:r>
              <a:rPr lang="en-GB" sz="2400" dirty="0" smtClean="0">
                <a:solidFill>
                  <a:srgbClr val="FF0000"/>
                </a:solidFill>
              </a:rPr>
              <a:t>Who would the character not want to watch the games? Why?</a:t>
            </a:r>
            <a:endParaRPr lang="en-GB" sz="2400" i="1" dirty="0" smtClean="0">
              <a:solidFill>
                <a:srgbClr val="FF0000"/>
              </a:solidFill>
            </a:endParaRPr>
          </a:p>
          <a:p>
            <a:pPr marL="514350" indent="-514350">
              <a:buFont typeface="+mj-lt"/>
              <a:buAutoNum type="alphaLcParenR"/>
            </a:pPr>
            <a:endParaRPr lang="en-GB" sz="2400" i="1" dirty="0"/>
          </a:p>
          <a:p>
            <a:pPr marL="514350" indent="-514350">
              <a:buFont typeface="+mj-lt"/>
              <a:buAutoNum type="alphaLcParenR"/>
            </a:pPr>
            <a:r>
              <a:rPr lang="en-GB" sz="2400" i="1" dirty="0" smtClean="0"/>
              <a:t>“I’ll be fine</a:t>
            </a:r>
            <a:r>
              <a:rPr lang="en-GB" sz="2400" i="1" dirty="0" smtClean="0"/>
              <a:t>.” </a:t>
            </a:r>
            <a:r>
              <a:rPr lang="en-GB" sz="2400" dirty="0" smtClean="0">
                <a:solidFill>
                  <a:srgbClr val="FF0000"/>
                </a:solidFill>
              </a:rPr>
              <a:t>Who would the character want to appear strong to?</a:t>
            </a:r>
            <a:endParaRPr lang="en-GB" sz="2400" i="1" dirty="0" smtClean="0">
              <a:solidFill>
                <a:srgbClr val="FF0000"/>
              </a:solidFill>
            </a:endParaRPr>
          </a:p>
          <a:p>
            <a:pPr marL="514350" indent="-514350">
              <a:buFont typeface="+mj-lt"/>
              <a:buAutoNum type="alphaLcParenR"/>
            </a:pPr>
            <a:endParaRPr lang="en-GB" sz="2400" i="1" dirty="0"/>
          </a:p>
          <a:p>
            <a:pPr marL="514350" indent="-514350">
              <a:buFont typeface="+mj-lt"/>
              <a:buAutoNum type="alphaLcParenR"/>
            </a:pPr>
            <a:r>
              <a:rPr lang="en-GB" sz="2400" i="1" dirty="0" smtClean="0"/>
              <a:t>“I’ll b-” My words caught in my throat as I imploded under the pressure</a:t>
            </a:r>
            <a:r>
              <a:rPr lang="en-GB" sz="2400" i="1" dirty="0" smtClean="0"/>
              <a:t>. </a:t>
            </a:r>
            <a:r>
              <a:rPr lang="en-GB" sz="2400" dirty="0" smtClean="0">
                <a:solidFill>
                  <a:srgbClr val="FF0000"/>
                </a:solidFill>
              </a:rPr>
              <a:t>Who would the character be most emotional at leaving?</a:t>
            </a:r>
            <a:endParaRPr lang="en-GB" sz="2400" i="1" dirty="0">
              <a:solidFill>
                <a:srgbClr val="FF0000"/>
              </a:solidFill>
            </a:endParaRPr>
          </a:p>
        </p:txBody>
      </p:sp>
      <p:sp>
        <p:nvSpPr>
          <p:cNvPr id="3" name="TextBox 2"/>
          <p:cNvSpPr txBox="1"/>
          <p:nvPr/>
        </p:nvSpPr>
        <p:spPr>
          <a:xfrm>
            <a:off x="179512" y="4365104"/>
            <a:ext cx="8784976"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smtClean="0"/>
              <a:t>What sort of </a:t>
            </a:r>
            <a:r>
              <a:rPr lang="en-GB" sz="3200" dirty="0" smtClean="0"/>
              <a:t>person would you expect the character to be speaking these lines to?</a:t>
            </a:r>
            <a:endParaRPr lang="en-GB" sz="3200" dirty="0"/>
          </a:p>
        </p:txBody>
      </p:sp>
      <p:sp>
        <p:nvSpPr>
          <p:cNvPr id="4" name="TextBox 3"/>
          <p:cNvSpPr txBox="1"/>
          <p:nvPr/>
        </p:nvSpPr>
        <p:spPr>
          <a:xfrm>
            <a:off x="179512" y="5589240"/>
            <a:ext cx="8784976"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GB" sz="3200" dirty="0" smtClean="0"/>
              <a:t>Extension Task – Write a reply to each of these which shows us the other character.</a:t>
            </a:r>
            <a:endParaRPr lang="en-GB"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dreamstime.com/brick-wall-face-thumb6334473.jpg"/>
          <p:cNvPicPr>
            <a:picLocks noChangeAspect="1" noChangeArrowheads="1"/>
          </p:cNvPicPr>
          <p:nvPr/>
        </p:nvPicPr>
        <p:blipFill>
          <a:blip r:embed="rId2"/>
          <a:srcRect b="6761"/>
          <a:stretch>
            <a:fillRect/>
          </a:stretch>
        </p:blipFill>
        <p:spPr bwMode="auto">
          <a:xfrm>
            <a:off x="179512" y="188640"/>
            <a:ext cx="3810000" cy="6408712"/>
          </a:xfrm>
          <a:prstGeom prst="rect">
            <a:avLst/>
          </a:prstGeom>
          <a:noFill/>
        </p:spPr>
      </p:pic>
      <p:sp>
        <p:nvSpPr>
          <p:cNvPr id="3" name="TextBox 2"/>
          <p:cNvSpPr txBox="1"/>
          <p:nvPr/>
        </p:nvSpPr>
        <p:spPr>
          <a:xfrm>
            <a:off x="4067944" y="379685"/>
            <a:ext cx="5004048" cy="6001643"/>
          </a:xfrm>
          <a:prstGeom prst="rect">
            <a:avLst/>
          </a:prstGeom>
          <a:noFill/>
        </p:spPr>
        <p:txBody>
          <a:bodyPr wrap="square" rtlCol="0">
            <a:spAutoFit/>
          </a:bodyPr>
          <a:lstStyle/>
          <a:p>
            <a:r>
              <a:rPr lang="en-GB" sz="3200" dirty="0" smtClean="0"/>
              <a:t>Write a goodbye conversation between your character and a family member/close friend.</a:t>
            </a:r>
          </a:p>
          <a:p>
            <a:endParaRPr lang="en-GB" sz="3200" b="1" dirty="0"/>
          </a:p>
          <a:p>
            <a:r>
              <a:rPr lang="en-GB" sz="3200" b="1" dirty="0" smtClean="0"/>
              <a:t>Use dialogue to show us what the relationship is like.</a:t>
            </a:r>
          </a:p>
          <a:p>
            <a:endParaRPr lang="en-GB" sz="3200" b="1" dirty="0"/>
          </a:p>
          <a:p>
            <a:r>
              <a:rPr lang="en-GB" sz="3200" b="1" dirty="0" smtClean="0">
                <a:solidFill>
                  <a:srgbClr val="FF0000"/>
                </a:solidFill>
              </a:rPr>
              <a:t>Remember:</a:t>
            </a:r>
            <a:r>
              <a:rPr lang="en-GB" sz="3200" dirty="0" smtClean="0"/>
              <a:t> </a:t>
            </a:r>
          </a:p>
          <a:p>
            <a:r>
              <a:rPr lang="en-GB" sz="3200" b="1" dirty="0">
                <a:solidFill>
                  <a:srgbClr val="FF0000"/>
                </a:solidFill>
              </a:rPr>
              <a:t>-</a:t>
            </a:r>
            <a:r>
              <a:rPr lang="en-GB" sz="3200" dirty="0" smtClean="0"/>
              <a:t> </a:t>
            </a:r>
            <a:r>
              <a:rPr lang="en-GB" sz="3200" b="1" dirty="0" smtClean="0">
                <a:solidFill>
                  <a:srgbClr val="FF0000"/>
                </a:solidFill>
              </a:rPr>
              <a:t>“</a:t>
            </a:r>
            <a:r>
              <a:rPr lang="en-GB" sz="3200" dirty="0" smtClean="0"/>
              <a:t>Hello</a:t>
            </a:r>
            <a:r>
              <a:rPr lang="en-GB" sz="3200" b="1" dirty="0" smtClean="0">
                <a:solidFill>
                  <a:srgbClr val="FF0000"/>
                </a:solidFill>
              </a:rPr>
              <a:t>.”</a:t>
            </a:r>
          </a:p>
          <a:p>
            <a:r>
              <a:rPr lang="en-GB" sz="3200" b="1" dirty="0" smtClean="0">
                <a:solidFill>
                  <a:srgbClr val="FF0000"/>
                </a:solidFill>
              </a:rPr>
              <a:t>- Start a new line each time someone new is speaking</a:t>
            </a:r>
            <a:endParaRPr lang="en-GB" sz="32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blogs.softchoice.com/microsoftnavigator/files/2010/10/2403highlighter-1.jpg"/>
          <p:cNvPicPr>
            <a:picLocks noChangeAspect="1" noChangeArrowheads="1"/>
          </p:cNvPicPr>
          <p:nvPr/>
        </p:nvPicPr>
        <p:blipFill>
          <a:blip r:embed="rId2"/>
          <a:srcRect/>
          <a:stretch>
            <a:fillRect/>
          </a:stretch>
        </p:blipFill>
        <p:spPr bwMode="auto">
          <a:xfrm>
            <a:off x="5628117" y="4221088"/>
            <a:ext cx="3515883" cy="2636912"/>
          </a:xfrm>
          <a:prstGeom prst="rect">
            <a:avLst/>
          </a:prstGeom>
          <a:noFill/>
        </p:spPr>
      </p:pic>
      <p:sp>
        <p:nvSpPr>
          <p:cNvPr id="2" name="TextBox 1"/>
          <p:cNvSpPr txBox="1"/>
          <p:nvPr/>
        </p:nvSpPr>
        <p:spPr>
          <a:xfrm>
            <a:off x="467544" y="476672"/>
            <a:ext cx="8319329" cy="6186309"/>
          </a:xfrm>
          <a:prstGeom prst="rect">
            <a:avLst/>
          </a:prstGeom>
          <a:noFill/>
        </p:spPr>
        <p:txBody>
          <a:bodyPr wrap="none" rtlCol="0">
            <a:spAutoFit/>
          </a:bodyPr>
          <a:lstStyle/>
          <a:p>
            <a:r>
              <a:rPr lang="en-GB" sz="3600" dirty="0" smtClean="0"/>
              <a:t>Highlight one example of where they have:</a:t>
            </a:r>
          </a:p>
          <a:p>
            <a:endParaRPr lang="en-GB" sz="3600" dirty="0"/>
          </a:p>
          <a:p>
            <a:pPr>
              <a:buFontTx/>
              <a:buChar char="-"/>
            </a:pPr>
            <a:r>
              <a:rPr lang="en-GB" sz="3600" dirty="0" smtClean="0"/>
              <a:t> Included character background/history</a:t>
            </a:r>
          </a:p>
          <a:p>
            <a:pPr>
              <a:buFontTx/>
              <a:buChar char="-"/>
            </a:pPr>
            <a:r>
              <a:rPr lang="en-GB" sz="3600" dirty="0" smtClean="0"/>
              <a:t> Shown us something rather than telling us</a:t>
            </a:r>
          </a:p>
          <a:p>
            <a:pPr>
              <a:buFontTx/>
              <a:buChar char="-"/>
            </a:pPr>
            <a:r>
              <a:rPr lang="en-GB" sz="3600" dirty="0" smtClean="0"/>
              <a:t> Used dialogue to show character</a:t>
            </a:r>
          </a:p>
          <a:p>
            <a:pPr>
              <a:buFontTx/>
              <a:buChar char="-"/>
            </a:pPr>
            <a:r>
              <a:rPr lang="en-GB" sz="3600" dirty="0"/>
              <a:t> </a:t>
            </a:r>
            <a:r>
              <a:rPr lang="en-GB" sz="3600" dirty="0" smtClean="0"/>
              <a:t>Used speech punctuation correctly</a:t>
            </a:r>
          </a:p>
          <a:p>
            <a:pPr>
              <a:buFontTx/>
              <a:buChar char="-"/>
            </a:pPr>
            <a:r>
              <a:rPr lang="en-GB" sz="3600" dirty="0" smtClean="0"/>
              <a:t>Used asides to engage the reader</a:t>
            </a:r>
          </a:p>
          <a:p>
            <a:pPr>
              <a:buFontTx/>
              <a:buChar char="-"/>
            </a:pPr>
            <a:endParaRPr lang="en-GB" sz="3600" dirty="0"/>
          </a:p>
          <a:p>
            <a:r>
              <a:rPr lang="en-GB" sz="3600" b="1" i="1" dirty="0" smtClean="0"/>
              <a:t>Have they met today’s L.O.?</a:t>
            </a:r>
          </a:p>
          <a:p>
            <a:endParaRPr lang="en-GB" sz="3600" b="1" i="1" dirty="0"/>
          </a:p>
          <a:p>
            <a:r>
              <a:rPr lang="en-GB" sz="3600" b="1" i="1" dirty="0" smtClean="0"/>
              <a:t>What do they still need to improve on?</a:t>
            </a:r>
            <a:endParaRPr lang="en-GB" sz="36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433</Words>
  <Application>Microsoft Office PowerPoint</Application>
  <PresentationFormat>On-screen Show (4:3)</PresentationFormat>
  <Paragraphs>47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RM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greens13</dc:creator>
  <cp:lastModifiedBy>greens13</cp:lastModifiedBy>
  <cp:revision>13</cp:revision>
  <dcterms:created xsi:type="dcterms:W3CDTF">2012-07-11T12:30:48Z</dcterms:created>
  <dcterms:modified xsi:type="dcterms:W3CDTF">2012-10-03T15:23:40Z</dcterms:modified>
</cp:coreProperties>
</file>