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2" r:id="rId6"/>
    <p:sldId id="261" r:id="rId7"/>
    <p:sldId id="256" r:id="rId8"/>
    <p:sldId id="263" r:id="rId9"/>
    <p:sldId id="266" r:id="rId10"/>
    <p:sldId id="267" r:id="rId11"/>
    <p:sldId id="264" r:id="rId12"/>
    <p:sldId id="265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E963-4881-4B79-A06F-9B1BF970A80B}" type="datetimeFigureOut">
              <a:rPr lang="en-GB" smtClean="0"/>
              <a:pPr/>
              <a:t>19/07/2012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F714-77F7-4236-85FA-064C4C5DD5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E963-4881-4B79-A06F-9B1BF970A80B}" type="datetimeFigureOut">
              <a:rPr lang="en-GB" smtClean="0"/>
              <a:pPr/>
              <a:t>19/07/2012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F714-77F7-4236-85FA-064C4C5DD5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E963-4881-4B79-A06F-9B1BF970A80B}" type="datetimeFigureOut">
              <a:rPr lang="en-GB" smtClean="0"/>
              <a:pPr/>
              <a:t>19/07/2012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F714-77F7-4236-85FA-064C4C5DD5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E963-4881-4B79-A06F-9B1BF970A80B}" type="datetimeFigureOut">
              <a:rPr lang="en-GB" smtClean="0"/>
              <a:pPr/>
              <a:t>19/07/2012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F714-77F7-4236-85FA-064C4C5DD5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E963-4881-4B79-A06F-9B1BF970A80B}" type="datetimeFigureOut">
              <a:rPr lang="en-GB" smtClean="0"/>
              <a:pPr/>
              <a:t>19/07/2012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F714-77F7-4236-85FA-064C4C5DD5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E963-4881-4B79-A06F-9B1BF970A80B}" type="datetimeFigureOut">
              <a:rPr lang="en-GB" smtClean="0"/>
              <a:pPr/>
              <a:t>19/07/2012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F714-77F7-4236-85FA-064C4C5DD5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E963-4881-4B79-A06F-9B1BF970A80B}" type="datetimeFigureOut">
              <a:rPr lang="en-GB" smtClean="0"/>
              <a:pPr/>
              <a:t>19/07/2012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F714-77F7-4236-85FA-064C4C5DD5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E963-4881-4B79-A06F-9B1BF970A80B}" type="datetimeFigureOut">
              <a:rPr lang="en-GB" smtClean="0"/>
              <a:pPr/>
              <a:t>19/07/2012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F714-77F7-4236-85FA-064C4C5DD5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E963-4881-4B79-A06F-9B1BF970A80B}" type="datetimeFigureOut">
              <a:rPr lang="en-GB" smtClean="0"/>
              <a:pPr/>
              <a:t>19/07/2012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F714-77F7-4236-85FA-064C4C5DD5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E963-4881-4B79-A06F-9B1BF970A80B}" type="datetimeFigureOut">
              <a:rPr lang="en-GB" smtClean="0"/>
              <a:pPr/>
              <a:t>19/07/2012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F714-77F7-4236-85FA-064C4C5DD5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E963-4881-4B79-A06F-9B1BF970A80B}" type="datetimeFigureOut">
              <a:rPr lang="en-GB" smtClean="0"/>
              <a:pPr/>
              <a:t>19/07/2012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1F714-77F7-4236-85FA-064C4C5DD50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8E963-4881-4B79-A06F-9B1BF970A80B}" type="datetimeFigureOut">
              <a:rPr lang="en-GB" smtClean="0"/>
              <a:pPr/>
              <a:t>19/07/2012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1F714-77F7-4236-85FA-064C4C5DD50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2656"/>
            <a:ext cx="84249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Echoes. Everything I did rebounded off the wall back to my ears, giving the illusion that there were ghosts of the previous tributes haunting the launch room. I shuffled nervously. It wouldn’t be long until I was fighting for my life and I couldn’t be more scared. Slowly, I made my way to the launch pad at the command of the tinny voice which burst into the room. It was time to face the games.</a:t>
            </a:r>
            <a:endParaRPr lang="en-GB" sz="2800" dirty="0"/>
          </a:p>
        </p:txBody>
      </p:sp>
      <p:pic>
        <p:nvPicPr>
          <p:cNvPr id="4098" name="Picture 2" descr="http://upload.wikimedia.org/wikipedia/commons/thumb/8/8a/Scared_Child_at_Nighttime.jpg/250px-Scared_Child_at_Nighttim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88224" y="3717032"/>
            <a:ext cx="2381250" cy="298132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79512" y="4005064"/>
            <a:ext cx="6264696" cy="954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800" dirty="0" smtClean="0"/>
              <a:t>How effective is this opening at creating tension? Discuss in your groups.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5284365"/>
            <a:ext cx="6264696" cy="1384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800" dirty="0" smtClean="0"/>
              <a:t>Extension Task – Can you think of any ways that you might improve the paragraph to build more tension?</a:t>
            </a:r>
            <a:endParaRPr lang="en-GB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124744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From behind me</a:t>
            </a:r>
            <a:r>
              <a:rPr lang="en-GB" sz="2400" dirty="0" smtClean="0"/>
              <a:t>, a tinny voice burst into the room, commanding me to make my way to the launch pad.</a:t>
            </a:r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179512" y="188640"/>
            <a:ext cx="8784976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sz="2800" dirty="0" smtClean="0"/>
              <a:t>6a – Use a variety of techniques to link sentences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2708920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 smtClean="0"/>
              <a:t>To secure Level 6 (and even start moving into Level 7) you need to think about the ways you begin your sentences.</a:t>
            </a:r>
          </a:p>
          <a:p>
            <a:endParaRPr lang="en-GB" sz="3600" i="1" dirty="0"/>
          </a:p>
          <a:p>
            <a:r>
              <a:rPr lang="en-GB" sz="3600" i="1" dirty="0" smtClean="0"/>
              <a:t>Starting every sentence with ‘I’ or ‘The’ will not get you top marks!</a:t>
            </a:r>
            <a:endParaRPr lang="en-GB" sz="3600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124744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Making </a:t>
            </a:r>
            <a:r>
              <a:rPr lang="en-GB" sz="2400" dirty="0" smtClean="0"/>
              <a:t>my way to the launch pad, I shivered at the sound of the tinny voice which burst into the room.</a:t>
            </a:r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179512" y="188640"/>
            <a:ext cx="8784976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sz="2800" dirty="0" smtClean="0"/>
              <a:t>6a – Use a variety of techniques to link sentences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2708920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 smtClean="0"/>
              <a:t>To secure Level 6 (and even start moving into Level 7) you need to think about the ways you begin your sentences.</a:t>
            </a:r>
          </a:p>
          <a:p>
            <a:endParaRPr lang="en-GB" sz="3600" i="1" dirty="0"/>
          </a:p>
          <a:p>
            <a:r>
              <a:rPr lang="en-GB" sz="3600" i="1" dirty="0" smtClean="0"/>
              <a:t>Starting every sentence with ‘I’ or ‘The’ will not get you top marks!</a:t>
            </a:r>
            <a:endParaRPr lang="en-GB" sz="3600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124744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S</a:t>
            </a:r>
            <a:r>
              <a:rPr lang="en-GB" sz="2400" dirty="0" smtClean="0">
                <a:solidFill>
                  <a:srgbClr val="FF0000"/>
                </a:solidFill>
              </a:rPr>
              <a:t>hivering</a:t>
            </a:r>
            <a:r>
              <a:rPr lang="en-GB" sz="2400" dirty="0" smtClean="0"/>
              <a:t> at the sound of the tinny voice which burst into the room, I made my way over to the launch pad.</a:t>
            </a:r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179512" y="188640"/>
            <a:ext cx="8784976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sz="2800" dirty="0" smtClean="0"/>
              <a:t>6a – Use a variety of techniques to link sentences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2708920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 smtClean="0"/>
              <a:t>To secure Level 6 (and even start moving into Level 7) you need to think about the ways you begin your sentences.</a:t>
            </a:r>
          </a:p>
          <a:p>
            <a:endParaRPr lang="en-GB" sz="3600" i="1" dirty="0"/>
          </a:p>
          <a:p>
            <a:r>
              <a:rPr lang="en-GB" sz="3600" i="1" dirty="0" smtClean="0"/>
              <a:t>Starting every sentence with ‘I’ or ‘The’ will not get you top marks!</a:t>
            </a:r>
            <a:endParaRPr lang="en-GB" sz="3600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wikia.com/thehungergames/images/c/c4/The-Hunger-Games-5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05206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220072" y="476672"/>
            <a:ext cx="36724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Take one of your sentences that you wrote earlier.</a:t>
            </a:r>
          </a:p>
          <a:p>
            <a:endParaRPr lang="en-GB" sz="2400" dirty="0"/>
          </a:p>
          <a:p>
            <a:r>
              <a:rPr lang="en-GB" sz="2400" dirty="0" smtClean="0"/>
              <a:t>How many different ways could you word that sentence?</a:t>
            </a:r>
          </a:p>
          <a:p>
            <a:endParaRPr lang="en-GB" sz="2400" dirty="0"/>
          </a:p>
          <a:p>
            <a:endParaRPr lang="en-GB" sz="2400" dirty="0" smtClean="0"/>
          </a:p>
          <a:p>
            <a:r>
              <a:rPr lang="en-GB" sz="2400" dirty="0" smtClean="0"/>
              <a:t>Try to:</a:t>
            </a:r>
          </a:p>
          <a:p>
            <a:endParaRPr lang="en-GB" sz="2400" dirty="0"/>
          </a:p>
          <a:p>
            <a:pPr>
              <a:buFontTx/>
              <a:buChar char="-"/>
            </a:pPr>
            <a:r>
              <a:rPr lang="en-GB" sz="2400" dirty="0" smtClean="0"/>
              <a:t> Start with an adverb</a:t>
            </a:r>
          </a:p>
          <a:p>
            <a:pPr>
              <a:buFontTx/>
              <a:buChar char="-"/>
            </a:pPr>
            <a:r>
              <a:rPr lang="en-GB" sz="2400" dirty="0" smtClean="0"/>
              <a:t> Start with a verb</a:t>
            </a:r>
          </a:p>
          <a:p>
            <a:pPr>
              <a:buFontTx/>
              <a:buChar char="-"/>
            </a:pPr>
            <a:r>
              <a:rPr lang="en-GB" sz="2400" dirty="0" smtClean="0"/>
              <a:t> Start with a name</a:t>
            </a:r>
          </a:p>
          <a:p>
            <a:pPr>
              <a:buFontTx/>
              <a:buChar char="-"/>
            </a:pPr>
            <a:r>
              <a:rPr lang="en-GB" sz="2400" dirty="0" smtClean="0"/>
              <a:t> Start with a preposition    (e.g. ‘Above me...’)</a:t>
            </a:r>
            <a:endParaRPr lang="en-GB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48680"/>
            <a:ext cx="80648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Can you use simple/complex sentences?</a:t>
            </a:r>
          </a:p>
          <a:p>
            <a:endParaRPr lang="en-GB" sz="3200" dirty="0" smtClean="0"/>
          </a:p>
          <a:p>
            <a:r>
              <a:rPr lang="en-GB" sz="3200" dirty="0" smtClean="0"/>
              <a:t>Can you use a variety of techniques to link sentences?</a:t>
            </a:r>
          </a:p>
          <a:p>
            <a:endParaRPr lang="en-GB" sz="3200" dirty="0" smtClean="0"/>
          </a:p>
          <a:p>
            <a:r>
              <a:rPr lang="en-GB" sz="3200" dirty="0" smtClean="0"/>
              <a:t>Can you use a secure range of sentence structures?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4221088"/>
            <a:ext cx="85689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 smtClean="0">
                <a:solidFill>
                  <a:srgbClr val="FF0000"/>
                </a:solidFill>
              </a:rPr>
              <a:t>Is there anything that you still need help with?</a:t>
            </a:r>
          </a:p>
          <a:p>
            <a:endParaRPr lang="en-GB" sz="4000" i="1" dirty="0">
              <a:solidFill>
                <a:srgbClr val="FF0000"/>
              </a:solidFill>
            </a:endParaRPr>
          </a:p>
          <a:p>
            <a:r>
              <a:rPr lang="en-GB" sz="4000" i="1" dirty="0" smtClean="0">
                <a:solidFill>
                  <a:srgbClr val="FF0000"/>
                </a:solidFill>
              </a:rPr>
              <a:t>Is there anything you don’t understand?</a:t>
            </a:r>
            <a:endParaRPr lang="en-GB" sz="40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32656"/>
            <a:ext cx="806489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L.O.</a:t>
            </a:r>
          </a:p>
          <a:p>
            <a:endParaRPr lang="en-GB" sz="3200" dirty="0"/>
          </a:p>
          <a:p>
            <a:r>
              <a:rPr lang="en-GB" sz="3200" dirty="0" smtClean="0"/>
              <a:t>Write with a variety of sentences for effect (AF5 Writing)</a:t>
            </a:r>
          </a:p>
          <a:p>
            <a:endParaRPr lang="en-GB" sz="3200" dirty="0"/>
          </a:p>
          <a:p>
            <a:r>
              <a:rPr lang="en-GB" sz="3200" b="1" dirty="0" smtClean="0"/>
              <a:t>S.C.</a:t>
            </a:r>
          </a:p>
          <a:p>
            <a:endParaRPr lang="en-GB" sz="3200" dirty="0"/>
          </a:p>
          <a:p>
            <a:r>
              <a:rPr lang="en-GB" sz="3200" dirty="0" smtClean="0"/>
              <a:t>6b – Controlled use of simple/complex sentences</a:t>
            </a:r>
          </a:p>
          <a:p>
            <a:r>
              <a:rPr lang="en-GB" sz="3200" dirty="0" smtClean="0"/>
              <a:t>6a – Use a variety of techniques to link sentences</a:t>
            </a:r>
          </a:p>
          <a:p>
            <a:r>
              <a:rPr lang="en-GB" sz="3200" dirty="0" smtClean="0"/>
              <a:t>7+ - Use a secure range of sentence structures</a:t>
            </a:r>
            <a:endParaRPr lang="en-GB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59832" y="620688"/>
            <a:ext cx="280044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600" dirty="0" smtClean="0"/>
              <a:t>Echoes.</a:t>
            </a:r>
            <a:endParaRPr lang="en-GB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420888"/>
            <a:ext cx="8352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 smtClean="0"/>
              <a:t>A </a:t>
            </a:r>
            <a:r>
              <a:rPr lang="en-GB" sz="4000" b="1" i="1" dirty="0" smtClean="0"/>
              <a:t>fragment</a:t>
            </a:r>
            <a:r>
              <a:rPr lang="en-GB" sz="4000" i="1" dirty="0" smtClean="0"/>
              <a:t> is a one word (or a couple of words) sentence.</a:t>
            </a:r>
          </a:p>
          <a:p>
            <a:endParaRPr lang="en-GB" sz="4000" i="1" dirty="0"/>
          </a:p>
          <a:p>
            <a:r>
              <a:rPr lang="en-GB" sz="4000" i="1" dirty="0" smtClean="0"/>
              <a:t>What is the effect of a fragment?</a:t>
            </a:r>
            <a:endParaRPr lang="en-GB" sz="4000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620688"/>
            <a:ext cx="64422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I</a:t>
            </a:r>
            <a:r>
              <a:rPr lang="en-GB" sz="6000" dirty="0" smtClean="0"/>
              <a:t> </a:t>
            </a:r>
            <a:r>
              <a:rPr lang="en-GB" sz="6000" dirty="0" smtClean="0">
                <a:solidFill>
                  <a:srgbClr val="00B050"/>
                </a:solidFill>
              </a:rPr>
              <a:t>shuffled</a:t>
            </a:r>
            <a:r>
              <a:rPr lang="en-GB" sz="6000" dirty="0" smtClean="0"/>
              <a:t> nervously.</a:t>
            </a:r>
            <a:endParaRPr lang="en-GB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231778" y="2852936"/>
            <a:ext cx="86607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i="1" dirty="0" smtClean="0"/>
              <a:t>A simple sentence has one </a:t>
            </a:r>
            <a:r>
              <a:rPr lang="en-GB" sz="3600" b="1" i="1" dirty="0" smtClean="0">
                <a:solidFill>
                  <a:srgbClr val="FF0000"/>
                </a:solidFill>
              </a:rPr>
              <a:t>subject</a:t>
            </a:r>
            <a:r>
              <a:rPr lang="en-GB" sz="3600" i="1" dirty="0" smtClean="0"/>
              <a:t> and a </a:t>
            </a:r>
            <a:r>
              <a:rPr lang="en-GB" sz="3600" b="1" i="1" dirty="0" smtClean="0">
                <a:solidFill>
                  <a:srgbClr val="00B050"/>
                </a:solidFill>
              </a:rPr>
              <a:t>verb</a:t>
            </a:r>
            <a:r>
              <a:rPr lang="en-GB" sz="3600" i="1" dirty="0" smtClean="0"/>
              <a:t>.</a:t>
            </a:r>
          </a:p>
          <a:p>
            <a:pPr algn="ctr"/>
            <a:endParaRPr lang="en-GB" sz="3600" i="1" dirty="0"/>
          </a:p>
          <a:p>
            <a:pPr algn="ctr"/>
            <a:r>
              <a:rPr lang="en-GB" sz="3600" i="1" dirty="0" smtClean="0"/>
              <a:t>The subject is usually the one performing the action.</a:t>
            </a:r>
            <a:endParaRPr lang="en-GB" sz="36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260648"/>
            <a:ext cx="864096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dirty="0" smtClean="0"/>
              <a:t>It wouldn’t be long until I was fighting for my life </a:t>
            </a:r>
            <a:r>
              <a:rPr lang="en-GB" sz="4400" b="1" dirty="0" smtClean="0">
                <a:solidFill>
                  <a:srgbClr val="FF0000"/>
                </a:solidFill>
              </a:rPr>
              <a:t>and</a:t>
            </a:r>
            <a:r>
              <a:rPr lang="en-GB" sz="4400" dirty="0" smtClean="0"/>
              <a:t> I couldn’t be more scared. </a:t>
            </a:r>
            <a:endParaRPr lang="en-GB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3356992"/>
            <a:ext cx="80648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i="1" dirty="0" smtClean="0"/>
              <a:t>A compound sentence is two simple sentences which are linked using a </a:t>
            </a:r>
            <a:r>
              <a:rPr lang="en-GB" sz="4800" b="1" i="1" dirty="0" smtClean="0">
                <a:solidFill>
                  <a:srgbClr val="FF0000"/>
                </a:solidFill>
              </a:rPr>
              <a:t>connective (such as ‘and’).</a:t>
            </a:r>
            <a:endParaRPr lang="en-GB" sz="48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116632"/>
            <a:ext cx="842493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FF0000"/>
                </a:solidFill>
              </a:rPr>
              <a:t>Everything I did rebounded off the wall back to my ears</a:t>
            </a:r>
            <a:r>
              <a:rPr lang="en-GB" sz="3200" dirty="0" smtClean="0"/>
              <a:t>, </a:t>
            </a:r>
            <a:r>
              <a:rPr lang="en-GB" sz="3200" b="1" dirty="0" smtClean="0">
                <a:solidFill>
                  <a:srgbClr val="00B050"/>
                </a:solidFill>
              </a:rPr>
              <a:t>giving the illusion that there were ghosts of the previous tributes haunting the launch room.</a:t>
            </a:r>
            <a:endParaRPr lang="en-GB" sz="3200" b="1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204864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 smtClean="0"/>
              <a:t>A complex sentence has two parts:</a:t>
            </a:r>
          </a:p>
          <a:p>
            <a:endParaRPr lang="en-GB" sz="3600" i="1" dirty="0"/>
          </a:p>
          <a:p>
            <a:pPr>
              <a:buFont typeface="Arial" pitchFamily="34" charset="0"/>
              <a:buChar char="•"/>
            </a:pPr>
            <a:r>
              <a:rPr lang="en-GB" sz="3600" b="1" i="1" dirty="0" smtClean="0">
                <a:solidFill>
                  <a:srgbClr val="FF0000"/>
                </a:solidFill>
              </a:rPr>
              <a:t> A main clause, which makes sense on its own.</a:t>
            </a:r>
          </a:p>
          <a:p>
            <a:pPr>
              <a:buFont typeface="Arial" pitchFamily="34" charset="0"/>
              <a:buChar char="•"/>
            </a:pPr>
            <a:endParaRPr lang="en-GB" sz="3600" i="1" dirty="0"/>
          </a:p>
          <a:p>
            <a:pPr>
              <a:buFont typeface="Arial" pitchFamily="34" charset="0"/>
              <a:buChar char="•"/>
            </a:pPr>
            <a:r>
              <a:rPr lang="en-GB" sz="3600" b="1" i="1" dirty="0" smtClean="0">
                <a:solidFill>
                  <a:srgbClr val="00B050"/>
                </a:solidFill>
              </a:rPr>
              <a:t> A subordinate clause which adds more detail and doesn’t make sense on its own.</a:t>
            </a:r>
            <a:endParaRPr lang="en-GB" sz="3600" b="1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wikia.com/thehungergames/images/c/c4/The-Hunger-Games-5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05206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220072" y="116632"/>
            <a:ext cx="367240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Imagine that your tribute is waiting in the launch room waiting for the games to begin.</a:t>
            </a:r>
          </a:p>
          <a:p>
            <a:endParaRPr lang="en-GB" sz="2800" dirty="0"/>
          </a:p>
          <a:p>
            <a:r>
              <a:rPr lang="en-GB" sz="2800" dirty="0" smtClean="0"/>
              <a:t>Write four sentences which describe the atmosphere.</a:t>
            </a:r>
          </a:p>
          <a:p>
            <a:endParaRPr lang="en-GB" sz="2800" dirty="0"/>
          </a:p>
          <a:p>
            <a:r>
              <a:rPr lang="en-GB" sz="2800" dirty="0" smtClean="0"/>
              <a:t>Use:</a:t>
            </a:r>
          </a:p>
          <a:p>
            <a:endParaRPr lang="en-GB" sz="2800" dirty="0"/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A fragment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A simple sentence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A compound sentence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/>
              <a:t>A complex sentence</a:t>
            </a:r>
            <a:endParaRPr lang="en-GB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124744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Slowly</a:t>
            </a:r>
            <a:r>
              <a:rPr lang="en-GB" sz="2400" dirty="0" smtClean="0"/>
              <a:t>, I made my way to the launch pad at the command of the tinny voice which burst into the room.</a:t>
            </a:r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179512" y="188640"/>
            <a:ext cx="8784976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sz="2800" dirty="0" smtClean="0"/>
              <a:t>6a – Use a variety of techniques to link sentences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2708920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 smtClean="0"/>
              <a:t>To secure Level 6 (and even start moving into Level 7) you need to think about the ways you begin your sentences.</a:t>
            </a:r>
          </a:p>
          <a:p>
            <a:endParaRPr lang="en-GB" sz="3600" i="1" dirty="0"/>
          </a:p>
          <a:p>
            <a:r>
              <a:rPr lang="en-GB" sz="3600" i="1" dirty="0" smtClean="0"/>
              <a:t>Starting every sentence with ‘I’ or ‘The’ will not get you top marks!</a:t>
            </a:r>
            <a:endParaRPr lang="en-GB" sz="3600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124744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At the command of the </a:t>
            </a:r>
            <a:r>
              <a:rPr lang="en-GB" sz="2400" dirty="0" smtClean="0"/>
              <a:t>tinny voice which burst into the room from behind me, I made my way to the launch pad.</a:t>
            </a:r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179512" y="188640"/>
            <a:ext cx="8784976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sz="2800" dirty="0" smtClean="0"/>
              <a:t>6a – Use a variety of techniques to link sentences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2708920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 smtClean="0"/>
              <a:t>To secure Level 6 (and even start moving into Level 7) you need to think about the ways you begin your sentences.</a:t>
            </a:r>
          </a:p>
          <a:p>
            <a:endParaRPr lang="en-GB" sz="3600" i="1" dirty="0"/>
          </a:p>
          <a:p>
            <a:r>
              <a:rPr lang="en-GB" sz="3600" i="1" dirty="0" smtClean="0"/>
              <a:t>Starting every sentence with ‘I’ or ‘The’ will not get you top marks!</a:t>
            </a:r>
            <a:endParaRPr lang="en-GB" sz="36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824</Words>
  <Application>Microsoft Office PowerPoint</Application>
  <PresentationFormat>On-screen Show (4:3)</PresentationFormat>
  <Paragraphs>82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RM plc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greens13</dc:creator>
  <cp:lastModifiedBy>greens13</cp:lastModifiedBy>
  <cp:revision>7</cp:revision>
  <dcterms:created xsi:type="dcterms:W3CDTF">2012-07-18T08:59:02Z</dcterms:created>
  <dcterms:modified xsi:type="dcterms:W3CDTF">2012-07-19T06:45:36Z</dcterms:modified>
</cp:coreProperties>
</file>