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</p:sldMasterIdLst>
  <p:sldIdLst>
    <p:sldId id="256" r:id="rId2"/>
    <p:sldId id="257" r:id="rId3"/>
    <p:sldId id="258" r:id="rId4"/>
    <p:sldId id="268" r:id="rId5"/>
    <p:sldId id="260" r:id="rId6"/>
    <p:sldId id="275" r:id="rId7"/>
    <p:sldId id="271" r:id="rId8"/>
    <p:sldId id="273" r:id="rId9"/>
    <p:sldId id="274" r:id="rId10"/>
    <p:sldId id="261" r:id="rId11"/>
    <p:sldId id="262" r:id="rId12"/>
    <p:sldId id="264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E14906F-4710-4845-91DD-58F2157EEEA1}">
          <p14:sldIdLst>
            <p14:sldId id="256"/>
            <p14:sldId id="257"/>
            <p14:sldId id="258"/>
            <p14:sldId id="268"/>
            <p14:sldId id="260"/>
            <p14:sldId id="275"/>
            <p14:sldId id="271"/>
            <p14:sldId id="273"/>
            <p14:sldId id="274"/>
            <p14:sldId id="261"/>
            <p14:sldId id="262"/>
            <p14:sldId id="264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762" autoAdjust="0"/>
  </p:normalViewPr>
  <p:slideViewPr>
    <p:cSldViewPr snapToGrid="0" snapToObjects="1">
      <p:cViewPr>
        <p:scale>
          <a:sx n="107" d="100"/>
          <a:sy n="107" d="100"/>
        </p:scale>
        <p:origin x="-8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8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5D87A24-8027-C745-9262-051C3D311615}" type="datetimeFigureOut">
              <a:rPr lang="en-US" smtClean="0"/>
              <a:t>7/30/2015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982E25B-399B-B24A-89CE-AEC8C780184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 spd="slow">
    <p:push dir="u"/>
  </p:transition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523"/>
            <a:ext cx="7772400" cy="3654405"/>
          </a:xfrm>
        </p:spPr>
        <p:txBody>
          <a:bodyPr/>
          <a:lstStyle/>
          <a:p>
            <a:r>
              <a:rPr lang="en-US" dirty="0" smtClean="0"/>
              <a:t>Characters in Frankenstein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09708"/>
            <a:ext cx="6400800" cy="2062492"/>
          </a:xfrm>
        </p:spPr>
        <p:txBody>
          <a:bodyPr>
            <a:normAutofit/>
          </a:bodyPr>
          <a:lstStyle/>
          <a:p>
            <a:r>
              <a:rPr lang="en-US" b="1" dirty="0" smtClean="0"/>
              <a:t>Who is</a:t>
            </a:r>
          </a:p>
          <a:p>
            <a:r>
              <a:rPr lang="en-US" u="sng" dirty="0" smtClean="0">
                <a:solidFill>
                  <a:srgbClr val="008000"/>
                </a:solidFill>
                <a:latin typeface="Copperplate Gothic Bold"/>
                <a:cs typeface="Copperplate Gothic Bold"/>
              </a:rPr>
              <a:t>Victor Frankenstein</a:t>
            </a:r>
          </a:p>
          <a:p>
            <a:r>
              <a:rPr lang="en-US" sz="2200" dirty="0" smtClean="0"/>
              <a:t>A classic mad scientist transgressing all boundaries without concern?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880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SYMBOLISIM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 Black"/>
                <a:cs typeface="Arial Black"/>
              </a:rPr>
              <a:t>Light: </a:t>
            </a:r>
            <a:r>
              <a:rPr lang="en-US" dirty="0" smtClean="0"/>
              <a:t>knowledge, discovery, and enlightenment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800" dirty="0" smtClean="0">
                <a:latin typeface="Arial Black"/>
                <a:cs typeface="Arial Black"/>
              </a:rPr>
              <a:t>Fire: what do you think fire symbolises?</a:t>
            </a:r>
          </a:p>
          <a:p>
            <a:endParaRPr lang="en-US" sz="2800" dirty="0" smtClean="0">
              <a:latin typeface="Arial Black"/>
              <a:cs typeface="Arial Black"/>
            </a:endParaRPr>
          </a:p>
          <a:p>
            <a:r>
              <a:rPr lang="en-US" b="1" u="sng" dirty="0" smtClean="0"/>
              <a:t>Read the book and  Describe </a:t>
            </a:r>
            <a:r>
              <a:rPr lang="en-US" dirty="0" smtClean="0"/>
              <a:t>the monsters first experience with a still- smoldering flame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082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8758" y="667236"/>
            <a:ext cx="738409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monster discovers the dual nature of fire : it creates light in the darkness of the night and brings warmth, but also that it can harm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729322" y="2967335"/>
            <a:ext cx="3685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A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symbolism</a:t>
            </a:r>
            <a:endParaRPr lang="en-A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347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w</a:t>
            </a:r>
            <a:r>
              <a:rPr lang="en-US" sz="2400" dirty="0" smtClean="0"/>
              <a:t>armth, comfort, home (fire- place) </a:t>
            </a:r>
            <a:r>
              <a:rPr lang="en-US" sz="2400" b="1" dirty="0" smtClean="0"/>
              <a:t>/</a:t>
            </a:r>
            <a:r>
              <a:rPr lang="en-US" sz="2400" dirty="0" smtClean="0"/>
              <a:t> danger, death </a:t>
            </a:r>
            <a:br>
              <a:rPr lang="en-US" sz="2400" dirty="0" smtClean="0"/>
            </a:br>
            <a:r>
              <a:rPr lang="en-US" sz="2400" dirty="0" smtClean="0"/>
              <a:t>BINARY OPPOSITION</a:t>
            </a:r>
            <a:endParaRPr lang="en-US" sz="24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t="18054" b="1805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625762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oper Black"/>
                <a:cs typeface="Cooper Black"/>
              </a:rPr>
              <a:t>GRAPHIC NOVEL STUDY</a:t>
            </a:r>
            <a:endParaRPr lang="en-US" dirty="0">
              <a:latin typeface="Cooper Black"/>
              <a:cs typeface="Cooper Black"/>
            </a:endParaRPr>
          </a:p>
        </p:txBody>
      </p:sp>
      <p:pic>
        <p:nvPicPr>
          <p:cNvPr id="5" name="Content Placeholder 4" descr="GN_0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9" r="20359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DOES THE PICTURE HAVE MEANING WITHOUT THE TEXT</a:t>
            </a:r>
            <a:r>
              <a:rPr lang="en-US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218411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happening?</a:t>
            </a:r>
            <a:endParaRPr lang="en-US" dirty="0"/>
          </a:p>
        </p:txBody>
      </p:sp>
      <p:pic>
        <p:nvPicPr>
          <p:cNvPr id="4" name="Content Placeholder 3" descr="GN_01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09" b="104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1790173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or</a:t>
            </a:r>
            <a:endParaRPr lang="en-US" sz="40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-37148" r="-37148"/>
          <a:stretch>
            <a:fillRect/>
          </a:stretch>
        </p:blipFill>
        <p:spPr>
          <a:xfrm>
            <a:off x="1508125" y="1143000"/>
            <a:ext cx="6054725" cy="26670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79576" y="4326271"/>
            <a:ext cx="5711824" cy="2017379"/>
          </a:xfrm>
        </p:spPr>
        <p:txBody>
          <a:bodyPr>
            <a:normAutofit fontScale="47500" lnSpcReduction="20000"/>
          </a:bodyPr>
          <a:lstStyle/>
          <a:p>
            <a:r>
              <a:rPr lang="en-US" sz="5900" dirty="0" smtClean="0"/>
              <a:t>A brave adventurer into unknown scientific lands, not to </a:t>
            </a:r>
            <a:r>
              <a:rPr lang="en-US" sz="5900" dirty="0"/>
              <a:t>b</a:t>
            </a:r>
            <a:r>
              <a:rPr lang="en-US" sz="5900" dirty="0" smtClean="0"/>
              <a:t>e held responsible for the consequences of his explorations</a:t>
            </a:r>
            <a:r>
              <a:rPr lang="en-US" sz="3200" dirty="0" smtClean="0"/>
              <a:t>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58158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5000">
              <a:schemeClr val="bg2">
                <a:tint val="80000"/>
                <a:satMod val="250000"/>
              </a:schemeClr>
            </a:gs>
            <a:gs pos="76000">
              <a:schemeClr val="bg2">
                <a:tint val="90000"/>
                <a:shade val="90000"/>
                <a:satMod val="200000"/>
              </a:schemeClr>
            </a:gs>
            <a:gs pos="92000">
              <a:schemeClr val="bg2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11188"/>
            <a:ext cx="9144000" cy="1692275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5280" y="301332"/>
            <a:ext cx="4348647" cy="627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&gt;reads the works of ancient alchemists</a:t>
            </a:r>
          </a:p>
          <a:p>
            <a:pPr marL="285750" indent="-285750">
              <a:buFont typeface="Wingdings" charset="0"/>
              <a:buChar char="Ø"/>
            </a:pPr>
            <a:r>
              <a:rPr lang="en-US" sz="2400" dirty="0" smtClean="0"/>
              <a:t>Attends university, studies modern science.</a:t>
            </a:r>
          </a:p>
          <a:p>
            <a:pPr marL="285750" indent="-285750">
              <a:buFont typeface="Wingdings" charset="0"/>
              <a:buChar char="Ø"/>
            </a:pPr>
            <a:r>
              <a:rPr lang="en-US" sz="2400" dirty="0" smtClean="0"/>
              <a:t>Within a few years masters all that his professors have taught him</a:t>
            </a:r>
          </a:p>
          <a:p>
            <a:pPr marL="285750" indent="-285750">
              <a:buFont typeface="Wingdings" charset="0"/>
              <a:buChar char="Ø"/>
            </a:pPr>
            <a:r>
              <a:rPr lang="en-US" sz="2400" dirty="0" smtClean="0"/>
              <a:t>Brings a hideous monster to life</a:t>
            </a:r>
          </a:p>
          <a:p>
            <a:pPr marL="285750" indent="-285750">
              <a:buFont typeface="Wingdings" charset="0"/>
              <a:buChar char="Ø"/>
            </a:pPr>
            <a:r>
              <a:rPr lang="en-US" sz="2400" dirty="0" smtClean="0"/>
              <a:t>Victors youngest brother, wife and best friend are killed</a:t>
            </a:r>
          </a:p>
          <a:p>
            <a:pPr marL="285750" indent="-285750">
              <a:buFont typeface="Wingdings" charset="0"/>
              <a:buChar char="Ø"/>
            </a:pPr>
            <a:r>
              <a:rPr lang="en-US" sz="2400" dirty="0" smtClean="0"/>
              <a:t>Torn by remorse, guilt and shame Victor refuses to admit/confess his creation has caused such damage</a:t>
            </a:r>
          </a:p>
          <a:p>
            <a:pPr marL="285750" indent="-285750">
              <a:buFont typeface="Wingdings" charset="0"/>
              <a:buChar char="Ø"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99962" y="611189"/>
            <a:ext cx="4077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oper Black"/>
                <a:cs typeface="Cooper Black"/>
              </a:rPr>
              <a:t>VICTOR FRANKENSTEIN</a:t>
            </a:r>
            <a:endParaRPr lang="en-US" sz="3200" dirty="0">
              <a:latin typeface="Cooper Black"/>
              <a:cs typeface="Cooper Black"/>
            </a:endParaRPr>
          </a:p>
        </p:txBody>
      </p:sp>
    </p:spTree>
    <p:extLst>
      <p:ext uri="{BB962C8B-B14F-4D97-AF65-F5344CB8AC3E}">
        <p14:creationId xmlns:p14="http://schemas.microsoft.com/office/powerpoint/2010/main" val="9372212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330"/>
            <a:ext cx="8229600" cy="846869"/>
          </a:xfrm>
        </p:spPr>
        <p:txBody>
          <a:bodyPr/>
          <a:lstStyle/>
          <a:p>
            <a:r>
              <a:rPr lang="en-US" sz="3200" b="1" u="sng" dirty="0" smtClean="0">
                <a:solidFill>
                  <a:srgbClr val="0D0D0D"/>
                </a:solidFill>
              </a:rPr>
              <a:t>MONSTER</a:t>
            </a:r>
            <a:endParaRPr lang="en-US" sz="3200" b="1" u="sng" dirty="0">
              <a:solidFill>
                <a:srgbClr val="0D0D0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8 FOOT </a:t>
            </a:r>
            <a:r>
              <a:rPr lang="en-US" b="1" dirty="0"/>
              <a:t>TALL</a:t>
            </a:r>
            <a:br>
              <a:rPr lang="en-US" b="1" dirty="0"/>
            </a:br>
            <a:endParaRPr lang="en-US" b="1" dirty="0" smtClean="0"/>
          </a:p>
          <a:p>
            <a:r>
              <a:rPr lang="en-US" b="1" dirty="0" smtClean="0"/>
              <a:t>*</a:t>
            </a:r>
            <a:r>
              <a:rPr lang="en-US" b="1" dirty="0"/>
              <a:t>GROTESQUE</a:t>
            </a:r>
            <a:br>
              <a:rPr lang="en-US" b="1" dirty="0"/>
            </a:br>
            <a:endParaRPr lang="en-US" b="1" dirty="0" smtClean="0"/>
          </a:p>
          <a:p>
            <a:r>
              <a:rPr lang="en-US" b="1" dirty="0" smtClean="0"/>
              <a:t>*</a:t>
            </a:r>
            <a:r>
              <a:rPr lang="en-US" b="1" dirty="0"/>
              <a:t>INTELLIGENT AND SENSITIVE</a:t>
            </a:r>
            <a:br>
              <a:rPr lang="en-US" b="1" dirty="0"/>
            </a:br>
            <a:endParaRPr lang="en-US" b="1" dirty="0" smtClean="0"/>
          </a:p>
          <a:p>
            <a:r>
              <a:rPr lang="en-US" b="1" dirty="0" smtClean="0"/>
              <a:t>*</a:t>
            </a:r>
            <a:r>
              <a:rPr lang="en-US" b="1" dirty="0"/>
              <a:t>FEELING OF ABANDONMENT COMPELS HIM TO SEEK REVENGE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397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60960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 smtClean="0"/>
              <a:t>Women in the Novel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96754"/>
            <a:ext cx="4040188" cy="688758"/>
          </a:xfrm>
        </p:spPr>
        <p:txBody>
          <a:bodyPr>
            <a:normAutofit fontScale="55000" lnSpcReduction="20000"/>
          </a:bodyPr>
          <a:lstStyle/>
          <a:p>
            <a:endParaRPr lang="en-US" dirty="0" smtClean="0"/>
          </a:p>
          <a:p>
            <a:r>
              <a:rPr lang="en-US" sz="5100" dirty="0" smtClean="0"/>
              <a:t>ELIZABETH LAVENZA</a:t>
            </a:r>
            <a:endParaRPr lang="en-US" sz="51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90467"/>
            <a:ext cx="4041775" cy="495045"/>
          </a:xfrm>
        </p:spPr>
        <p:txBody>
          <a:bodyPr>
            <a:noAutofit/>
          </a:bodyPr>
          <a:lstStyle/>
          <a:p>
            <a:r>
              <a:rPr lang="en-US" sz="3200" dirty="0" smtClean="0"/>
              <a:t>JUSTINE MORITZ</a:t>
            </a:r>
            <a:endParaRPr lang="en-US" sz="32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57200" y="3379226"/>
            <a:ext cx="4041648" cy="1162282"/>
          </a:xfrm>
        </p:spPr>
        <p:txBody>
          <a:bodyPr/>
          <a:lstStyle/>
          <a:p>
            <a:r>
              <a:rPr lang="en-US" dirty="0" smtClean="0"/>
              <a:t>Waits patient and helpless for Victor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>
          <a:xfrm>
            <a:off x="4672584" y="3379226"/>
            <a:ext cx="4041648" cy="27468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Executed for murder despite her innocence</a:t>
            </a:r>
          </a:p>
          <a:p>
            <a:endParaRPr lang="en-US" dirty="0" smtClean="0"/>
          </a:p>
          <a:p>
            <a:r>
              <a:rPr lang="en-US" dirty="0" smtClean="0"/>
              <a:t>BOTH WOMEN REPRESENT PASSIVITY.</a:t>
            </a:r>
          </a:p>
          <a:p>
            <a:r>
              <a:rPr lang="en-US" dirty="0" smtClean="0"/>
              <a:t>THEY ARE ILL TREATED AND HAVE NO 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259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Compare/ Contrast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340" y="1689412"/>
            <a:ext cx="4209175" cy="520387"/>
          </a:xfrm>
        </p:spPr>
        <p:txBody>
          <a:bodyPr/>
          <a:lstStyle/>
          <a:p>
            <a:r>
              <a:rPr lang="en-US" dirty="0" smtClean="0">
                <a:latin typeface="Cooper Black"/>
                <a:cs typeface="Cooper Black"/>
              </a:rPr>
              <a:t>Victor and the Monster</a:t>
            </a:r>
            <a:endParaRPr lang="en-US" dirty="0">
              <a:latin typeface="Cooper Black"/>
              <a:cs typeface="Cooper Black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Elizabeth and Justine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Victor</a:t>
            </a:r>
            <a:r>
              <a:rPr lang="en-US" dirty="0"/>
              <a:t> is obsessed with creating a living being from body parts</a:t>
            </a:r>
          </a:p>
          <a:p>
            <a:r>
              <a:rPr lang="en-US" dirty="0"/>
              <a:t>(creating life)</a:t>
            </a:r>
          </a:p>
          <a:p>
            <a:r>
              <a:rPr lang="en-US" dirty="0"/>
              <a:t>Puts a hold on love to pursue his research.</a:t>
            </a:r>
          </a:p>
          <a:p>
            <a:r>
              <a:rPr lang="en-US" b="1" dirty="0"/>
              <a:t>Monster</a:t>
            </a:r>
            <a:r>
              <a:rPr lang="en-US" dirty="0"/>
              <a:t> is obsessed with destroying all that Victor holds dear (rampage of murder)</a:t>
            </a:r>
          </a:p>
          <a:p>
            <a:r>
              <a:rPr lang="en-US" dirty="0"/>
              <a:t>Intelligent- blind family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Passive</a:t>
            </a:r>
          </a:p>
          <a:p>
            <a:r>
              <a:rPr lang="en-US" dirty="0"/>
              <a:t>Gentle</a:t>
            </a:r>
          </a:p>
          <a:p>
            <a:r>
              <a:rPr lang="en-US" dirty="0"/>
              <a:t>Patient</a:t>
            </a:r>
          </a:p>
          <a:p>
            <a:r>
              <a:rPr lang="en-US" dirty="0"/>
              <a:t>Victims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8586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633"/>
            <a:ext cx="8229600" cy="1360567"/>
          </a:xfrm>
        </p:spPr>
        <p:txBody>
          <a:bodyPr/>
          <a:lstStyle/>
          <a:p>
            <a:r>
              <a:rPr lang="en-US" sz="3600" b="1" u="sng" dirty="0"/>
              <a:t>Motifs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 smtClean="0"/>
              <a:t>Definition of Motif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rgbClr val="000090"/>
                </a:solidFill>
              </a:rPr>
              <a:t>Examples of motifs in the text</a:t>
            </a:r>
            <a:endParaRPr lang="en-US" sz="2000" dirty="0">
              <a:solidFill>
                <a:srgbClr val="00009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 recurring structures, contrasts and literary devices that can help inform and develop the text’s major themes.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008000"/>
                </a:solidFill>
              </a:rPr>
              <a:t>Abandonment: </a:t>
            </a:r>
            <a:endParaRPr lang="en-US" dirty="0" smtClean="0">
              <a:solidFill>
                <a:srgbClr val="008000"/>
              </a:solidFill>
            </a:endParaRPr>
          </a:p>
          <a:p>
            <a:r>
              <a:rPr lang="en-US" dirty="0" smtClean="0">
                <a:solidFill>
                  <a:srgbClr val="008000"/>
                </a:solidFill>
              </a:rPr>
              <a:t>Justine –orphaned 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Elizabeth- forgotten for a time while Victor pursued research</a:t>
            </a:r>
          </a:p>
          <a:p>
            <a:r>
              <a:rPr lang="en-US" dirty="0" smtClean="0">
                <a:solidFill>
                  <a:srgbClr val="008000"/>
                </a:solidFill>
              </a:rPr>
              <a:t>Monster- abandoned by his creator</a:t>
            </a:r>
          </a:p>
          <a:p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8427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Motifs 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8000"/>
                </a:solidFill>
              </a:rPr>
              <a:t>Passive women:</a:t>
            </a:r>
          </a:p>
          <a:p>
            <a:r>
              <a:rPr lang="en-US" dirty="0" smtClean="0"/>
              <a:t>Justine, Elizabeth and the female monster are passive</a:t>
            </a:r>
          </a:p>
          <a:p>
            <a:endParaRPr lang="en-US" dirty="0" smtClean="0"/>
          </a:p>
          <a:p>
            <a:r>
              <a:rPr lang="en-US" dirty="0"/>
              <a:t> T</a:t>
            </a:r>
            <a:r>
              <a:rPr lang="en-US" dirty="0" smtClean="0"/>
              <a:t>hey have no voice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They are all killed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8000"/>
                </a:solidFill>
              </a:rPr>
              <a:t>Abortion:</a:t>
            </a:r>
          </a:p>
          <a:p>
            <a:r>
              <a:rPr lang="en-US" b="1" dirty="0" smtClean="0"/>
              <a:t>Victor</a:t>
            </a:r>
            <a:r>
              <a:rPr lang="en-US" dirty="0" smtClean="0"/>
              <a:t> speaks of his creation “</a:t>
            </a:r>
            <a:r>
              <a:rPr lang="en-US" b="1" dirty="0" smtClean="0">
                <a:solidFill>
                  <a:srgbClr val="3366FF"/>
                </a:solidFill>
              </a:rPr>
              <a:t>I ardently wished to extinguish that life which I had so thoughtlessly made”</a:t>
            </a:r>
            <a:endParaRPr lang="en-US" b="1" dirty="0">
              <a:solidFill>
                <a:srgbClr val="3366FF"/>
              </a:solidFill>
            </a:endParaRPr>
          </a:p>
          <a:p>
            <a:r>
              <a:rPr lang="en-US" b="1" u="sng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Monster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feels ‘lonely and dejected’</a:t>
            </a:r>
            <a:endParaRPr lang="en-US" b="1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 the novel he speaks ‘I am an abortion to be spurned at…’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59910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THEMES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90"/>
                </a:solidFill>
              </a:rPr>
              <a:t>Themes are the  fundamental and often universal ideas explored in a literary work.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r>
              <a:rPr lang="en-US" b="1" dirty="0" smtClean="0">
                <a:solidFill>
                  <a:srgbClr val="000090"/>
                </a:solidFill>
              </a:rPr>
              <a:t>Dangerous knowledge</a:t>
            </a:r>
          </a:p>
          <a:p>
            <a:endParaRPr lang="en-US" dirty="0" smtClean="0">
              <a:solidFill>
                <a:srgbClr val="000090"/>
              </a:solidFill>
            </a:endParaRPr>
          </a:p>
          <a:p>
            <a:r>
              <a:rPr lang="en-US" b="1" dirty="0" smtClean="0">
                <a:solidFill>
                  <a:srgbClr val="000090"/>
                </a:solidFill>
              </a:rPr>
              <a:t>Secrecy</a:t>
            </a:r>
            <a:endParaRPr lang="en-US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42672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ustom 1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421</Words>
  <Application>Microsoft Office PowerPoint</Application>
  <PresentationFormat>On-screen Show (4:3)</PresentationFormat>
  <Paragraphs>78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Characters in Frankenstein</vt:lpstr>
      <vt:lpstr>or</vt:lpstr>
      <vt:lpstr> </vt:lpstr>
      <vt:lpstr>MONSTER</vt:lpstr>
      <vt:lpstr>Women in the Novel</vt:lpstr>
      <vt:lpstr>Compare/ Contrast</vt:lpstr>
      <vt:lpstr>Motifs </vt:lpstr>
      <vt:lpstr>Motifs  (continued)</vt:lpstr>
      <vt:lpstr>THEMES</vt:lpstr>
      <vt:lpstr>SYMBOLISIM </vt:lpstr>
      <vt:lpstr>PowerPoint Presentation</vt:lpstr>
      <vt:lpstr>warmth, comfort, home (fire- place) / danger, death  BINARY OPPOSITION</vt:lpstr>
      <vt:lpstr>GRAPHIC NOVEL STUDY</vt:lpstr>
      <vt:lpstr>What is happening?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Characters in Frankenstein</dc:title>
  <dc:creator>tania jaskiewicz</dc:creator>
  <cp:lastModifiedBy>COATES Navine</cp:lastModifiedBy>
  <cp:revision>15</cp:revision>
  <dcterms:created xsi:type="dcterms:W3CDTF">2015-07-28T12:11:10Z</dcterms:created>
  <dcterms:modified xsi:type="dcterms:W3CDTF">2015-07-30T02:10:15Z</dcterms:modified>
</cp:coreProperties>
</file>