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8" r:id="rId5"/>
    <p:sldId id="270" r:id="rId6"/>
    <p:sldId id="259" r:id="rId7"/>
    <p:sldId id="260" r:id="rId8"/>
    <p:sldId id="271" r:id="rId9"/>
    <p:sldId id="293" r:id="rId10"/>
    <p:sldId id="294" r:id="rId11"/>
    <p:sldId id="297" r:id="rId12"/>
    <p:sldId id="296" r:id="rId13"/>
    <p:sldId id="295" r:id="rId14"/>
    <p:sldId id="261" r:id="rId15"/>
    <p:sldId id="262" r:id="rId16"/>
    <p:sldId id="298" r:id="rId17"/>
    <p:sldId id="263" r:id="rId18"/>
    <p:sldId id="272" r:id="rId19"/>
    <p:sldId id="273" r:id="rId20"/>
    <p:sldId id="274" r:id="rId21"/>
    <p:sldId id="275" r:id="rId22"/>
    <p:sldId id="276" r:id="rId23"/>
    <p:sldId id="277" r:id="rId24"/>
    <p:sldId id="278" r:id="rId25"/>
    <p:sldId id="279" r:id="rId26"/>
    <p:sldId id="280" r:id="rId27"/>
    <p:sldId id="281" r:id="rId28"/>
    <p:sldId id="282" r:id="rId29"/>
    <p:sldId id="284" r:id="rId30"/>
    <p:sldId id="285" r:id="rId31"/>
    <p:sldId id="286" r:id="rId32"/>
    <p:sldId id="287" r:id="rId33"/>
    <p:sldId id="288" r:id="rId34"/>
    <p:sldId id="289" r:id="rId35"/>
    <p:sldId id="290" r:id="rId36"/>
    <p:sldId id="291" r:id="rId37"/>
    <p:sldId id="292" r:id="rId38"/>
    <p:sldId id="283" r:id="rId39"/>
    <p:sldId id="265" r:id="rId40"/>
    <p:sldId id="266" r:id="rId41"/>
  </p:sldIdLst>
  <p:sldSz cx="9144000" cy="6858000" type="screen4x3"/>
  <p:notesSz cx="6794500" cy="9931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2" d="100"/>
          <a:sy n="102" d="100"/>
        </p:scale>
        <p:origin x="264" y="1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DA143DC4-844E-4901-8F21-2DB39E32C836}" type="datetimeFigureOut">
              <a:rPr lang="en-AU" smtClean="0"/>
              <a:pPr/>
              <a:t>22/07/2019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BDCD853-E8E9-4BFE-BBE5-24EE43285C0B}"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A143DC4-844E-4901-8F21-2DB39E32C836}" type="datetimeFigureOut">
              <a:rPr lang="en-AU" smtClean="0"/>
              <a:pPr/>
              <a:t>22/07/2019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BDCD853-E8E9-4BFE-BBE5-24EE43285C0B}"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A143DC4-844E-4901-8F21-2DB39E32C836}" type="datetimeFigureOut">
              <a:rPr lang="en-AU" smtClean="0"/>
              <a:pPr/>
              <a:t>22/07/2019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BDCD853-E8E9-4BFE-BBE5-24EE43285C0B}"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A143DC4-844E-4901-8F21-2DB39E32C836}" type="datetimeFigureOut">
              <a:rPr lang="en-AU" smtClean="0"/>
              <a:pPr/>
              <a:t>22/07/2019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BDCD853-E8E9-4BFE-BBE5-24EE43285C0B}"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143DC4-844E-4901-8F21-2DB39E32C836}" type="datetimeFigureOut">
              <a:rPr lang="en-AU" smtClean="0"/>
              <a:pPr/>
              <a:t>22/07/2019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BDCD853-E8E9-4BFE-BBE5-24EE43285C0B}"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DA143DC4-844E-4901-8F21-2DB39E32C836}" type="datetimeFigureOut">
              <a:rPr lang="en-AU" smtClean="0"/>
              <a:pPr/>
              <a:t>22/07/2019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BDCD853-E8E9-4BFE-BBE5-24EE43285C0B}"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DA143DC4-844E-4901-8F21-2DB39E32C836}" type="datetimeFigureOut">
              <a:rPr lang="en-AU" smtClean="0"/>
              <a:pPr/>
              <a:t>22/07/2019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BDCD853-E8E9-4BFE-BBE5-24EE43285C0B}"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DA143DC4-844E-4901-8F21-2DB39E32C836}" type="datetimeFigureOut">
              <a:rPr lang="en-AU" smtClean="0"/>
              <a:pPr/>
              <a:t>22/07/2019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BDCD853-E8E9-4BFE-BBE5-24EE43285C0B}"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143DC4-844E-4901-8F21-2DB39E32C836}" type="datetimeFigureOut">
              <a:rPr lang="en-AU" smtClean="0"/>
              <a:pPr/>
              <a:t>22/07/2019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ABDCD853-E8E9-4BFE-BBE5-24EE43285C0B}"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43DC4-844E-4901-8F21-2DB39E32C836}" type="datetimeFigureOut">
              <a:rPr lang="en-AU" smtClean="0"/>
              <a:pPr/>
              <a:t>22/07/2019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BDCD853-E8E9-4BFE-BBE5-24EE43285C0B}"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43DC4-844E-4901-8F21-2DB39E32C836}" type="datetimeFigureOut">
              <a:rPr lang="en-AU" smtClean="0"/>
              <a:pPr/>
              <a:t>22/07/2019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BDCD853-E8E9-4BFE-BBE5-24EE43285C0B}"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143DC4-844E-4901-8F21-2DB39E32C836}" type="datetimeFigureOut">
              <a:rPr lang="en-AU" smtClean="0"/>
              <a:pPr/>
              <a:t>22/07/2019</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DCD853-E8E9-4BFE-BBE5-24EE43285C0B}"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Campaign Advertising</a:t>
            </a:r>
            <a:endParaRPr lang="en-AU" dirty="0"/>
          </a:p>
        </p:txBody>
      </p:sp>
      <p:sp>
        <p:nvSpPr>
          <p:cNvPr id="3" name="Subtitle 2"/>
          <p:cNvSpPr>
            <a:spLocks noGrp="1"/>
          </p:cNvSpPr>
          <p:nvPr>
            <p:ph type="subTitle" idx="1"/>
          </p:nvPr>
        </p:nvSpPr>
        <p:spPr/>
        <p:txBody>
          <a:bodyPr/>
          <a:lstStyle/>
          <a:p>
            <a:endParaRPr lang="en-AU" dirty="0"/>
          </a:p>
        </p:txBody>
      </p:sp>
      <p:pic>
        <p:nvPicPr>
          <p:cNvPr id="4" name="Picture 3" descr="JUST_DO_IT._(NIKE).gif"/>
          <p:cNvPicPr>
            <a:picLocks noChangeAspect="1"/>
          </p:cNvPicPr>
          <p:nvPr/>
        </p:nvPicPr>
        <p:blipFill>
          <a:blip r:embed="rId2" cstate="print"/>
          <a:stretch>
            <a:fillRect/>
          </a:stretch>
        </p:blipFill>
        <p:spPr>
          <a:xfrm>
            <a:off x="3779912" y="3789040"/>
            <a:ext cx="1524000" cy="1524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rgbClr val="002060"/>
            </a:solidFill>
          </a:ln>
        </p:spPr>
        <p:txBody>
          <a:bodyPr/>
          <a:lstStyle/>
          <a:p>
            <a:r>
              <a:rPr lang="en-AU" dirty="0" smtClean="0"/>
              <a:t>Where are these slogans from?</a:t>
            </a:r>
            <a:endParaRPr lang="en-AU" dirty="0"/>
          </a:p>
        </p:txBody>
      </p:sp>
      <p:sp>
        <p:nvSpPr>
          <p:cNvPr id="3" name="Content Placeholder 2"/>
          <p:cNvSpPr>
            <a:spLocks noGrp="1"/>
          </p:cNvSpPr>
          <p:nvPr>
            <p:ph idx="1"/>
          </p:nvPr>
        </p:nvSpPr>
        <p:spPr>
          <a:xfrm>
            <a:off x="179512" y="1417638"/>
            <a:ext cx="8229600" cy="5179714"/>
          </a:xfrm>
        </p:spPr>
        <p:txBody>
          <a:bodyPr>
            <a:normAutofit/>
          </a:bodyPr>
          <a:lstStyle/>
          <a:p>
            <a:pPr>
              <a:buNone/>
            </a:pPr>
            <a:r>
              <a:rPr lang="en-AU" b="1" dirty="0" smtClean="0"/>
              <a:t>"Just Do It."</a:t>
            </a:r>
          </a:p>
          <a:p>
            <a:pPr>
              <a:buNone/>
            </a:pPr>
            <a:r>
              <a:rPr lang="en-AU" b="1" dirty="0" smtClean="0">
                <a:solidFill>
                  <a:srgbClr val="00B0F0"/>
                </a:solidFill>
              </a:rPr>
              <a:t>"Think different</a:t>
            </a:r>
            <a:r>
              <a:rPr lang="en-AU" b="1" dirty="0" smtClean="0">
                <a:solidFill>
                  <a:srgbClr val="00B0F0"/>
                </a:solidFill>
              </a:rPr>
              <a:t>.“          </a:t>
            </a:r>
          </a:p>
          <a:p>
            <a:pPr>
              <a:buNone/>
            </a:pPr>
            <a:r>
              <a:rPr lang="en-AU" b="1" dirty="0" smtClean="0"/>
              <a:t> "</a:t>
            </a:r>
            <a:r>
              <a:rPr lang="en-AU" b="1" dirty="0" smtClean="0"/>
              <a:t>Because you're </a:t>
            </a:r>
            <a:r>
              <a:rPr lang="en-AU" b="1" dirty="0"/>
              <a:t>w</a:t>
            </a:r>
            <a:r>
              <a:rPr lang="en-AU" b="1" dirty="0" smtClean="0"/>
              <a:t>orth it.“ </a:t>
            </a:r>
            <a:endParaRPr lang="en-AU" b="1" dirty="0" smtClean="0"/>
          </a:p>
          <a:p>
            <a:pPr>
              <a:buNone/>
            </a:pPr>
            <a:r>
              <a:rPr lang="en-AU" b="1" dirty="0" smtClean="0"/>
              <a:t>         </a:t>
            </a:r>
          </a:p>
          <a:p>
            <a:pPr>
              <a:buNone/>
            </a:pPr>
            <a:r>
              <a:rPr lang="en-AU" b="1" dirty="0" smtClean="0"/>
              <a:t> </a:t>
            </a:r>
            <a:r>
              <a:rPr lang="en-AU" b="1" dirty="0" smtClean="0"/>
              <a:t>“Yes we can</a:t>
            </a:r>
            <a:r>
              <a:rPr lang="en-AU" b="1" dirty="0" smtClean="0"/>
              <a:t>.”</a:t>
            </a:r>
          </a:p>
          <a:p>
            <a:pPr>
              <a:buNone/>
            </a:pPr>
            <a:endParaRPr lang="en-AU" b="1" dirty="0" smtClean="0"/>
          </a:p>
          <a:p>
            <a:pPr>
              <a:buNone/>
            </a:pPr>
            <a:r>
              <a:rPr lang="en-AU" b="1" dirty="0" smtClean="0">
                <a:solidFill>
                  <a:srgbClr val="FF0000"/>
                </a:solidFill>
              </a:rPr>
              <a:t>"There are some things money can't buy. For everything else, there's…”</a:t>
            </a:r>
          </a:p>
          <a:p>
            <a:pPr>
              <a:buNone/>
            </a:pPr>
            <a:r>
              <a:rPr lang="en-AU" b="1" dirty="0" smtClean="0"/>
              <a:t>			</a:t>
            </a:r>
          </a:p>
          <a:p>
            <a:pPr>
              <a:buNone/>
            </a:pPr>
            <a:endParaRPr lang="en-AU" b="1" dirty="0" smtClean="0"/>
          </a:p>
          <a:p>
            <a:pPr>
              <a:buNone/>
            </a:pPr>
            <a:endParaRPr lang="en-A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rgbClr val="C00000"/>
            </a:solidFill>
          </a:ln>
        </p:spPr>
        <p:txBody>
          <a:bodyPr/>
          <a:lstStyle/>
          <a:p>
            <a:r>
              <a:rPr lang="en-AU" dirty="0"/>
              <a:t>Where are these slogans from?</a:t>
            </a:r>
          </a:p>
        </p:txBody>
      </p:sp>
      <p:sp>
        <p:nvSpPr>
          <p:cNvPr id="3" name="Content Placeholder 2"/>
          <p:cNvSpPr>
            <a:spLocks noGrp="1"/>
          </p:cNvSpPr>
          <p:nvPr>
            <p:ph idx="1"/>
          </p:nvPr>
        </p:nvSpPr>
        <p:spPr/>
        <p:txBody>
          <a:bodyPr/>
          <a:lstStyle/>
          <a:p>
            <a:pPr>
              <a:buNone/>
            </a:pPr>
            <a:r>
              <a:rPr lang="en-AU" b="1" dirty="0"/>
              <a:t>"I'm </a:t>
            </a:r>
            <a:r>
              <a:rPr lang="en-AU" b="1" dirty="0" err="1"/>
              <a:t>Lovin</a:t>
            </a:r>
            <a:r>
              <a:rPr lang="en-AU" b="1" dirty="0"/>
              <a:t>' It.“  </a:t>
            </a:r>
            <a:endParaRPr lang="en-AU" b="1" dirty="0" smtClean="0"/>
          </a:p>
          <a:p>
            <a:pPr>
              <a:buNone/>
            </a:pPr>
            <a:r>
              <a:rPr lang="en-AU" b="1" dirty="0" smtClean="0"/>
              <a:t>        </a:t>
            </a:r>
          </a:p>
          <a:p>
            <a:pPr>
              <a:buNone/>
            </a:pPr>
            <a:r>
              <a:rPr lang="en-AU" b="1" dirty="0" smtClean="0"/>
              <a:t> </a:t>
            </a:r>
            <a:r>
              <a:rPr lang="en-AU" b="1" dirty="0"/>
              <a:t>“Where the players are</a:t>
            </a:r>
            <a:r>
              <a:rPr lang="en-AU" b="1" dirty="0" smtClean="0"/>
              <a:t>.”</a:t>
            </a:r>
          </a:p>
          <a:p>
            <a:pPr>
              <a:buNone/>
            </a:pPr>
            <a:endParaRPr lang="en-AU" b="1" dirty="0"/>
          </a:p>
          <a:p>
            <a:pPr>
              <a:buNone/>
            </a:pPr>
            <a:r>
              <a:rPr lang="en-AU" b="1" dirty="0"/>
              <a:t>"Maybe she's born with it. Maybe it's</a:t>
            </a:r>
            <a:r>
              <a:rPr lang="en-AU" b="1" dirty="0" smtClean="0"/>
              <a:t>…”</a:t>
            </a:r>
          </a:p>
          <a:p>
            <a:pPr>
              <a:buNone/>
            </a:pPr>
            <a:endParaRPr lang="en-AU" b="1" dirty="0"/>
          </a:p>
          <a:p>
            <a:pPr>
              <a:buNone/>
            </a:pPr>
            <a:r>
              <a:rPr lang="en-AU" b="1" dirty="0">
                <a:solidFill>
                  <a:schemeClr val="accent6">
                    <a:lumMod val="50000"/>
                  </a:schemeClr>
                </a:solidFill>
              </a:rPr>
              <a:t>“Slip, Slop, Slap.”</a:t>
            </a:r>
            <a:endParaRPr lang="en-AU" dirty="0"/>
          </a:p>
        </p:txBody>
      </p:sp>
    </p:spTree>
    <p:extLst>
      <p:ext uri="{BB962C8B-B14F-4D97-AF65-F5344CB8AC3E}">
        <p14:creationId xmlns:p14="http://schemas.microsoft.com/office/powerpoint/2010/main" val="3421074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528" y="260648"/>
            <a:ext cx="10153128" cy="1143000"/>
          </a:xfrm>
          <a:solidFill>
            <a:srgbClr val="FFFF00"/>
          </a:solidFill>
          <a:ln>
            <a:solidFill>
              <a:srgbClr val="FFC000"/>
            </a:solidFill>
          </a:ln>
        </p:spPr>
        <p:txBody>
          <a:bodyPr/>
          <a:lstStyle/>
          <a:p>
            <a:r>
              <a:rPr lang="en-AU" dirty="0"/>
              <a:t>Where are these slogans from?</a:t>
            </a:r>
          </a:p>
        </p:txBody>
      </p:sp>
      <p:sp>
        <p:nvSpPr>
          <p:cNvPr id="3" name="Content Placeholder 2"/>
          <p:cNvSpPr>
            <a:spLocks noGrp="1"/>
          </p:cNvSpPr>
          <p:nvPr>
            <p:ph idx="1"/>
          </p:nvPr>
        </p:nvSpPr>
        <p:spPr>
          <a:xfrm>
            <a:off x="457200" y="1600200"/>
            <a:ext cx="8229600" cy="5069160"/>
          </a:xfrm>
        </p:spPr>
        <p:txBody>
          <a:bodyPr>
            <a:normAutofit/>
          </a:bodyPr>
          <a:lstStyle/>
          <a:p>
            <a:pPr>
              <a:buNone/>
            </a:pPr>
            <a:r>
              <a:rPr lang="en-AU" b="1" dirty="0"/>
              <a:t>“Down </a:t>
            </a:r>
            <a:r>
              <a:rPr lang="en-AU" b="1" dirty="0" err="1"/>
              <a:t>down</a:t>
            </a:r>
            <a:r>
              <a:rPr lang="en-AU" b="1" dirty="0"/>
              <a:t>.”</a:t>
            </a:r>
          </a:p>
          <a:p>
            <a:pPr>
              <a:buNone/>
            </a:pPr>
            <a:r>
              <a:rPr lang="en-AU" b="1" dirty="0"/>
              <a:t>“Go for 2 &amp; 5.” </a:t>
            </a:r>
            <a:endParaRPr lang="en-AU" b="1" dirty="0" smtClean="0"/>
          </a:p>
          <a:p>
            <a:pPr>
              <a:buNone/>
            </a:pPr>
            <a:r>
              <a:rPr lang="en-AU" b="1" dirty="0" smtClean="0"/>
              <a:t>  </a:t>
            </a:r>
          </a:p>
          <a:p>
            <a:pPr>
              <a:buNone/>
            </a:pPr>
            <a:r>
              <a:rPr lang="en-AU" b="1" dirty="0" smtClean="0"/>
              <a:t>  </a:t>
            </a:r>
            <a:r>
              <a:rPr lang="en-AU" b="1" dirty="0">
                <a:solidFill>
                  <a:srgbClr val="002060"/>
                </a:solidFill>
              </a:rPr>
              <a:t>“</a:t>
            </a:r>
            <a:r>
              <a:rPr lang="en-AU" b="1" dirty="0">
                <a:solidFill>
                  <a:srgbClr val="7030A0"/>
                </a:solidFill>
              </a:rPr>
              <a:t>The burgers are better at</a:t>
            </a:r>
            <a:r>
              <a:rPr lang="en-AU" b="1" dirty="0" smtClean="0">
                <a:solidFill>
                  <a:srgbClr val="7030A0"/>
                </a:solidFill>
              </a:rPr>
              <a:t>…”</a:t>
            </a:r>
          </a:p>
          <a:p>
            <a:pPr>
              <a:buNone/>
            </a:pPr>
            <a:endParaRPr lang="en-AU" b="1" dirty="0">
              <a:solidFill>
                <a:srgbClr val="7030A0"/>
              </a:solidFill>
            </a:endParaRPr>
          </a:p>
          <a:p>
            <a:pPr>
              <a:buNone/>
            </a:pPr>
            <a:r>
              <a:rPr lang="en-AU" b="1" dirty="0"/>
              <a:t>“Alcohol. Think Again.” </a:t>
            </a:r>
            <a:endParaRPr lang="en-AU" b="1" dirty="0" smtClean="0"/>
          </a:p>
          <a:p>
            <a:pPr>
              <a:buNone/>
            </a:pPr>
            <a:endParaRPr lang="en-AU" b="1" dirty="0"/>
          </a:p>
          <a:p>
            <a:pPr>
              <a:buNone/>
            </a:pPr>
            <a:r>
              <a:rPr lang="en-AU" b="1" dirty="0"/>
              <a:t>“Every Cigarette Is Doing You Damage.”</a:t>
            </a:r>
          </a:p>
          <a:p>
            <a:endParaRPr lang="en-AU" dirty="0"/>
          </a:p>
        </p:txBody>
      </p:sp>
    </p:spTree>
    <p:extLst>
      <p:ext uri="{BB962C8B-B14F-4D97-AF65-F5344CB8AC3E}">
        <p14:creationId xmlns:p14="http://schemas.microsoft.com/office/powerpoint/2010/main" val="962416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a:xfrm>
            <a:off x="457200" y="188640"/>
            <a:ext cx="8579296" cy="6336704"/>
          </a:xfrm>
        </p:spPr>
        <p:txBody>
          <a:bodyPr>
            <a:normAutofit fontScale="77500" lnSpcReduction="20000"/>
          </a:bodyPr>
          <a:lstStyle/>
          <a:p>
            <a:pPr>
              <a:buNone/>
            </a:pPr>
            <a:r>
              <a:rPr lang="en-AU" b="1" dirty="0" smtClean="0"/>
              <a:t>"Just Do It.“ - </a:t>
            </a:r>
            <a:r>
              <a:rPr lang="en-AU" dirty="0" smtClean="0"/>
              <a:t>Nike</a:t>
            </a:r>
          </a:p>
          <a:p>
            <a:pPr>
              <a:buNone/>
            </a:pPr>
            <a:r>
              <a:rPr lang="en-AU" b="1" dirty="0" smtClean="0"/>
              <a:t>"Think different.“- </a:t>
            </a:r>
            <a:r>
              <a:rPr lang="en-AU" dirty="0" smtClean="0"/>
              <a:t>Apple Computers</a:t>
            </a:r>
          </a:p>
          <a:p>
            <a:pPr>
              <a:buNone/>
            </a:pPr>
            <a:r>
              <a:rPr lang="en-AU" b="1" dirty="0" smtClean="0"/>
              <a:t>"Because you're worth it.“  -</a:t>
            </a:r>
            <a:r>
              <a:rPr lang="en-AU" dirty="0" smtClean="0"/>
              <a:t>L’Oreal</a:t>
            </a:r>
            <a:r>
              <a:rPr lang="en-AU" b="1" dirty="0" smtClean="0"/>
              <a:t>      </a:t>
            </a:r>
          </a:p>
          <a:p>
            <a:pPr>
              <a:buNone/>
            </a:pPr>
            <a:r>
              <a:rPr lang="en-AU" b="1" dirty="0" smtClean="0"/>
              <a:t> “Yes we can.” – </a:t>
            </a:r>
            <a:r>
              <a:rPr lang="en-AU" dirty="0" smtClean="0"/>
              <a:t>Barak Obama 2008</a:t>
            </a:r>
          </a:p>
          <a:p>
            <a:pPr>
              <a:buNone/>
            </a:pPr>
            <a:r>
              <a:rPr lang="en-AU" b="1" dirty="0" smtClean="0"/>
              <a:t>"There are some things money can't buy. For everything else, there's…” - </a:t>
            </a:r>
            <a:r>
              <a:rPr lang="en-AU" dirty="0" err="1" smtClean="0"/>
              <a:t>Mastercard</a:t>
            </a:r>
            <a:endParaRPr lang="en-AU" dirty="0" smtClean="0"/>
          </a:p>
          <a:p>
            <a:pPr>
              <a:buNone/>
            </a:pPr>
            <a:r>
              <a:rPr lang="en-AU" b="1" dirty="0" smtClean="0"/>
              <a:t>"I'm </a:t>
            </a:r>
            <a:r>
              <a:rPr lang="en-AU" b="1" dirty="0" err="1" smtClean="0"/>
              <a:t>Lovin</a:t>
            </a:r>
            <a:r>
              <a:rPr lang="en-AU" b="1" dirty="0" smtClean="0"/>
              <a:t>' It.“ – </a:t>
            </a:r>
            <a:r>
              <a:rPr lang="en-AU" dirty="0" smtClean="0"/>
              <a:t>McDonalds</a:t>
            </a:r>
          </a:p>
          <a:p>
            <a:pPr>
              <a:buNone/>
            </a:pPr>
            <a:r>
              <a:rPr lang="en-AU" b="1" dirty="0" smtClean="0"/>
              <a:t> “Where the players are.” - </a:t>
            </a:r>
            <a:r>
              <a:rPr lang="en-AU" dirty="0" smtClean="0"/>
              <a:t>PlayStation</a:t>
            </a:r>
          </a:p>
          <a:p>
            <a:pPr>
              <a:buNone/>
            </a:pPr>
            <a:r>
              <a:rPr lang="en-AU" b="1" dirty="0" smtClean="0"/>
              <a:t>"Maybe she's born with it. Maybe it's…” </a:t>
            </a:r>
            <a:r>
              <a:rPr lang="en-AU" dirty="0" err="1" smtClean="0"/>
              <a:t>Mabelline</a:t>
            </a:r>
            <a:endParaRPr lang="en-AU" dirty="0" smtClean="0"/>
          </a:p>
          <a:p>
            <a:pPr>
              <a:buNone/>
            </a:pPr>
            <a:r>
              <a:rPr lang="en-AU" b="1" dirty="0" smtClean="0"/>
              <a:t>“Slip, Slop, Slap.” – </a:t>
            </a:r>
            <a:r>
              <a:rPr lang="en-AU" dirty="0" smtClean="0"/>
              <a:t>Cancer Council	</a:t>
            </a:r>
          </a:p>
          <a:p>
            <a:pPr>
              <a:buNone/>
            </a:pPr>
            <a:r>
              <a:rPr lang="en-AU" b="1" dirty="0" smtClean="0"/>
              <a:t>“Down </a:t>
            </a:r>
            <a:r>
              <a:rPr lang="en-AU" b="1" dirty="0" err="1" smtClean="0"/>
              <a:t>down</a:t>
            </a:r>
            <a:r>
              <a:rPr lang="en-AU" b="1" dirty="0" smtClean="0"/>
              <a:t>.” - </a:t>
            </a:r>
            <a:r>
              <a:rPr lang="en-AU" dirty="0" smtClean="0"/>
              <a:t>Coles</a:t>
            </a:r>
          </a:p>
          <a:p>
            <a:pPr>
              <a:buNone/>
            </a:pPr>
            <a:r>
              <a:rPr lang="en-AU" b="1" dirty="0" smtClean="0"/>
              <a:t>“Go for 2 &amp; 5.” – </a:t>
            </a:r>
            <a:r>
              <a:rPr lang="en-AU" dirty="0" smtClean="0"/>
              <a:t>Healthy </a:t>
            </a:r>
            <a:r>
              <a:rPr lang="en-AU" dirty="0" err="1" smtClean="0"/>
              <a:t>WA</a:t>
            </a:r>
            <a:r>
              <a:rPr lang="en-AU" dirty="0" smtClean="0"/>
              <a:t>    </a:t>
            </a:r>
          </a:p>
          <a:p>
            <a:pPr>
              <a:buNone/>
            </a:pPr>
            <a:r>
              <a:rPr lang="en-AU" b="1" dirty="0" smtClean="0"/>
              <a:t>“The burgers are better at…” – </a:t>
            </a:r>
            <a:r>
              <a:rPr lang="en-AU" dirty="0" smtClean="0"/>
              <a:t>Hungry Jack’s</a:t>
            </a:r>
          </a:p>
          <a:p>
            <a:pPr>
              <a:buNone/>
            </a:pPr>
            <a:r>
              <a:rPr lang="en-AU" b="1" dirty="0" smtClean="0"/>
              <a:t>“Alcohol. Think Again.” -  </a:t>
            </a:r>
            <a:r>
              <a:rPr lang="en-AU" dirty="0" smtClean="0"/>
              <a:t>Mental Health Commission</a:t>
            </a:r>
            <a:endParaRPr lang="en-AU" b="1" dirty="0" smtClean="0"/>
          </a:p>
          <a:p>
            <a:pPr>
              <a:buNone/>
            </a:pPr>
            <a:r>
              <a:rPr lang="en-AU" b="1" dirty="0" smtClean="0"/>
              <a:t>“Every Cigarette Is Doing You Damage.” </a:t>
            </a:r>
            <a:r>
              <a:rPr lang="en-AU" dirty="0" smtClean="0"/>
              <a:t>– National Tobacco Campaign (</a:t>
            </a:r>
            <a:r>
              <a:rPr lang="en-AU" dirty="0" err="1" smtClean="0"/>
              <a:t>Quitline</a:t>
            </a:r>
            <a:r>
              <a:rPr lang="en-AU" dirty="0" smtClean="0"/>
              <a:t>)</a:t>
            </a:r>
          </a:p>
          <a:p>
            <a:pPr>
              <a:buNone/>
            </a:pPr>
            <a:endParaRPr lang="en-AU"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10146"/>
          </a:xfrm>
          <a:ln w="12700">
            <a:solidFill>
              <a:srgbClr val="C00000"/>
            </a:solidFill>
          </a:ln>
        </p:spPr>
        <p:txBody>
          <a:bodyPr>
            <a:normAutofit fontScale="90000"/>
          </a:bodyPr>
          <a:lstStyle/>
          <a:p>
            <a:r>
              <a:rPr lang="en-AU" sz="3600" dirty="0" smtClean="0"/>
              <a:t/>
            </a:r>
            <a:br>
              <a:rPr lang="en-AU" sz="3600" dirty="0" smtClean="0"/>
            </a:br>
            <a:r>
              <a:rPr lang="en-AU" sz="3600" dirty="0" smtClean="0"/>
              <a:t>When </a:t>
            </a:r>
            <a:r>
              <a:rPr lang="en-AU" sz="3600" dirty="0" smtClean="0"/>
              <a:t>deconstructing an advertising campaign, you need to focus on the following:</a:t>
            </a:r>
            <a:r>
              <a:rPr lang="en-AU" dirty="0" smtClean="0"/>
              <a:t/>
            </a:r>
            <a:br>
              <a:rPr lang="en-AU" dirty="0" smtClean="0"/>
            </a:br>
            <a:endParaRPr lang="en-AU" dirty="0"/>
          </a:p>
        </p:txBody>
      </p:sp>
      <p:sp>
        <p:nvSpPr>
          <p:cNvPr id="3" name="Content Placeholder 2"/>
          <p:cNvSpPr>
            <a:spLocks noGrp="1"/>
          </p:cNvSpPr>
          <p:nvPr>
            <p:ph idx="1"/>
          </p:nvPr>
        </p:nvSpPr>
        <p:spPr>
          <a:xfrm>
            <a:off x="457200" y="1600200"/>
            <a:ext cx="8229600" cy="4709120"/>
          </a:xfrm>
          <a:ln w="57150">
            <a:solidFill>
              <a:schemeClr val="accent5">
                <a:lumMod val="75000"/>
              </a:schemeClr>
            </a:solidFill>
          </a:ln>
        </p:spPr>
        <p:txBody>
          <a:bodyPr>
            <a:normAutofit/>
          </a:bodyPr>
          <a:lstStyle/>
          <a:p>
            <a:r>
              <a:rPr lang="en-US" b="1" dirty="0" smtClean="0"/>
              <a:t>Title/Product</a:t>
            </a:r>
            <a:r>
              <a:rPr lang="en-US" b="1" dirty="0"/>
              <a:t>:</a:t>
            </a:r>
            <a:r>
              <a:rPr lang="en-US" dirty="0"/>
              <a:t>  The product being </a:t>
            </a:r>
            <a:r>
              <a:rPr lang="en-US" dirty="0" smtClean="0"/>
              <a:t>sold.</a:t>
            </a:r>
            <a:endParaRPr lang="en-AU" dirty="0"/>
          </a:p>
          <a:p>
            <a:r>
              <a:rPr lang="en-US" b="1" dirty="0"/>
              <a:t>Target Audience</a:t>
            </a:r>
            <a:r>
              <a:rPr lang="en-US" dirty="0"/>
              <a:t>:  Who is the intended target </a:t>
            </a:r>
            <a:r>
              <a:rPr lang="en-US" dirty="0" smtClean="0"/>
              <a:t>audience?</a:t>
            </a:r>
            <a:endParaRPr lang="en-AU" dirty="0"/>
          </a:p>
          <a:p>
            <a:r>
              <a:rPr lang="en-US" b="1" dirty="0"/>
              <a:t>Visual Image</a:t>
            </a:r>
            <a:r>
              <a:rPr lang="en-US" dirty="0"/>
              <a:t>:  Describe the </a:t>
            </a:r>
            <a:r>
              <a:rPr lang="en-US" dirty="0" smtClean="0"/>
              <a:t>picture.</a:t>
            </a:r>
            <a:endParaRPr lang="en-AU" dirty="0"/>
          </a:p>
          <a:p>
            <a:r>
              <a:rPr lang="en-US" b="1" dirty="0"/>
              <a:t>Slogan/Caption</a:t>
            </a:r>
            <a:r>
              <a:rPr lang="en-US" dirty="0"/>
              <a:t>:  Outline the </a:t>
            </a:r>
            <a:r>
              <a:rPr lang="en-US" dirty="0" smtClean="0"/>
              <a:t>caption.</a:t>
            </a:r>
            <a:endParaRPr lang="en-AU" dirty="0"/>
          </a:p>
          <a:p>
            <a:r>
              <a:rPr lang="en-US" b="1" dirty="0"/>
              <a:t>Symbolism/</a:t>
            </a:r>
            <a:r>
              <a:rPr lang="en-US" b="1" dirty="0" err="1"/>
              <a:t>colours</a:t>
            </a:r>
            <a:r>
              <a:rPr lang="en-US" dirty="0"/>
              <a:t>:  </a:t>
            </a:r>
            <a:r>
              <a:rPr lang="en-US" dirty="0" smtClean="0"/>
              <a:t>The symbolism of the props </a:t>
            </a:r>
            <a:r>
              <a:rPr lang="en-US" dirty="0"/>
              <a:t>and what </a:t>
            </a:r>
            <a:r>
              <a:rPr lang="en-US" dirty="0" err="1"/>
              <a:t>colours</a:t>
            </a:r>
            <a:r>
              <a:rPr lang="en-US" dirty="0"/>
              <a:t> are </a:t>
            </a:r>
            <a:r>
              <a:rPr lang="en-US" dirty="0" smtClean="0"/>
              <a:t>used.</a:t>
            </a:r>
            <a:endParaRPr lang="en-AU" dirty="0"/>
          </a:p>
          <a:p>
            <a:pPr>
              <a:buNone/>
            </a:pPr>
            <a:endParaRPr lang="en-AU"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9050">
            <a:solidFill>
              <a:srgbClr val="FF0000"/>
            </a:solidFill>
          </a:ln>
        </p:spPr>
        <p:txBody>
          <a:bodyPr/>
          <a:lstStyle/>
          <a:p>
            <a:r>
              <a:rPr lang="en-AU" dirty="0" smtClean="0"/>
              <a:t>Advertising Codes and Conventions</a:t>
            </a:r>
            <a:endParaRPr lang="en-AU" dirty="0"/>
          </a:p>
        </p:txBody>
      </p:sp>
      <p:sp>
        <p:nvSpPr>
          <p:cNvPr id="3" name="Content Placeholder 2"/>
          <p:cNvSpPr>
            <a:spLocks noGrp="1"/>
          </p:cNvSpPr>
          <p:nvPr>
            <p:ph idx="1"/>
          </p:nvPr>
        </p:nvSpPr>
        <p:spPr>
          <a:xfrm>
            <a:off x="457200" y="1628800"/>
            <a:ext cx="8229600" cy="4497363"/>
          </a:xfrm>
          <a:ln w="38100">
            <a:solidFill>
              <a:srgbClr val="7030A0"/>
            </a:solidFill>
          </a:ln>
        </p:spPr>
        <p:txBody>
          <a:bodyPr>
            <a:normAutofit/>
          </a:bodyPr>
          <a:lstStyle/>
          <a:p>
            <a:endParaRPr lang="en-US" dirty="0" smtClean="0"/>
          </a:p>
          <a:p>
            <a:r>
              <a:rPr lang="en-US" b="1" dirty="0" smtClean="0"/>
              <a:t>Character </a:t>
            </a:r>
            <a:r>
              <a:rPr lang="en-US" b="1" dirty="0"/>
              <a:t>Stereotypes:  </a:t>
            </a:r>
            <a:r>
              <a:rPr lang="en-US" dirty="0"/>
              <a:t>How typical are the </a:t>
            </a:r>
            <a:r>
              <a:rPr lang="en-US" dirty="0" smtClean="0"/>
              <a:t>characters? Is the ad appealing to one certain group?</a:t>
            </a:r>
            <a:endParaRPr lang="en-AU" dirty="0"/>
          </a:p>
          <a:p>
            <a:r>
              <a:rPr lang="en-US" b="1" dirty="0"/>
              <a:t>Setting/Background</a:t>
            </a:r>
            <a:r>
              <a:rPr lang="en-US" dirty="0"/>
              <a:t>:  Where is it set and what is the </a:t>
            </a:r>
            <a:r>
              <a:rPr lang="en-US" dirty="0" smtClean="0"/>
              <a:t>background?</a:t>
            </a:r>
            <a:endParaRPr lang="en-AU" dirty="0"/>
          </a:p>
          <a:p>
            <a:r>
              <a:rPr lang="en-US" b="1" dirty="0" err="1"/>
              <a:t>Colours</a:t>
            </a:r>
            <a:r>
              <a:rPr lang="en-US" dirty="0"/>
              <a:t>:  What is the symbolism behind the </a:t>
            </a:r>
            <a:r>
              <a:rPr lang="en-US" dirty="0" err="1" smtClean="0"/>
              <a:t>colours</a:t>
            </a:r>
            <a:r>
              <a:rPr lang="en-US" dirty="0"/>
              <a:t>?</a:t>
            </a:r>
            <a:endParaRPr lang="en-AU" dirty="0"/>
          </a:p>
          <a:p>
            <a:pPr>
              <a:buNone/>
            </a:pPr>
            <a:endParaRPr lang="en-AU"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6">
                <a:lumMod val="75000"/>
              </a:schemeClr>
            </a:solidFill>
          </a:ln>
        </p:spPr>
        <p:txBody>
          <a:bodyPr/>
          <a:lstStyle/>
          <a:p>
            <a:r>
              <a:rPr lang="en-AU" dirty="0"/>
              <a:t>Advertising Codes and Conventions</a:t>
            </a:r>
          </a:p>
        </p:txBody>
      </p:sp>
      <p:sp>
        <p:nvSpPr>
          <p:cNvPr id="3" name="Content Placeholder 2"/>
          <p:cNvSpPr>
            <a:spLocks noGrp="1"/>
          </p:cNvSpPr>
          <p:nvPr>
            <p:ph idx="1"/>
          </p:nvPr>
        </p:nvSpPr>
        <p:spPr>
          <a:ln>
            <a:solidFill>
              <a:srgbClr val="FF0000"/>
            </a:solidFill>
          </a:ln>
        </p:spPr>
        <p:txBody>
          <a:bodyPr/>
          <a:lstStyle/>
          <a:p>
            <a:r>
              <a:rPr lang="en-US" b="1" dirty="0"/>
              <a:t>Blurb</a:t>
            </a:r>
            <a:r>
              <a:rPr lang="en-US" dirty="0"/>
              <a:t>:  What is the information that accompanies the slogan?</a:t>
            </a:r>
            <a:endParaRPr lang="en-AU" dirty="0"/>
          </a:p>
          <a:p>
            <a:r>
              <a:rPr lang="en-US" b="1" dirty="0"/>
              <a:t>Promise</a:t>
            </a:r>
            <a:r>
              <a:rPr lang="en-US" dirty="0"/>
              <a:t>:  What does this product promise the audience?</a:t>
            </a:r>
            <a:endParaRPr lang="en-AU" dirty="0"/>
          </a:p>
          <a:p>
            <a:endParaRPr lang="en-AU" dirty="0"/>
          </a:p>
        </p:txBody>
      </p:sp>
    </p:spTree>
    <p:extLst>
      <p:ext uri="{BB962C8B-B14F-4D97-AF65-F5344CB8AC3E}">
        <p14:creationId xmlns:p14="http://schemas.microsoft.com/office/powerpoint/2010/main" val="315044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38100">
            <a:solidFill>
              <a:srgbClr val="FF0000"/>
            </a:solidFill>
          </a:ln>
        </p:spPr>
        <p:txBody>
          <a:bodyPr/>
          <a:lstStyle/>
          <a:p>
            <a:r>
              <a:rPr lang="en-AU" dirty="0"/>
              <a:t>Advertising Codes and Conventions</a:t>
            </a:r>
            <a:endParaRPr lang="en-AU" dirty="0"/>
          </a:p>
        </p:txBody>
      </p:sp>
      <p:sp>
        <p:nvSpPr>
          <p:cNvPr id="3" name="Content Placeholder 2"/>
          <p:cNvSpPr>
            <a:spLocks noGrp="1"/>
          </p:cNvSpPr>
          <p:nvPr>
            <p:ph idx="1"/>
          </p:nvPr>
        </p:nvSpPr>
        <p:spPr/>
        <p:txBody>
          <a:bodyPr/>
          <a:lstStyle/>
          <a:p>
            <a:r>
              <a:rPr lang="en-US" b="1" dirty="0"/>
              <a:t>Technical</a:t>
            </a:r>
            <a:r>
              <a:rPr lang="en-US" dirty="0"/>
              <a:t>:  </a:t>
            </a:r>
            <a:r>
              <a:rPr lang="en-US" dirty="0" smtClean="0"/>
              <a:t>How the advert is </a:t>
            </a:r>
            <a:r>
              <a:rPr lang="en-US" dirty="0"/>
              <a:t>framed/what camera angle is used.</a:t>
            </a:r>
            <a:endParaRPr lang="en-AU" dirty="0"/>
          </a:p>
          <a:p>
            <a:r>
              <a:rPr lang="en-US" b="1" dirty="0"/>
              <a:t>Product Info</a:t>
            </a:r>
            <a:r>
              <a:rPr lang="en-US" dirty="0"/>
              <a:t>:  What is the information given about the </a:t>
            </a:r>
            <a:r>
              <a:rPr lang="en-US" dirty="0" smtClean="0"/>
              <a:t>product? </a:t>
            </a:r>
            <a:endParaRPr lang="en-AU" dirty="0"/>
          </a:p>
          <a:p>
            <a:r>
              <a:rPr lang="en-US" b="1" dirty="0"/>
              <a:t>Selling </a:t>
            </a:r>
            <a:r>
              <a:rPr lang="en-US" b="1" dirty="0" smtClean="0"/>
              <a:t>words (Persuasive devices)</a:t>
            </a:r>
            <a:r>
              <a:rPr lang="en-US" dirty="0" smtClean="0"/>
              <a:t>:  </a:t>
            </a:r>
            <a:r>
              <a:rPr lang="en-US" dirty="0"/>
              <a:t>What words are used in the advert to sell the </a:t>
            </a:r>
            <a:r>
              <a:rPr lang="en-US" dirty="0" smtClean="0"/>
              <a:t>product/issue?</a:t>
            </a:r>
            <a:endParaRPr lang="en-AU" dirty="0"/>
          </a:p>
          <a:p>
            <a:pPr>
              <a:buNone/>
            </a:pPr>
            <a:endParaRPr lang="en-AU"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5" descr="9k="/>
          <p:cNvSpPr>
            <a:spLocks noChangeAspect="1" noChangeArrowheads="1"/>
          </p:cNvSpPr>
          <p:nvPr/>
        </p:nvSpPr>
        <p:spPr bwMode="auto">
          <a:xfrm>
            <a:off x="0" y="-26988"/>
            <a:ext cx="895350" cy="1143001"/>
          </a:xfrm>
          <a:prstGeom prst="rect">
            <a:avLst/>
          </a:prstGeom>
          <a:noFill/>
          <a:ln w="9525">
            <a:noFill/>
            <a:miter lim="800000"/>
            <a:headEnd/>
            <a:tailEnd/>
          </a:ln>
        </p:spPr>
        <p:txBody>
          <a:bodyPr/>
          <a:lstStyle/>
          <a:p>
            <a:endParaRPr lang="en-US"/>
          </a:p>
        </p:txBody>
      </p:sp>
      <p:sp>
        <p:nvSpPr>
          <p:cNvPr id="15363" name="AutoShape 7" descr="9k="/>
          <p:cNvSpPr>
            <a:spLocks noChangeAspect="1" noChangeArrowheads="1"/>
          </p:cNvSpPr>
          <p:nvPr/>
        </p:nvSpPr>
        <p:spPr bwMode="auto">
          <a:xfrm>
            <a:off x="4124325" y="2857500"/>
            <a:ext cx="895350" cy="1143000"/>
          </a:xfrm>
          <a:prstGeom prst="rect">
            <a:avLst/>
          </a:prstGeom>
          <a:noFill/>
          <a:ln w="9525">
            <a:noFill/>
            <a:miter lim="800000"/>
            <a:headEnd/>
            <a:tailEnd/>
          </a:ln>
        </p:spPr>
        <p:txBody>
          <a:bodyPr/>
          <a:lstStyle/>
          <a:p>
            <a:endParaRPr lang="en-US"/>
          </a:p>
        </p:txBody>
      </p:sp>
      <p:pic>
        <p:nvPicPr>
          <p:cNvPr id="15364" name="Picture 14" descr="taylor-swift-wonderstruck"/>
          <p:cNvPicPr>
            <a:picLocks noChangeAspect="1" noChangeArrowheads="1"/>
          </p:cNvPicPr>
          <p:nvPr/>
        </p:nvPicPr>
        <p:blipFill>
          <a:blip r:embed="rId2" cstate="print"/>
          <a:srcRect/>
          <a:stretch>
            <a:fillRect/>
          </a:stretch>
        </p:blipFill>
        <p:spPr bwMode="auto">
          <a:xfrm>
            <a:off x="611188" y="476250"/>
            <a:ext cx="3943350" cy="5113338"/>
          </a:xfrm>
          <a:prstGeom prst="rect">
            <a:avLst/>
          </a:prstGeom>
          <a:noFill/>
          <a:ln w="9525">
            <a:noFill/>
            <a:miter lim="800000"/>
            <a:headEnd/>
            <a:tailEnd/>
          </a:ln>
        </p:spPr>
      </p:pic>
      <p:sp>
        <p:nvSpPr>
          <p:cNvPr id="15365" name="Text Box 15"/>
          <p:cNvSpPr txBox="1">
            <a:spLocks noChangeArrowheads="1"/>
          </p:cNvSpPr>
          <p:nvPr/>
        </p:nvSpPr>
        <p:spPr bwMode="auto">
          <a:xfrm>
            <a:off x="4859338" y="549275"/>
            <a:ext cx="3600450" cy="6280150"/>
          </a:xfrm>
          <a:prstGeom prst="rect">
            <a:avLst/>
          </a:prstGeom>
          <a:noFill/>
          <a:ln w="9525">
            <a:noFill/>
            <a:miter lim="800000"/>
            <a:headEnd/>
            <a:tailEnd/>
          </a:ln>
        </p:spPr>
        <p:txBody>
          <a:bodyPr>
            <a:spAutoFit/>
          </a:bodyPr>
          <a:lstStyle/>
          <a:p>
            <a:pPr>
              <a:spcBef>
                <a:spcPct val="50000"/>
              </a:spcBef>
            </a:pPr>
            <a:r>
              <a:rPr lang="en-AU"/>
              <a:t>Who would be the target audience for this print advertisement?</a:t>
            </a:r>
          </a:p>
          <a:p>
            <a:pPr>
              <a:spcBef>
                <a:spcPct val="50000"/>
              </a:spcBef>
            </a:pPr>
            <a:r>
              <a:rPr lang="en-AU"/>
              <a:t>Gender?</a:t>
            </a:r>
          </a:p>
          <a:p>
            <a:pPr>
              <a:spcBef>
                <a:spcPct val="50000"/>
              </a:spcBef>
            </a:pPr>
            <a:r>
              <a:rPr lang="en-AU"/>
              <a:t>Age?</a:t>
            </a:r>
          </a:p>
          <a:p>
            <a:pPr>
              <a:spcBef>
                <a:spcPct val="50000"/>
              </a:spcBef>
            </a:pPr>
            <a:r>
              <a:rPr lang="en-AU"/>
              <a:t>Interests?</a:t>
            </a:r>
          </a:p>
          <a:p>
            <a:pPr>
              <a:spcBef>
                <a:spcPct val="50000"/>
              </a:spcBef>
            </a:pPr>
            <a:r>
              <a:rPr lang="en-AU"/>
              <a:t>Nationality?</a:t>
            </a:r>
          </a:p>
          <a:p>
            <a:pPr>
              <a:spcBef>
                <a:spcPct val="50000"/>
              </a:spcBef>
            </a:pPr>
            <a:r>
              <a:rPr lang="en-AU"/>
              <a:t>Socio-economic status?</a:t>
            </a:r>
          </a:p>
          <a:p>
            <a:pPr>
              <a:spcBef>
                <a:spcPct val="50000"/>
              </a:spcBef>
            </a:pPr>
            <a:r>
              <a:rPr lang="en-AU"/>
              <a:t>Values?</a:t>
            </a:r>
          </a:p>
          <a:p>
            <a:pPr>
              <a:spcBef>
                <a:spcPct val="50000"/>
              </a:spcBef>
            </a:pPr>
            <a:endParaRPr lang="en-AU"/>
          </a:p>
          <a:p>
            <a:pPr>
              <a:spcBef>
                <a:spcPct val="50000"/>
              </a:spcBef>
            </a:pPr>
            <a:r>
              <a:rPr lang="en-AU"/>
              <a:t>Where could this print advertisement appear?</a:t>
            </a:r>
          </a:p>
          <a:p>
            <a:pPr>
              <a:spcBef>
                <a:spcPct val="50000"/>
              </a:spcBef>
            </a:pPr>
            <a:endParaRPr lang="en-AU"/>
          </a:p>
          <a:p>
            <a:pPr>
              <a:spcBef>
                <a:spcPct val="50000"/>
              </a:spcBef>
            </a:pPr>
            <a:r>
              <a:rPr lang="en-AU"/>
              <a:t>What techniques of construction have been used? Eg camera shots? Camera angles?</a:t>
            </a:r>
          </a:p>
          <a:p>
            <a:pPr>
              <a:spcBef>
                <a:spcPct val="50000"/>
              </a:spcBef>
            </a:pPr>
            <a:endParaRPr lang="en-AU"/>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6" descr="taylor-swift-wonderstruck"/>
          <p:cNvPicPr>
            <a:picLocks noChangeAspect="1" noChangeArrowheads="1"/>
          </p:cNvPicPr>
          <p:nvPr/>
        </p:nvPicPr>
        <p:blipFill>
          <a:blip r:embed="rId2" cstate="print"/>
          <a:srcRect/>
          <a:stretch>
            <a:fillRect/>
          </a:stretch>
        </p:blipFill>
        <p:spPr bwMode="auto">
          <a:xfrm>
            <a:off x="2411413" y="1125538"/>
            <a:ext cx="3943350" cy="5113337"/>
          </a:xfrm>
          <a:prstGeom prst="rect">
            <a:avLst/>
          </a:prstGeom>
          <a:noFill/>
          <a:ln w="9525">
            <a:noFill/>
            <a:miter lim="800000"/>
            <a:headEnd/>
            <a:tailEnd/>
          </a:ln>
        </p:spPr>
      </p:pic>
      <p:sp>
        <p:nvSpPr>
          <p:cNvPr id="16387" name="Text Box 7"/>
          <p:cNvSpPr txBox="1">
            <a:spLocks noChangeArrowheads="1"/>
          </p:cNvSpPr>
          <p:nvPr/>
        </p:nvSpPr>
        <p:spPr bwMode="auto">
          <a:xfrm>
            <a:off x="684213" y="188913"/>
            <a:ext cx="7777162" cy="366712"/>
          </a:xfrm>
          <a:prstGeom prst="rect">
            <a:avLst/>
          </a:prstGeom>
          <a:noFill/>
          <a:ln w="9525">
            <a:noFill/>
            <a:miter lim="800000"/>
            <a:headEnd/>
            <a:tailEnd/>
          </a:ln>
        </p:spPr>
        <p:txBody>
          <a:bodyPr>
            <a:spAutoFit/>
          </a:bodyPr>
          <a:lstStyle/>
          <a:p>
            <a:pPr algn="ctr">
              <a:spcBef>
                <a:spcPct val="50000"/>
              </a:spcBef>
            </a:pPr>
            <a:r>
              <a:rPr lang="en-AU" b="1" u="sng"/>
              <a:t>Annotated techniques of construction and the effect.</a:t>
            </a:r>
          </a:p>
        </p:txBody>
      </p:sp>
      <p:sp>
        <p:nvSpPr>
          <p:cNvPr id="16388" name="Line 8"/>
          <p:cNvSpPr>
            <a:spLocks noChangeShapeType="1"/>
          </p:cNvSpPr>
          <p:nvPr/>
        </p:nvSpPr>
        <p:spPr bwMode="auto">
          <a:xfrm>
            <a:off x="1619250" y="1989138"/>
            <a:ext cx="1152525" cy="0"/>
          </a:xfrm>
          <a:prstGeom prst="line">
            <a:avLst/>
          </a:prstGeom>
          <a:noFill/>
          <a:ln w="9525">
            <a:solidFill>
              <a:schemeClr val="tx1"/>
            </a:solidFill>
            <a:round/>
            <a:headEnd/>
            <a:tailEnd/>
          </a:ln>
        </p:spPr>
        <p:txBody>
          <a:bodyPr/>
          <a:lstStyle/>
          <a:p>
            <a:endParaRPr lang="en-AU"/>
          </a:p>
        </p:txBody>
      </p:sp>
      <p:sp>
        <p:nvSpPr>
          <p:cNvPr id="16389" name="Text Box 9"/>
          <p:cNvSpPr txBox="1">
            <a:spLocks noChangeArrowheads="1"/>
          </p:cNvSpPr>
          <p:nvPr/>
        </p:nvSpPr>
        <p:spPr bwMode="auto">
          <a:xfrm>
            <a:off x="179388" y="981075"/>
            <a:ext cx="1908175" cy="2289175"/>
          </a:xfrm>
          <a:prstGeom prst="rect">
            <a:avLst/>
          </a:prstGeom>
          <a:noFill/>
          <a:ln w="9525">
            <a:noFill/>
            <a:miter lim="800000"/>
            <a:headEnd/>
            <a:tailEnd/>
          </a:ln>
        </p:spPr>
        <p:txBody>
          <a:bodyPr>
            <a:spAutoFit/>
          </a:bodyPr>
          <a:lstStyle/>
          <a:p>
            <a:pPr>
              <a:spcBef>
                <a:spcPct val="50000"/>
              </a:spcBef>
            </a:pPr>
            <a:r>
              <a:rPr lang="en-AU"/>
              <a:t>Mid-shot to show subject, Taylor Swift. She is a well-known singer, which would appeal to teenage girls</a:t>
            </a:r>
          </a:p>
        </p:txBody>
      </p:sp>
      <p:sp>
        <p:nvSpPr>
          <p:cNvPr id="16390" name="Line 10"/>
          <p:cNvSpPr>
            <a:spLocks noChangeShapeType="1"/>
          </p:cNvSpPr>
          <p:nvPr/>
        </p:nvSpPr>
        <p:spPr bwMode="auto">
          <a:xfrm>
            <a:off x="1979613" y="4005263"/>
            <a:ext cx="1512887" cy="0"/>
          </a:xfrm>
          <a:prstGeom prst="line">
            <a:avLst/>
          </a:prstGeom>
          <a:noFill/>
          <a:ln w="9525">
            <a:solidFill>
              <a:schemeClr val="tx1"/>
            </a:solidFill>
            <a:round/>
            <a:headEnd/>
            <a:tailEnd/>
          </a:ln>
        </p:spPr>
        <p:txBody>
          <a:bodyPr/>
          <a:lstStyle/>
          <a:p>
            <a:endParaRPr lang="en-AU"/>
          </a:p>
        </p:txBody>
      </p:sp>
      <p:sp>
        <p:nvSpPr>
          <p:cNvPr id="16391" name="Text Box 11"/>
          <p:cNvSpPr txBox="1">
            <a:spLocks noChangeArrowheads="1"/>
          </p:cNvSpPr>
          <p:nvPr/>
        </p:nvSpPr>
        <p:spPr bwMode="auto">
          <a:xfrm>
            <a:off x="0" y="3644900"/>
            <a:ext cx="2051050" cy="1465263"/>
          </a:xfrm>
          <a:prstGeom prst="rect">
            <a:avLst/>
          </a:prstGeom>
          <a:noFill/>
          <a:ln w="9525">
            <a:noFill/>
            <a:miter lim="800000"/>
            <a:headEnd/>
            <a:tailEnd/>
          </a:ln>
        </p:spPr>
        <p:txBody>
          <a:bodyPr>
            <a:spAutoFit/>
          </a:bodyPr>
          <a:lstStyle/>
          <a:p>
            <a:pPr>
              <a:spcBef>
                <a:spcPct val="50000"/>
              </a:spcBef>
            </a:pPr>
            <a:r>
              <a:rPr lang="en-AU"/>
              <a:t>Beautiful, princess style dress. Creates the feeling of a fairytale.</a:t>
            </a:r>
          </a:p>
        </p:txBody>
      </p:sp>
      <p:sp>
        <p:nvSpPr>
          <p:cNvPr id="16392" name="Line 12"/>
          <p:cNvSpPr>
            <a:spLocks noChangeShapeType="1"/>
          </p:cNvSpPr>
          <p:nvPr/>
        </p:nvSpPr>
        <p:spPr bwMode="auto">
          <a:xfrm flipV="1">
            <a:off x="6227763" y="1196975"/>
            <a:ext cx="1223962" cy="360363"/>
          </a:xfrm>
          <a:prstGeom prst="line">
            <a:avLst/>
          </a:prstGeom>
          <a:noFill/>
          <a:ln w="9525">
            <a:solidFill>
              <a:schemeClr val="tx1"/>
            </a:solidFill>
            <a:round/>
            <a:headEnd/>
            <a:tailEnd/>
          </a:ln>
        </p:spPr>
        <p:txBody>
          <a:bodyPr/>
          <a:lstStyle/>
          <a:p>
            <a:endParaRPr lang="en-AU"/>
          </a:p>
        </p:txBody>
      </p:sp>
      <p:sp>
        <p:nvSpPr>
          <p:cNvPr id="16393" name="Text Box 13"/>
          <p:cNvSpPr txBox="1">
            <a:spLocks noChangeArrowheads="1"/>
          </p:cNvSpPr>
          <p:nvPr/>
        </p:nvSpPr>
        <p:spPr bwMode="auto">
          <a:xfrm>
            <a:off x="7308850" y="765175"/>
            <a:ext cx="1655763" cy="1190625"/>
          </a:xfrm>
          <a:prstGeom prst="rect">
            <a:avLst/>
          </a:prstGeom>
          <a:noFill/>
          <a:ln w="9525">
            <a:noFill/>
            <a:miter lim="800000"/>
            <a:headEnd/>
            <a:tailEnd/>
          </a:ln>
        </p:spPr>
        <p:txBody>
          <a:bodyPr>
            <a:spAutoFit/>
          </a:bodyPr>
          <a:lstStyle/>
          <a:p>
            <a:pPr>
              <a:spcBef>
                <a:spcPct val="50000"/>
              </a:spcBef>
            </a:pPr>
            <a:r>
              <a:rPr lang="en-AU"/>
              <a:t>Chandeliers create the feeling of sophistication</a:t>
            </a:r>
          </a:p>
        </p:txBody>
      </p:sp>
      <p:sp>
        <p:nvSpPr>
          <p:cNvPr id="16394" name="Line 14"/>
          <p:cNvSpPr>
            <a:spLocks noChangeShapeType="1"/>
          </p:cNvSpPr>
          <p:nvPr/>
        </p:nvSpPr>
        <p:spPr bwMode="auto">
          <a:xfrm>
            <a:off x="6011863" y="5445125"/>
            <a:ext cx="1655762" cy="0"/>
          </a:xfrm>
          <a:prstGeom prst="line">
            <a:avLst/>
          </a:prstGeom>
          <a:noFill/>
          <a:ln w="9525">
            <a:solidFill>
              <a:schemeClr val="tx1"/>
            </a:solidFill>
            <a:round/>
            <a:headEnd/>
            <a:tailEnd/>
          </a:ln>
        </p:spPr>
        <p:txBody>
          <a:bodyPr/>
          <a:lstStyle/>
          <a:p>
            <a:endParaRPr lang="en-AU"/>
          </a:p>
        </p:txBody>
      </p:sp>
      <p:sp>
        <p:nvSpPr>
          <p:cNvPr id="16395" name="Text Box 15"/>
          <p:cNvSpPr txBox="1">
            <a:spLocks noChangeArrowheads="1"/>
          </p:cNvSpPr>
          <p:nvPr/>
        </p:nvSpPr>
        <p:spPr bwMode="auto">
          <a:xfrm>
            <a:off x="7451725" y="4292600"/>
            <a:ext cx="1439863" cy="2289175"/>
          </a:xfrm>
          <a:prstGeom prst="rect">
            <a:avLst/>
          </a:prstGeom>
          <a:noFill/>
          <a:ln w="9525">
            <a:noFill/>
            <a:miter lim="800000"/>
            <a:headEnd/>
            <a:tailEnd/>
          </a:ln>
        </p:spPr>
        <p:txBody>
          <a:bodyPr>
            <a:spAutoFit/>
          </a:bodyPr>
          <a:lstStyle/>
          <a:p>
            <a:pPr>
              <a:spcBef>
                <a:spcPct val="50000"/>
              </a:spcBef>
            </a:pPr>
            <a:r>
              <a:rPr lang="en-AU"/>
              <a:t>Image of the product, so the target audience knows what it looks like to purchase</a:t>
            </a:r>
          </a:p>
        </p:txBody>
      </p:sp>
      <p:sp>
        <p:nvSpPr>
          <p:cNvPr id="16396" name="Line 16"/>
          <p:cNvSpPr>
            <a:spLocks noChangeShapeType="1"/>
          </p:cNvSpPr>
          <p:nvPr/>
        </p:nvSpPr>
        <p:spPr bwMode="auto">
          <a:xfrm flipV="1">
            <a:off x="2268538" y="5445125"/>
            <a:ext cx="1079500" cy="144463"/>
          </a:xfrm>
          <a:prstGeom prst="line">
            <a:avLst/>
          </a:prstGeom>
          <a:noFill/>
          <a:ln w="9525">
            <a:solidFill>
              <a:schemeClr val="tx1"/>
            </a:solidFill>
            <a:round/>
            <a:headEnd/>
            <a:tailEnd/>
          </a:ln>
        </p:spPr>
        <p:txBody>
          <a:bodyPr/>
          <a:lstStyle/>
          <a:p>
            <a:endParaRPr lang="en-AU"/>
          </a:p>
        </p:txBody>
      </p:sp>
      <p:sp>
        <p:nvSpPr>
          <p:cNvPr id="16397" name="Text Box 17"/>
          <p:cNvSpPr txBox="1">
            <a:spLocks noChangeArrowheads="1"/>
          </p:cNvSpPr>
          <p:nvPr/>
        </p:nvSpPr>
        <p:spPr bwMode="auto">
          <a:xfrm>
            <a:off x="179388" y="5300663"/>
            <a:ext cx="1944687" cy="1465262"/>
          </a:xfrm>
          <a:prstGeom prst="rect">
            <a:avLst/>
          </a:prstGeom>
          <a:noFill/>
          <a:ln w="9525">
            <a:noFill/>
            <a:miter lim="800000"/>
            <a:headEnd/>
            <a:tailEnd/>
          </a:ln>
        </p:spPr>
        <p:txBody>
          <a:bodyPr>
            <a:spAutoFit/>
          </a:bodyPr>
          <a:lstStyle/>
          <a:p>
            <a:pPr>
              <a:spcBef>
                <a:spcPct val="50000"/>
              </a:spcBef>
            </a:pPr>
            <a:r>
              <a:rPr lang="en-AU"/>
              <a:t>Elegant font, also creates the impression of sophistication and class</a:t>
            </a:r>
          </a:p>
        </p:txBody>
      </p:sp>
      <p:sp>
        <p:nvSpPr>
          <p:cNvPr id="16398" name="Line 18"/>
          <p:cNvSpPr>
            <a:spLocks noChangeShapeType="1"/>
          </p:cNvSpPr>
          <p:nvPr/>
        </p:nvSpPr>
        <p:spPr bwMode="auto">
          <a:xfrm>
            <a:off x="5940425" y="2924175"/>
            <a:ext cx="1295400" cy="0"/>
          </a:xfrm>
          <a:prstGeom prst="line">
            <a:avLst/>
          </a:prstGeom>
          <a:noFill/>
          <a:ln w="9525">
            <a:solidFill>
              <a:schemeClr val="tx1"/>
            </a:solidFill>
            <a:round/>
            <a:headEnd/>
            <a:tailEnd/>
          </a:ln>
        </p:spPr>
        <p:txBody>
          <a:bodyPr/>
          <a:lstStyle/>
          <a:p>
            <a:endParaRPr lang="en-AU"/>
          </a:p>
        </p:txBody>
      </p:sp>
      <p:sp>
        <p:nvSpPr>
          <p:cNvPr id="16399" name="Text Box 19"/>
          <p:cNvSpPr txBox="1">
            <a:spLocks noChangeArrowheads="1"/>
          </p:cNvSpPr>
          <p:nvPr/>
        </p:nvSpPr>
        <p:spPr bwMode="auto">
          <a:xfrm>
            <a:off x="6948488" y="2420938"/>
            <a:ext cx="2016125" cy="1739900"/>
          </a:xfrm>
          <a:prstGeom prst="rect">
            <a:avLst/>
          </a:prstGeom>
          <a:noFill/>
          <a:ln w="9525">
            <a:noFill/>
            <a:miter lim="800000"/>
            <a:headEnd/>
            <a:tailEnd/>
          </a:ln>
        </p:spPr>
        <p:txBody>
          <a:bodyPr>
            <a:spAutoFit/>
          </a:bodyPr>
          <a:lstStyle/>
          <a:p>
            <a:pPr>
              <a:spcBef>
                <a:spcPct val="50000"/>
              </a:spcBef>
            </a:pPr>
            <a:r>
              <a:rPr lang="en-AU"/>
              <a:t>Setting is outside with beautiful green trees in the background. Creates a natural feeling.</a:t>
            </a:r>
          </a:p>
        </p:txBody>
      </p:sp>
      <p:sp>
        <p:nvSpPr>
          <p:cNvPr id="16400" name="Line 20"/>
          <p:cNvSpPr>
            <a:spLocks noChangeShapeType="1"/>
          </p:cNvSpPr>
          <p:nvPr/>
        </p:nvSpPr>
        <p:spPr bwMode="auto">
          <a:xfrm>
            <a:off x="4284663" y="5949950"/>
            <a:ext cx="0" cy="431800"/>
          </a:xfrm>
          <a:prstGeom prst="line">
            <a:avLst/>
          </a:prstGeom>
          <a:noFill/>
          <a:ln w="9525">
            <a:solidFill>
              <a:schemeClr val="tx1"/>
            </a:solidFill>
            <a:round/>
            <a:headEnd/>
            <a:tailEnd/>
          </a:ln>
        </p:spPr>
        <p:txBody>
          <a:bodyPr/>
          <a:lstStyle/>
          <a:p>
            <a:endParaRPr lang="en-AU"/>
          </a:p>
        </p:txBody>
      </p:sp>
      <p:sp>
        <p:nvSpPr>
          <p:cNvPr id="16401" name="Text Box 21"/>
          <p:cNvSpPr txBox="1">
            <a:spLocks noChangeArrowheads="1"/>
          </p:cNvSpPr>
          <p:nvPr/>
        </p:nvSpPr>
        <p:spPr bwMode="auto">
          <a:xfrm>
            <a:off x="2700338" y="6092825"/>
            <a:ext cx="4103687" cy="641350"/>
          </a:xfrm>
          <a:prstGeom prst="rect">
            <a:avLst/>
          </a:prstGeom>
          <a:noFill/>
          <a:ln w="9525">
            <a:noFill/>
            <a:miter lim="800000"/>
            <a:headEnd/>
            <a:tailEnd/>
          </a:ln>
        </p:spPr>
        <p:txBody>
          <a:bodyPr>
            <a:spAutoFit/>
          </a:bodyPr>
          <a:lstStyle/>
          <a:p>
            <a:pPr>
              <a:spcBef>
                <a:spcPct val="50000"/>
              </a:spcBef>
            </a:pPr>
            <a:r>
              <a:rPr lang="en-AU"/>
              <a:t>Pink dress creates the sense of something “girly”</a:t>
            </a:r>
          </a:p>
        </p:txBody>
      </p:sp>
      <p:sp>
        <p:nvSpPr>
          <p:cNvPr id="16402" name="Line 22"/>
          <p:cNvSpPr>
            <a:spLocks noChangeShapeType="1"/>
          </p:cNvSpPr>
          <p:nvPr/>
        </p:nvSpPr>
        <p:spPr bwMode="auto">
          <a:xfrm flipV="1">
            <a:off x="4284663" y="1196975"/>
            <a:ext cx="287337" cy="1008063"/>
          </a:xfrm>
          <a:prstGeom prst="line">
            <a:avLst/>
          </a:prstGeom>
          <a:noFill/>
          <a:ln w="9525">
            <a:solidFill>
              <a:schemeClr val="tx1"/>
            </a:solidFill>
            <a:round/>
            <a:headEnd/>
            <a:tailEnd/>
          </a:ln>
        </p:spPr>
        <p:txBody>
          <a:bodyPr/>
          <a:lstStyle/>
          <a:p>
            <a:endParaRPr lang="en-AU"/>
          </a:p>
        </p:txBody>
      </p:sp>
      <p:sp>
        <p:nvSpPr>
          <p:cNvPr id="16403" name="Text Box 23"/>
          <p:cNvSpPr txBox="1">
            <a:spLocks noChangeArrowheads="1"/>
          </p:cNvSpPr>
          <p:nvPr/>
        </p:nvSpPr>
        <p:spPr bwMode="auto">
          <a:xfrm>
            <a:off x="2627313" y="549275"/>
            <a:ext cx="4608512" cy="641350"/>
          </a:xfrm>
          <a:prstGeom prst="rect">
            <a:avLst/>
          </a:prstGeom>
          <a:noFill/>
          <a:ln w="9525">
            <a:noFill/>
            <a:miter lim="800000"/>
            <a:headEnd/>
            <a:tailEnd/>
          </a:ln>
        </p:spPr>
        <p:txBody>
          <a:bodyPr>
            <a:spAutoFit/>
          </a:bodyPr>
          <a:lstStyle/>
          <a:p>
            <a:pPr>
              <a:spcBef>
                <a:spcPct val="50000"/>
              </a:spcBef>
            </a:pPr>
            <a:r>
              <a:rPr lang="en-AU"/>
              <a:t>Swift’s gaze is directed at the viewer. It creates a sense of connection with her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512168"/>
          </a:xfrm>
        </p:spPr>
        <p:txBody>
          <a:bodyPr>
            <a:normAutofit fontScale="90000"/>
          </a:bodyPr>
          <a:lstStyle/>
          <a:p>
            <a:r>
              <a:rPr lang="en-AU" dirty="0" smtClean="0"/>
              <a:t>How many advertisement's can you see?</a:t>
            </a:r>
            <a:br>
              <a:rPr lang="en-AU" dirty="0" smtClean="0"/>
            </a:br>
            <a:r>
              <a:rPr lang="en-AU" dirty="0" smtClean="0"/>
              <a:t>What is being promoted?</a:t>
            </a:r>
            <a:endParaRPr lang="en-AU" dirty="0"/>
          </a:p>
        </p:txBody>
      </p:sp>
      <p:pic>
        <p:nvPicPr>
          <p:cNvPr id="4" name="Content Placeholder 3" descr="9-incredible-things-you-never-knew-about-times-square.jpg"/>
          <p:cNvPicPr>
            <a:picLocks noGrp="1" noChangeAspect="1"/>
          </p:cNvPicPr>
          <p:nvPr>
            <p:ph idx="1"/>
          </p:nvPr>
        </p:nvPicPr>
        <p:blipFill>
          <a:blip r:embed="rId2" cstate="print"/>
          <a:stretch>
            <a:fillRect/>
          </a:stretch>
        </p:blipFill>
        <p:spPr>
          <a:xfrm>
            <a:off x="457200" y="1916832"/>
            <a:ext cx="8229600" cy="4392487"/>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6" descr="838081224692125"/>
          <p:cNvPicPr>
            <a:picLocks noChangeAspect="1" noChangeArrowheads="1"/>
          </p:cNvPicPr>
          <p:nvPr/>
        </p:nvPicPr>
        <p:blipFill>
          <a:blip r:embed="rId2" cstate="print"/>
          <a:srcRect/>
          <a:stretch>
            <a:fillRect/>
          </a:stretch>
        </p:blipFill>
        <p:spPr bwMode="auto">
          <a:xfrm>
            <a:off x="827088" y="476250"/>
            <a:ext cx="4038600" cy="5715000"/>
          </a:xfrm>
          <a:prstGeom prst="rect">
            <a:avLst/>
          </a:prstGeom>
          <a:noFill/>
          <a:ln w="9525">
            <a:noFill/>
            <a:miter lim="800000"/>
            <a:headEnd/>
            <a:tailEnd/>
          </a:ln>
        </p:spPr>
      </p:pic>
      <p:sp>
        <p:nvSpPr>
          <p:cNvPr id="17411" name="Rectangle 8"/>
          <p:cNvSpPr>
            <a:spLocks noChangeArrowheads="1"/>
          </p:cNvSpPr>
          <p:nvPr/>
        </p:nvSpPr>
        <p:spPr bwMode="auto">
          <a:xfrm>
            <a:off x="5003800" y="620713"/>
            <a:ext cx="3635375" cy="5310187"/>
          </a:xfrm>
          <a:prstGeom prst="rect">
            <a:avLst/>
          </a:prstGeom>
          <a:noFill/>
          <a:ln w="9525">
            <a:noFill/>
            <a:miter lim="800000"/>
            <a:headEnd/>
            <a:tailEnd/>
          </a:ln>
        </p:spPr>
        <p:txBody>
          <a:bodyPr>
            <a:spAutoFit/>
          </a:bodyPr>
          <a:lstStyle/>
          <a:p>
            <a:r>
              <a:rPr lang="en-AU"/>
              <a:t>Who would be the target audience for this print advertisement?</a:t>
            </a:r>
          </a:p>
          <a:p>
            <a:endParaRPr lang="en-AU"/>
          </a:p>
          <a:p>
            <a:r>
              <a:rPr lang="en-AU"/>
              <a:t>Gender?</a:t>
            </a:r>
          </a:p>
          <a:p>
            <a:r>
              <a:rPr lang="en-AU"/>
              <a:t>Age?</a:t>
            </a:r>
          </a:p>
          <a:p>
            <a:r>
              <a:rPr lang="en-AU"/>
              <a:t>Interests?</a:t>
            </a:r>
          </a:p>
          <a:p>
            <a:r>
              <a:rPr lang="en-AU"/>
              <a:t>Nationality?</a:t>
            </a:r>
          </a:p>
          <a:p>
            <a:r>
              <a:rPr lang="en-AU"/>
              <a:t>Socio-economic status?</a:t>
            </a:r>
          </a:p>
          <a:p>
            <a:r>
              <a:rPr lang="en-AU"/>
              <a:t>Values?</a:t>
            </a:r>
          </a:p>
          <a:p>
            <a:endParaRPr lang="en-AU"/>
          </a:p>
          <a:p>
            <a:endParaRPr lang="en-AU"/>
          </a:p>
          <a:p>
            <a:r>
              <a:rPr lang="en-AU"/>
              <a:t>Where could this print advertisement appear?</a:t>
            </a:r>
          </a:p>
          <a:p>
            <a:endParaRPr lang="en-AU"/>
          </a:p>
          <a:p>
            <a:endParaRPr lang="en-AU"/>
          </a:p>
          <a:p>
            <a:r>
              <a:rPr lang="en-AU"/>
              <a:t>What techniques of construction have been used? Eg camera shots? Camera angles?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AU" smtClean="0"/>
              <a:t>Symbols</a:t>
            </a:r>
          </a:p>
        </p:txBody>
      </p:sp>
      <p:sp>
        <p:nvSpPr>
          <p:cNvPr id="6147" name="Rectangle 3"/>
          <p:cNvSpPr>
            <a:spLocks noGrp="1" noChangeArrowheads="1"/>
          </p:cNvSpPr>
          <p:nvPr>
            <p:ph type="body" idx="1"/>
          </p:nvPr>
        </p:nvSpPr>
        <p:spPr>
          <a:xfrm>
            <a:off x="468313" y="1196975"/>
            <a:ext cx="8229600" cy="5661025"/>
          </a:xfrm>
        </p:spPr>
        <p:txBody>
          <a:bodyPr/>
          <a:lstStyle/>
          <a:p>
            <a:pPr eaLnBrk="1" hangingPunct="1">
              <a:buFontTx/>
              <a:buNone/>
            </a:pPr>
            <a:r>
              <a:rPr lang="en-AU" smtClean="0"/>
              <a:t>   </a:t>
            </a:r>
            <a:r>
              <a:rPr lang="en-AU" sz="2800" smtClean="0"/>
              <a:t>In advertising, symbols can be used in logos. That way they are a very quick way for the viewer to recognise a product.</a:t>
            </a:r>
          </a:p>
          <a:p>
            <a:pPr eaLnBrk="1" hangingPunct="1">
              <a:buFontTx/>
              <a:buNone/>
            </a:pPr>
            <a:r>
              <a:rPr lang="en-AU" sz="2800" smtClean="0"/>
              <a:t>   Symbols can change in different contexts, </a:t>
            </a:r>
          </a:p>
          <a:p>
            <a:pPr eaLnBrk="1" hangingPunct="1">
              <a:buFontTx/>
              <a:buNone/>
            </a:pPr>
            <a:endParaRPr lang="en-AU" sz="2800" smtClean="0"/>
          </a:p>
          <a:p>
            <a:pPr eaLnBrk="1" hangingPunct="1">
              <a:buFontTx/>
              <a:buNone/>
            </a:pPr>
            <a:r>
              <a:rPr lang="en-AU" sz="2800" smtClean="0"/>
              <a:t>e.g.  A skull and cross bones on a ship’s flag means pirates.</a:t>
            </a:r>
          </a:p>
          <a:p>
            <a:pPr eaLnBrk="1" hangingPunct="1">
              <a:buFontTx/>
              <a:buNone/>
            </a:pPr>
            <a:endParaRPr lang="en-AU" sz="2800" smtClean="0"/>
          </a:p>
          <a:p>
            <a:pPr eaLnBrk="1" hangingPunct="1">
              <a:buFontTx/>
              <a:buNone/>
            </a:pPr>
            <a:endParaRPr lang="en-AU" sz="2800" smtClean="0"/>
          </a:p>
          <a:p>
            <a:pPr eaLnBrk="1" hangingPunct="1">
              <a:buFontTx/>
              <a:buNone/>
            </a:pPr>
            <a:r>
              <a:rPr lang="en-AU" sz="2800" smtClean="0"/>
              <a:t>     A skull and cross bones on a bottle</a:t>
            </a:r>
          </a:p>
          <a:p>
            <a:pPr eaLnBrk="1" hangingPunct="1">
              <a:buFontTx/>
              <a:buNone/>
            </a:pPr>
            <a:r>
              <a:rPr lang="en-AU" sz="2800" smtClean="0"/>
              <a:t> means poison.</a:t>
            </a:r>
          </a:p>
        </p:txBody>
      </p:sp>
      <p:pic>
        <p:nvPicPr>
          <p:cNvPr id="6148" name="Picture 5" descr="images.png"/>
          <p:cNvPicPr>
            <a:picLocks noChangeAspect="1"/>
          </p:cNvPicPr>
          <p:nvPr/>
        </p:nvPicPr>
        <p:blipFill>
          <a:blip r:embed="rId2" cstate="print"/>
          <a:srcRect/>
          <a:stretch>
            <a:fillRect/>
          </a:stretch>
        </p:blipFill>
        <p:spPr bwMode="auto">
          <a:xfrm>
            <a:off x="6659563" y="4149725"/>
            <a:ext cx="2095500" cy="1393825"/>
          </a:xfrm>
          <a:prstGeom prst="rect">
            <a:avLst/>
          </a:prstGeom>
          <a:noFill/>
          <a:ln w="9525">
            <a:noFill/>
            <a:miter lim="800000"/>
            <a:headEnd/>
            <a:tailEnd/>
          </a:ln>
        </p:spPr>
      </p:pic>
      <p:pic>
        <p:nvPicPr>
          <p:cNvPr id="6149" name="Picture 6" descr="danger-poison.jpg"/>
          <p:cNvPicPr>
            <a:picLocks noChangeAspect="1"/>
          </p:cNvPicPr>
          <p:nvPr/>
        </p:nvPicPr>
        <p:blipFill>
          <a:blip r:embed="rId3" cstate="print"/>
          <a:srcRect/>
          <a:stretch>
            <a:fillRect/>
          </a:stretch>
        </p:blipFill>
        <p:spPr bwMode="auto">
          <a:xfrm>
            <a:off x="6804025" y="5510213"/>
            <a:ext cx="1347788" cy="1347787"/>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AU" smtClean="0"/>
              <a:t>Symbolism of colour</a:t>
            </a:r>
          </a:p>
        </p:txBody>
      </p:sp>
      <p:pic>
        <p:nvPicPr>
          <p:cNvPr id="7171" name="Picture 5" descr="colourwater"/>
          <p:cNvPicPr>
            <a:picLocks noChangeAspect="1" noChangeArrowheads="1"/>
          </p:cNvPicPr>
          <p:nvPr/>
        </p:nvPicPr>
        <p:blipFill>
          <a:blip r:embed="rId2" cstate="print"/>
          <a:srcRect/>
          <a:stretch>
            <a:fillRect/>
          </a:stretch>
        </p:blipFill>
        <p:spPr bwMode="auto">
          <a:xfrm>
            <a:off x="611188" y="1268413"/>
            <a:ext cx="2663825" cy="2128837"/>
          </a:xfrm>
          <a:prstGeom prst="rect">
            <a:avLst/>
          </a:prstGeom>
          <a:noFill/>
          <a:ln w="9525">
            <a:noFill/>
            <a:miter lim="800000"/>
            <a:headEnd/>
            <a:tailEnd/>
          </a:ln>
        </p:spPr>
      </p:pic>
      <p:sp>
        <p:nvSpPr>
          <p:cNvPr id="7172" name="AutoShape 7" descr="Z"/>
          <p:cNvSpPr>
            <a:spLocks noChangeAspect="1" noChangeArrowheads="1"/>
          </p:cNvSpPr>
          <p:nvPr/>
        </p:nvSpPr>
        <p:spPr bwMode="auto">
          <a:xfrm>
            <a:off x="3600450" y="2709863"/>
            <a:ext cx="1943100" cy="1438275"/>
          </a:xfrm>
          <a:prstGeom prst="rect">
            <a:avLst/>
          </a:prstGeom>
          <a:noFill/>
          <a:ln w="9525">
            <a:noFill/>
            <a:miter lim="800000"/>
            <a:headEnd/>
            <a:tailEnd/>
          </a:ln>
        </p:spPr>
        <p:txBody>
          <a:bodyPr/>
          <a:lstStyle/>
          <a:p>
            <a:endParaRPr lang="en-US"/>
          </a:p>
        </p:txBody>
      </p:sp>
      <p:sp>
        <p:nvSpPr>
          <p:cNvPr id="7173" name="AutoShape 9" descr="Z"/>
          <p:cNvSpPr>
            <a:spLocks noChangeAspect="1" noChangeArrowheads="1"/>
          </p:cNvSpPr>
          <p:nvPr/>
        </p:nvSpPr>
        <p:spPr bwMode="auto">
          <a:xfrm>
            <a:off x="3600450" y="2709863"/>
            <a:ext cx="1943100" cy="1438275"/>
          </a:xfrm>
          <a:prstGeom prst="rect">
            <a:avLst/>
          </a:prstGeom>
          <a:noFill/>
          <a:ln w="9525">
            <a:noFill/>
            <a:miter lim="800000"/>
            <a:headEnd/>
            <a:tailEnd/>
          </a:ln>
        </p:spPr>
        <p:txBody>
          <a:bodyPr/>
          <a:lstStyle/>
          <a:p>
            <a:endParaRPr lang="en-US"/>
          </a:p>
        </p:txBody>
      </p:sp>
      <p:sp>
        <p:nvSpPr>
          <p:cNvPr id="7174" name="AutoShape 11" descr="Z"/>
          <p:cNvSpPr>
            <a:spLocks noChangeAspect="1" noChangeArrowheads="1"/>
          </p:cNvSpPr>
          <p:nvPr/>
        </p:nvSpPr>
        <p:spPr bwMode="auto">
          <a:xfrm>
            <a:off x="3600450" y="2709863"/>
            <a:ext cx="1943100" cy="1438275"/>
          </a:xfrm>
          <a:prstGeom prst="rect">
            <a:avLst/>
          </a:prstGeom>
          <a:noFill/>
          <a:ln w="9525">
            <a:noFill/>
            <a:miter lim="800000"/>
            <a:headEnd/>
            <a:tailEnd/>
          </a:ln>
        </p:spPr>
        <p:txBody>
          <a:bodyPr/>
          <a:lstStyle/>
          <a:p>
            <a:endParaRPr lang="en-US"/>
          </a:p>
        </p:txBody>
      </p:sp>
      <p:sp>
        <p:nvSpPr>
          <p:cNvPr id="7175" name="AutoShape 14" descr="Z"/>
          <p:cNvSpPr>
            <a:spLocks noChangeAspect="1" noChangeArrowheads="1"/>
          </p:cNvSpPr>
          <p:nvPr/>
        </p:nvSpPr>
        <p:spPr bwMode="auto">
          <a:xfrm>
            <a:off x="0" y="0"/>
            <a:ext cx="1943100" cy="1438275"/>
          </a:xfrm>
          <a:prstGeom prst="rect">
            <a:avLst/>
          </a:prstGeom>
          <a:noFill/>
          <a:ln w="9525">
            <a:noFill/>
            <a:miter lim="800000"/>
            <a:headEnd/>
            <a:tailEnd/>
          </a:ln>
        </p:spPr>
        <p:txBody>
          <a:bodyPr/>
          <a:lstStyle/>
          <a:p>
            <a:endParaRPr lang="en-US"/>
          </a:p>
        </p:txBody>
      </p:sp>
      <p:pic>
        <p:nvPicPr>
          <p:cNvPr id="7176" name="Picture 15" descr="flickr+yellow+mimosa"/>
          <p:cNvPicPr>
            <a:picLocks noChangeAspect="1" noChangeArrowheads="1"/>
          </p:cNvPicPr>
          <p:nvPr/>
        </p:nvPicPr>
        <p:blipFill>
          <a:blip r:embed="rId3" cstate="print"/>
          <a:srcRect/>
          <a:stretch>
            <a:fillRect/>
          </a:stretch>
        </p:blipFill>
        <p:spPr bwMode="auto">
          <a:xfrm>
            <a:off x="4859338" y="1268413"/>
            <a:ext cx="2663825" cy="1971675"/>
          </a:xfrm>
          <a:prstGeom prst="rect">
            <a:avLst/>
          </a:prstGeom>
          <a:noFill/>
          <a:ln w="9525">
            <a:noFill/>
            <a:miter lim="800000"/>
            <a:headEnd/>
            <a:tailEnd/>
          </a:ln>
        </p:spPr>
      </p:pic>
      <p:pic>
        <p:nvPicPr>
          <p:cNvPr id="7177" name="Picture 17" descr="fotolia_1214505_XS"/>
          <p:cNvPicPr>
            <a:picLocks noChangeAspect="1" noChangeArrowheads="1"/>
          </p:cNvPicPr>
          <p:nvPr/>
        </p:nvPicPr>
        <p:blipFill>
          <a:blip r:embed="rId4" cstate="print"/>
          <a:srcRect/>
          <a:stretch>
            <a:fillRect/>
          </a:stretch>
        </p:blipFill>
        <p:spPr bwMode="auto">
          <a:xfrm>
            <a:off x="1619250" y="3789363"/>
            <a:ext cx="2857500" cy="2857500"/>
          </a:xfrm>
          <a:prstGeom prst="rect">
            <a:avLst/>
          </a:prstGeom>
          <a:noFill/>
          <a:ln w="9525">
            <a:noFill/>
            <a:miter lim="800000"/>
            <a:headEnd/>
            <a:tailEnd/>
          </a:ln>
        </p:spPr>
      </p:pic>
      <p:pic>
        <p:nvPicPr>
          <p:cNvPr id="7178" name="Picture 19" descr="ANd9GcTjH6FHQlugxJJu-S8ycv1tFFNCAds8EvjFXbHzUE1Hbet79FP-"/>
          <p:cNvPicPr>
            <a:picLocks noChangeAspect="1" noChangeArrowheads="1"/>
          </p:cNvPicPr>
          <p:nvPr/>
        </p:nvPicPr>
        <p:blipFill>
          <a:blip r:embed="rId5" cstate="print"/>
          <a:srcRect/>
          <a:stretch>
            <a:fillRect/>
          </a:stretch>
        </p:blipFill>
        <p:spPr bwMode="auto">
          <a:xfrm>
            <a:off x="5651500" y="3789363"/>
            <a:ext cx="2233613" cy="2233612"/>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AU" smtClean="0"/>
              <a:t>Camera Shots</a:t>
            </a:r>
          </a:p>
        </p:txBody>
      </p:sp>
      <p:sp>
        <p:nvSpPr>
          <p:cNvPr id="8195" name="AutoShape 5" descr="Z"/>
          <p:cNvSpPr>
            <a:spLocks noChangeAspect="1" noChangeArrowheads="1"/>
          </p:cNvSpPr>
          <p:nvPr/>
        </p:nvSpPr>
        <p:spPr bwMode="auto">
          <a:xfrm>
            <a:off x="0" y="0"/>
            <a:ext cx="2466975" cy="1847850"/>
          </a:xfrm>
          <a:prstGeom prst="rect">
            <a:avLst/>
          </a:prstGeom>
          <a:noFill/>
          <a:ln w="9525">
            <a:noFill/>
            <a:miter lim="800000"/>
            <a:headEnd/>
            <a:tailEnd/>
          </a:ln>
        </p:spPr>
        <p:txBody>
          <a:bodyPr/>
          <a:lstStyle/>
          <a:p>
            <a:endParaRPr lang="en-US"/>
          </a:p>
        </p:txBody>
      </p:sp>
      <p:sp>
        <p:nvSpPr>
          <p:cNvPr id="8196" name="AutoShape 7" descr="Z"/>
          <p:cNvSpPr>
            <a:spLocks noChangeAspect="1" noChangeArrowheads="1"/>
          </p:cNvSpPr>
          <p:nvPr/>
        </p:nvSpPr>
        <p:spPr bwMode="auto">
          <a:xfrm>
            <a:off x="3338513" y="2505075"/>
            <a:ext cx="2466975" cy="1847850"/>
          </a:xfrm>
          <a:prstGeom prst="rect">
            <a:avLst/>
          </a:prstGeom>
          <a:noFill/>
          <a:ln w="9525">
            <a:noFill/>
            <a:miter lim="800000"/>
            <a:headEnd/>
            <a:tailEnd/>
          </a:ln>
        </p:spPr>
        <p:txBody>
          <a:bodyPr/>
          <a:lstStyle/>
          <a:p>
            <a:endParaRPr lang="en-US"/>
          </a:p>
        </p:txBody>
      </p:sp>
      <p:pic>
        <p:nvPicPr>
          <p:cNvPr id="8197" name="Picture 9" descr="shots_camera_basic"/>
          <p:cNvPicPr>
            <a:picLocks noChangeAspect="1" noChangeArrowheads="1"/>
          </p:cNvPicPr>
          <p:nvPr/>
        </p:nvPicPr>
        <p:blipFill>
          <a:blip r:embed="rId2" cstate="print"/>
          <a:srcRect/>
          <a:stretch>
            <a:fillRect/>
          </a:stretch>
        </p:blipFill>
        <p:spPr bwMode="auto">
          <a:xfrm>
            <a:off x="1187450" y="1341438"/>
            <a:ext cx="6769100" cy="508317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7" descr="2Q=="/>
          <p:cNvSpPr>
            <a:spLocks noChangeAspect="1" noChangeArrowheads="1"/>
          </p:cNvSpPr>
          <p:nvPr/>
        </p:nvSpPr>
        <p:spPr bwMode="auto">
          <a:xfrm>
            <a:off x="3390900" y="2667000"/>
            <a:ext cx="2362200" cy="1524000"/>
          </a:xfrm>
          <a:prstGeom prst="rect">
            <a:avLst/>
          </a:prstGeom>
          <a:noFill/>
          <a:ln w="9525">
            <a:noFill/>
            <a:miter lim="800000"/>
            <a:headEnd/>
            <a:tailEnd/>
          </a:ln>
        </p:spPr>
        <p:txBody>
          <a:bodyPr/>
          <a:lstStyle/>
          <a:p>
            <a:endParaRPr lang="en-US"/>
          </a:p>
        </p:txBody>
      </p:sp>
      <p:pic>
        <p:nvPicPr>
          <p:cNvPr id="9219" name="Picture 9" descr="example-photo-1"/>
          <p:cNvPicPr>
            <a:picLocks noChangeAspect="1" noChangeArrowheads="1"/>
          </p:cNvPicPr>
          <p:nvPr/>
        </p:nvPicPr>
        <p:blipFill>
          <a:blip r:embed="rId2" cstate="print"/>
          <a:srcRect/>
          <a:stretch>
            <a:fillRect/>
          </a:stretch>
        </p:blipFill>
        <p:spPr bwMode="auto">
          <a:xfrm>
            <a:off x="539750" y="1196975"/>
            <a:ext cx="3382963" cy="2181225"/>
          </a:xfrm>
          <a:prstGeom prst="rect">
            <a:avLst/>
          </a:prstGeom>
          <a:noFill/>
          <a:ln w="9525">
            <a:noFill/>
            <a:miter lim="800000"/>
            <a:headEnd/>
            <a:tailEnd/>
          </a:ln>
        </p:spPr>
      </p:pic>
      <p:pic>
        <p:nvPicPr>
          <p:cNvPr id="9220" name="Picture 15" descr="ANd9GcQtsZJbiUK3uR-uQlsAw3S3WzGcdiDYjS2Uko2oWVGgCUwFJXYC"/>
          <p:cNvPicPr>
            <a:picLocks noChangeAspect="1" noChangeArrowheads="1"/>
          </p:cNvPicPr>
          <p:nvPr/>
        </p:nvPicPr>
        <p:blipFill>
          <a:blip r:embed="rId3" cstate="print"/>
          <a:srcRect/>
          <a:stretch>
            <a:fillRect/>
          </a:stretch>
        </p:blipFill>
        <p:spPr bwMode="auto">
          <a:xfrm>
            <a:off x="4859338" y="1557338"/>
            <a:ext cx="3384550" cy="2176462"/>
          </a:xfrm>
          <a:prstGeom prst="rect">
            <a:avLst/>
          </a:prstGeom>
          <a:noFill/>
          <a:ln w="9525">
            <a:noFill/>
            <a:miter lim="800000"/>
            <a:headEnd/>
            <a:tailEnd/>
          </a:ln>
        </p:spPr>
      </p:pic>
      <p:sp>
        <p:nvSpPr>
          <p:cNvPr id="9221" name="AutoShape 17" descr="2Q=="/>
          <p:cNvSpPr>
            <a:spLocks noChangeAspect="1" noChangeArrowheads="1"/>
          </p:cNvSpPr>
          <p:nvPr/>
        </p:nvSpPr>
        <p:spPr bwMode="auto">
          <a:xfrm>
            <a:off x="3576638" y="2671763"/>
            <a:ext cx="1990725" cy="1514475"/>
          </a:xfrm>
          <a:prstGeom prst="rect">
            <a:avLst/>
          </a:prstGeom>
          <a:noFill/>
          <a:ln w="9525">
            <a:noFill/>
            <a:miter lim="800000"/>
            <a:headEnd/>
            <a:tailEnd/>
          </a:ln>
        </p:spPr>
        <p:txBody>
          <a:bodyPr/>
          <a:lstStyle/>
          <a:p>
            <a:endParaRPr lang="en-US"/>
          </a:p>
        </p:txBody>
      </p:sp>
      <p:sp>
        <p:nvSpPr>
          <p:cNvPr id="9222" name="AutoShape 19" descr="2Q=="/>
          <p:cNvSpPr>
            <a:spLocks noChangeAspect="1" noChangeArrowheads="1"/>
          </p:cNvSpPr>
          <p:nvPr/>
        </p:nvSpPr>
        <p:spPr bwMode="auto">
          <a:xfrm>
            <a:off x="3576638" y="2671763"/>
            <a:ext cx="1990725" cy="1514475"/>
          </a:xfrm>
          <a:prstGeom prst="rect">
            <a:avLst/>
          </a:prstGeom>
          <a:noFill/>
          <a:ln w="9525">
            <a:noFill/>
            <a:miter lim="800000"/>
            <a:headEnd/>
            <a:tailEnd/>
          </a:ln>
        </p:spPr>
        <p:txBody>
          <a:bodyPr/>
          <a:lstStyle/>
          <a:p>
            <a:endParaRPr lang="en-US"/>
          </a:p>
        </p:txBody>
      </p:sp>
      <p:pic>
        <p:nvPicPr>
          <p:cNvPr id="9223" name="Picture 20" descr="untitled"/>
          <p:cNvPicPr>
            <a:picLocks noChangeAspect="1" noChangeArrowheads="1"/>
          </p:cNvPicPr>
          <p:nvPr/>
        </p:nvPicPr>
        <p:blipFill>
          <a:blip r:embed="rId4" cstate="print"/>
          <a:srcRect/>
          <a:stretch>
            <a:fillRect/>
          </a:stretch>
        </p:blipFill>
        <p:spPr bwMode="auto">
          <a:xfrm>
            <a:off x="827088" y="4005263"/>
            <a:ext cx="2881312" cy="2182812"/>
          </a:xfrm>
          <a:prstGeom prst="rect">
            <a:avLst/>
          </a:prstGeom>
          <a:noFill/>
          <a:ln w="9525">
            <a:noFill/>
            <a:miter lim="800000"/>
            <a:headEnd/>
            <a:tailEnd/>
          </a:ln>
        </p:spPr>
      </p:pic>
      <p:pic>
        <p:nvPicPr>
          <p:cNvPr id="9224" name="Picture 22" descr="ANd9GcTpAzWQeKqSq4yykt6mfLCIyPcAEqnmuzV0MEhNEi4Ckx5ETZnTHGSBMmnq"/>
          <p:cNvPicPr>
            <a:picLocks noChangeAspect="1" noChangeArrowheads="1"/>
          </p:cNvPicPr>
          <p:nvPr/>
        </p:nvPicPr>
        <p:blipFill>
          <a:blip r:embed="rId5" cstate="print"/>
          <a:srcRect/>
          <a:stretch>
            <a:fillRect/>
          </a:stretch>
        </p:blipFill>
        <p:spPr bwMode="auto">
          <a:xfrm>
            <a:off x="5219700" y="4221163"/>
            <a:ext cx="2601913" cy="1739900"/>
          </a:xfrm>
          <a:prstGeom prst="rect">
            <a:avLst/>
          </a:prstGeom>
          <a:noFill/>
          <a:ln w="9525">
            <a:noFill/>
            <a:miter lim="800000"/>
            <a:headEnd/>
            <a:tailEnd/>
          </a:ln>
        </p:spPr>
      </p:pic>
      <p:sp>
        <p:nvSpPr>
          <p:cNvPr id="9225" name="Text Box 23"/>
          <p:cNvSpPr txBox="1">
            <a:spLocks noChangeArrowheads="1"/>
          </p:cNvSpPr>
          <p:nvPr/>
        </p:nvSpPr>
        <p:spPr bwMode="auto">
          <a:xfrm>
            <a:off x="395288" y="333375"/>
            <a:ext cx="8208962" cy="779463"/>
          </a:xfrm>
          <a:prstGeom prst="rect">
            <a:avLst/>
          </a:prstGeom>
          <a:noFill/>
          <a:ln w="9525">
            <a:noFill/>
            <a:miter lim="800000"/>
            <a:headEnd/>
            <a:tailEnd/>
          </a:ln>
        </p:spPr>
        <p:txBody>
          <a:bodyPr>
            <a:spAutoFit/>
          </a:bodyPr>
          <a:lstStyle/>
          <a:p>
            <a:pPr>
              <a:spcBef>
                <a:spcPct val="50000"/>
              </a:spcBef>
            </a:pPr>
            <a:r>
              <a:rPr lang="en-AU"/>
              <a:t>Extreme Close-up camera shots.</a:t>
            </a:r>
          </a:p>
          <a:p>
            <a:pPr>
              <a:spcBef>
                <a:spcPct val="50000"/>
              </a:spcBef>
            </a:pPr>
            <a:r>
              <a:rPr lang="en-AU"/>
              <a:t>What do we see and what is the effect?</a:t>
            </a:r>
          </a:p>
        </p:txBody>
      </p:sp>
      <p:sp>
        <p:nvSpPr>
          <p:cNvPr id="9226" name="Text Box 24"/>
          <p:cNvSpPr txBox="1">
            <a:spLocks noChangeArrowheads="1"/>
          </p:cNvSpPr>
          <p:nvPr/>
        </p:nvSpPr>
        <p:spPr bwMode="auto">
          <a:xfrm>
            <a:off x="0" y="1412875"/>
            <a:ext cx="468313" cy="579438"/>
          </a:xfrm>
          <a:prstGeom prst="rect">
            <a:avLst/>
          </a:prstGeom>
          <a:noFill/>
          <a:ln w="9525">
            <a:noFill/>
            <a:miter lim="800000"/>
            <a:headEnd/>
            <a:tailEnd/>
          </a:ln>
        </p:spPr>
        <p:txBody>
          <a:bodyPr>
            <a:spAutoFit/>
          </a:bodyPr>
          <a:lstStyle/>
          <a:p>
            <a:pPr>
              <a:spcBef>
                <a:spcPct val="50000"/>
              </a:spcBef>
            </a:pPr>
            <a:r>
              <a:rPr lang="en-AU" sz="3200"/>
              <a:t>1</a:t>
            </a:r>
          </a:p>
        </p:txBody>
      </p:sp>
      <p:sp>
        <p:nvSpPr>
          <p:cNvPr id="9227" name="Text Box 25"/>
          <p:cNvSpPr txBox="1">
            <a:spLocks noChangeArrowheads="1"/>
          </p:cNvSpPr>
          <p:nvPr/>
        </p:nvSpPr>
        <p:spPr bwMode="auto">
          <a:xfrm>
            <a:off x="4284663" y="1628775"/>
            <a:ext cx="503237" cy="579438"/>
          </a:xfrm>
          <a:prstGeom prst="rect">
            <a:avLst/>
          </a:prstGeom>
          <a:noFill/>
          <a:ln w="9525">
            <a:noFill/>
            <a:miter lim="800000"/>
            <a:headEnd/>
            <a:tailEnd/>
          </a:ln>
        </p:spPr>
        <p:txBody>
          <a:bodyPr>
            <a:spAutoFit/>
          </a:bodyPr>
          <a:lstStyle/>
          <a:p>
            <a:pPr>
              <a:spcBef>
                <a:spcPct val="50000"/>
              </a:spcBef>
            </a:pPr>
            <a:r>
              <a:rPr lang="en-AU" sz="3200"/>
              <a:t>2</a:t>
            </a:r>
          </a:p>
        </p:txBody>
      </p:sp>
      <p:sp>
        <p:nvSpPr>
          <p:cNvPr id="9228" name="Text Box 26"/>
          <p:cNvSpPr txBox="1">
            <a:spLocks noChangeArrowheads="1"/>
          </p:cNvSpPr>
          <p:nvPr/>
        </p:nvSpPr>
        <p:spPr bwMode="auto">
          <a:xfrm>
            <a:off x="179388" y="4508500"/>
            <a:ext cx="504825" cy="579438"/>
          </a:xfrm>
          <a:prstGeom prst="rect">
            <a:avLst/>
          </a:prstGeom>
          <a:noFill/>
          <a:ln w="9525">
            <a:noFill/>
            <a:miter lim="800000"/>
            <a:headEnd/>
            <a:tailEnd/>
          </a:ln>
        </p:spPr>
        <p:txBody>
          <a:bodyPr>
            <a:spAutoFit/>
          </a:bodyPr>
          <a:lstStyle/>
          <a:p>
            <a:pPr>
              <a:spcBef>
                <a:spcPct val="50000"/>
              </a:spcBef>
            </a:pPr>
            <a:r>
              <a:rPr lang="en-AU" sz="3200"/>
              <a:t>3</a:t>
            </a:r>
          </a:p>
        </p:txBody>
      </p:sp>
      <p:sp>
        <p:nvSpPr>
          <p:cNvPr id="9229" name="Text Box 27"/>
          <p:cNvSpPr txBox="1">
            <a:spLocks noChangeArrowheads="1"/>
          </p:cNvSpPr>
          <p:nvPr/>
        </p:nvSpPr>
        <p:spPr bwMode="auto">
          <a:xfrm>
            <a:off x="4643438" y="4365625"/>
            <a:ext cx="504825" cy="579438"/>
          </a:xfrm>
          <a:prstGeom prst="rect">
            <a:avLst/>
          </a:prstGeom>
          <a:noFill/>
          <a:ln w="9525">
            <a:noFill/>
            <a:miter lim="800000"/>
            <a:headEnd/>
            <a:tailEnd/>
          </a:ln>
        </p:spPr>
        <p:txBody>
          <a:bodyPr>
            <a:spAutoFit/>
          </a:bodyPr>
          <a:lstStyle/>
          <a:p>
            <a:pPr>
              <a:spcBef>
                <a:spcPct val="50000"/>
              </a:spcBef>
            </a:pPr>
            <a:r>
              <a:rPr lang="en-AU" sz="3200"/>
              <a:t>4</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5" descr="ANd9GcRDAVga306wb9KlJ2Y4HE9ahTs3QgTbWcPP-mtGBU7BQ5671CSfFg"/>
          <p:cNvPicPr>
            <a:picLocks noChangeAspect="1" noChangeArrowheads="1"/>
          </p:cNvPicPr>
          <p:nvPr/>
        </p:nvPicPr>
        <p:blipFill>
          <a:blip r:embed="rId2" cstate="print"/>
          <a:srcRect/>
          <a:stretch>
            <a:fillRect/>
          </a:stretch>
        </p:blipFill>
        <p:spPr bwMode="auto">
          <a:xfrm>
            <a:off x="5076825" y="1412875"/>
            <a:ext cx="3240088" cy="2549525"/>
          </a:xfrm>
          <a:prstGeom prst="rect">
            <a:avLst/>
          </a:prstGeom>
          <a:noFill/>
          <a:ln w="9525">
            <a:noFill/>
            <a:miter lim="800000"/>
            <a:headEnd/>
            <a:tailEnd/>
          </a:ln>
        </p:spPr>
      </p:pic>
      <p:pic>
        <p:nvPicPr>
          <p:cNvPr id="10243" name="Picture 7" descr="ANd9GcQR4i-p7JdL3oy1jzzRmQg3XxS-6cSd4DvrnSTUHYKVjOt8eoq_GMk8KXw"/>
          <p:cNvPicPr>
            <a:picLocks noChangeAspect="1" noChangeArrowheads="1"/>
          </p:cNvPicPr>
          <p:nvPr/>
        </p:nvPicPr>
        <p:blipFill>
          <a:blip r:embed="rId3" cstate="print"/>
          <a:srcRect/>
          <a:stretch>
            <a:fillRect/>
          </a:stretch>
        </p:blipFill>
        <p:spPr bwMode="auto">
          <a:xfrm>
            <a:off x="611188" y="1412875"/>
            <a:ext cx="2016125" cy="2519363"/>
          </a:xfrm>
          <a:prstGeom prst="rect">
            <a:avLst/>
          </a:prstGeom>
          <a:noFill/>
          <a:ln w="9525">
            <a:noFill/>
            <a:miter lim="800000"/>
            <a:headEnd/>
            <a:tailEnd/>
          </a:ln>
        </p:spPr>
      </p:pic>
      <p:pic>
        <p:nvPicPr>
          <p:cNvPr id="10244" name="Picture 9" descr="ANd9GcT4WVtT1TW9FK-XW4YnHfByR_vO7Lj29qa29k73hqOZg-ZfbBNV1Q"/>
          <p:cNvPicPr>
            <a:picLocks noGrp="1" noChangeAspect="1" noChangeArrowheads="1"/>
          </p:cNvPicPr>
          <p:nvPr>
            <p:ph type="body" idx="1"/>
          </p:nvPr>
        </p:nvPicPr>
        <p:blipFill>
          <a:blip r:embed="rId4" cstate="print"/>
          <a:srcRect/>
          <a:stretch>
            <a:fillRect/>
          </a:stretch>
        </p:blipFill>
        <p:spPr>
          <a:xfrm>
            <a:off x="2916238" y="4365625"/>
            <a:ext cx="2619375" cy="1743075"/>
          </a:xfrm>
          <a:noFill/>
        </p:spPr>
      </p:pic>
      <p:sp>
        <p:nvSpPr>
          <p:cNvPr id="10245" name="Text Box 10"/>
          <p:cNvSpPr txBox="1">
            <a:spLocks noChangeArrowheads="1"/>
          </p:cNvSpPr>
          <p:nvPr/>
        </p:nvSpPr>
        <p:spPr bwMode="auto">
          <a:xfrm>
            <a:off x="395288" y="260350"/>
            <a:ext cx="8280400" cy="779463"/>
          </a:xfrm>
          <a:prstGeom prst="rect">
            <a:avLst/>
          </a:prstGeom>
          <a:noFill/>
          <a:ln w="9525">
            <a:noFill/>
            <a:miter lim="800000"/>
            <a:headEnd/>
            <a:tailEnd/>
          </a:ln>
        </p:spPr>
        <p:txBody>
          <a:bodyPr>
            <a:spAutoFit/>
          </a:bodyPr>
          <a:lstStyle/>
          <a:p>
            <a:pPr>
              <a:spcBef>
                <a:spcPct val="50000"/>
              </a:spcBef>
            </a:pPr>
            <a:r>
              <a:rPr lang="en-AU"/>
              <a:t>Identify the camera angle and the camera shots used in these images.</a:t>
            </a:r>
          </a:p>
          <a:p>
            <a:pPr>
              <a:spcBef>
                <a:spcPct val="50000"/>
              </a:spcBef>
            </a:pPr>
            <a:r>
              <a:rPr lang="en-AU"/>
              <a:t>What is the effect?</a:t>
            </a:r>
          </a:p>
        </p:txBody>
      </p:sp>
      <p:sp>
        <p:nvSpPr>
          <p:cNvPr id="10246" name="Text Box 11"/>
          <p:cNvSpPr txBox="1">
            <a:spLocks noChangeArrowheads="1"/>
          </p:cNvSpPr>
          <p:nvPr/>
        </p:nvSpPr>
        <p:spPr bwMode="auto">
          <a:xfrm>
            <a:off x="0" y="1628775"/>
            <a:ext cx="900113" cy="641350"/>
          </a:xfrm>
          <a:prstGeom prst="rect">
            <a:avLst/>
          </a:prstGeom>
          <a:noFill/>
          <a:ln w="9525">
            <a:noFill/>
            <a:miter lim="800000"/>
            <a:headEnd/>
            <a:tailEnd/>
          </a:ln>
        </p:spPr>
        <p:txBody>
          <a:bodyPr>
            <a:spAutoFit/>
          </a:bodyPr>
          <a:lstStyle/>
          <a:p>
            <a:pPr>
              <a:spcBef>
                <a:spcPct val="50000"/>
              </a:spcBef>
            </a:pPr>
            <a:r>
              <a:rPr lang="en-AU" sz="3600"/>
              <a:t>1</a:t>
            </a:r>
          </a:p>
        </p:txBody>
      </p:sp>
      <p:sp>
        <p:nvSpPr>
          <p:cNvPr id="10247" name="Text Box 12"/>
          <p:cNvSpPr txBox="1">
            <a:spLocks noChangeArrowheads="1"/>
          </p:cNvSpPr>
          <p:nvPr/>
        </p:nvSpPr>
        <p:spPr bwMode="auto">
          <a:xfrm>
            <a:off x="4356100" y="1628775"/>
            <a:ext cx="576263" cy="579438"/>
          </a:xfrm>
          <a:prstGeom prst="rect">
            <a:avLst/>
          </a:prstGeom>
          <a:noFill/>
          <a:ln w="9525">
            <a:noFill/>
            <a:miter lim="800000"/>
            <a:headEnd/>
            <a:tailEnd/>
          </a:ln>
        </p:spPr>
        <p:txBody>
          <a:bodyPr>
            <a:spAutoFit/>
          </a:bodyPr>
          <a:lstStyle/>
          <a:p>
            <a:pPr>
              <a:spcBef>
                <a:spcPct val="50000"/>
              </a:spcBef>
            </a:pPr>
            <a:r>
              <a:rPr lang="en-AU" sz="3200"/>
              <a:t>2</a:t>
            </a:r>
          </a:p>
        </p:txBody>
      </p:sp>
      <p:sp>
        <p:nvSpPr>
          <p:cNvPr id="10248" name="Text Box 13"/>
          <p:cNvSpPr txBox="1">
            <a:spLocks noChangeArrowheads="1"/>
          </p:cNvSpPr>
          <p:nvPr/>
        </p:nvSpPr>
        <p:spPr bwMode="auto">
          <a:xfrm>
            <a:off x="2484438" y="4581525"/>
            <a:ext cx="647700" cy="579438"/>
          </a:xfrm>
          <a:prstGeom prst="rect">
            <a:avLst/>
          </a:prstGeom>
          <a:noFill/>
          <a:ln w="9525">
            <a:noFill/>
            <a:miter lim="800000"/>
            <a:headEnd/>
            <a:tailEnd/>
          </a:ln>
        </p:spPr>
        <p:txBody>
          <a:bodyPr>
            <a:spAutoFit/>
          </a:bodyPr>
          <a:lstStyle/>
          <a:p>
            <a:pPr>
              <a:spcBef>
                <a:spcPct val="50000"/>
              </a:spcBef>
            </a:pPr>
            <a:r>
              <a:rPr lang="en-AU" sz="3200"/>
              <a:t>3</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6" descr="9k="/>
          <p:cNvSpPr>
            <a:spLocks noChangeAspect="1" noChangeArrowheads="1"/>
          </p:cNvSpPr>
          <p:nvPr/>
        </p:nvSpPr>
        <p:spPr bwMode="auto">
          <a:xfrm>
            <a:off x="0" y="0"/>
            <a:ext cx="2171700" cy="1628775"/>
          </a:xfrm>
          <a:prstGeom prst="rect">
            <a:avLst/>
          </a:prstGeom>
          <a:noFill/>
          <a:ln w="9525">
            <a:noFill/>
            <a:miter lim="800000"/>
            <a:headEnd/>
            <a:tailEnd/>
          </a:ln>
        </p:spPr>
        <p:txBody>
          <a:bodyPr/>
          <a:lstStyle/>
          <a:p>
            <a:endParaRPr lang="en-US"/>
          </a:p>
        </p:txBody>
      </p:sp>
      <p:sp>
        <p:nvSpPr>
          <p:cNvPr id="11267" name="AutoShape 8" descr="9k="/>
          <p:cNvSpPr>
            <a:spLocks noChangeAspect="1" noChangeArrowheads="1"/>
          </p:cNvSpPr>
          <p:nvPr/>
        </p:nvSpPr>
        <p:spPr bwMode="auto">
          <a:xfrm>
            <a:off x="3486150" y="2614613"/>
            <a:ext cx="2171700" cy="1628775"/>
          </a:xfrm>
          <a:prstGeom prst="rect">
            <a:avLst/>
          </a:prstGeom>
          <a:noFill/>
          <a:ln w="9525">
            <a:noFill/>
            <a:miter lim="800000"/>
            <a:headEnd/>
            <a:tailEnd/>
          </a:ln>
        </p:spPr>
        <p:txBody>
          <a:bodyPr/>
          <a:lstStyle/>
          <a:p>
            <a:endParaRPr lang="en-US"/>
          </a:p>
        </p:txBody>
      </p:sp>
      <p:pic>
        <p:nvPicPr>
          <p:cNvPr id="11268" name="Picture 9" descr="untitled1"/>
          <p:cNvPicPr>
            <a:picLocks noChangeAspect="1" noChangeArrowheads="1"/>
          </p:cNvPicPr>
          <p:nvPr/>
        </p:nvPicPr>
        <p:blipFill>
          <a:blip r:embed="rId2" cstate="print"/>
          <a:srcRect/>
          <a:stretch>
            <a:fillRect/>
          </a:stretch>
        </p:blipFill>
        <p:spPr bwMode="auto">
          <a:xfrm>
            <a:off x="468313" y="1196975"/>
            <a:ext cx="3024187" cy="2265363"/>
          </a:xfrm>
          <a:prstGeom prst="rect">
            <a:avLst/>
          </a:prstGeom>
          <a:noFill/>
          <a:ln w="9525">
            <a:noFill/>
            <a:miter lim="800000"/>
            <a:headEnd/>
            <a:tailEnd/>
          </a:ln>
        </p:spPr>
      </p:pic>
      <p:pic>
        <p:nvPicPr>
          <p:cNvPr id="11269" name="Picture 11" descr="ANd9GcRH7as_0QsaqBabEF2QTq0SpXlVBoxuRmCy-f_rHzvGlt7BhyFxbD5YtI-n-Q"/>
          <p:cNvPicPr>
            <a:picLocks noChangeAspect="1" noChangeArrowheads="1"/>
          </p:cNvPicPr>
          <p:nvPr/>
        </p:nvPicPr>
        <p:blipFill>
          <a:blip r:embed="rId3" cstate="print"/>
          <a:srcRect/>
          <a:stretch>
            <a:fillRect/>
          </a:stretch>
        </p:blipFill>
        <p:spPr bwMode="auto">
          <a:xfrm>
            <a:off x="684213" y="4149725"/>
            <a:ext cx="2592387" cy="2070100"/>
          </a:xfrm>
          <a:prstGeom prst="rect">
            <a:avLst/>
          </a:prstGeom>
          <a:noFill/>
          <a:ln w="9525">
            <a:noFill/>
            <a:miter lim="800000"/>
            <a:headEnd/>
            <a:tailEnd/>
          </a:ln>
        </p:spPr>
      </p:pic>
      <p:pic>
        <p:nvPicPr>
          <p:cNvPr id="11270" name="Picture 13" descr="ANd9GcRU3s3ltM9zWHbRgyN3LnR9ItuJjhkAwqPLmulJUsoMmkxwkOhk"/>
          <p:cNvPicPr>
            <a:picLocks noChangeAspect="1" noChangeArrowheads="1"/>
          </p:cNvPicPr>
          <p:nvPr/>
        </p:nvPicPr>
        <p:blipFill>
          <a:blip r:embed="rId4" cstate="print"/>
          <a:srcRect/>
          <a:stretch>
            <a:fillRect/>
          </a:stretch>
        </p:blipFill>
        <p:spPr bwMode="auto">
          <a:xfrm>
            <a:off x="5148263" y="1196975"/>
            <a:ext cx="3024187" cy="2276475"/>
          </a:xfrm>
          <a:prstGeom prst="rect">
            <a:avLst/>
          </a:prstGeom>
          <a:noFill/>
          <a:ln w="9525">
            <a:noFill/>
            <a:miter lim="800000"/>
            <a:headEnd/>
            <a:tailEnd/>
          </a:ln>
        </p:spPr>
      </p:pic>
      <p:sp>
        <p:nvSpPr>
          <p:cNvPr id="11271" name="Text Box 16"/>
          <p:cNvSpPr txBox="1">
            <a:spLocks noChangeArrowheads="1"/>
          </p:cNvSpPr>
          <p:nvPr/>
        </p:nvSpPr>
        <p:spPr bwMode="auto">
          <a:xfrm>
            <a:off x="250825" y="188913"/>
            <a:ext cx="8137525" cy="779462"/>
          </a:xfrm>
          <a:prstGeom prst="rect">
            <a:avLst/>
          </a:prstGeom>
          <a:noFill/>
          <a:ln w="9525">
            <a:noFill/>
            <a:miter lim="800000"/>
            <a:headEnd/>
            <a:tailEnd/>
          </a:ln>
        </p:spPr>
        <p:txBody>
          <a:bodyPr>
            <a:spAutoFit/>
          </a:bodyPr>
          <a:lstStyle/>
          <a:p>
            <a:pPr algn="ctr">
              <a:spcBef>
                <a:spcPct val="50000"/>
              </a:spcBef>
            </a:pPr>
            <a:r>
              <a:rPr lang="en-AU"/>
              <a:t>High camera angle v’s low camera angle.</a:t>
            </a:r>
          </a:p>
          <a:p>
            <a:pPr algn="ctr">
              <a:spcBef>
                <a:spcPct val="50000"/>
              </a:spcBef>
            </a:pPr>
            <a:r>
              <a:rPr lang="en-AU"/>
              <a:t>What is the difference in effect?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6" descr="ANd9GcSKoW7mdqpdc0nESHkmzeDB38-v8_NEf0iJ-HweAvFpkCj3nOa98g"/>
          <p:cNvPicPr>
            <a:picLocks noChangeAspect="1" noChangeArrowheads="1"/>
          </p:cNvPicPr>
          <p:nvPr/>
        </p:nvPicPr>
        <p:blipFill>
          <a:blip r:embed="rId2" cstate="print"/>
          <a:srcRect/>
          <a:stretch>
            <a:fillRect/>
          </a:stretch>
        </p:blipFill>
        <p:spPr bwMode="auto">
          <a:xfrm>
            <a:off x="395288" y="333375"/>
            <a:ext cx="4083050" cy="5472113"/>
          </a:xfrm>
          <a:prstGeom prst="rect">
            <a:avLst/>
          </a:prstGeom>
          <a:noFill/>
          <a:ln w="9525">
            <a:noFill/>
            <a:miter lim="800000"/>
            <a:headEnd/>
            <a:tailEnd/>
          </a:ln>
        </p:spPr>
      </p:pic>
      <p:sp>
        <p:nvSpPr>
          <p:cNvPr id="12291" name="Text Box 7"/>
          <p:cNvSpPr txBox="1">
            <a:spLocks noChangeArrowheads="1"/>
          </p:cNvSpPr>
          <p:nvPr/>
        </p:nvSpPr>
        <p:spPr bwMode="auto">
          <a:xfrm>
            <a:off x="4932363" y="765175"/>
            <a:ext cx="3384550" cy="2841625"/>
          </a:xfrm>
          <a:prstGeom prst="rect">
            <a:avLst/>
          </a:prstGeom>
          <a:noFill/>
          <a:ln w="9525">
            <a:noFill/>
            <a:miter lim="800000"/>
            <a:headEnd/>
            <a:tailEnd/>
          </a:ln>
        </p:spPr>
        <p:txBody>
          <a:bodyPr>
            <a:spAutoFit/>
          </a:bodyPr>
          <a:lstStyle/>
          <a:p>
            <a:pPr>
              <a:spcBef>
                <a:spcPct val="50000"/>
              </a:spcBef>
            </a:pPr>
            <a:r>
              <a:rPr lang="en-AU"/>
              <a:t>Questions:</a:t>
            </a:r>
          </a:p>
          <a:p>
            <a:pPr>
              <a:spcBef>
                <a:spcPct val="50000"/>
              </a:spcBef>
            </a:pPr>
            <a:r>
              <a:rPr lang="en-AU"/>
              <a:t>What is the camera shot used and why?</a:t>
            </a:r>
          </a:p>
          <a:p>
            <a:pPr>
              <a:spcBef>
                <a:spcPct val="50000"/>
              </a:spcBef>
            </a:pPr>
            <a:r>
              <a:rPr lang="en-AU"/>
              <a:t>What is the camera angle used and why?</a:t>
            </a:r>
          </a:p>
          <a:p>
            <a:pPr>
              <a:spcBef>
                <a:spcPct val="50000"/>
              </a:spcBef>
            </a:pPr>
            <a:r>
              <a:rPr lang="en-AU"/>
              <a:t>What is being advertised?</a:t>
            </a:r>
          </a:p>
          <a:p>
            <a:pPr>
              <a:spcBef>
                <a:spcPct val="50000"/>
              </a:spcBef>
            </a:pPr>
            <a:r>
              <a:rPr lang="en-AU"/>
              <a:t>Who is the character/subject in the advertisement and why?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5" descr="chanel_kidman"/>
          <p:cNvPicPr>
            <a:picLocks noChangeAspect="1" noChangeArrowheads="1"/>
          </p:cNvPicPr>
          <p:nvPr/>
        </p:nvPicPr>
        <p:blipFill>
          <a:blip r:embed="rId2" cstate="print"/>
          <a:srcRect/>
          <a:stretch>
            <a:fillRect/>
          </a:stretch>
        </p:blipFill>
        <p:spPr bwMode="auto">
          <a:xfrm>
            <a:off x="684213" y="620713"/>
            <a:ext cx="3790950" cy="5761037"/>
          </a:xfrm>
          <a:prstGeom prst="rect">
            <a:avLst/>
          </a:prstGeom>
          <a:noFill/>
          <a:ln w="9525">
            <a:noFill/>
            <a:miter lim="800000"/>
            <a:headEnd/>
            <a:tailEnd/>
          </a:ln>
        </p:spPr>
      </p:pic>
      <p:sp>
        <p:nvSpPr>
          <p:cNvPr id="13315" name="Text Box 6"/>
          <p:cNvSpPr txBox="1">
            <a:spLocks noChangeArrowheads="1"/>
          </p:cNvSpPr>
          <p:nvPr/>
        </p:nvSpPr>
        <p:spPr bwMode="auto">
          <a:xfrm>
            <a:off x="4932363" y="765175"/>
            <a:ext cx="3384550" cy="4903788"/>
          </a:xfrm>
          <a:prstGeom prst="rect">
            <a:avLst/>
          </a:prstGeom>
          <a:noFill/>
          <a:ln w="9525">
            <a:noFill/>
            <a:miter lim="800000"/>
            <a:headEnd/>
            <a:tailEnd/>
          </a:ln>
        </p:spPr>
        <p:txBody>
          <a:bodyPr>
            <a:spAutoFit/>
          </a:bodyPr>
          <a:lstStyle/>
          <a:p>
            <a:pPr>
              <a:spcBef>
                <a:spcPct val="50000"/>
              </a:spcBef>
            </a:pPr>
            <a:r>
              <a:rPr lang="en-AU"/>
              <a:t>Questions:</a:t>
            </a:r>
          </a:p>
          <a:p>
            <a:pPr>
              <a:spcBef>
                <a:spcPct val="50000"/>
              </a:spcBef>
            </a:pPr>
            <a:r>
              <a:rPr lang="en-AU"/>
              <a:t>What is the camera shot used and why?</a:t>
            </a:r>
          </a:p>
          <a:p>
            <a:pPr>
              <a:spcBef>
                <a:spcPct val="50000"/>
              </a:spcBef>
            </a:pPr>
            <a:r>
              <a:rPr lang="en-AU"/>
              <a:t>What is the camera angle used and why?</a:t>
            </a:r>
          </a:p>
          <a:p>
            <a:pPr>
              <a:spcBef>
                <a:spcPct val="50000"/>
              </a:spcBef>
            </a:pPr>
            <a:r>
              <a:rPr lang="en-AU"/>
              <a:t>What is being advertised?</a:t>
            </a:r>
          </a:p>
          <a:p>
            <a:pPr>
              <a:spcBef>
                <a:spcPct val="50000"/>
              </a:spcBef>
            </a:pPr>
            <a:r>
              <a:rPr lang="en-AU"/>
              <a:t>Who is the character/subject in the advertisement and why?</a:t>
            </a:r>
          </a:p>
          <a:p>
            <a:pPr>
              <a:spcBef>
                <a:spcPct val="50000"/>
              </a:spcBef>
            </a:pPr>
            <a:r>
              <a:rPr lang="en-AU"/>
              <a:t>Where is the subject’s gaze? What is the effect of this?</a:t>
            </a:r>
          </a:p>
          <a:p>
            <a:pPr>
              <a:spcBef>
                <a:spcPct val="50000"/>
              </a:spcBef>
            </a:pPr>
            <a:r>
              <a:rPr lang="en-AU"/>
              <a:t>What lighting has been used? What is the effect?</a:t>
            </a:r>
          </a:p>
          <a:p>
            <a:pPr>
              <a:spcBef>
                <a:spcPct val="50000"/>
              </a:spcBef>
            </a:pPr>
            <a:r>
              <a:rPr lang="en-AU"/>
              <a:t>What are the dominant colours and what is the effect?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AU"/>
              <a:t>Where am I gazing?</a:t>
            </a:r>
          </a:p>
        </p:txBody>
      </p:sp>
      <p:pic>
        <p:nvPicPr>
          <p:cNvPr id="37891" name="Picture 3" descr="Article_1351071706131_15a6f0ab000005dc_378422_636x451"/>
          <p:cNvPicPr>
            <a:picLocks noChangeAspect="1" noChangeArrowheads="1"/>
          </p:cNvPicPr>
          <p:nvPr/>
        </p:nvPicPr>
        <p:blipFill>
          <a:blip r:embed="rId2" cstate="print"/>
          <a:srcRect/>
          <a:stretch>
            <a:fillRect/>
          </a:stretch>
        </p:blipFill>
        <p:spPr bwMode="auto">
          <a:xfrm>
            <a:off x="1258888" y="1412875"/>
            <a:ext cx="6337300" cy="4491038"/>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is campaign advertising?</a:t>
            </a:r>
            <a:endParaRPr lang="en-AU" dirty="0"/>
          </a:p>
        </p:txBody>
      </p:sp>
      <p:sp>
        <p:nvSpPr>
          <p:cNvPr id="3" name="Content Placeholder 2"/>
          <p:cNvSpPr>
            <a:spLocks noGrp="1"/>
          </p:cNvSpPr>
          <p:nvPr>
            <p:ph idx="1"/>
          </p:nvPr>
        </p:nvSpPr>
        <p:spPr>
          <a:xfrm>
            <a:off x="457200" y="1600200"/>
            <a:ext cx="8229600" cy="5141168"/>
          </a:xfrm>
        </p:spPr>
        <p:txBody>
          <a:bodyPr>
            <a:normAutofit fontScale="92500" lnSpcReduction="10000"/>
          </a:bodyPr>
          <a:lstStyle/>
          <a:p>
            <a:r>
              <a:rPr lang="en-AU" dirty="0"/>
              <a:t>Campaign advertising is a </a:t>
            </a:r>
            <a:endParaRPr lang="en-AU" dirty="0" smtClean="0"/>
          </a:p>
          <a:p>
            <a:pPr>
              <a:buNone/>
            </a:pPr>
            <a:r>
              <a:rPr lang="en-AU" dirty="0" smtClean="0"/>
              <a:t>range </a:t>
            </a:r>
            <a:r>
              <a:rPr lang="en-AU" dirty="0"/>
              <a:t>of advertisements that </a:t>
            </a:r>
            <a:endParaRPr lang="en-AU" dirty="0" smtClean="0"/>
          </a:p>
          <a:p>
            <a:pPr>
              <a:buNone/>
            </a:pPr>
            <a:r>
              <a:rPr lang="en-AU" dirty="0" smtClean="0"/>
              <a:t>promote </a:t>
            </a:r>
            <a:r>
              <a:rPr lang="en-AU" dirty="0"/>
              <a:t>similar key messages </a:t>
            </a:r>
            <a:endParaRPr lang="en-AU" dirty="0" smtClean="0"/>
          </a:p>
          <a:p>
            <a:pPr>
              <a:buNone/>
            </a:pPr>
            <a:r>
              <a:rPr lang="en-AU" dirty="0" smtClean="0"/>
              <a:t>on </a:t>
            </a:r>
            <a:r>
              <a:rPr lang="en-AU" dirty="0"/>
              <a:t>social issues</a:t>
            </a:r>
            <a:r>
              <a:rPr lang="en-AU" dirty="0" smtClean="0"/>
              <a:t>.</a:t>
            </a:r>
          </a:p>
          <a:p>
            <a:pPr>
              <a:buNone/>
            </a:pPr>
            <a:endParaRPr lang="en-AU" dirty="0"/>
          </a:p>
          <a:p>
            <a:r>
              <a:rPr lang="en-AU" dirty="0"/>
              <a:t>Campaign advertising is </a:t>
            </a:r>
            <a:r>
              <a:rPr lang="en-AU" dirty="0" smtClean="0"/>
              <a:t>also </a:t>
            </a:r>
          </a:p>
          <a:p>
            <a:pPr>
              <a:buNone/>
            </a:pPr>
            <a:r>
              <a:rPr lang="en-AU" dirty="0" smtClean="0"/>
              <a:t>a </a:t>
            </a:r>
            <a:r>
              <a:rPr lang="en-AU" dirty="0"/>
              <a:t>series </a:t>
            </a:r>
            <a:r>
              <a:rPr lang="en-AU" dirty="0" smtClean="0"/>
              <a:t>of </a:t>
            </a:r>
            <a:r>
              <a:rPr lang="en-AU" dirty="0"/>
              <a:t>advertisement </a:t>
            </a:r>
            <a:endParaRPr lang="en-AU" dirty="0" smtClean="0"/>
          </a:p>
          <a:p>
            <a:pPr>
              <a:buNone/>
            </a:pPr>
            <a:r>
              <a:rPr lang="en-AU" dirty="0" smtClean="0"/>
              <a:t>messages </a:t>
            </a:r>
            <a:r>
              <a:rPr lang="en-AU" dirty="0"/>
              <a:t>that </a:t>
            </a:r>
            <a:r>
              <a:rPr lang="en-AU" dirty="0" smtClean="0"/>
              <a:t>share </a:t>
            </a:r>
            <a:r>
              <a:rPr lang="en-AU" dirty="0"/>
              <a:t>a single </a:t>
            </a:r>
            <a:endParaRPr lang="en-AU" dirty="0" smtClean="0"/>
          </a:p>
          <a:p>
            <a:pPr>
              <a:buNone/>
            </a:pPr>
            <a:r>
              <a:rPr lang="en-AU" dirty="0" smtClean="0"/>
              <a:t>idea </a:t>
            </a:r>
            <a:r>
              <a:rPr lang="en-AU" dirty="0"/>
              <a:t>and theme </a:t>
            </a:r>
            <a:r>
              <a:rPr lang="en-AU" dirty="0" smtClean="0"/>
              <a:t>which </a:t>
            </a:r>
            <a:r>
              <a:rPr lang="en-AU" dirty="0"/>
              <a:t>make up </a:t>
            </a:r>
            <a:r>
              <a:rPr lang="en-AU" dirty="0" smtClean="0"/>
              <a:t>integrated </a:t>
            </a:r>
            <a:r>
              <a:rPr lang="en-AU" dirty="0"/>
              <a:t>marketing communication.  </a:t>
            </a:r>
          </a:p>
          <a:p>
            <a:pPr>
              <a:buNone/>
            </a:pPr>
            <a:endParaRPr lang="en-AU" dirty="0"/>
          </a:p>
        </p:txBody>
      </p:sp>
      <p:pic>
        <p:nvPicPr>
          <p:cNvPr id="4" name="Picture 3" descr="drphil.jpg"/>
          <p:cNvPicPr>
            <a:picLocks noChangeAspect="1"/>
          </p:cNvPicPr>
          <p:nvPr/>
        </p:nvPicPr>
        <p:blipFill>
          <a:blip r:embed="rId2" cstate="print"/>
          <a:stretch>
            <a:fillRect/>
          </a:stretch>
        </p:blipFill>
        <p:spPr>
          <a:xfrm>
            <a:off x="5943600" y="1268760"/>
            <a:ext cx="3200400" cy="439674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AU"/>
              <a:t>GAZE</a:t>
            </a:r>
          </a:p>
        </p:txBody>
      </p:sp>
      <p:sp>
        <p:nvSpPr>
          <p:cNvPr id="54275" name="Rectangle 3"/>
          <p:cNvSpPr>
            <a:spLocks noGrp="1" noChangeArrowheads="1"/>
          </p:cNvSpPr>
          <p:nvPr>
            <p:ph type="body" idx="1"/>
          </p:nvPr>
        </p:nvSpPr>
        <p:spPr/>
        <p:txBody>
          <a:bodyPr/>
          <a:lstStyle/>
          <a:p>
            <a:endParaRPr lang="en-AU"/>
          </a:p>
          <a:p>
            <a:endParaRPr lang="en-AU"/>
          </a:p>
          <a:p>
            <a:r>
              <a:rPr lang="en-AU"/>
              <a:t>Can  you write a definition explaining what “GAZE” is?</a:t>
            </a:r>
          </a:p>
          <a:p>
            <a:endParaRPr lang="en-AU"/>
          </a:p>
          <a:p>
            <a:endParaRPr lang="en-AU"/>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68313" y="188913"/>
            <a:ext cx="8229600" cy="792162"/>
          </a:xfrm>
        </p:spPr>
        <p:txBody>
          <a:bodyPr/>
          <a:lstStyle/>
          <a:p>
            <a:r>
              <a:rPr lang="en-AU"/>
              <a:t>Why is gaze important?</a:t>
            </a:r>
          </a:p>
        </p:txBody>
      </p:sp>
      <p:sp>
        <p:nvSpPr>
          <p:cNvPr id="40963" name="Rectangle 3"/>
          <p:cNvSpPr>
            <a:spLocks noGrp="1" noChangeArrowheads="1"/>
          </p:cNvSpPr>
          <p:nvPr>
            <p:ph type="body" idx="1"/>
          </p:nvPr>
        </p:nvSpPr>
        <p:spPr>
          <a:xfrm>
            <a:off x="457200" y="981075"/>
            <a:ext cx="8229600" cy="5616575"/>
          </a:xfrm>
        </p:spPr>
        <p:txBody>
          <a:bodyPr/>
          <a:lstStyle/>
          <a:p>
            <a:pPr>
              <a:lnSpc>
                <a:spcPct val="90000"/>
              </a:lnSpc>
              <a:buFontTx/>
              <a:buNone/>
            </a:pPr>
            <a:r>
              <a:rPr lang="en-AU" sz="1800"/>
              <a:t>Like touch, gaze is often intended and read as a sign of the relationships between people.  There are two main types of gaze; towards someone and away.  There are also gazes which fall somewhere in between these.</a:t>
            </a:r>
          </a:p>
          <a:p>
            <a:pPr>
              <a:lnSpc>
                <a:spcPct val="90000"/>
              </a:lnSpc>
              <a:buFontTx/>
              <a:buNone/>
            </a:pPr>
            <a:endParaRPr lang="en-AU" sz="1800"/>
          </a:p>
          <a:p>
            <a:pPr>
              <a:lnSpc>
                <a:spcPct val="90000"/>
              </a:lnSpc>
              <a:buFontTx/>
              <a:buNone/>
            </a:pPr>
            <a:r>
              <a:rPr lang="en-AU" sz="1800"/>
              <a:t>Depending on the accompanying facial expressions and situation, in our society a direct gaze can be seen as a sign of:</a:t>
            </a:r>
          </a:p>
          <a:p>
            <a:pPr>
              <a:lnSpc>
                <a:spcPct val="90000"/>
              </a:lnSpc>
            </a:pPr>
            <a:r>
              <a:rPr lang="en-AU" sz="1800"/>
              <a:t>Confidence</a:t>
            </a:r>
          </a:p>
          <a:p>
            <a:pPr>
              <a:lnSpc>
                <a:spcPct val="90000"/>
              </a:lnSpc>
            </a:pPr>
            <a:r>
              <a:rPr lang="en-AU" sz="1800"/>
              <a:t>Attraction</a:t>
            </a:r>
          </a:p>
          <a:p>
            <a:pPr>
              <a:lnSpc>
                <a:spcPct val="90000"/>
              </a:lnSpc>
            </a:pPr>
            <a:r>
              <a:rPr lang="en-AU" sz="1800"/>
              <a:t>Hostility</a:t>
            </a:r>
          </a:p>
          <a:p>
            <a:pPr>
              <a:lnSpc>
                <a:spcPct val="90000"/>
              </a:lnSpc>
            </a:pPr>
            <a:r>
              <a:rPr lang="en-AU" sz="1800"/>
              <a:t>Fear </a:t>
            </a:r>
          </a:p>
          <a:p>
            <a:pPr>
              <a:lnSpc>
                <a:spcPct val="90000"/>
              </a:lnSpc>
            </a:pPr>
            <a:r>
              <a:rPr lang="en-AU" sz="1800"/>
              <a:t>Respect</a:t>
            </a:r>
          </a:p>
          <a:p>
            <a:pPr>
              <a:lnSpc>
                <a:spcPct val="90000"/>
              </a:lnSpc>
              <a:buFontTx/>
              <a:buNone/>
            </a:pPr>
            <a:endParaRPr lang="en-AU" sz="1800"/>
          </a:p>
          <a:p>
            <a:pPr>
              <a:lnSpc>
                <a:spcPct val="90000"/>
              </a:lnSpc>
              <a:buFontTx/>
              <a:buNone/>
            </a:pPr>
            <a:r>
              <a:rPr lang="en-AU" sz="1800"/>
              <a:t>An adverted (looking away) gaze may be interpreted, depending on the accompanying facial expressions and situation, as a sign of:</a:t>
            </a:r>
          </a:p>
          <a:p>
            <a:pPr>
              <a:lnSpc>
                <a:spcPct val="90000"/>
              </a:lnSpc>
            </a:pPr>
            <a:r>
              <a:rPr lang="en-AU" sz="1800"/>
              <a:t>Shyness</a:t>
            </a:r>
          </a:p>
          <a:p>
            <a:pPr>
              <a:lnSpc>
                <a:spcPct val="90000"/>
              </a:lnSpc>
            </a:pPr>
            <a:r>
              <a:rPr lang="en-AU" sz="1800"/>
              <a:t>Superiority</a:t>
            </a:r>
          </a:p>
          <a:p>
            <a:pPr>
              <a:lnSpc>
                <a:spcPct val="90000"/>
              </a:lnSpc>
            </a:pPr>
            <a:r>
              <a:rPr lang="en-AU" sz="1800"/>
              <a:t>Disrespect</a:t>
            </a:r>
          </a:p>
          <a:p>
            <a:pPr>
              <a:lnSpc>
                <a:spcPct val="90000"/>
              </a:lnSpc>
            </a:pPr>
            <a:r>
              <a:rPr lang="en-AU" sz="1800"/>
              <a:t>Submissiveness.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a:xfrm>
            <a:off x="457200" y="188913"/>
            <a:ext cx="8229600" cy="5937250"/>
          </a:xfrm>
        </p:spPr>
        <p:txBody>
          <a:bodyPr/>
          <a:lstStyle/>
          <a:p>
            <a:pPr>
              <a:lnSpc>
                <a:spcPct val="80000"/>
              </a:lnSpc>
              <a:buFontTx/>
              <a:buNone/>
            </a:pPr>
            <a:r>
              <a:rPr lang="en-AU" sz="2000"/>
              <a:t>Like other forms of body language the meaning of a particular gaze can vary between cultures.  In some cultures a direct gaze might be seen as a sign of disrespect or rudeness depending on the social positions of the people involved.</a:t>
            </a:r>
          </a:p>
          <a:p>
            <a:pPr>
              <a:lnSpc>
                <a:spcPct val="80000"/>
              </a:lnSpc>
              <a:buFontTx/>
              <a:buNone/>
            </a:pPr>
            <a:endParaRPr lang="en-AU" sz="2000"/>
          </a:p>
          <a:p>
            <a:pPr>
              <a:lnSpc>
                <a:spcPct val="80000"/>
              </a:lnSpc>
              <a:buFontTx/>
              <a:buNone/>
            </a:pPr>
            <a:r>
              <a:rPr lang="en-AU" sz="2000"/>
              <a:t>Gaze is often important in many visual texts because it can, in combination with other forms of body language and other elements of a text, suggest a relationship between the viewer of the text and the subject (the person or persons shown in the text).  This is especially so when the subject is looking at the viewer.  Some interpretations of gaze in modern Australian advertisements are that the person portrayed:</a:t>
            </a:r>
          </a:p>
          <a:p>
            <a:pPr>
              <a:lnSpc>
                <a:spcPct val="80000"/>
              </a:lnSpc>
              <a:buFontTx/>
              <a:buNone/>
            </a:pPr>
            <a:endParaRPr lang="en-AU" sz="2000"/>
          </a:p>
          <a:p>
            <a:pPr>
              <a:lnSpc>
                <a:spcPct val="80000"/>
              </a:lnSpc>
            </a:pPr>
            <a:r>
              <a:rPr lang="en-AU" sz="2000"/>
              <a:t>Is attracted to the viewer</a:t>
            </a:r>
          </a:p>
          <a:p>
            <a:pPr>
              <a:lnSpc>
                <a:spcPct val="80000"/>
              </a:lnSpc>
            </a:pPr>
            <a:r>
              <a:rPr lang="en-AU" sz="2000"/>
              <a:t>Is equal to the viewer</a:t>
            </a:r>
          </a:p>
          <a:p>
            <a:pPr>
              <a:lnSpc>
                <a:spcPct val="80000"/>
              </a:lnSpc>
            </a:pPr>
            <a:r>
              <a:rPr lang="en-AU" sz="2000"/>
              <a:t>Is more powerful than the viewer</a:t>
            </a:r>
          </a:p>
          <a:p>
            <a:pPr>
              <a:lnSpc>
                <a:spcPct val="80000"/>
              </a:lnSpc>
            </a:pPr>
            <a:r>
              <a:rPr lang="en-AU" sz="2000"/>
              <a:t>Wants to be admired by the viewer</a:t>
            </a:r>
          </a:p>
          <a:p>
            <a:pPr>
              <a:lnSpc>
                <a:spcPct val="80000"/>
              </a:lnSpc>
            </a:pPr>
            <a:r>
              <a:rPr lang="en-AU" sz="2000"/>
              <a:t>Does not care what the viewer thinks</a:t>
            </a:r>
          </a:p>
          <a:p>
            <a:pPr>
              <a:lnSpc>
                <a:spcPct val="80000"/>
              </a:lnSpc>
            </a:pPr>
            <a:r>
              <a:rPr lang="en-AU" sz="2000"/>
              <a:t>Is unaware that the viewer is looking at him or her</a:t>
            </a:r>
          </a:p>
          <a:p>
            <a:pPr>
              <a:lnSpc>
                <a:spcPct val="80000"/>
              </a:lnSpc>
            </a:pPr>
            <a:r>
              <a:rPr lang="en-AU" sz="2000"/>
              <a:t>Has been surprised by the viewer</a:t>
            </a:r>
          </a:p>
          <a:p>
            <a:pPr>
              <a:lnSpc>
                <a:spcPct val="80000"/>
              </a:lnSpc>
            </a:pPr>
            <a:r>
              <a:rPr lang="en-AU" sz="2000"/>
              <a:t>Is seeking a response from the viewer.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AU"/>
              <a:t>So in light of this:  </a:t>
            </a:r>
          </a:p>
        </p:txBody>
      </p:sp>
      <p:sp>
        <p:nvSpPr>
          <p:cNvPr id="44035" name="Rectangle 3"/>
          <p:cNvSpPr>
            <a:spLocks noGrp="1" noChangeArrowheads="1"/>
          </p:cNvSpPr>
          <p:nvPr>
            <p:ph type="body" idx="1"/>
          </p:nvPr>
        </p:nvSpPr>
        <p:spPr/>
        <p:txBody>
          <a:bodyPr/>
          <a:lstStyle/>
          <a:p>
            <a:pPr marL="609600" indent="-609600"/>
            <a:r>
              <a:rPr lang="en-AU"/>
              <a:t>What is the Gaze a sign of?</a:t>
            </a:r>
          </a:p>
          <a:p>
            <a:pPr marL="609600" indent="-609600">
              <a:buFontTx/>
              <a:buAutoNum type="arabicPeriod"/>
            </a:pPr>
            <a:endParaRPr lang="en-AU"/>
          </a:p>
          <a:p>
            <a:pPr marL="609600" indent="-609600">
              <a:buFontTx/>
              <a:buNone/>
            </a:pPr>
            <a:endParaRPr lang="en-AU"/>
          </a:p>
          <a:p>
            <a:pPr marL="609600" indent="-609600"/>
            <a:r>
              <a:rPr lang="en-AU"/>
              <a:t>What is the Gaze portraying?</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5" name="Picture 3" descr="Article_1351071706131_15a6f0ab000005dc_378422_636x451"/>
          <p:cNvPicPr>
            <a:picLocks noChangeAspect="1" noChangeArrowheads="1"/>
          </p:cNvPicPr>
          <p:nvPr/>
        </p:nvPicPr>
        <p:blipFill>
          <a:blip r:embed="rId2" cstate="print"/>
          <a:srcRect/>
          <a:stretch>
            <a:fillRect/>
          </a:stretch>
        </p:blipFill>
        <p:spPr bwMode="auto">
          <a:xfrm>
            <a:off x="1258888" y="2060575"/>
            <a:ext cx="6337300" cy="4491038"/>
          </a:xfrm>
          <a:prstGeom prst="rect">
            <a:avLst/>
          </a:prstGeom>
          <a:noFill/>
        </p:spPr>
      </p:pic>
      <p:sp>
        <p:nvSpPr>
          <p:cNvPr id="49156" name="Rectangle 4"/>
          <p:cNvSpPr>
            <a:spLocks noGrp="1" noChangeArrowheads="1"/>
          </p:cNvSpPr>
          <p:nvPr>
            <p:ph type="title"/>
          </p:nvPr>
        </p:nvSpPr>
        <p:spPr/>
        <p:txBody>
          <a:bodyPr>
            <a:normAutofit fontScale="90000"/>
          </a:bodyPr>
          <a:lstStyle/>
          <a:p>
            <a:r>
              <a:rPr lang="en-AU" sz="4000"/>
              <a:t/>
            </a:r>
            <a:br>
              <a:rPr lang="en-AU" sz="4000"/>
            </a:br>
            <a:r>
              <a:rPr lang="en-AU" sz="4000"/>
              <a:t>What is the Gaze a sign of?</a:t>
            </a:r>
            <a:br>
              <a:rPr lang="en-AU" sz="4000"/>
            </a:br>
            <a:r>
              <a:rPr lang="en-AU" sz="4000"/>
              <a:t>What is the Gaze portraying?</a:t>
            </a:r>
            <a:br>
              <a:rPr lang="en-AU" sz="4000"/>
            </a:br>
            <a:r>
              <a:rPr lang="en-AU" sz="4000"/>
              <a:t>TOGETHER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r>
              <a:rPr lang="en-AU" sz="4000"/>
              <a:t>What is the Gaze a sign of?</a:t>
            </a:r>
            <a:br>
              <a:rPr lang="en-AU" sz="4000"/>
            </a:br>
            <a:r>
              <a:rPr lang="en-AU" sz="4000"/>
              <a:t>What is the Gaze portraying?</a:t>
            </a:r>
            <a:br>
              <a:rPr lang="en-AU" sz="4000"/>
            </a:br>
            <a:r>
              <a:rPr lang="en-AU" sz="4000"/>
              <a:t>In pairs</a:t>
            </a:r>
          </a:p>
        </p:txBody>
      </p:sp>
      <p:pic>
        <p:nvPicPr>
          <p:cNvPr id="50179" name="Picture 3" descr="creepy-advertisements-from-past-vintage-9"/>
          <p:cNvPicPr>
            <a:picLocks noChangeAspect="1" noChangeArrowheads="1"/>
          </p:cNvPicPr>
          <p:nvPr/>
        </p:nvPicPr>
        <p:blipFill>
          <a:blip r:embed="rId2" cstate="print"/>
          <a:srcRect/>
          <a:stretch>
            <a:fillRect/>
          </a:stretch>
        </p:blipFill>
        <p:spPr bwMode="auto">
          <a:xfrm>
            <a:off x="2051050" y="2205038"/>
            <a:ext cx="4751388" cy="4025900"/>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fontScale="90000"/>
          </a:bodyPr>
          <a:lstStyle/>
          <a:p>
            <a:r>
              <a:rPr lang="en-AU" sz="4000"/>
              <a:t/>
            </a:r>
            <a:br>
              <a:rPr lang="en-AU" sz="4000"/>
            </a:br>
            <a:r>
              <a:rPr lang="en-AU" sz="4000"/>
              <a:t/>
            </a:r>
            <a:br>
              <a:rPr lang="en-AU" sz="4000"/>
            </a:br>
            <a:r>
              <a:rPr lang="en-AU" sz="4000"/>
              <a:t>What is the Gaze a sign of?</a:t>
            </a:r>
            <a:br>
              <a:rPr lang="en-AU" sz="4000"/>
            </a:br>
            <a:r>
              <a:rPr lang="en-AU" sz="4000"/>
              <a:t>What is the Gaze portraying?</a:t>
            </a:r>
            <a:br>
              <a:rPr lang="en-AU" sz="4000"/>
            </a:br>
            <a:r>
              <a:rPr lang="en-AU" sz="4000"/>
              <a:t>On your own</a:t>
            </a:r>
            <a:br>
              <a:rPr lang="en-AU" sz="4000"/>
            </a:br>
            <a:endParaRPr lang="en-AU" sz="4000"/>
          </a:p>
        </p:txBody>
      </p:sp>
      <p:pic>
        <p:nvPicPr>
          <p:cNvPr id="51203" name="Picture 3" descr="candcads24"/>
          <p:cNvPicPr>
            <a:picLocks noChangeAspect="1" noChangeArrowheads="1"/>
          </p:cNvPicPr>
          <p:nvPr/>
        </p:nvPicPr>
        <p:blipFill>
          <a:blip r:embed="rId2" cstate="print"/>
          <a:srcRect/>
          <a:stretch>
            <a:fillRect/>
          </a:stretch>
        </p:blipFill>
        <p:spPr bwMode="auto">
          <a:xfrm>
            <a:off x="2484438" y="2924175"/>
            <a:ext cx="4286250" cy="3019425"/>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fontScale="90000"/>
          </a:bodyPr>
          <a:lstStyle/>
          <a:p>
            <a:r>
              <a:rPr lang="en-AU" sz="4000"/>
              <a:t>What is the Gaze a sign of?</a:t>
            </a:r>
            <a:br>
              <a:rPr lang="en-AU" sz="4000"/>
            </a:br>
            <a:r>
              <a:rPr lang="en-AU" sz="4000"/>
              <a:t>What is the Gaze portraying?</a:t>
            </a:r>
            <a:br>
              <a:rPr lang="en-AU" sz="4000"/>
            </a:br>
            <a:r>
              <a:rPr lang="en-AU" sz="4000"/>
              <a:t>On your own</a:t>
            </a:r>
          </a:p>
        </p:txBody>
      </p:sp>
      <p:pic>
        <p:nvPicPr>
          <p:cNvPr id="52227" name="Picture 3" descr="ANd9GcTnKe-_8RWrem65sV9WDH3mgFVfMbXRrOJGowVg4zEyE7tbkyHKDc1FReTQ"/>
          <p:cNvPicPr>
            <a:picLocks noChangeAspect="1" noChangeArrowheads="1"/>
          </p:cNvPicPr>
          <p:nvPr/>
        </p:nvPicPr>
        <p:blipFill>
          <a:blip r:embed="rId2" cstate="print"/>
          <a:srcRect/>
          <a:stretch>
            <a:fillRect/>
          </a:stretch>
        </p:blipFill>
        <p:spPr bwMode="auto">
          <a:xfrm>
            <a:off x="2771775" y="1989138"/>
            <a:ext cx="3222625" cy="4535487"/>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AU" smtClean="0"/>
              <a:t>Target Audience</a:t>
            </a:r>
          </a:p>
        </p:txBody>
      </p:sp>
      <p:sp>
        <p:nvSpPr>
          <p:cNvPr id="14339" name="Text Box 4"/>
          <p:cNvSpPr txBox="1">
            <a:spLocks noChangeArrowheads="1"/>
          </p:cNvSpPr>
          <p:nvPr/>
        </p:nvSpPr>
        <p:spPr bwMode="auto">
          <a:xfrm>
            <a:off x="611188" y="1265238"/>
            <a:ext cx="7993062" cy="5592762"/>
          </a:xfrm>
          <a:prstGeom prst="rect">
            <a:avLst/>
          </a:prstGeom>
          <a:noFill/>
          <a:ln w="9525">
            <a:noFill/>
            <a:miter lim="800000"/>
            <a:headEnd/>
            <a:tailEnd/>
          </a:ln>
        </p:spPr>
        <p:txBody>
          <a:bodyPr>
            <a:spAutoFit/>
          </a:bodyPr>
          <a:lstStyle/>
          <a:p>
            <a:pPr>
              <a:spcBef>
                <a:spcPct val="50000"/>
              </a:spcBef>
            </a:pPr>
            <a:r>
              <a:rPr lang="en-AU"/>
              <a:t>Advertisers use various techniques to make their message more persuasive. One of these techniques is identifying </a:t>
            </a:r>
            <a:r>
              <a:rPr lang="en-AU" u="sng"/>
              <a:t>Target Audience. </a:t>
            </a:r>
            <a:r>
              <a:rPr lang="en-AU"/>
              <a:t>A target audience is a group of people with things in common.</a:t>
            </a:r>
          </a:p>
          <a:p>
            <a:pPr>
              <a:spcBef>
                <a:spcPct val="50000"/>
              </a:spcBef>
            </a:pPr>
            <a:r>
              <a:rPr lang="en-AU"/>
              <a:t>Eg. </a:t>
            </a:r>
          </a:p>
          <a:p>
            <a:pPr>
              <a:spcBef>
                <a:spcPct val="50000"/>
              </a:spcBef>
              <a:buFont typeface="Wingdings" pitchFamily="2" charset="2"/>
              <a:buChar char="ü"/>
            </a:pPr>
            <a:r>
              <a:rPr lang="en-AU"/>
              <a:t>Age</a:t>
            </a:r>
          </a:p>
          <a:p>
            <a:pPr>
              <a:spcBef>
                <a:spcPct val="50000"/>
              </a:spcBef>
              <a:buFont typeface="Wingdings" pitchFamily="2" charset="2"/>
              <a:buChar char="ü"/>
            </a:pPr>
            <a:r>
              <a:rPr lang="en-AU"/>
              <a:t>Gender</a:t>
            </a:r>
          </a:p>
          <a:p>
            <a:pPr>
              <a:spcBef>
                <a:spcPct val="50000"/>
              </a:spcBef>
              <a:buFont typeface="Wingdings" pitchFamily="2" charset="2"/>
              <a:buChar char="ü"/>
            </a:pPr>
            <a:r>
              <a:rPr lang="en-AU"/>
              <a:t>Interests</a:t>
            </a:r>
          </a:p>
          <a:p>
            <a:pPr>
              <a:spcBef>
                <a:spcPct val="50000"/>
              </a:spcBef>
              <a:buFont typeface="Wingdings" pitchFamily="2" charset="2"/>
              <a:buChar char="ü"/>
            </a:pPr>
            <a:r>
              <a:rPr lang="en-AU"/>
              <a:t>Income level (socio economic status)</a:t>
            </a:r>
          </a:p>
          <a:p>
            <a:pPr>
              <a:spcBef>
                <a:spcPct val="50000"/>
              </a:spcBef>
              <a:buFont typeface="Wingdings" pitchFamily="2" charset="2"/>
              <a:buChar char="ü"/>
            </a:pPr>
            <a:r>
              <a:rPr lang="en-AU"/>
              <a:t>Ethnicity/ Nationality</a:t>
            </a:r>
          </a:p>
          <a:p>
            <a:pPr>
              <a:spcBef>
                <a:spcPct val="50000"/>
              </a:spcBef>
              <a:buFont typeface="Wingdings" pitchFamily="2" charset="2"/>
              <a:buChar char="ü"/>
            </a:pPr>
            <a:r>
              <a:rPr lang="en-AU"/>
              <a:t>Values</a:t>
            </a:r>
          </a:p>
          <a:p>
            <a:pPr>
              <a:spcBef>
                <a:spcPct val="50000"/>
              </a:spcBef>
              <a:buFont typeface="Wingdings" pitchFamily="2" charset="2"/>
              <a:buNone/>
            </a:pPr>
            <a:r>
              <a:rPr lang="en-AU"/>
              <a:t>Advertisers research what</a:t>
            </a:r>
            <a:r>
              <a:rPr lang="en-AU" u="sng"/>
              <a:t> Appeals </a:t>
            </a:r>
            <a:r>
              <a:rPr lang="en-AU"/>
              <a:t>to a particular target audience. This allows them to produce advertisements which hopefully will encourage them to buy the product, donate money to a cause etc.</a:t>
            </a:r>
            <a:endParaRPr lang="en-AU" u="sng"/>
          </a:p>
          <a:p>
            <a:pPr>
              <a:spcBef>
                <a:spcPct val="50000"/>
              </a:spcBef>
              <a:buFont typeface="Wingdings" pitchFamily="2" charset="2"/>
              <a:buChar char="ü"/>
            </a:pPr>
            <a:endParaRPr lang="en-AU"/>
          </a:p>
          <a:p>
            <a:pPr>
              <a:spcBef>
                <a:spcPct val="50000"/>
              </a:spcBef>
            </a:pPr>
            <a:endParaRPr lang="en-AU" u="sng"/>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4" name="Content Placeholder 3" descr="drug-alcohol-services-south-australia.jpeg"/>
          <p:cNvPicPr>
            <a:picLocks noGrp="1" noChangeAspect="1"/>
          </p:cNvPicPr>
          <p:nvPr>
            <p:ph idx="1"/>
          </p:nvPr>
        </p:nvPicPr>
        <p:blipFill>
          <a:blip r:embed="rId2" cstate="print"/>
          <a:stretch>
            <a:fillRect/>
          </a:stretch>
        </p:blipFill>
        <p:spPr>
          <a:xfrm>
            <a:off x="2051720" y="0"/>
            <a:ext cx="4896544" cy="6916964"/>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Where do we see campaign advertising?</a:t>
            </a:r>
            <a:endParaRPr lang="en-AU" dirty="0"/>
          </a:p>
        </p:txBody>
      </p:sp>
      <p:sp>
        <p:nvSpPr>
          <p:cNvPr id="3" name="Content Placeholder 2"/>
          <p:cNvSpPr>
            <a:spLocks noGrp="1"/>
          </p:cNvSpPr>
          <p:nvPr>
            <p:ph idx="1"/>
          </p:nvPr>
        </p:nvSpPr>
        <p:spPr/>
        <p:txBody>
          <a:bodyPr/>
          <a:lstStyle/>
          <a:p>
            <a:pPr>
              <a:buNone/>
            </a:pPr>
            <a:r>
              <a:rPr lang="en-AU" dirty="0" smtClean="0"/>
              <a:t>Advertising campaigns use a range </a:t>
            </a:r>
            <a:r>
              <a:rPr lang="en-AU" dirty="0"/>
              <a:t>of advertisements/ promotional materials, posters, magazine advertisements, TV advertisements</a:t>
            </a:r>
            <a:r>
              <a:rPr lang="en-AU" dirty="0" smtClean="0"/>
              <a:t>, billboards, </a:t>
            </a:r>
            <a:r>
              <a:rPr lang="en-AU" dirty="0"/>
              <a:t>brochures or radio advertisements</a:t>
            </a:r>
            <a:r>
              <a:rPr lang="en-AU" dirty="0" smtClean="0"/>
              <a:t>.</a:t>
            </a:r>
          </a:p>
          <a:p>
            <a:pPr>
              <a:buNone/>
            </a:pPr>
            <a:endParaRPr lang="en-AU" dirty="0" smtClean="0"/>
          </a:p>
          <a:p>
            <a:pPr>
              <a:buNone/>
            </a:pPr>
            <a:r>
              <a:rPr lang="en-AU" dirty="0"/>
              <a:t>Campaign advertising </a:t>
            </a:r>
            <a:r>
              <a:rPr lang="en-AU" dirty="0" smtClean="0"/>
              <a:t>is constructed </a:t>
            </a:r>
            <a:r>
              <a:rPr lang="en-AU" dirty="0"/>
              <a:t>to engage the target audience to consider key </a:t>
            </a:r>
            <a:r>
              <a:rPr lang="en-AU" dirty="0" smtClean="0"/>
              <a:t>messages.</a:t>
            </a:r>
            <a:endParaRPr lang="en-AU" dirty="0"/>
          </a:p>
          <a:p>
            <a:pPr>
              <a:buNone/>
            </a:pPr>
            <a:endParaRPr lang="en-AU" dirty="0"/>
          </a:p>
          <a:p>
            <a:pPr>
              <a:buNone/>
            </a:pPr>
            <a:endParaRPr lang="en-AU"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4" name="Content Placeholder 3" descr="44d8b91b0a17d249a531cce2771f28fe.jpg"/>
          <p:cNvPicPr>
            <a:picLocks noGrp="1" noChangeAspect="1"/>
          </p:cNvPicPr>
          <p:nvPr>
            <p:ph idx="1"/>
          </p:nvPr>
        </p:nvPicPr>
        <p:blipFill>
          <a:blip r:embed="rId2" cstate="print"/>
          <a:stretch>
            <a:fillRect/>
          </a:stretch>
        </p:blipFill>
        <p:spPr>
          <a:xfrm>
            <a:off x="107504" y="260648"/>
            <a:ext cx="4637314" cy="6048672"/>
          </a:xfrm>
        </p:spPr>
      </p:pic>
      <p:pic>
        <p:nvPicPr>
          <p:cNvPr id="5" name="Picture 4" descr="30510834.jpg"/>
          <p:cNvPicPr>
            <a:picLocks noChangeAspect="1"/>
          </p:cNvPicPr>
          <p:nvPr/>
        </p:nvPicPr>
        <p:blipFill>
          <a:blip r:embed="rId3" cstate="print"/>
          <a:stretch>
            <a:fillRect/>
          </a:stretch>
        </p:blipFill>
        <p:spPr>
          <a:xfrm>
            <a:off x="4823520" y="260648"/>
            <a:ext cx="4320480" cy="605135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Print Advertising</a:t>
            </a:r>
            <a:endParaRPr lang="en-AU" dirty="0"/>
          </a:p>
        </p:txBody>
      </p:sp>
      <p:sp>
        <p:nvSpPr>
          <p:cNvPr id="3" name="Content Placeholder 2"/>
          <p:cNvSpPr>
            <a:spLocks noGrp="1"/>
          </p:cNvSpPr>
          <p:nvPr>
            <p:ph idx="1"/>
          </p:nvPr>
        </p:nvSpPr>
        <p:spPr>
          <a:xfrm>
            <a:off x="457200" y="1124744"/>
            <a:ext cx="8229600" cy="5001419"/>
          </a:xfrm>
        </p:spPr>
        <p:txBody>
          <a:bodyPr>
            <a:normAutofit fontScale="77500" lnSpcReduction="20000"/>
          </a:bodyPr>
          <a:lstStyle/>
          <a:p>
            <a:r>
              <a:rPr lang="en-AU" dirty="0" smtClean="0"/>
              <a:t>How well advertisers can market a product on a medium such as a magazine and/or newspaper, etc relies heavily on the ability to draw a reader to the advertisement, usually through eye catching, colourful and appealing imagery.</a:t>
            </a:r>
          </a:p>
          <a:p>
            <a:pPr>
              <a:buNone/>
            </a:pPr>
            <a:endParaRPr lang="en-AU" dirty="0" smtClean="0"/>
          </a:p>
          <a:p>
            <a:pPr>
              <a:buNone/>
            </a:pPr>
            <a:endParaRPr lang="en-AU" dirty="0" smtClean="0"/>
          </a:p>
          <a:p>
            <a:pPr>
              <a:buNone/>
            </a:pPr>
            <a:r>
              <a:rPr lang="en-AU" dirty="0" smtClean="0"/>
              <a:t>Print advertisements usually feature the following:</a:t>
            </a:r>
          </a:p>
          <a:p>
            <a:pPr lvl="0"/>
            <a:r>
              <a:rPr lang="en-AU" dirty="0" smtClean="0"/>
              <a:t>An eye catching slogan </a:t>
            </a:r>
          </a:p>
          <a:p>
            <a:pPr lvl="0"/>
            <a:r>
              <a:rPr lang="en-AU" dirty="0" smtClean="0"/>
              <a:t>A large, full colour image/images</a:t>
            </a:r>
          </a:p>
          <a:p>
            <a:pPr lvl="0"/>
            <a:r>
              <a:rPr lang="en-AU" dirty="0" smtClean="0"/>
              <a:t>Product description/ marketing spiel</a:t>
            </a:r>
          </a:p>
          <a:p>
            <a:pPr lvl="0"/>
            <a:r>
              <a:rPr lang="en-AU" dirty="0" smtClean="0"/>
              <a:t>The product itself</a:t>
            </a:r>
          </a:p>
          <a:p>
            <a:pPr lvl="0"/>
            <a:r>
              <a:rPr lang="en-AU" dirty="0" smtClean="0"/>
              <a:t>Use icons and symbols to represent different levels of meaning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How does campaign advertising target an audience?</a:t>
            </a:r>
            <a:endParaRPr lang="en-AU" dirty="0"/>
          </a:p>
        </p:txBody>
      </p:sp>
      <p:sp>
        <p:nvSpPr>
          <p:cNvPr id="3" name="Content Placeholder 2"/>
          <p:cNvSpPr>
            <a:spLocks noGrp="1"/>
          </p:cNvSpPr>
          <p:nvPr>
            <p:ph idx="1"/>
          </p:nvPr>
        </p:nvSpPr>
        <p:spPr>
          <a:xfrm>
            <a:off x="457200" y="1600200"/>
            <a:ext cx="8229600" cy="4853136"/>
          </a:xfrm>
        </p:spPr>
        <p:txBody>
          <a:bodyPr>
            <a:normAutofit/>
          </a:bodyPr>
          <a:lstStyle/>
          <a:p>
            <a:r>
              <a:rPr lang="en-AU" dirty="0"/>
              <a:t>Certain advertising codes and conventions are manipulated to encourage a particular response from the </a:t>
            </a:r>
            <a:r>
              <a:rPr lang="en-AU" dirty="0" smtClean="0"/>
              <a:t>viewer.</a:t>
            </a:r>
            <a:endParaRPr lang="en-AU" dirty="0"/>
          </a:p>
          <a:p>
            <a:r>
              <a:rPr lang="en-AU" dirty="0"/>
              <a:t>Persuasive techniques are used to influence responses on the viewer.</a:t>
            </a:r>
          </a:p>
          <a:p>
            <a:r>
              <a:rPr lang="en-AU" dirty="0"/>
              <a:t>Campaign adverts identify key social </a:t>
            </a:r>
            <a:r>
              <a:rPr lang="en-AU" dirty="0" smtClean="0"/>
              <a:t>issues.</a:t>
            </a:r>
            <a:endParaRPr lang="en-AU" dirty="0"/>
          </a:p>
          <a:p>
            <a:r>
              <a:rPr lang="en-AU" dirty="0"/>
              <a:t>Campaign adverts are targeted towards a specific audience.</a:t>
            </a:r>
          </a:p>
          <a:p>
            <a:pPr>
              <a:buNone/>
            </a:pPr>
            <a:endParaRPr lang="en-AU" dirty="0"/>
          </a:p>
          <a:p>
            <a:pPr>
              <a:buNone/>
            </a:pPr>
            <a:endParaRPr lang="en-A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2800" dirty="0">
                <a:latin typeface="Helvetica" pitchFamily="34" charset="0"/>
              </a:rPr>
              <a:t>T</a:t>
            </a:r>
            <a:r>
              <a:rPr lang="en-AU" sz="2800" dirty="0" smtClean="0">
                <a:latin typeface="Helvetica" pitchFamily="34" charset="0"/>
              </a:rPr>
              <a:t>arget audiences in campaign advertising</a:t>
            </a:r>
            <a:endParaRPr lang="en-AU" sz="2800" dirty="0">
              <a:latin typeface="Helvetica" pitchFamily="34" charset="0"/>
            </a:endParaRPr>
          </a:p>
        </p:txBody>
      </p:sp>
      <p:sp>
        <p:nvSpPr>
          <p:cNvPr id="3" name="Content Placeholder 2"/>
          <p:cNvSpPr>
            <a:spLocks noGrp="1"/>
          </p:cNvSpPr>
          <p:nvPr>
            <p:ph idx="1"/>
          </p:nvPr>
        </p:nvSpPr>
        <p:spPr/>
        <p:txBody>
          <a:bodyPr>
            <a:normAutofit/>
          </a:bodyPr>
          <a:lstStyle/>
          <a:p>
            <a:pPr>
              <a:buNone/>
            </a:pPr>
            <a:r>
              <a:rPr lang="en-AU" sz="2800" dirty="0">
                <a:latin typeface="Helvetica" pitchFamily="34" charset="0"/>
              </a:rPr>
              <a:t>When looking at </a:t>
            </a:r>
            <a:r>
              <a:rPr lang="en-AU" sz="2800" b="1" dirty="0">
                <a:latin typeface="Helvetica" pitchFamily="34" charset="0"/>
              </a:rPr>
              <a:t>target</a:t>
            </a:r>
            <a:r>
              <a:rPr lang="en-AU" sz="2800" dirty="0">
                <a:latin typeface="Helvetica" pitchFamily="34" charset="0"/>
              </a:rPr>
              <a:t> </a:t>
            </a:r>
            <a:r>
              <a:rPr lang="en-AU" sz="2800" b="1" dirty="0">
                <a:latin typeface="Helvetica" pitchFamily="34" charset="0"/>
              </a:rPr>
              <a:t>audience</a:t>
            </a:r>
            <a:r>
              <a:rPr lang="en-AU" sz="2800" dirty="0">
                <a:latin typeface="Helvetica" pitchFamily="34" charset="0"/>
              </a:rPr>
              <a:t> in campaign advertising there are a number of points that need to be </a:t>
            </a:r>
            <a:r>
              <a:rPr lang="en-AU" sz="2800" dirty="0" smtClean="0">
                <a:latin typeface="Helvetica" pitchFamily="34" charset="0"/>
              </a:rPr>
              <a:t>considered:</a:t>
            </a:r>
            <a:endParaRPr lang="en-AU" sz="2800" dirty="0">
              <a:latin typeface="Helvetica" pitchFamily="34" charset="0"/>
            </a:endParaRPr>
          </a:p>
          <a:p>
            <a:pPr lvl="0"/>
            <a:r>
              <a:rPr lang="en-AU" sz="2800" dirty="0">
                <a:latin typeface="Helvetica" pitchFamily="34" charset="0"/>
              </a:rPr>
              <a:t>Age</a:t>
            </a:r>
          </a:p>
          <a:p>
            <a:pPr lvl="0"/>
            <a:r>
              <a:rPr lang="en-AU" sz="2800" dirty="0">
                <a:latin typeface="Helvetica" pitchFamily="34" charset="0"/>
              </a:rPr>
              <a:t>Gender</a:t>
            </a:r>
          </a:p>
          <a:p>
            <a:pPr lvl="0"/>
            <a:r>
              <a:rPr lang="en-AU" sz="2800" dirty="0">
                <a:latin typeface="Helvetica" pitchFamily="34" charset="0"/>
              </a:rPr>
              <a:t>Interests</a:t>
            </a:r>
          </a:p>
          <a:p>
            <a:pPr lvl="0"/>
            <a:r>
              <a:rPr lang="en-AU" sz="2800" dirty="0">
                <a:latin typeface="Helvetica" pitchFamily="34" charset="0"/>
              </a:rPr>
              <a:t>Economic </a:t>
            </a:r>
            <a:r>
              <a:rPr lang="en-AU" sz="2800" dirty="0" smtClean="0">
                <a:latin typeface="Helvetica" pitchFamily="34" charset="0"/>
              </a:rPr>
              <a:t>background</a:t>
            </a:r>
          </a:p>
          <a:p>
            <a:pPr lvl="0">
              <a:buNone/>
            </a:pPr>
            <a:endParaRPr lang="en-AU" sz="2800" dirty="0">
              <a:latin typeface="Helvetica" pitchFamily="34" charset="0"/>
            </a:endParaRPr>
          </a:p>
          <a:p>
            <a:pPr lvl="0"/>
            <a:r>
              <a:rPr lang="en-AU" sz="2800" dirty="0">
                <a:latin typeface="Helvetica" pitchFamily="34" charset="0"/>
              </a:rPr>
              <a:t>Social issue being addressed</a:t>
            </a:r>
          </a:p>
          <a:p>
            <a:pPr>
              <a:buNone/>
            </a:pPr>
            <a:endParaRPr lang="en-AU" sz="2800" dirty="0">
              <a:latin typeface="Helvetica" pitchFamily="34" charset="0"/>
            </a:endParaRPr>
          </a:p>
        </p:txBody>
      </p:sp>
      <p:pic>
        <p:nvPicPr>
          <p:cNvPr id="4" name="Picture 3" descr="maxresdefault.jpg"/>
          <p:cNvPicPr>
            <a:picLocks noChangeAspect="1"/>
          </p:cNvPicPr>
          <p:nvPr/>
        </p:nvPicPr>
        <p:blipFill>
          <a:blip r:embed="rId2" cstate="print"/>
          <a:stretch>
            <a:fillRect/>
          </a:stretch>
        </p:blipFill>
        <p:spPr>
          <a:xfrm>
            <a:off x="4716016" y="2924944"/>
            <a:ext cx="4224470" cy="23762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 </a:t>
            </a:r>
            <a:br>
              <a:rPr lang="en-AU" dirty="0" smtClean="0"/>
            </a:br>
            <a:r>
              <a:rPr lang="en-AU" sz="3600" dirty="0" smtClean="0"/>
              <a:t>Who do you think would be the person most likely to want to buy the following products/ target audience?</a:t>
            </a:r>
            <a:r>
              <a:rPr lang="en-AU" dirty="0" smtClean="0"/>
              <a:t/>
            </a:r>
            <a:br>
              <a:rPr lang="en-AU" dirty="0" smtClean="0"/>
            </a:br>
            <a:endParaRPr lang="en-AU" dirty="0"/>
          </a:p>
        </p:txBody>
      </p:sp>
      <p:sp>
        <p:nvSpPr>
          <p:cNvPr id="3" name="Content Placeholder 2"/>
          <p:cNvSpPr>
            <a:spLocks noGrp="1"/>
          </p:cNvSpPr>
          <p:nvPr>
            <p:ph idx="1"/>
          </p:nvPr>
        </p:nvSpPr>
        <p:spPr/>
        <p:txBody>
          <a:bodyPr>
            <a:normAutofit fontScale="70000" lnSpcReduction="20000"/>
          </a:bodyPr>
          <a:lstStyle/>
          <a:p>
            <a:r>
              <a:rPr lang="en-AU" dirty="0" smtClean="0"/>
              <a:t>Lollipops</a:t>
            </a:r>
          </a:p>
          <a:p>
            <a:r>
              <a:rPr lang="en-AU" dirty="0" smtClean="0"/>
              <a:t>Coca-cola</a:t>
            </a:r>
          </a:p>
          <a:p>
            <a:r>
              <a:rPr lang="en-AU" dirty="0" smtClean="0"/>
              <a:t>BMW </a:t>
            </a:r>
          </a:p>
          <a:p>
            <a:r>
              <a:rPr lang="en-AU" dirty="0" smtClean="0"/>
              <a:t>Cosmetics </a:t>
            </a:r>
          </a:p>
          <a:p>
            <a:r>
              <a:rPr lang="en-AU" dirty="0" smtClean="0"/>
              <a:t>Computer games</a:t>
            </a:r>
          </a:p>
          <a:p>
            <a:r>
              <a:rPr lang="en-AU" dirty="0" smtClean="0"/>
              <a:t>Barbie dolls</a:t>
            </a:r>
          </a:p>
          <a:p>
            <a:r>
              <a:rPr lang="en-AU" dirty="0" err="1" smtClean="0"/>
              <a:t>Bodyboards</a:t>
            </a:r>
            <a:endParaRPr lang="en-AU" dirty="0" smtClean="0"/>
          </a:p>
          <a:p>
            <a:r>
              <a:rPr lang="en-AU" dirty="0" smtClean="0"/>
              <a:t>Mobile phones</a:t>
            </a:r>
          </a:p>
          <a:p>
            <a:r>
              <a:rPr lang="en-AU" dirty="0" err="1" smtClean="0"/>
              <a:t>BMX</a:t>
            </a:r>
            <a:r>
              <a:rPr lang="en-AU" dirty="0" smtClean="0"/>
              <a:t> bike</a:t>
            </a:r>
          </a:p>
          <a:p>
            <a:r>
              <a:rPr lang="en-AU" dirty="0" smtClean="0"/>
              <a:t>Lynx deodorant </a:t>
            </a:r>
          </a:p>
          <a:p>
            <a:r>
              <a:rPr lang="en-AU" dirty="0" smtClean="0"/>
              <a:t>McDonald’s hamburgers</a:t>
            </a:r>
          </a:p>
          <a:p>
            <a:r>
              <a:rPr lang="en-AU" dirty="0" err="1" smtClean="0"/>
              <a:t>Pokemon</a:t>
            </a:r>
            <a:r>
              <a:rPr lang="en-AU" dirty="0" smtClean="0"/>
              <a:t> cards</a:t>
            </a:r>
          </a:p>
          <a:p>
            <a:endParaRPr lang="en-A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a:xfrm>
            <a:off x="467544" y="260648"/>
            <a:ext cx="8229600" cy="6120680"/>
          </a:xfrm>
        </p:spPr>
        <p:txBody>
          <a:bodyPr>
            <a:normAutofit lnSpcReduction="10000"/>
          </a:bodyPr>
          <a:lstStyle/>
          <a:p>
            <a:pPr>
              <a:buNone/>
            </a:pPr>
            <a:r>
              <a:rPr lang="en-AU" dirty="0" smtClean="0"/>
              <a:t>Think about the slogans on the next slide. In your groups, match them with their </a:t>
            </a:r>
            <a:r>
              <a:rPr lang="en-AU" dirty="0" err="1" smtClean="0"/>
              <a:t>brandname</a:t>
            </a:r>
            <a:r>
              <a:rPr lang="en-AU" dirty="0" smtClean="0"/>
              <a:t>. Consider the following and write down in your groups:</a:t>
            </a:r>
          </a:p>
          <a:p>
            <a:pPr>
              <a:buFontTx/>
              <a:buChar char="-"/>
            </a:pPr>
            <a:r>
              <a:rPr lang="en-AU" dirty="0" smtClean="0"/>
              <a:t>The target audience for the brand/company. Who would buy these products and why? Are they exclusively for </a:t>
            </a:r>
            <a:r>
              <a:rPr lang="en-AU" dirty="0" err="1" smtClean="0"/>
              <a:t>weathly</a:t>
            </a:r>
            <a:r>
              <a:rPr lang="en-AU" dirty="0" smtClean="0"/>
              <a:t> people? What do buying these products say about our social status?</a:t>
            </a:r>
          </a:p>
          <a:p>
            <a:pPr>
              <a:buFontTx/>
              <a:buChar char="-"/>
            </a:pPr>
            <a:r>
              <a:rPr lang="en-AU" dirty="0" smtClean="0"/>
              <a:t>The message or social issue that each brand is trying to convey to the audience. (Is it to be healthier, to be prettier, to show how wealthy you are?)</a:t>
            </a:r>
          </a:p>
          <a:p>
            <a:pPr>
              <a:buFontTx/>
              <a:buChar char="-"/>
            </a:pPr>
            <a:endParaRPr lang="en-AU" dirty="0" smtClean="0"/>
          </a:p>
          <a:p>
            <a:pPr>
              <a:buFontTx/>
              <a:buChar char="-"/>
            </a:pPr>
            <a:endParaRPr lang="en-AU"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328</TotalTime>
  <Words>1596</Words>
  <Application>Microsoft Office PowerPoint</Application>
  <PresentationFormat>On-screen Show (4:3)</PresentationFormat>
  <Paragraphs>235</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Helvetica</vt:lpstr>
      <vt:lpstr>Wingdings</vt:lpstr>
      <vt:lpstr>Office Theme</vt:lpstr>
      <vt:lpstr>Campaign Advertising</vt:lpstr>
      <vt:lpstr>How many advertisement's can you see? What is being promoted?</vt:lpstr>
      <vt:lpstr>What is campaign advertising?</vt:lpstr>
      <vt:lpstr>Where do we see campaign advertising?</vt:lpstr>
      <vt:lpstr>Print Advertising</vt:lpstr>
      <vt:lpstr>How does campaign advertising target an audience?</vt:lpstr>
      <vt:lpstr>Target audiences in campaign advertising</vt:lpstr>
      <vt:lpstr>  Who do you think would be the person most likely to want to buy the following products/ target audience? </vt:lpstr>
      <vt:lpstr>PowerPoint Presentation</vt:lpstr>
      <vt:lpstr>Where are these slogans from?</vt:lpstr>
      <vt:lpstr>Where are these slogans from?</vt:lpstr>
      <vt:lpstr>Where are these slogans from?</vt:lpstr>
      <vt:lpstr>PowerPoint Presentation</vt:lpstr>
      <vt:lpstr> When deconstructing an advertising campaign, you need to focus on the following: </vt:lpstr>
      <vt:lpstr>Advertising Codes and Conventions</vt:lpstr>
      <vt:lpstr>Advertising Codes and Conventions</vt:lpstr>
      <vt:lpstr>Advertising Codes and Conventions</vt:lpstr>
      <vt:lpstr>PowerPoint Presentation</vt:lpstr>
      <vt:lpstr>PowerPoint Presentation</vt:lpstr>
      <vt:lpstr>PowerPoint Presentation</vt:lpstr>
      <vt:lpstr>Symbols</vt:lpstr>
      <vt:lpstr>Symbolism of colour</vt:lpstr>
      <vt:lpstr>Camera Shots</vt:lpstr>
      <vt:lpstr>PowerPoint Presentation</vt:lpstr>
      <vt:lpstr>PowerPoint Presentation</vt:lpstr>
      <vt:lpstr>PowerPoint Presentation</vt:lpstr>
      <vt:lpstr>PowerPoint Presentation</vt:lpstr>
      <vt:lpstr>PowerPoint Presentation</vt:lpstr>
      <vt:lpstr>Where am I gazing?</vt:lpstr>
      <vt:lpstr>GAZE</vt:lpstr>
      <vt:lpstr>Why is gaze important?</vt:lpstr>
      <vt:lpstr>PowerPoint Presentation</vt:lpstr>
      <vt:lpstr>So in light of this:  </vt:lpstr>
      <vt:lpstr> What is the Gaze a sign of? What is the Gaze portraying? TOGETHER</vt:lpstr>
      <vt:lpstr>What is the Gaze a sign of? What is the Gaze portraying? In pairs</vt:lpstr>
      <vt:lpstr>  What is the Gaze a sign of? What is the Gaze portraying? On your own </vt:lpstr>
      <vt:lpstr>What is the Gaze a sign of? What is the Gaze portraying? On your own</vt:lpstr>
      <vt:lpstr>Target Audience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Campaign Advertising</dc:title>
  <dc:creator>Kelli Hobson</dc:creator>
  <cp:lastModifiedBy>JASKIEWICZ Tania [Narrogin Senior High School]</cp:lastModifiedBy>
  <cp:revision>34</cp:revision>
  <cp:lastPrinted>2019-07-22T08:21:36Z</cp:lastPrinted>
  <dcterms:created xsi:type="dcterms:W3CDTF">2017-09-25T02:15:28Z</dcterms:created>
  <dcterms:modified xsi:type="dcterms:W3CDTF">2019-07-22T08:22:48Z</dcterms:modified>
</cp:coreProperties>
</file>