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notesMasterIdLst>
    <p:notesMasterId r:id="rId108"/>
  </p:notesMasterIdLst>
  <p:handoutMasterIdLst>
    <p:handoutMasterId r:id="rId109"/>
  </p:handoutMasterIdLst>
  <p:sldIdLst>
    <p:sldId id="266" r:id="rId2"/>
    <p:sldId id="267" r:id="rId3"/>
    <p:sldId id="256" r:id="rId4"/>
    <p:sldId id="442" r:id="rId5"/>
    <p:sldId id="257" r:id="rId6"/>
    <p:sldId id="464" r:id="rId7"/>
    <p:sldId id="465" r:id="rId8"/>
    <p:sldId id="259" r:id="rId9"/>
    <p:sldId id="260" r:id="rId10"/>
    <p:sldId id="262" r:id="rId11"/>
    <p:sldId id="265" r:id="rId12"/>
    <p:sldId id="264" r:id="rId13"/>
    <p:sldId id="466" r:id="rId14"/>
    <p:sldId id="467" r:id="rId15"/>
    <p:sldId id="272" r:id="rId16"/>
    <p:sldId id="443" r:id="rId17"/>
    <p:sldId id="311" r:id="rId18"/>
    <p:sldId id="274" r:id="rId19"/>
    <p:sldId id="276" r:id="rId20"/>
    <p:sldId id="277" r:id="rId21"/>
    <p:sldId id="279" r:id="rId22"/>
    <p:sldId id="440" r:id="rId23"/>
    <p:sldId id="281" r:id="rId24"/>
    <p:sldId id="282" r:id="rId25"/>
    <p:sldId id="284" r:id="rId26"/>
    <p:sldId id="295" r:id="rId27"/>
    <p:sldId id="296" r:id="rId28"/>
    <p:sldId id="298" r:id="rId29"/>
    <p:sldId id="286" r:id="rId30"/>
    <p:sldId id="444" r:id="rId31"/>
    <p:sldId id="288" r:id="rId32"/>
    <p:sldId id="313" r:id="rId33"/>
    <p:sldId id="289" r:id="rId34"/>
    <p:sldId id="290" r:id="rId35"/>
    <p:sldId id="291" r:id="rId36"/>
    <p:sldId id="314" r:id="rId37"/>
    <p:sldId id="315" r:id="rId38"/>
    <p:sldId id="316" r:id="rId39"/>
    <p:sldId id="300" r:id="rId40"/>
    <p:sldId id="445" r:id="rId41"/>
    <p:sldId id="305" r:id="rId42"/>
    <p:sldId id="459" r:id="rId43"/>
    <p:sldId id="460" r:id="rId44"/>
    <p:sldId id="307" r:id="rId45"/>
    <p:sldId id="327" r:id="rId46"/>
    <p:sldId id="309" r:id="rId47"/>
    <p:sldId id="310" r:id="rId48"/>
    <p:sldId id="337" r:id="rId49"/>
    <p:sldId id="317" r:id="rId50"/>
    <p:sldId id="446" r:id="rId51"/>
    <p:sldId id="320" r:id="rId52"/>
    <p:sldId id="321" r:id="rId53"/>
    <p:sldId id="338" r:id="rId54"/>
    <p:sldId id="339" r:id="rId55"/>
    <p:sldId id="340" r:id="rId56"/>
    <p:sldId id="324" r:id="rId57"/>
    <p:sldId id="325" r:id="rId58"/>
    <p:sldId id="341" r:id="rId59"/>
    <p:sldId id="328" r:id="rId60"/>
    <p:sldId id="447" r:id="rId61"/>
    <p:sldId id="332" r:id="rId62"/>
    <p:sldId id="343" r:id="rId63"/>
    <p:sldId id="336" r:id="rId64"/>
    <p:sldId id="344" r:id="rId65"/>
    <p:sldId id="448" r:id="rId66"/>
    <p:sldId id="350" r:id="rId67"/>
    <p:sldId id="351" r:id="rId68"/>
    <p:sldId id="461" r:id="rId69"/>
    <p:sldId id="462" r:id="rId70"/>
    <p:sldId id="354" r:id="rId71"/>
    <p:sldId id="355" r:id="rId72"/>
    <p:sldId id="356" r:id="rId73"/>
    <p:sldId id="357" r:id="rId74"/>
    <p:sldId id="358" r:id="rId75"/>
    <p:sldId id="458" r:id="rId76"/>
    <p:sldId id="367" r:id="rId77"/>
    <p:sldId id="368" r:id="rId78"/>
    <p:sldId id="450" r:id="rId79"/>
    <p:sldId id="382" r:id="rId80"/>
    <p:sldId id="383" r:id="rId81"/>
    <p:sldId id="378" r:id="rId82"/>
    <p:sldId id="457" r:id="rId83"/>
    <p:sldId id="380" r:id="rId84"/>
    <p:sldId id="384" r:id="rId85"/>
    <p:sldId id="451" r:id="rId86"/>
    <p:sldId id="386" r:id="rId87"/>
    <p:sldId id="463" r:id="rId88"/>
    <p:sldId id="456" r:id="rId89"/>
    <p:sldId id="390" r:id="rId90"/>
    <p:sldId id="414" r:id="rId91"/>
    <p:sldId id="452" r:id="rId92"/>
    <p:sldId id="418" r:id="rId93"/>
    <p:sldId id="419" r:id="rId94"/>
    <p:sldId id="409" r:id="rId95"/>
    <p:sldId id="453" r:id="rId96"/>
    <p:sldId id="411" r:id="rId97"/>
    <p:sldId id="412" r:id="rId98"/>
    <p:sldId id="413" r:id="rId99"/>
    <p:sldId id="404" r:id="rId100"/>
    <p:sldId id="454" r:id="rId101"/>
    <p:sldId id="406" r:id="rId102"/>
    <p:sldId id="407" r:id="rId103"/>
    <p:sldId id="408" r:id="rId104"/>
    <p:sldId id="422" r:id="rId105"/>
    <p:sldId id="455" r:id="rId106"/>
    <p:sldId id="425" r:id="rId10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60B3F1-54BF-5247-AE7B-4F254C1F30F1}">
          <p14:sldIdLst>
            <p14:sldId id="266"/>
            <p14:sldId id="267"/>
          </p14:sldIdLst>
        </p14:section>
        <p14:section name="Day 1" id="{57DF74A2-0A33-2741-B9BA-37E131B11FF9}">
          <p14:sldIdLst>
            <p14:sldId id="256"/>
            <p14:sldId id="442"/>
            <p14:sldId id="257"/>
            <p14:sldId id="464"/>
            <p14:sldId id="465"/>
            <p14:sldId id="259"/>
            <p14:sldId id="260"/>
            <p14:sldId id="262"/>
            <p14:sldId id="265"/>
            <p14:sldId id="264"/>
            <p14:sldId id="466"/>
            <p14:sldId id="467"/>
          </p14:sldIdLst>
        </p14:section>
        <p14:section name="Day 2" id="{8BCA91FE-0DC0-D141-BCC6-37F9882FE8E3}">
          <p14:sldIdLst>
            <p14:sldId id="272"/>
            <p14:sldId id="443"/>
            <p14:sldId id="311"/>
            <p14:sldId id="274"/>
            <p14:sldId id="276"/>
            <p14:sldId id="277"/>
          </p14:sldIdLst>
        </p14:section>
        <p14:section name="Day 3" id="{375DA5CB-2E9F-3D41-A2F4-AFEED651B41B}">
          <p14:sldIdLst>
            <p14:sldId id="279"/>
            <p14:sldId id="440"/>
            <p14:sldId id="281"/>
            <p14:sldId id="282"/>
            <p14:sldId id="284"/>
            <p14:sldId id="295"/>
            <p14:sldId id="296"/>
            <p14:sldId id="298"/>
          </p14:sldIdLst>
        </p14:section>
        <p14:section name="Day 4" id="{F7E2E9C6-70DD-8340-8914-6F4DEEF43AAB}">
          <p14:sldIdLst>
            <p14:sldId id="286"/>
            <p14:sldId id="444"/>
            <p14:sldId id="288"/>
            <p14:sldId id="313"/>
            <p14:sldId id="289"/>
            <p14:sldId id="290"/>
            <p14:sldId id="291"/>
            <p14:sldId id="314"/>
            <p14:sldId id="315"/>
            <p14:sldId id="316"/>
          </p14:sldIdLst>
        </p14:section>
        <p14:section name="Day 5" id="{E88B04BB-4554-AA41-95EF-F2F29E07AB4E}">
          <p14:sldIdLst>
            <p14:sldId id="300"/>
            <p14:sldId id="445"/>
            <p14:sldId id="305"/>
            <p14:sldId id="459"/>
            <p14:sldId id="460"/>
            <p14:sldId id="307"/>
            <p14:sldId id="327"/>
            <p14:sldId id="309"/>
            <p14:sldId id="310"/>
            <p14:sldId id="337"/>
          </p14:sldIdLst>
        </p14:section>
        <p14:section name="Day 6" id="{F337B920-94D9-AB4F-B429-2B7AAA26F8AA}">
          <p14:sldIdLst>
            <p14:sldId id="317"/>
            <p14:sldId id="446"/>
            <p14:sldId id="320"/>
            <p14:sldId id="321"/>
            <p14:sldId id="338"/>
            <p14:sldId id="339"/>
            <p14:sldId id="340"/>
            <p14:sldId id="324"/>
            <p14:sldId id="325"/>
            <p14:sldId id="341"/>
          </p14:sldIdLst>
        </p14:section>
        <p14:section name="Day 7" id="{210E5F74-F688-8E4F-9C03-40F871824732}">
          <p14:sldIdLst>
            <p14:sldId id="328"/>
            <p14:sldId id="447"/>
            <p14:sldId id="332"/>
            <p14:sldId id="343"/>
            <p14:sldId id="336"/>
          </p14:sldIdLst>
        </p14:section>
        <p14:section name="Day 8" id="{C0804CE9-2E50-8A49-A3A2-7571D21BCD4D}">
          <p14:sldIdLst>
            <p14:sldId id="344"/>
            <p14:sldId id="448"/>
            <p14:sldId id="350"/>
            <p14:sldId id="351"/>
            <p14:sldId id="461"/>
            <p14:sldId id="462"/>
            <p14:sldId id="354"/>
            <p14:sldId id="355"/>
            <p14:sldId id="356"/>
            <p14:sldId id="357"/>
          </p14:sldIdLst>
        </p14:section>
        <p14:section name="Day 9" id="{1E96CD3D-5658-7447-8EDC-3DC93E02EF28}">
          <p14:sldIdLst>
            <p14:sldId id="358"/>
            <p14:sldId id="458"/>
            <p14:sldId id="367"/>
          </p14:sldIdLst>
        </p14:section>
        <p14:section name="Day 10" id="{47B75C44-9C3B-9D41-BBD3-4CFE48E4FEFA}">
          <p14:sldIdLst>
            <p14:sldId id="368"/>
            <p14:sldId id="450"/>
            <p14:sldId id="382"/>
            <p14:sldId id="383"/>
            <p14:sldId id="378"/>
            <p14:sldId id="457"/>
            <p14:sldId id="380"/>
          </p14:sldIdLst>
        </p14:section>
        <p14:section name="Day 11" id="{9E0E5C51-1538-214A-982D-816AD3974796}">
          <p14:sldIdLst>
            <p14:sldId id="384"/>
            <p14:sldId id="451"/>
            <p14:sldId id="386"/>
            <p14:sldId id="463"/>
            <p14:sldId id="456"/>
            <p14:sldId id="390"/>
          </p14:sldIdLst>
        </p14:section>
        <p14:section name="Day 12" id="{95329B98-FA40-B341-9302-B0711D424D5C}">
          <p14:sldIdLst>
            <p14:sldId id="414"/>
            <p14:sldId id="452"/>
            <p14:sldId id="418"/>
            <p14:sldId id="419"/>
          </p14:sldIdLst>
        </p14:section>
        <p14:section name="Day 13" id="{CF4BD598-1425-0040-B31B-BE86D6B056CC}">
          <p14:sldIdLst>
            <p14:sldId id="409"/>
            <p14:sldId id="453"/>
            <p14:sldId id="411"/>
            <p14:sldId id="412"/>
            <p14:sldId id="413"/>
          </p14:sldIdLst>
        </p14:section>
        <p14:section name="Day 14" id="{91219AEA-2494-FF43-9424-28971F810610}">
          <p14:sldIdLst>
            <p14:sldId id="404"/>
            <p14:sldId id="454"/>
            <p14:sldId id="406"/>
            <p14:sldId id="407"/>
            <p14:sldId id="408"/>
          </p14:sldIdLst>
        </p14:section>
        <p14:section name="Day 15" id="{01D82EDB-D526-A042-B13A-8B526F491691}">
          <p14:sldIdLst>
            <p14:sldId id="422"/>
            <p14:sldId id="455"/>
            <p14:sldId id="425"/>
          </p14:sldIdLst>
        </p14:section>
        <p14:section name="Day 16" id="{D3E97F2C-CE73-854E-B9FE-71EE1065BCC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D4D7"/>
    <a:srgbClr val="0E13C3"/>
    <a:srgbClr val="0D0C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-354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handoutMaster" Target="handoutMasters/handout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F9B9D-1478-0049-B168-78DC365DDD3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AA4C8-DC46-7848-AC39-71EE99ABC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8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acheroffduty.com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851F2-B621-BE42-87BD-19E1B4A15E54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2017 Jeanne Wolz,. </a:t>
            </a:r>
            <a:r>
              <a:rPr lang="en-US" sz="1200" i="1" dirty="0" smtClean="0">
                <a:hlinkClick r:id="rId2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30DBF-4623-024C-8862-46B4E3DC5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5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4572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acheroffduty.com" TargetMode="External"/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8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4473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8466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580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0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43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28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82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54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65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47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78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90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30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174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57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67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2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35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548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298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945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640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70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42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785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898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48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66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668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794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823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389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537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298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4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65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563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994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741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84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908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673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072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091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152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34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395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267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682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662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565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903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332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036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490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58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91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589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0325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839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3639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076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335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8502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678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64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0081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54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</a:t>
            </a:r>
            <a:r>
              <a:rPr lang="fr-FR" sz="1200" i="1" dirty="0" smtClean="0"/>
              <a:t>2019 Jeanne</a:t>
            </a:r>
            <a:r>
              <a:rPr lang="en-US" sz="1200" i="1" dirty="0" smtClean="0"/>
              <a:t>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842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6943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942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594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4354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8196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485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2197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3758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6895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58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0356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839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7131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0516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963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3583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6723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6004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6375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9891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89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6975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132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5176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2936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6366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6849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3275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7531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1581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0471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Copyright © 2019 Jeanne Wolz, </a:t>
            </a:r>
            <a:r>
              <a:rPr lang="en-US" sz="1200" i="1" dirty="0" smtClean="0">
                <a:hlinkClick r:id="rId3"/>
              </a:rPr>
              <a:t>www.teacheroffduty.com</a:t>
            </a:r>
            <a:r>
              <a:rPr lang="en-US" sz="1200" i="1" dirty="0" smtClean="0"/>
              <a:t>.  For classroom use only by a single teacher. Please purchase one licensure per teacher using this product. All rights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C30DBF-4623-024C-8862-46B4E3DC53C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42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667763" y="630937"/>
            <a:ext cx="3926681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02E4-65AF-BF41-B44E-321945B471E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4D38-F28D-CE4D-94DB-85AE03022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9741" y="382386"/>
            <a:ext cx="1119099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82386"/>
            <a:ext cx="6294439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02E4-65AF-BF41-B44E-321945B471E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4D38-F28D-CE4D-94DB-85AE03022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02E4-65AF-BF41-B44E-321945B471E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4D38-F28D-CE4D-94DB-85AE03022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60045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7" y="2286000"/>
            <a:ext cx="360045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02E4-65AF-BF41-B44E-321945B471E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4D38-F28D-CE4D-94DB-85AE03022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546" y="381001"/>
            <a:ext cx="7629525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9" y="2199634"/>
            <a:ext cx="360045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975" y="2909102"/>
            <a:ext cx="360045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0045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0045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02E4-65AF-BF41-B44E-321945B471E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4D38-F28D-CE4D-94DB-85AE03022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02E4-65AF-BF41-B44E-321945B471E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4D38-F28D-CE4D-94DB-85AE03022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02E4-65AF-BF41-B44E-321945B471E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4D38-F28D-CE4D-94DB-85AE03022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5F2302E4-65AF-BF41-B44E-321945B471E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5F2302E4-65AF-BF41-B44E-321945B471E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5676" y="6375679"/>
            <a:ext cx="925830" cy="345796"/>
          </a:xfrm>
        </p:spPr>
        <p:txBody>
          <a:bodyPr/>
          <a:lstStyle/>
          <a:p>
            <a:fld id="{FC114D38-F28D-CE4D-94DB-85AE030228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F2302E4-65AF-BF41-B44E-321945B471E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C114D38-F28D-CE4D-94DB-85AE030228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664369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eacheroffduty.com/identity-assumptions-slam-poetry-unit-plan-material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4274" y="2316726"/>
            <a:ext cx="6799726" cy="1265579"/>
          </a:xfrm>
        </p:spPr>
        <p:txBody>
          <a:bodyPr>
            <a:noAutofit/>
          </a:bodyPr>
          <a:lstStyle/>
          <a:p>
            <a:r>
              <a:rPr lang="en-US" sz="8000" dirty="0" smtClean="0"/>
              <a:t>Slam Poetry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7453" y="3586404"/>
            <a:ext cx="5180714" cy="133669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Year 9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86" y="3726302"/>
            <a:ext cx="2674498" cy="2674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3814">
            <a:off x="7027555" y="378587"/>
            <a:ext cx="1657000" cy="16763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0575">
            <a:off x="2233501" y="539282"/>
            <a:ext cx="1299895" cy="12998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16" b="14796"/>
          <a:stretch/>
        </p:blipFill>
        <p:spPr>
          <a:xfrm>
            <a:off x="4396153" y="533432"/>
            <a:ext cx="2092569" cy="14917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41" y="4185138"/>
            <a:ext cx="1629013" cy="244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2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Talk with your partner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rmAutofit fontScale="70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500" b="1" dirty="0" smtClean="0">
                <a:solidFill>
                  <a:srgbClr val="000000"/>
                </a:solidFill>
              </a:rPr>
              <a:t>What did you think of the poem?</a:t>
            </a:r>
          </a:p>
          <a:p>
            <a:pPr marL="0" indent="0">
              <a:buNone/>
            </a:pPr>
            <a:r>
              <a:rPr lang="en-US" sz="4500" i="1" dirty="0" smtClean="0">
                <a:solidFill>
                  <a:srgbClr val="000000"/>
                </a:solidFill>
              </a:rPr>
              <a:t>I liked that…because….</a:t>
            </a:r>
          </a:p>
          <a:p>
            <a:pPr marL="0" indent="0">
              <a:buNone/>
            </a:pPr>
            <a:r>
              <a:rPr lang="en-US" sz="4500" i="1" dirty="0" smtClean="0">
                <a:solidFill>
                  <a:srgbClr val="000000"/>
                </a:solidFill>
              </a:rPr>
              <a:t>It surprised me when…</a:t>
            </a:r>
          </a:p>
          <a:p>
            <a:pPr marL="0" indent="0">
              <a:buNone/>
            </a:pPr>
            <a:r>
              <a:rPr lang="en-US" sz="4500" i="1" dirty="0" smtClean="0">
                <a:solidFill>
                  <a:srgbClr val="000000"/>
                </a:solidFill>
              </a:rPr>
              <a:t>I liked the part where…</a:t>
            </a:r>
          </a:p>
          <a:p>
            <a:pPr marL="0" indent="0">
              <a:buNone/>
            </a:pPr>
            <a:r>
              <a:rPr lang="en-US" sz="4500" i="1" dirty="0" smtClean="0">
                <a:solidFill>
                  <a:srgbClr val="000000"/>
                </a:solidFill>
              </a:rPr>
              <a:t>I agreed when they said…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500" b="1" dirty="0" smtClean="0">
                <a:solidFill>
                  <a:srgbClr val="000000"/>
                </a:solidFill>
              </a:rPr>
              <a:t>What do you think slam poetry is?</a:t>
            </a:r>
          </a:p>
          <a:p>
            <a:pPr marL="0" indent="0">
              <a:buNone/>
            </a:pPr>
            <a:r>
              <a:rPr lang="en-US" sz="4000" i="1" dirty="0" smtClean="0">
                <a:solidFill>
                  <a:srgbClr val="000000"/>
                </a:solidFill>
              </a:rPr>
              <a:t>Slam poetry is….</a:t>
            </a:r>
          </a:p>
          <a:p>
            <a:pPr marL="0" indent="0">
              <a:buNone/>
            </a:pPr>
            <a:r>
              <a:rPr lang="en-US" sz="4000" i="1" dirty="0" smtClean="0">
                <a:solidFill>
                  <a:srgbClr val="000000"/>
                </a:solidFill>
              </a:rPr>
              <a:t>I think this because…</a:t>
            </a:r>
          </a:p>
          <a:p>
            <a:pPr marL="0" indent="0">
              <a:buNone/>
            </a:pPr>
            <a:r>
              <a:rPr lang="en-US" sz="4000" i="1" dirty="0" smtClean="0">
                <a:solidFill>
                  <a:srgbClr val="000000"/>
                </a:solidFill>
              </a:rPr>
              <a:t>It is different than other poetry because….</a:t>
            </a:r>
            <a:endParaRPr lang="en-US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82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25128599"/>
              </p:ext>
            </p:extLst>
          </p:nvPr>
        </p:nvGraphicFramePr>
        <p:xfrm>
          <a:off x="938758" y="185294"/>
          <a:ext cx="7629526" cy="2268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6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2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7720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+mj-lt"/>
                        </a:rPr>
                        <a:t>Do</a:t>
                      </a:r>
                      <a:r>
                        <a:rPr lang="en-US" sz="4400" b="0" baseline="0" dirty="0" smtClean="0">
                          <a:latin typeface="+mj-lt"/>
                        </a:rPr>
                        <a:t> Now</a:t>
                      </a:r>
                      <a:endParaRPr lang="en-US" sz="4400" b="0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6253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300" b="1" i="0" dirty="0" smtClean="0">
                          <a:latin typeface="Verdana"/>
                          <a:cs typeface="Verdana"/>
                        </a:rPr>
                        <a:t>Write in planner:</a:t>
                      </a:r>
                    </a:p>
                    <a:p>
                      <a:pPr marL="971550" lvl="1" indent="-514350">
                        <a:buFont typeface="Wingdings" charset="2"/>
                        <a:buChar char="Ø"/>
                      </a:pPr>
                      <a:r>
                        <a:rPr lang="en-US" sz="2300" b="0" i="0" dirty="0" smtClean="0">
                          <a:latin typeface="Verdana"/>
                          <a:cs typeface="Verdana"/>
                        </a:rPr>
                        <a:t>Finish performance plans</a:t>
                      </a:r>
                      <a:endParaRPr lang="en-US" sz="2300" b="1" i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2. </a:t>
                      </a:r>
                      <a:r>
                        <a:rPr lang="en-US" sz="2300" b="1" dirty="0" smtClean="0">
                          <a:latin typeface="Verdana"/>
                          <a:cs typeface="Verdana"/>
                        </a:rPr>
                        <a:t>Get out: </a:t>
                      </a: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Poem you picked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671151"/>
              </p:ext>
            </p:extLst>
          </p:nvPr>
        </p:nvGraphicFramePr>
        <p:xfrm>
          <a:off x="938758" y="2733624"/>
          <a:ext cx="7856414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6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627">
                <a:tc>
                  <a:txBody>
                    <a:bodyPr/>
                    <a:lstStyle/>
                    <a:p>
                      <a:pPr algn="ctr"/>
                      <a:r>
                        <a:rPr lang="en-US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Learning Intentions</a:t>
                      </a:r>
                      <a:endParaRPr 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997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latin typeface="Verdana"/>
                          <a:cs typeface="Verdana"/>
                        </a:rPr>
                        <a:t>What: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 Identify and plan performance techniques for our poems.</a:t>
                      </a:r>
                    </a:p>
                    <a:p>
                      <a:endParaRPr lang="en-US" sz="23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300" b="1" dirty="0" smtClean="0">
                          <a:latin typeface="Verdana"/>
                          <a:cs typeface="Verdana"/>
                        </a:rPr>
                        <a:t>How: 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Speak and write about what we notice other poets do, and then mark our own poems for plans.</a:t>
                      </a:r>
                    </a:p>
                    <a:p>
                      <a:endParaRPr lang="en-US" sz="23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300" b="1" dirty="0" smtClean="0">
                          <a:latin typeface="Verdana"/>
                          <a:cs typeface="Verdana"/>
                        </a:rPr>
                        <a:t>Why: 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About 93% of communication is through our body language and tone—so it’s important to plan this!</a:t>
                      </a:r>
                      <a:endParaRPr lang="en-US" sz="2300" b="0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grey-1293127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386" y="1697925"/>
            <a:ext cx="597221" cy="5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0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79299" y="937893"/>
            <a:ext cx="7467600" cy="504254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4700" b="1" dirty="0">
                <a:solidFill>
                  <a:srgbClr val="000000"/>
                </a:solidFill>
              </a:rPr>
              <a:t>Which poem that we’ve seen had the most powerful performance</a:t>
            </a:r>
            <a:r>
              <a:rPr lang="en-US" sz="4700" b="1" dirty="0" smtClean="0">
                <a:solidFill>
                  <a:srgbClr val="000000"/>
                </a:solidFill>
              </a:rPr>
              <a:t>?</a:t>
            </a:r>
          </a:p>
          <a:p>
            <a:pPr marL="0" indent="0" algn="ctr">
              <a:buNone/>
            </a:pPr>
            <a:endParaRPr lang="en-US" sz="4700" b="1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4700" b="1" dirty="0" smtClean="0">
                <a:solidFill>
                  <a:srgbClr val="000000"/>
                </a:solidFill>
              </a:rPr>
              <a:t>What did you notice they did that was effective?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2800" i="1" dirty="0" smtClean="0"/>
              <a:t>Write what you notice in your </a:t>
            </a:r>
            <a:r>
              <a:rPr lang="en-US" sz="2800" i="1" dirty="0"/>
              <a:t>“How to Perform a Poem for Maximum Effect</a:t>
            </a:r>
            <a:r>
              <a:rPr lang="en-US" sz="2800" i="1" dirty="0" smtClean="0"/>
              <a:t>” log.</a:t>
            </a:r>
            <a:endParaRPr lang="en-US" sz="2800" i="1" dirty="0"/>
          </a:p>
        </p:txBody>
      </p:sp>
      <p:pic>
        <p:nvPicPr>
          <p:cNvPr id="5" name="Picture 4" descr="quiche-2067686_19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84182" y="5684001"/>
            <a:ext cx="1414144" cy="101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Work-Time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b="1" dirty="0" smtClean="0">
                <a:solidFill>
                  <a:srgbClr val="000000"/>
                </a:solidFill>
              </a:rPr>
              <a:t>Mark your poem for performance plans. Some ideas for markings:</a:t>
            </a:r>
          </a:p>
          <a:p>
            <a:pPr lvl="1">
              <a:buFont typeface="Wingdings" charset="2"/>
              <a:buChar char="§"/>
            </a:pPr>
            <a:r>
              <a:rPr lang="en-US" sz="2800" b="1" dirty="0" smtClean="0">
                <a:solidFill>
                  <a:srgbClr val="000000"/>
                </a:solidFill>
              </a:rPr>
              <a:t>Slow</a:t>
            </a:r>
          </a:p>
          <a:p>
            <a:pPr lvl="1">
              <a:buFont typeface="Wingdings" charset="2"/>
              <a:buChar char="§"/>
            </a:pPr>
            <a:r>
              <a:rPr lang="en-US" sz="2800" b="1" dirty="0" smtClean="0">
                <a:solidFill>
                  <a:srgbClr val="000000"/>
                </a:solidFill>
              </a:rPr>
              <a:t>Fast</a:t>
            </a:r>
          </a:p>
          <a:p>
            <a:pPr lvl="1">
              <a:buFont typeface="Wingdings" charset="2"/>
              <a:buChar char="§"/>
            </a:pPr>
            <a:r>
              <a:rPr lang="en-US" sz="2800" b="1" dirty="0" smtClean="0">
                <a:solidFill>
                  <a:srgbClr val="000000"/>
                </a:solidFill>
              </a:rPr>
              <a:t>Pause</a:t>
            </a:r>
          </a:p>
          <a:p>
            <a:pPr lvl="1">
              <a:buFont typeface="Wingdings" charset="2"/>
              <a:buChar char="§"/>
            </a:pPr>
            <a:r>
              <a:rPr lang="en-US" sz="2800" b="1" dirty="0" smtClean="0">
                <a:solidFill>
                  <a:srgbClr val="000000"/>
                </a:solidFill>
              </a:rPr>
              <a:t>Angry </a:t>
            </a:r>
          </a:p>
          <a:p>
            <a:pPr lvl="1">
              <a:buFont typeface="Wingdings" charset="2"/>
              <a:buChar char="§"/>
            </a:pPr>
            <a:r>
              <a:rPr lang="en-US" sz="2800" b="1" dirty="0" smtClean="0">
                <a:solidFill>
                  <a:srgbClr val="000000"/>
                </a:solidFill>
              </a:rPr>
              <a:t>Sarcastic </a:t>
            </a:r>
          </a:p>
          <a:p>
            <a:pPr marL="843534" lvl="1" indent="-514350">
              <a:buFont typeface="+mj-lt"/>
              <a:buAutoNum type="arabicPeriod"/>
            </a:pPr>
            <a:endParaRPr lang="en-US" sz="26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765173" y="3219935"/>
            <a:ext cx="3055681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2800" b="1" dirty="0" smtClean="0">
                <a:solidFill>
                  <a:srgbClr val="000000"/>
                </a:solidFill>
              </a:rPr>
              <a:t>Point</a:t>
            </a:r>
          </a:p>
          <a:p>
            <a:pPr>
              <a:buFont typeface="Wingdings" charset="2"/>
              <a:buChar char="§"/>
            </a:pPr>
            <a:r>
              <a:rPr lang="en-US" sz="2800" b="1" dirty="0" smtClean="0">
                <a:solidFill>
                  <a:srgbClr val="000000"/>
                </a:solidFill>
              </a:rPr>
              <a:t>Hand chop</a:t>
            </a:r>
          </a:p>
          <a:p>
            <a:pPr>
              <a:buFont typeface="Wingdings" charset="2"/>
              <a:buChar char="§"/>
            </a:pPr>
            <a:r>
              <a:rPr lang="en-US" sz="2800" b="1" dirty="0" smtClean="0">
                <a:solidFill>
                  <a:srgbClr val="000000"/>
                </a:solidFill>
              </a:rPr>
              <a:t>Finger count</a:t>
            </a:r>
          </a:p>
          <a:p>
            <a:pPr>
              <a:buFont typeface="Wingdings" charset="2"/>
              <a:buChar char="§"/>
            </a:pPr>
            <a:r>
              <a:rPr lang="en-US" sz="2800" b="1" dirty="0" smtClean="0">
                <a:solidFill>
                  <a:srgbClr val="000000"/>
                </a:solidFill>
              </a:rPr>
              <a:t>Shake head</a:t>
            </a:r>
          </a:p>
          <a:p>
            <a:pPr>
              <a:buFont typeface="Wingdings" charset="2"/>
              <a:buChar char="§"/>
            </a:pPr>
            <a:r>
              <a:rPr lang="en-US" sz="2800" b="1" dirty="0" smtClean="0">
                <a:solidFill>
                  <a:srgbClr val="000000"/>
                </a:solidFill>
              </a:rPr>
              <a:t>Nod </a:t>
            </a:r>
          </a:p>
          <a:p>
            <a:pPr marL="514350" indent="-514350">
              <a:buFont typeface="+mj-lt"/>
              <a:buAutoNum type="arabicPeriod"/>
            </a:pPr>
            <a:endParaRPr lang="en-US" sz="3000" b="1" dirty="0" smtClean="0"/>
          </a:p>
          <a:p>
            <a:pPr marL="843534" lvl="1" indent="-514350">
              <a:buFont typeface="+mj-lt"/>
              <a:buAutoNum type="arabicPeriod"/>
            </a:pPr>
            <a:endParaRPr lang="en-US" sz="2600" dirty="0" smtClean="0"/>
          </a:p>
          <a:p>
            <a:pPr marL="0" indent="0">
              <a:buFont typeface="Rage Italic" pitchFamily="66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7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Share-Time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2122996"/>
            <a:ext cx="7313613" cy="4789487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b="1" dirty="0" smtClean="0">
                <a:solidFill>
                  <a:srgbClr val="000000"/>
                </a:solidFill>
              </a:rPr>
              <a:t>What did you plan for your performance?</a:t>
            </a:r>
          </a:p>
          <a:p>
            <a:pPr marL="0" indent="0">
              <a:buNone/>
            </a:pPr>
            <a:endParaRPr lang="en-US" sz="4000" b="1" dirty="0" smtClean="0"/>
          </a:p>
          <a:p>
            <a:pPr marL="0" indent="0" algn="ctr">
              <a:buNone/>
            </a:pPr>
            <a:r>
              <a:rPr lang="en-US" sz="3200" i="1" dirty="0" smtClean="0"/>
              <a:t>Tomorrow, we will practice performing!</a:t>
            </a:r>
          </a:p>
          <a:p>
            <a:pPr marL="0" indent="0" algn="ctr">
              <a:buNone/>
            </a:pPr>
            <a:r>
              <a:rPr lang="en-US" sz="3200" i="1" dirty="0" smtClean="0">
                <a:sym typeface="Wingdings"/>
              </a:rPr>
              <a:t> </a:t>
            </a:r>
            <a:r>
              <a:rPr lang="en-US" sz="3200" i="1" dirty="0" smtClean="0"/>
              <a:t>	</a:t>
            </a:r>
            <a:endParaRPr lang="en-US" sz="4000" i="1" dirty="0" smtClean="0"/>
          </a:p>
          <a:p>
            <a:pPr marL="0" indent="0">
              <a:buNone/>
            </a:pPr>
            <a:endParaRPr lang="en-US" sz="4500" b="1" dirty="0"/>
          </a:p>
        </p:txBody>
      </p:sp>
    </p:spTree>
    <p:extLst>
      <p:ext uri="{BB962C8B-B14F-4D97-AF65-F5344CB8AC3E}">
        <p14:creationId xmlns:p14="http://schemas.microsoft.com/office/powerpoint/2010/main" val="368610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15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PERFORMANCE DAY!!!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651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78438434"/>
              </p:ext>
            </p:extLst>
          </p:nvPr>
        </p:nvGraphicFramePr>
        <p:xfrm>
          <a:off x="938758" y="185294"/>
          <a:ext cx="7629526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+mj-lt"/>
                        </a:rPr>
                        <a:t>Do</a:t>
                      </a:r>
                      <a:r>
                        <a:rPr lang="en-US" sz="4400" b="0" baseline="0" dirty="0" smtClean="0">
                          <a:latin typeface="+mj-lt"/>
                        </a:rPr>
                        <a:t> Now</a:t>
                      </a:r>
                      <a:endParaRPr lang="en-US" sz="4400" b="0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91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400" b="1" i="0" dirty="0" smtClean="0">
                          <a:latin typeface="Verdana"/>
                          <a:cs typeface="Verdana"/>
                        </a:rPr>
                        <a:t>Write in planner:</a:t>
                      </a:r>
                    </a:p>
                    <a:p>
                      <a:pPr marL="971550" lvl="1" indent="-514350">
                        <a:buFont typeface="Wingdings" charset="2"/>
                        <a:buChar char="Ø"/>
                      </a:pPr>
                      <a:r>
                        <a:rPr lang="en-US" sz="2400" b="0" i="0" dirty="0" smtClean="0">
                          <a:latin typeface="Verdana"/>
                          <a:cs typeface="Verdana"/>
                        </a:rPr>
                        <a:t>Practice performance!</a:t>
                      </a: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endParaRPr lang="en-US" sz="24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2. Get out: </a:t>
                      </a: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Poem you picked + performance 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466202"/>
              </p:ext>
            </p:extLst>
          </p:nvPr>
        </p:nvGraphicFramePr>
        <p:xfrm>
          <a:off x="938758" y="2764983"/>
          <a:ext cx="7633741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3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627">
                <a:tc>
                  <a:txBody>
                    <a:bodyPr/>
                    <a:lstStyle/>
                    <a:p>
                      <a:pPr algn="ctr"/>
                      <a:r>
                        <a:rPr lang="en-US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Learning Intentions</a:t>
                      </a:r>
                      <a:endParaRPr 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997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What: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 Perform poems using tone, volume, and gestures to help meaning.</a:t>
                      </a:r>
                    </a:p>
                    <a:p>
                      <a:endParaRPr lang="en-US" sz="24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How: 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Perform poem out loud to several people, writing and reading feedback to each other.</a:t>
                      </a:r>
                    </a:p>
                    <a:p>
                      <a:endParaRPr lang="en-US" sz="24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Why: 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The only way to get better and feel better is to do it over and over and over and over…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grey-1293127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995" y="1794793"/>
            <a:ext cx="597221" cy="5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0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Share-time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</a:rPr>
              <a:t>Well done!! Performing is scary, so you should be proud of whatever steps you took towards performing today</a:t>
            </a:r>
          </a:p>
          <a:p>
            <a:pPr marL="457200" indent="-457200">
              <a:buFont typeface="+mj-lt"/>
              <a:buAutoNum type="arabicPeriod"/>
            </a:pPr>
            <a:endParaRPr lang="en-US" sz="3200" dirty="0" smtClean="0">
              <a:solidFill>
                <a:srgbClr val="0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</a:rPr>
              <a:t>Complete numbers 2-4 on your </a:t>
            </a:r>
            <a:r>
              <a:rPr lang="en-US" sz="3200" dirty="0">
                <a:solidFill>
                  <a:srgbClr val="000000"/>
                </a:solidFill>
              </a:rPr>
              <a:t>“Slam Poem Performance Practice Reflection</a:t>
            </a:r>
            <a:r>
              <a:rPr lang="en-US" sz="3200" dirty="0" smtClean="0">
                <a:solidFill>
                  <a:srgbClr val="000000"/>
                </a:solidFill>
              </a:rPr>
              <a:t>” sheet  </a:t>
            </a: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Write in your notes..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8758" y="1427406"/>
            <a:ext cx="7313613" cy="4884737"/>
          </a:xfrm>
        </p:spPr>
        <p:txBody>
          <a:bodyPr>
            <a:normAutofit fontScale="850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rgbClr val="000000"/>
                </a:solidFill>
              </a:rPr>
              <a:t>What did you think of the poem?</a:t>
            </a:r>
          </a:p>
          <a:p>
            <a:pPr marL="0" indent="0">
              <a:buNone/>
            </a:pPr>
            <a:r>
              <a:rPr lang="en-US" sz="3600" i="1" dirty="0" smtClean="0">
                <a:solidFill>
                  <a:srgbClr val="000000"/>
                </a:solidFill>
              </a:rPr>
              <a:t>I liked that…because….</a:t>
            </a:r>
          </a:p>
          <a:p>
            <a:pPr marL="0" indent="0">
              <a:buNone/>
            </a:pPr>
            <a:r>
              <a:rPr lang="en-US" sz="3600" i="1" dirty="0" smtClean="0">
                <a:solidFill>
                  <a:srgbClr val="000000"/>
                </a:solidFill>
              </a:rPr>
              <a:t>It surprised me when…</a:t>
            </a:r>
          </a:p>
          <a:p>
            <a:pPr marL="0" indent="0">
              <a:buNone/>
            </a:pPr>
            <a:r>
              <a:rPr lang="en-US" sz="3600" i="1" dirty="0" smtClean="0">
                <a:solidFill>
                  <a:srgbClr val="000000"/>
                </a:solidFill>
              </a:rPr>
              <a:t>I liked the part where…</a:t>
            </a:r>
          </a:p>
          <a:p>
            <a:pPr marL="0" indent="0">
              <a:buNone/>
            </a:pPr>
            <a:r>
              <a:rPr lang="en-US" sz="3600" i="1" dirty="0" smtClean="0">
                <a:solidFill>
                  <a:srgbClr val="000000"/>
                </a:solidFill>
              </a:rPr>
              <a:t>I agreed when they said…</a:t>
            </a:r>
          </a:p>
          <a:p>
            <a:pPr marL="742950" indent="-742950">
              <a:buFont typeface="+mj-lt"/>
              <a:buAutoNum type="arabicPeriod" startAt="2"/>
            </a:pPr>
            <a:r>
              <a:rPr lang="en-US" sz="3600" b="1" dirty="0" smtClean="0">
                <a:solidFill>
                  <a:srgbClr val="000000"/>
                </a:solidFill>
              </a:rPr>
              <a:t>What do you think slam poetry is?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0000"/>
                </a:solidFill>
              </a:rPr>
              <a:t>Slam poetry is….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0000"/>
                </a:solidFill>
              </a:rPr>
              <a:t>I think this because…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0000"/>
                </a:solidFill>
              </a:rPr>
              <a:t>It is different than other poetry because….</a:t>
            </a:r>
            <a:endParaRPr lang="en-US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8758" y="382384"/>
            <a:ext cx="7633742" cy="2016641"/>
          </a:xfrm>
        </p:spPr>
        <p:txBody>
          <a:bodyPr>
            <a:normAutofit/>
          </a:bodyPr>
          <a:lstStyle/>
          <a:p>
            <a:r>
              <a:rPr lang="en-US" i="1" cap="none" dirty="0" smtClean="0"/>
              <a:t>As the poets are performing, think…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000000"/>
                </a:solidFill>
              </a:rPr>
              <a:t>How is this slam poem similar or different to the last? 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0000"/>
                </a:solidFill>
              </a:rPr>
              <a:t>This poem is different in that…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0000"/>
                </a:solidFill>
              </a:rPr>
              <a:t>This poem is similar in that…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0000"/>
                </a:solidFill>
              </a:rPr>
              <a:t>So I think slam poetry can be…</a:t>
            </a:r>
          </a:p>
          <a:p>
            <a:pPr marL="0" indent="0">
              <a:buNone/>
            </a:pPr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205182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Slam poetry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331265"/>
            <a:ext cx="7633742" cy="4376470"/>
          </a:xfrm>
        </p:spPr>
        <p:txBody>
          <a:bodyPr>
            <a:normAutofit/>
          </a:bodyPr>
          <a:lstStyle/>
          <a:p>
            <a:r>
              <a:rPr lang="en-AU" sz="2800" dirty="0"/>
              <a:t>Slam </a:t>
            </a:r>
            <a:r>
              <a:rPr lang="en-AU" sz="2800" dirty="0" smtClean="0"/>
              <a:t>poetry is a </a:t>
            </a:r>
            <a:r>
              <a:rPr lang="en-AU" sz="2800" dirty="0"/>
              <a:t>form of </a:t>
            </a:r>
            <a:r>
              <a:rPr lang="en-AU" sz="2800" b="1" dirty="0"/>
              <a:t>performance poetry</a:t>
            </a:r>
            <a:r>
              <a:rPr lang="en-AU" sz="2800" dirty="0"/>
              <a:t> that combines the elements of performance, writing, competition, and audience participation. </a:t>
            </a:r>
            <a:endParaRPr lang="en-AU" sz="2800" dirty="0" smtClean="0"/>
          </a:p>
          <a:p>
            <a:r>
              <a:rPr lang="en-AU" sz="2800" dirty="0" smtClean="0"/>
              <a:t>It </a:t>
            </a:r>
            <a:r>
              <a:rPr lang="en-AU" sz="2800" dirty="0"/>
              <a:t>is performed at events called poetry </a:t>
            </a:r>
            <a:r>
              <a:rPr lang="en-AU" sz="2800" dirty="0" smtClean="0"/>
              <a:t>slams.</a:t>
            </a:r>
            <a:endParaRPr lang="en-A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89" y="3519500"/>
            <a:ext cx="5010411" cy="311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6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1455811"/>
            <a:ext cx="7633742" cy="1492132"/>
          </a:xfrm>
        </p:spPr>
        <p:txBody>
          <a:bodyPr/>
          <a:lstStyle/>
          <a:p>
            <a:r>
              <a:rPr lang="en-AU" dirty="0" smtClean="0"/>
              <a:t>Success criteria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967" y="2077280"/>
            <a:ext cx="6843581" cy="4239636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  <a:p>
            <a:pPr fontAlgn="ctr"/>
            <a:r>
              <a:rPr lang="en-US" sz="3200" dirty="0"/>
              <a:t>I can define poetry.</a:t>
            </a:r>
          </a:p>
          <a:p>
            <a:pPr fontAlgn="ctr"/>
            <a:r>
              <a:rPr lang="en-AU" sz="3200" dirty="0"/>
              <a:t>I can list 2 forms of poetry.</a:t>
            </a:r>
          </a:p>
          <a:p>
            <a:pPr fontAlgn="ctr"/>
            <a:r>
              <a:rPr lang="en-AU" sz="3200" dirty="0"/>
              <a:t>I can describe slam poetry and what makes it unique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057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3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18433727"/>
              </p:ext>
            </p:extLst>
          </p:nvPr>
        </p:nvGraphicFramePr>
        <p:xfrm>
          <a:off x="938758" y="185294"/>
          <a:ext cx="7629526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+mj-lt"/>
                        </a:rPr>
                        <a:t>Do</a:t>
                      </a:r>
                      <a:r>
                        <a:rPr lang="en-US" sz="4400" b="0" baseline="0" dirty="0" smtClean="0">
                          <a:latin typeface="+mj-lt"/>
                        </a:rPr>
                        <a:t> Now</a:t>
                      </a:r>
                      <a:endParaRPr lang="en-US" sz="4400" b="0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91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400" b="1" i="0" dirty="0" smtClean="0">
                          <a:latin typeface="Verdana"/>
                          <a:cs typeface="Verdana"/>
                        </a:rPr>
                        <a:t>Write in planner:</a:t>
                      </a:r>
                    </a:p>
                    <a:p>
                      <a:pPr marL="514350" indent="-514350">
                        <a:buFont typeface="Wingdings" charset="2"/>
                        <a:buChar char="Ø"/>
                      </a:pPr>
                      <a:r>
                        <a:rPr lang="en-US" sz="2400" b="0" i="0" dirty="0" smtClean="0">
                          <a:latin typeface="Verdana"/>
                          <a:cs typeface="Verdana"/>
                        </a:rPr>
                        <a:t>Finish</a:t>
                      </a:r>
                      <a:r>
                        <a:rPr lang="en-US" sz="2400" b="0" i="0" baseline="0" dirty="0" smtClean="0">
                          <a:latin typeface="Verdana"/>
                          <a:cs typeface="Verdana"/>
                        </a:rPr>
                        <a:t> “My Multi-dimensional Identity” journal</a:t>
                      </a:r>
                      <a:endParaRPr lang="en-US" sz="2400" b="0" i="0" dirty="0" smtClean="0">
                        <a:latin typeface="Verdana"/>
                        <a:cs typeface="Verdana"/>
                      </a:endParaRP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endParaRPr lang="en-US" sz="24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2. Get out: </a:t>
                      </a:r>
                    </a:p>
                    <a:p>
                      <a:pPr marL="329184" lvl="1" indent="0">
                        <a:buFont typeface="Wingdings" charset="2"/>
                        <a:buNone/>
                      </a:pPr>
                      <a:endParaRPr lang="en-US" sz="24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640405"/>
              </p:ext>
            </p:extLst>
          </p:nvPr>
        </p:nvGraphicFramePr>
        <p:xfrm>
          <a:off x="938758" y="2867534"/>
          <a:ext cx="7633741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3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627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+mj-lt"/>
                        </a:rPr>
                        <a:t>Learning Intentions</a:t>
                      </a:r>
                      <a:endParaRPr lang="en-US" sz="4000" b="0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997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latin typeface="Verdana"/>
                          <a:cs typeface="Verdana"/>
                        </a:rPr>
                        <a:t>What: </a:t>
                      </a:r>
                      <a:r>
                        <a:rPr lang="en-US" sz="2800" dirty="0" smtClean="0">
                          <a:latin typeface="Verdana"/>
                          <a:cs typeface="Verdana"/>
                        </a:rPr>
                        <a:t>Identifying different</a:t>
                      </a:r>
                      <a:r>
                        <a:rPr lang="en-US" sz="2800" baseline="0" dirty="0" smtClean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2800" dirty="0" smtClean="0">
                          <a:latin typeface="Verdana"/>
                          <a:cs typeface="Verdana"/>
                        </a:rPr>
                        <a:t>parts that make up our identity.</a:t>
                      </a:r>
                    </a:p>
                    <a:p>
                      <a:endParaRPr lang="en-US" sz="28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800" b="1" dirty="0" smtClean="0">
                          <a:latin typeface="Verdana"/>
                          <a:cs typeface="Verdana"/>
                        </a:rPr>
                        <a:t>How: </a:t>
                      </a:r>
                      <a:r>
                        <a:rPr lang="en-US" sz="2800" dirty="0" smtClean="0">
                          <a:latin typeface="Verdana"/>
                          <a:cs typeface="Verdana"/>
                        </a:rPr>
                        <a:t>By writing about them.</a:t>
                      </a:r>
                    </a:p>
                    <a:p>
                      <a:endParaRPr lang="en-US" sz="28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800" b="1" dirty="0" smtClean="0">
                          <a:latin typeface="Verdana"/>
                          <a:cs typeface="Verdana"/>
                        </a:rPr>
                        <a:t>Why: </a:t>
                      </a:r>
                      <a:r>
                        <a:rPr lang="en-US" sz="2800" dirty="0" smtClean="0">
                          <a:latin typeface="Verdana"/>
                          <a:cs typeface="Verdana"/>
                        </a:rPr>
                        <a:t>Because these will help us identify what our own, unique message is.</a:t>
                      </a:r>
                      <a:endParaRPr lang="en-US" sz="2700" b="0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grey-1293127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256" y="1538792"/>
            <a:ext cx="597221" cy="5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1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Slam Poetry Unit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6094"/>
            <a:ext cx="7467600" cy="474317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500" b="1" dirty="0" smtClean="0">
                <a:solidFill>
                  <a:srgbClr val="000000"/>
                </a:solidFill>
              </a:rPr>
              <a:t>Over the next few weeks, we will…</a:t>
            </a:r>
          </a:p>
          <a:p>
            <a:r>
              <a:rPr lang="en-US" sz="3500" b="1" dirty="0" smtClean="0">
                <a:solidFill>
                  <a:srgbClr val="000000"/>
                </a:solidFill>
              </a:rPr>
              <a:t>What: </a:t>
            </a:r>
          </a:p>
          <a:p>
            <a:pPr lvl="1"/>
            <a:r>
              <a:rPr lang="en-US" sz="3000" dirty="0" smtClean="0">
                <a:solidFill>
                  <a:srgbClr val="000000"/>
                </a:solidFill>
              </a:rPr>
              <a:t>Develop deeper understanding of our own identities</a:t>
            </a:r>
          </a:p>
          <a:p>
            <a:pPr lvl="1"/>
            <a:r>
              <a:rPr lang="en-US" sz="3000" dirty="0" smtClean="0">
                <a:solidFill>
                  <a:srgbClr val="000000"/>
                </a:solidFill>
              </a:rPr>
              <a:t>Challenge assumptions other people might make about those identities</a:t>
            </a:r>
          </a:p>
          <a:p>
            <a:r>
              <a:rPr lang="en-US" sz="3500" b="1" dirty="0" smtClean="0">
                <a:solidFill>
                  <a:srgbClr val="000000"/>
                </a:solidFill>
              </a:rPr>
              <a:t>How:</a:t>
            </a:r>
          </a:p>
          <a:p>
            <a:pPr lvl="1"/>
            <a:r>
              <a:rPr lang="en-US" sz="3000" dirty="0" smtClean="0">
                <a:solidFill>
                  <a:srgbClr val="000000"/>
                </a:solidFill>
              </a:rPr>
              <a:t>Watching slam poems for ideas</a:t>
            </a:r>
          </a:p>
          <a:p>
            <a:pPr lvl="1"/>
            <a:r>
              <a:rPr lang="en-US" sz="3000" dirty="0" smtClean="0">
                <a:solidFill>
                  <a:srgbClr val="000000"/>
                </a:solidFill>
              </a:rPr>
              <a:t>Writing 2+ slam poems challenging assumptions</a:t>
            </a:r>
          </a:p>
          <a:p>
            <a:r>
              <a:rPr lang="en-US" sz="3500" b="1" dirty="0" smtClean="0">
                <a:solidFill>
                  <a:srgbClr val="000000"/>
                </a:solidFill>
              </a:rPr>
              <a:t>Why:</a:t>
            </a:r>
          </a:p>
          <a:p>
            <a:pPr lvl="1"/>
            <a:r>
              <a:rPr lang="en-US" sz="3000" dirty="0" smtClean="0">
                <a:solidFill>
                  <a:srgbClr val="000000"/>
                </a:solidFill>
              </a:rPr>
              <a:t>Only one person can tell your message, and that person is YOU.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ow-1773968_1920.png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468" y="-448175"/>
            <a:ext cx="7628360" cy="29296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875" y="666750"/>
            <a:ext cx="3206750" cy="9048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Quick-write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19412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What forms your identity? </a:t>
            </a:r>
          </a:p>
          <a:p>
            <a:pPr marL="0" indent="0" algn="ctr"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What are some things someone might identify with? </a:t>
            </a:r>
            <a:endParaRPr lang="en-US" sz="4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84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Work-Time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rgbClr val="000000"/>
                </a:solidFill>
              </a:rPr>
              <a:t>List elements of your identity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rgbClr val="000000"/>
                </a:solidFill>
              </a:rPr>
              <a:t>Choose one and free-write about it</a:t>
            </a:r>
            <a:endParaRPr lang="en-US" sz="28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676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8" y="1380238"/>
            <a:ext cx="6140303" cy="208093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Note to the teacher: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3540258"/>
            <a:ext cx="6140302" cy="2026110"/>
          </a:xfrm>
        </p:spPr>
        <p:txBody>
          <a:bodyPr>
            <a:normAutofit fontScale="92500" lnSpcReduction="20000"/>
          </a:bodyPr>
          <a:lstStyle/>
          <a:p>
            <a:r>
              <a:rPr lang="en-US" sz="2900" dirty="0" smtClean="0"/>
              <a:t>A</a:t>
            </a:r>
            <a:r>
              <a:rPr lang="en-US" sz="2900" cap="none" dirty="0" smtClean="0"/>
              <a:t>LL online resources for this unit can be found here: </a:t>
            </a:r>
          </a:p>
          <a:p>
            <a:r>
              <a:rPr lang="en-US" sz="2900" cap="none" dirty="0" smtClean="0">
                <a:hlinkClick r:id="rId3"/>
              </a:rPr>
              <a:t>Http://teacheroffduty.com/identity-assumptions-slam-poetry-unit-plan-materials/</a:t>
            </a:r>
            <a:r>
              <a:rPr lang="en-US" sz="2200" cap="none" dirty="0" smtClean="0"/>
              <a:t> 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1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Share-Time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500" b="1" dirty="0" smtClean="0">
                <a:solidFill>
                  <a:srgbClr val="000000"/>
                </a:solidFill>
              </a:rPr>
              <a:t>Underline your favorite sentence you wrote today</a:t>
            </a:r>
          </a:p>
          <a:p>
            <a:pPr marL="0" indent="0">
              <a:buNone/>
            </a:pPr>
            <a:endParaRPr lang="en-US" sz="4500" b="1" dirty="0" smtClean="0"/>
          </a:p>
        </p:txBody>
      </p:sp>
    </p:spTree>
    <p:extLst>
      <p:ext uri="{BB962C8B-B14F-4D97-AF65-F5344CB8AC3E}">
        <p14:creationId xmlns:p14="http://schemas.microsoft.com/office/powerpoint/2010/main" val="42278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/>
              <a:t>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0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002071484"/>
              </p:ext>
            </p:extLst>
          </p:nvPr>
        </p:nvGraphicFramePr>
        <p:xfrm>
          <a:off x="938758" y="185294"/>
          <a:ext cx="7629526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+mj-lt"/>
                        </a:rPr>
                        <a:t>Do</a:t>
                      </a:r>
                      <a:r>
                        <a:rPr lang="en-US" sz="4400" b="0" baseline="0" dirty="0" smtClean="0">
                          <a:latin typeface="+mj-lt"/>
                        </a:rPr>
                        <a:t> Now</a:t>
                      </a:r>
                      <a:endParaRPr lang="en-US" sz="4400" b="0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91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400" b="1" i="0" dirty="0" smtClean="0">
                          <a:latin typeface="Verdana"/>
                          <a:cs typeface="Verdana"/>
                        </a:rPr>
                        <a:t>Write in planner:</a:t>
                      </a:r>
                    </a:p>
                    <a:p>
                      <a:pPr marL="971550" lvl="1" indent="-514350">
                        <a:buFont typeface="+mj-lt"/>
                        <a:buAutoNum type="arabicPeriod"/>
                      </a:pPr>
                      <a:r>
                        <a:rPr lang="en-US" sz="2400" b="0" i="0" dirty="0" smtClean="0">
                          <a:latin typeface="Verdana"/>
                          <a:cs typeface="Verdana"/>
                        </a:rPr>
                        <a:t>Finish journaling about Assumptions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2. Get out: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5851752"/>
              </p:ext>
            </p:extLst>
          </p:nvPr>
        </p:nvGraphicFramePr>
        <p:xfrm>
          <a:off x="938758" y="2561145"/>
          <a:ext cx="7633741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3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627">
                <a:tc>
                  <a:txBody>
                    <a:bodyPr/>
                    <a:lstStyle/>
                    <a:p>
                      <a:pPr algn="ctr"/>
                      <a:r>
                        <a:rPr lang="en-US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Learning Intentions</a:t>
                      </a:r>
                      <a:endParaRPr lang="en-US" sz="4000" b="1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997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What:</a:t>
                      </a:r>
                      <a:r>
                        <a:rPr lang="en-US" sz="2400" b="0" dirty="0" smtClean="0">
                          <a:latin typeface="Verdana"/>
                          <a:cs typeface="Verdana"/>
                        </a:rPr>
                        <a:t> Identify assumptions that we’ve witnessed and write about them.</a:t>
                      </a:r>
                    </a:p>
                    <a:p>
                      <a:endParaRPr lang="en-US" sz="2400" b="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How:</a:t>
                      </a:r>
                      <a:r>
                        <a:rPr lang="en-US" sz="2400" b="0" dirty="0" smtClean="0">
                          <a:latin typeface="Verdana"/>
                          <a:cs typeface="Verdana"/>
                        </a:rPr>
                        <a:t> Talk and write about assumptions in slam poems and in our own lives.</a:t>
                      </a:r>
                    </a:p>
                    <a:p>
                      <a:endParaRPr lang="en-US" sz="2400" b="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Why:</a:t>
                      </a:r>
                      <a:r>
                        <a:rPr lang="en-US" sz="2400" b="0" dirty="0" smtClean="0">
                          <a:latin typeface="Verdana"/>
                          <a:cs typeface="Verdana"/>
                        </a:rPr>
                        <a:t> Identifying assumptions that you can challenge is a critical step in telling a message that the world needs to hear.</a:t>
                      </a:r>
                      <a:endParaRPr lang="en-US" sz="2400" b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grey-1293127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13" y="1413864"/>
            <a:ext cx="597221" cy="5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3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ow-1773968_1920.png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468" y="-448175"/>
            <a:ext cx="7628360" cy="29296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875" y="666750"/>
            <a:ext cx="3206750" cy="9048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Quick-write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19412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What is an assumption?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0114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525089"/>
            <a:ext cx="6140303" cy="406462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“</a:t>
            </a:r>
            <a:r>
              <a:rPr lang="en-US" sz="6000" cap="none" dirty="0" smtClean="0"/>
              <a:t>Times I’ve Been Mistaken For A Girl</a:t>
            </a:r>
            <a:r>
              <a:rPr lang="en-US" sz="6000" dirty="0" smtClean="0"/>
              <a:t>”</a:t>
            </a:r>
            <a:endParaRPr lang="en-US" sz="6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1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Talk with your partner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500" b="1" dirty="0" smtClean="0">
                <a:solidFill>
                  <a:srgbClr val="000000"/>
                </a:solidFill>
              </a:rPr>
              <a:t>What did you think of the poem?</a:t>
            </a:r>
          </a:p>
          <a:p>
            <a:pPr marL="0" indent="0">
              <a:buNone/>
            </a:pPr>
            <a:r>
              <a:rPr lang="en-US" sz="3200" i="1" dirty="0" smtClean="0">
                <a:solidFill>
                  <a:srgbClr val="000000"/>
                </a:solidFill>
              </a:rPr>
              <a:t>I liked that…because….</a:t>
            </a:r>
          </a:p>
          <a:p>
            <a:pPr marL="0" indent="0">
              <a:buNone/>
            </a:pPr>
            <a:r>
              <a:rPr lang="en-US" sz="3200" i="1" dirty="0" smtClean="0">
                <a:solidFill>
                  <a:srgbClr val="000000"/>
                </a:solidFill>
              </a:rPr>
              <a:t>It surprised me when…</a:t>
            </a:r>
          </a:p>
          <a:p>
            <a:pPr marL="0" indent="0">
              <a:buNone/>
            </a:pPr>
            <a:r>
              <a:rPr lang="en-US" sz="3200" i="1" dirty="0" smtClean="0">
                <a:solidFill>
                  <a:srgbClr val="000000"/>
                </a:solidFill>
              </a:rPr>
              <a:t>I liked the part where…</a:t>
            </a:r>
          </a:p>
          <a:p>
            <a:pPr marL="0" indent="0">
              <a:buNone/>
            </a:pPr>
            <a:r>
              <a:rPr lang="en-US" sz="3200" i="1" dirty="0" smtClean="0">
                <a:solidFill>
                  <a:srgbClr val="000000"/>
                </a:solidFill>
              </a:rPr>
              <a:t>I agreed when they said…</a:t>
            </a:r>
          </a:p>
          <a:p>
            <a:pPr marL="0" indent="0">
              <a:buNone/>
            </a:pPr>
            <a:r>
              <a:rPr lang="en-US" sz="3200" i="1" dirty="0" smtClean="0">
                <a:solidFill>
                  <a:srgbClr val="000000"/>
                </a:solidFill>
              </a:rPr>
              <a:t>I wondered what he meant by…</a:t>
            </a:r>
            <a:endParaRPr lang="en-US" sz="4500" i="1" dirty="0" smtClean="0">
              <a:solidFill>
                <a:srgbClr val="000000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822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As the poet is performing…</a:t>
            </a:r>
            <a:endParaRPr lang="en-US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0912" y="2284296"/>
            <a:ext cx="7467600" cy="39513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rgbClr val="000000"/>
                </a:solidFill>
              </a:rPr>
              <a:t>Write down assumptions the poet says that people have made about him</a:t>
            </a:r>
          </a:p>
          <a:p>
            <a:pPr marL="0" indent="0" algn="ctr">
              <a:buNone/>
            </a:pPr>
            <a:endParaRPr lang="en-US" sz="3600" b="1" i="1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000000"/>
                </a:solidFill>
              </a:rPr>
              <a:t>What do you think his message is?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8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Work-Time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rgbClr val="000000"/>
                </a:solidFill>
              </a:rPr>
              <a:t>Create list of assumptions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solidFill>
                  <a:srgbClr val="000000"/>
                </a:solidFill>
              </a:rPr>
              <a:t>Free-write about 1-3 assumptions you’ve seen people make</a:t>
            </a: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8569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Share-Time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500" b="1" dirty="0" smtClean="0"/>
              <a:t>Share with a partner:</a:t>
            </a:r>
          </a:p>
          <a:p>
            <a:pPr marL="1072134" lvl="1" indent="-742950">
              <a:buFont typeface="+mj-lt"/>
              <a:buAutoNum type="arabicPeriod"/>
            </a:pPr>
            <a:r>
              <a:rPr lang="en-US" sz="4000" b="1" dirty="0" smtClean="0"/>
              <a:t>What did you realize today after doing this activity?</a:t>
            </a:r>
          </a:p>
          <a:p>
            <a:pPr marL="1072134" lvl="1" indent="-742950">
              <a:buFont typeface="+mj-lt"/>
              <a:buAutoNum type="arabicPeriod"/>
            </a:pPr>
            <a:r>
              <a:rPr lang="en-US" sz="4000" b="1" dirty="0" smtClean="0"/>
              <a:t>Which assumption do you feel the most strongly about, and why?</a:t>
            </a:r>
            <a:endParaRPr lang="en-US" sz="4300" b="1" dirty="0" smtClean="0"/>
          </a:p>
          <a:p>
            <a:pPr marL="0" indent="0">
              <a:buNone/>
            </a:pPr>
            <a:endParaRPr lang="en-US" sz="4500" b="1" dirty="0" smtClean="0"/>
          </a:p>
        </p:txBody>
      </p:sp>
    </p:spTree>
    <p:extLst>
      <p:ext uri="{BB962C8B-B14F-4D97-AF65-F5344CB8AC3E}">
        <p14:creationId xmlns:p14="http://schemas.microsoft.com/office/powerpoint/2010/main" val="41017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/>
              <a:t>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4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Slam Poetry: Day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1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49761454"/>
              </p:ext>
            </p:extLst>
          </p:nvPr>
        </p:nvGraphicFramePr>
        <p:xfrm>
          <a:off x="938758" y="185294"/>
          <a:ext cx="7629526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b="0" dirty="0" smtClean="0">
                          <a:latin typeface="+mj-lt"/>
                        </a:rPr>
                        <a:t>Do</a:t>
                      </a:r>
                      <a:r>
                        <a:rPr lang="en-US" sz="4000" b="0" baseline="0" dirty="0" smtClean="0">
                          <a:latin typeface="+mj-lt"/>
                        </a:rPr>
                        <a:t> Now</a:t>
                      </a:r>
                      <a:endParaRPr lang="en-US" sz="4000" b="0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91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400" b="1" i="0" dirty="0" smtClean="0">
                          <a:latin typeface="Verdana"/>
                          <a:cs typeface="Verdana"/>
                        </a:rPr>
                        <a:t>Write in planner:</a:t>
                      </a:r>
                    </a:p>
                    <a:p>
                      <a:pPr marL="971550" lvl="1" indent="-514350">
                        <a:buFont typeface="Wingdings" charset="2"/>
                        <a:buChar char="Ø"/>
                      </a:pPr>
                      <a:r>
                        <a:rPr lang="en-US" sz="2200" b="0" i="0" dirty="0" smtClean="0">
                          <a:latin typeface="Verdana"/>
                          <a:cs typeface="Verdana"/>
                        </a:rPr>
                        <a:t>Finish journal from today</a:t>
                      </a:r>
                    </a:p>
                    <a:p>
                      <a:pPr marL="971550" lvl="1" indent="-514350">
                        <a:buFont typeface="Wingdings" charset="2"/>
                        <a:buChar char="Ø"/>
                      </a:pPr>
                      <a:r>
                        <a:rPr lang="en-US" sz="2200" b="0" i="0" dirty="0" smtClean="0">
                          <a:latin typeface="Verdana"/>
                          <a:cs typeface="Verdana"/>
                        </a:rPr>
                        <a:t>Look</a:t>
                      </a:r>
                      <a:r>
                        <a:rPr lang="en-US" sz="2200" b="0" i="0" baseline="0" dirty="0" smtClean="0">
                          <a:latin typeface="Verdana"/>
                          <a:cs typeface="Verdana"/>
                        </a:rPr>
                        <a:t> for slam poems online about identity</a:t>
                      </a:r>
                      <a:endParaRPr lang="en-US" sz="2200" b="0" i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2. Get out: </a:t>
                      </a:r>
                    </a:p>
                    <a:p>
                      <a:pPr marL="342900" indent="-342900">
                        <a:buFont typeface="Wingdings" charset="2"/>
                        <a:buChar char="Ø"/>
                      </a:pPr>
                      <a:r>
                        <a:rPr lang="en-US" sz="2400" b="0" dirty="0" smtClean="0">
                          <a:latin typeface="Verdana"/>
                          <a:cs typeface="Verdana"/>
                        </a:rPr>
                        <a:t>Journal</a:t>
                      </a:r>
                    </a:p>
                    <a:p>
                      <a:pPr marL="342900" indent="-342900">
                        <a:buFont typeface="Wingdings" charset="2"/>
                        <a:buChar char="Ø"/>
                      </a:pPr>
                      <a:r>
                        <a:rPr lang="en-US" sz="2400" b="0" dirty="0" smtClean="0">
                          <a:latin typeface="Verdana"/>
                          <a:cs typeface="Verdana"/>
                        </a:rPr>
                        <a:t>Assumptions</a:t>
                      </a:r>
                      <a:r>
                        <a:rPr lang="en-US" sz="2400" b="0" baseline="0" dirty="0" smtClean="0">
                          <a:latin typeface="Verdana"/>
                          <a:cs typeface="Verdana"/>
                        </a:rPr>
                        <a:t> handout from yesterday</a:t>
                      </a:r>
                      <a:endParaRPr lang="en-US" sz="2400" b="0" dirty="0" smtClean="0">
                        <a:latin typeface="Verdana"/>
                        <a:cs typeface="Verdana"/>
                      </a:endParaRP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endParaRPr lang="en-US" sz="24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403843"/>
              </p:ext>
            </p:extLst>
          </p:nvPr>
        </p:nvGraphicFramePr>
        <p:xfrm>
          <a:off x="728346" y="3276033"/>
          <a:ext cx="8105174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627">
                <a:tc>
                  <a:txBody>
                    <a:bodyPr/>
                    <a:lstStyle/>
                    <a:p>
                      <a:pPr algn="ctr"/>
                      <a:r>
                        <a:rPr lang="en-US" sz="36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Learning Intentions</a:t>
                      </a:r>
                      <a:endParaRPr lang="en-US" sz="3600" b="1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997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latin typeface="Verdana"/>
                          <a:cs typeface="Verdana"/>
                        </a:rPr>
                        <a:t>What: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 Pick a theme/message and audience for our own poems.</a:t>
                      </a:r>
                    </a:p>
                    <a:p>
                      <a:endParaRPr lang="en-US" sz="23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300" b="1" dirty="0" smtClean="0">
                          <a:latin typeface="Verdana"/>
                          <a:cs typeface="Verdana"/>
                        </a:rPr>
                        <a:t>How: 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By talking and writing about an example poem’s message</a:t>
                      </a:r>
                      <a:r>
                        <a:rPr lang="en-US" sz="2300" baseline="0" dirty="0" smtClean="0">
                          <a:latin typeface="Verdana"/>
                          <a:cs typeface="Verdana"/>
                        </a:rPr>
                        <a:t> AND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 what we want to write about.</a:t>
                      </a:r>
                    </a:p>
                    <a:p>
                      <a:endParaRPr lang="en-US" sz="23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300" b="1" dirty="0" smtClean="0">
                          <a:latin typeface="Verdana"/>
                          <a:cs typeface="Verdana"/>
                        </a:rPr>
                        <a:t>Why: 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Because talking and writing before starting a poem can help us figure out what we want to say.</a:t>
                      </a:r>
                      <a:endParaRPr lang="en-US" sz="2300" b="0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grey-1293127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761" y="1109465"/>
            <a:ext cx="597221" cy="5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0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ow-1773968_1920.png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468" y="-448175"/>
            <a:ext cx="7628360" cy="29296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875" y="666750"/>
            <a:ext cx="3206750" cy="9048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Quick-write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19412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 smtClean="0"/>
              <a:t>How does the way you speak connect to your identity?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8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Words to Describe How we Speak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0929175">
            <a:off x="975135" y="2262221"/>
            <a:ext cx="3195712" cy="6880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Vernacular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rot="446071">
            <a:off x="1420761" y="4104676"/>
            <a:ext cx="3195712" cy="68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Rage Italic" pitchFamily="66" charset="0"/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Dialect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rot="446071">
            <a:off x="5195993" y="2531207"/>
            <a:ext cx="3195712" cy="68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Rage Italic" pitchFamily="66" charset="0"/>
              <a:buNone/>
            </a:pPr>
            <a:r>
              <a:rPr lang="en-US" sz="4400" dirty="0">
                <a:solidFill>
                  <a:srgbClr val="000000"/>
                </a:solidFill>
              </a:rPr>
              <a:t>L</a:t>
            </a:r>
            <a:r>
              <a:rPr lang="en-US" sz="4400" dirty="0" smtClean="0">
                <a:solidFill>
                  <a:srgbClr val="000000"/>
                </a:solidFill>
              </a:rPr>
              <a:t>anguage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rot="21024742">
            <a:off x="5760728" y="3682253"/>
            <a:ext cx="3195712" cy="68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784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173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68880" indent="-18288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Char char="0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Rage Italic" pitchFamily="66" charset="0"/>
              <a:buNone/>
            </a:pPr>
            <a:r>
              <a:rPr lang="en-US" sz="4400" dirty="0" smtClean="0">
                <a:solidFill>
                  <a:srgbClr val="000000"/>
                </a:solidFill>
              </a:rPr>
              <a:t>Accent</a:t>
            </a:r>
            <a:endParaRPr lang="en-US" sz="3600" dirty="0">
              <a:solidFill>
                <a:srgbClr val="000000"/>
              </a:solidFill>
            </a:endParaRPr>
          </a:p>
        </p:txBody>
      </p:sp>
      <p:pic>
        <p:nvPicPr>
          <p:cNvPr id="7" name="Picture 6" descr="communicate-2028004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616" y="4267755"/>
            <a:ext cx="2923221" cy="242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5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“Accents”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8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As  “accents”  is playing, write what you think…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644073"/>
            <a:ext cx="7467600" cy="39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How does the language he speaks connect to his identity?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8671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1026" y="407680"/>
            <a:ext cx="8041440" cy="1442674"/>
          </a:xfrm>
        </p:spPr>
        <p:txBody>
          <a:bodyPr>
            <a:normAutofit/>
          </a:bodyPr>
          <a:lstStyle/>
          <a:p>
            <a:r>
              <a:rPr lang="en-US" i="1" dirty="0" smtClean="0"/>
              <a:t>Talk with your partner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636477"/>
            <a:ext cx="7313613" cy="5516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1.  What did you think of the poem?</a:t>
            </a:r>
          </a:p>
          <a:p>
            <a:pPr marL="0" indent="0">
              <a:buNone/>
            </a:pPr>
            <a:r>
              <a:rPr lang="en-US" sz="3600" i="1" dirty="0" smtClean="0"/>
              <a:t>I liked that…because….</a:t>
            </a:r>
          </a:p>
          <a:p>
            <a:pPr marL="0" indent="0">
              <a:buNone/>
            </a:pPr>
            <a:r>
              <a:rPr lang="en-US" sz="3600" i="1" dirty="0" smtClean="0"/>
              <a:t>It surprised me when…</a:t>
            </a:r>
          </a:p>
          <a:p>
            <a:pPr marL="0" indent="0">
              <a:buNone/>
            </a:pPr>
            <a:r>
              <a:rPr lang="en-US" sz="3600" i="1" dirty="0" smtClean="0"/>
              <a:t>I liked the part where…</a:t>
            </a:r>
          </a:p>
          <a:p>
            <a:pPr marL="0" indent="0">
              <a:buNone/>
            </a:pPr>
            <a:r>
              <a:rPr lang="en-US" sz="3600" i="1" dirty="0" smtClean="0"/>
              <a:t>I agreed when they said…</a:t>
            </a:r>
          </a:p>
          <a:p>
            <a:pPr marL="0" indent="0">
              <a:buNone/>
            </a:pPr>
            <a:r>
              <a:rPr lang="en-US" sz="3600" i="1" dirty="0" smtClean="0"/>
              <a:t>I didn’t understand when…</a:t>
            </a:r>
            <a:endParaRPr lang="en-US" sz="2900" i="1" dirty="0" smtClean="0"/>
          </a:p>
        </p:txBody>
      </p:sp>
    </p:spTree>
    <p:extLst>
      <p:ext uri="{BB962C8B-B14F-4D97-AF65-F5344CB8AC3E}">
        <p14:creationId xmlns:p14="http://schemas.microsoft.com/office/powerpoint/2010/main" val="361351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Talk with your partner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2050802"/>
            <a:ext cx="763374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2.  How does the language he speaks </a:t>
            </a:r>
            <a:r>
              <a:rPr lang="en-US" sz="3600" b="1" dirty="0" smtClean="0"/>
              <a:t>connect </a:t>
            </a:r>
            <a:r>
              <a:rPr lang="en-US" sz="3600" b="1" dirty="0"/>
              <a:t>to his identity?</a:t>
            </a:r>
          </a:p>
          <a:p>
            <a:pPr marL="0" indent="0">
              <a:buNone/>
            </a:pPr>
            <a:r>
              <a:rPr lang="en-US" sz="3600" i="1" dirty="0"/>
              <a:t>It connects to his identity because…</a:t>
            </a:r>
          </a:p>
          <a:p>
            <a:pPr marL="0" indent="0">
              <a:buNone/>
            </a:pPr>
            <a:r>
              <a:rPr lang="en-US" sz="3600" i="1" dirty="0"/>
              <a:t>I think this because…</a:t>
            </a:r>
          </a:p>
          <a:p>
            <a:pPr marL="0" indent="0">
              <a:buNone/>
            </a:pPr>
            <a:r>
              <a:rPr lang="en-US" sz="3600" i="1" dirty="0"/>
              <a:t>For example, he said…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7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As  “accents”  is playing again, write what you think…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565673"/>
            <a:ext cx="7467600" cy="39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What assumptions is he saying people make about his way of speaking?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b="1" dirty="0" smtClean="0"/>
              <a:t>What message is he trying to say?</a:t>
            </a:r>
            <a:endParaRPr lang="en-US" sz="3600" b="1" dirty="0"/>
          </a:p>
          <a:p>
            <a:pPr marL="0" indent="0">
              <a:buNone/>
            </a:pPr>
            <a:endParaRPr lang="en-US" sz="3600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885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Search for other awesome slam poems or songs that have to do with identity or assumptions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Email or write them down for me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0" indent="0" algn="r">
              <a:buNone/>
            </a:pPr>
            <a:r>
              <a:rPr lang="en-US" sz="3200" i="1" dirty="0" smtClean="0"/>
              <a:t>We will be watching these later in the unit!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1217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5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5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093895174"/>
              </p:ext>
            </p:extLst>
          </p:nvPr>
        </p:nvGraphicFramePr>
        <p:xfrm>
          <a:off x="907400" y="185294"/>
          <a:ext cx="7903448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883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+mj-lt"/>
                        </a:rPr>
                        <a:t>Do</a:t>
                      </a:r>
                      <a:r>
                        <a:rPr lang="en-US" sz="4400" b="0" baseline="0" dirty="0" smtClean="0">
                          <a:latin typeface="+mj-lt"/>
                        </a:rPr>
                        <a:t> Now</a:t>
                      </a:r>
                      <a:endParaRPr lang="en-US" sz="4400" b="0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7648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400" b="1" i="0" dirty="0" smtClean="0">
                          <a:latin typeface="Verdana"/>
                          <a:cs typeface="Verdana"/>
                        </a:rPr>
                        <a:t>Write in planner:</a:t>
                      </a:r>
                    </a:p>
                    <a:p>
                      <a:pPr marL="800100" lvl="1" indent="-342900">
                        <a:buFont typeface="Wingdings" charset="2"/>
                        <a:buChar char="Ø"/>
                      </a:pPr>
                      <a:r>
                        <a:rPr lang="en-US" sz="2400" b="0" i="0" dirty="0" smtClean="0">
                          <a:latin typeface="Verdana"/>
                          <a:cs typeface="Verdana"/>
                        </a:rPr>
                        <a:t>Optional:</a:t>
                      </a:r>
                      <a:r>
                        <a:rPr lang="en-US" sz="2400" b="0" i="0" baseline="0" dirty="0" smtClean="0">
                          <a:latin typeface="Verdana"/>
                          <a:cs typeface="Verdana"/>
                        </a:rPr>
                        <a:t> watch slam poems on YouTube on your own</a:t>
                      </a:r>
                      <a:endParaRPr lang="en-US" sz="2400" b="0" i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2. Get out: </a:t>
                      </a: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If you see this</a:t>
                      </a:r>
                      <a:r>
                        <a:rPr lang="en-US" sz="2400" dirty="0" smtClean="0">
                          <a:latin typeface="Verdana"/>
                          <a:cs typeface="Verdana"/>
                          <a:sym typeface="Wingdings"/>
                        </a:rPr>
                        <a:t>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 </a:t>
                      </a:r>
                    </a:p>
                    <a:p>
                      <a:pPr marL="329184" lvl="1" indent="0">
                        <a:buFont typeface="Wingdings" charset="2"/>
                        <a:buNone/>
                      </a:pP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it</a:t>
                      </a:r>
                      <a:r>
                        <a:rPr lang="en-US" sz="2400" baseline="0" dirty="0" smtClean="0">
                          <a:latin typeface="Verdana"/>
                          <a:cs typeface="Verdana"/>
                        </a:rPr>
                        <a:t> means get out a pen/pencil, which is what you should do now</a:t>
                      </a:r>
                      <a:r>
                        <a:rPr lang="en-US" sz="2400" baseline="0" dirty="0" smtClean="0">
                          <a:latin typeface="Verdana"/>
                          <a:cs typeface="Verdana"/>
                          <a:sym typeface="Wingdings"/>
                        </a:rPr>
                        <a:t></a:t>
                      </a:r>
                      <a:endParaRPr lang="en-US" sz="24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362987"/>
              </p:ext>
            </p:extLst>
          </p:nvPr>
        </p:nvGraphicFramePr>
        <p:xfrm>
          <a:off x="907402" y="3251063"/>
          <a:ext cx="790344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1098">
                <a:tc>
                  <a:txBody>
                    <a:bodyPr/>
                    <a:lstStyle/>
                    <a:p>
                      <a:pPr algn="ctr"/>
                      <a:r>
                        <a:rPr lang="en-US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Learning Intentions</a:t>
                      </a:r>
                      <a:endParaRPr 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466">
                <a:tc>
                  <a:txBody>
                    <a:bodyPr/>
                    <a:lstStyle/>
                    <a:p>
                      <a:r>
                        <a:rPr lang="en-US" sz="2200" b="1" i="0" dirty="0" smtClean="0">
                          <a:latin typeface="Verdana"/>
                          <a:cs typeface="Verdana"/>
                        </a:rPr>
                        <a:t>What:</a:t>
                      </a:r>
                      <a:r>
                        <a:rPr lang="en-US" sz="2200" b="0" i="0" dirty="0" smtClean="0">
                          <a:latin typeface="Verdana"/>
                          <a:cs typeface="Verdana"/>
                        </a:rPr>
                        <a:t> Define slam poetry.</a:t>
                      </a:r>
                    </a:p>
                    <a:p>
                      <a:endParaRPr lang="en-US" sz="2200" b="0" i="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200" b="1" i="0" dirty="0" smtClean="0">
                          <a:latin typeface="Verdana"/>
                          <a:cs typeface="Verdana"/>
                        </a:rPr>
                        <a:t>How:</a:t>
                      </a:r>
                      <a:r>
                        <a:rPr lang="en-US" sz="2200" b="0" i="0" dirty="0" smtClean="0">
                          <a:latin typeface="Verdana"/>
                          <a:cs typeface="Verdana"/>
                        </a:rPr>
                        <a:t> Watching several slam poems, and talking and writing about what we think it is.</a:t>
                      </a:r>
                    </a:p>
                    <a:p>
                      <a:endParaRPr lang="en-US" sz="2200" b="0" i="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200" b="1" i="0" dirty="0" smtClean="0">
                          <a:latin typeface="Verdana"/>
                          <a:cs typeface="Verdana"/>
                        </a:rPr>
                        <a:t>Why:</a:t>
                      </a:r>
                      <a:r>
                        <a:rPr lang="en-US" sz="2200" b="0" i="0" dirty="0" smtClean="0">
                          <a:latin typeface="Verdana"/>
                          <a:cs typeface="Verdana"/>
                        </a:rPr>
                        <a:t> Because it’s an amazing form of poetry, and you’re going to have the opportunity to write a slam poem soon!</a:t>
                      </a:r>
                      <a:endParaRPr lang="en-US" sz="2200" b="0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grey-1293127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193" y="1114743"/>
            <a:ext cx="597221" cy="5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99176123"/>
              </p:ext>
            </p:extLst>
          </p:nvPr>
        </p:nvGraphicFramePr>
        <p:xfrm>
          <a:off x="938758" y="399956"/>
          <a:ext cx="7629526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+mj-lt"/>
                        </a:rPr>
                        <a:t>Do</a:t>
                      </a:r>
                      <a:r>
                        <a:rPr lang="en-US" sz="4400" b="0" baseline="0" dirty="0" smtClean="0">
                          <a:latin typeface="+mj-lt"/>
                        </a:rPr>
                        <a:t> Now</a:t>
                      </a:r>
                      <a:endParaRPr lang="en-US" sz="4400" b="0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91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400" b="1" i="0" dirty="0" smtClean="0">
                          <a:latin typeface="Verdana"/>
                          <a:cs typeface="Verdana"/>
                        </a:rPr>
                        <a:t>Write in planner:</a:t>
                      </a:r>
                    </a:p>
                    <a:p>
                      <a:pPr marL="971550" lvl="1" indent="-514350">
                        <a:buFont typeface="Wingdings" charset="2"/>
                        <a:buChar char="Ø"/>
                      </a:pPr>
                      <a:r>
                        <a:rPr lang="en-US" sz="2400" b="0" i="0" baseline="0" dirty="0" smtClean="0">
                          <a:latin typeface="Verdana"/>
                          <a:cs typeface="Verdana"/>
                        </a:rPr>
                        <a:t>Begin writing 1</a:t>
                      </a:r>
                      <a:r>
                        <a:rPr lang="en-US" sz="2400" b="0" i="0" baseline="30000" dirty="0" smtClean="0">
                          <a:latin typeface="Verdana"/>
                          <a:cs typeface="Verdana"/>
                        </a:rPr>
                        <a:t>st</a:t>
                      </a:r>
                      <a:r>
                        <a:rPr lang="en-US" sz="2400" b="0" i="0" baseline="0" dirty="0" smtClean="0">
                          <a:latin typeface="Verdana"/>
                          <a:cs typeface="Verdana"/>
                        </a:rPr>
                        <a:t> poem</a:t>
                      </a:r>
                      <a:endParaRPr lang="en-US" sz="2400" b="0" i="0" dirty="0" smtClean="0">
                        <a:latin typeface="Verdana"/>
                        <a:cs typeface="Verdana"/>
                      </a:endParaRP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endParaRPr lang="en-US" sz="24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2. Get out: </a:t>
                      </a: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Journal</a:t>
                      </a: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Assumptions</a:t>
                      </a:r>
                      <a:r>
                        <a:rPr lang="en-US" sz="2400" baseline="0" dirty="0" smtClean="0">
                          <a:latin typeface="Verdana"/>
                          <a:cs typeface="Verdana"/>
                        </a:rPr>
                        <a:t> handout</a:t>
                      </a:r>
                      <a:endParaRPr lang="en-US" sz="24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4399351"/>
              </p:ext>
            </p:extLst>
          </p:nvPr>
        </p:nvGraphicFramePr>
        <p:xfrm>
          <a:off x="934543" y="2992753"/>
          <a:ext cx="7633741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3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627">
                <a:tc>
                  <a:txBody>
                    <a:bodyPr/>
                    <a:lstStyle/>
                    <a:p>
                      <a:pPr algn="ctr"/>
                      <a:r>
                        <a:rPr lang="en-US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Learning Intentions</a:t>
                      </a:r>
                      <a:endParaRPr lang="en-US" sz="4000" b="1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997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What: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 Write the beginnings to our poems.</a:t>
                      </a:r>
                    </a:p>
                    <a:p>
                      <a:endParaRPr lang="en-US" sz="24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How: 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By reading/listening to how other poets started theirs to get ideas for our own.</a:t>
                      </a:r>
                    </a:p>
                    <a:p>
                      <a:endParaRPr lang="en-US" sz="24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Why: 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Because the beginning of your poem can help you set up the structure for the rest of it. </a:t>
                      </a:r>
                      <a:endParaRPr lang="en-US" sz="2400" b="0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grey-1293127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452" y="1711272"/>
            <a:ext cx="597221" cy="5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0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How’d they do that?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4000" i="1" dirty="0" smtClean="0"/>
              <a:t>Let’s </a:t>
            </a:r>
            <a:r>
              <a:rPr lang="en-US" sz="4000" i="1" dirty="0" err="1" smtClean="0"/>
              <a:t>rewatch</a:t>
            </a:r>
            <a:r>
              <a:rPr lang="en-US" sz="4000" i="1" dirty="0" smtClean="0"/>
              <a:t> some poems…</a:t>
            </a:r>
            <a:endParaRPr lang="en-US" i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2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619" y="141120"/>
            <a:ext cx="5110920" cy="3277102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3600" cap="none" spc="0" dirty="0" smtClean="0">
                <a:solidFill>
                  <a:schemeClr val="tx1"/>
                </a:solidFill>
                <a:latin typeface="+mn-lt"/>
                <a:cs typeface="Verdana"/>
              </a:rPr>
              <a:t>Looking to other people’s writing for ideas is like asking for the recipe for your auntie’s amazing potato salad.</a:t>
            </a:r>
            <a:endParaRPr lang="en-US" sz="3200" spc="0" dirty="0">
              <a:solidFill>
                <a:schemeClr val="tx1"/>
              </a:solidFill>
              <a:latin typeface="+mn-lt"/>
              <a:cs typeface="Verdana"/>
            </a:endParaRPr>
          </a:p>
        </p:txBody>
      </p:sp>
      <p:pic>
        <p:nvPicPr>
          <p:cNvPr id="3" name="Picture 2" descr="quiche-2067686_19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3110" y="3589777"/>
            <a:ext cx="4226900" cy="303808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926159" y="246185"/>
            <a:ext cx="2940014" cy="5767062"/>
          </a:xfrm>
          <a:prstGeom prst="rect">
            <a:avLst/>
          </a:prstGeom>
          <a:noFill/>
          <a:ln w="76200" cmpd="sng">
            <a:solidFill>
              <a:schemeClr val="accent1"/>
            </a:solidFill>
          </a:ln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schemeClr val="bg1"/>
                </a:solidFill>
                <a:cs typeface="Abril Fatface Regular"/>
              </a:rPr>
              <a:t>You figure out: 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+mn-lt"/>
                <a:cs typeface="Abril Fatface Regular"/>
              </a:rPr>
              <a:t>1. </a:t>
            </a:r>
            <a:r>
              <a:rPr lang="en-US" sz="3600" dirty="0">
                <a:solidFill>
                  <a:schemeClr val="bg1"/>
                </a:solidFill>
                <a:latin typeface="+mn-lt"/>
                <a:cs typeface="Abril Fatface Regular"/>
              </a:rPr>
              <a:t>W</a:t>
            </a:r>
            <a:r>
              <a:rPr lang="en-US" sz="3600" dirty="0" smtClean="0">
                <a:solidFill>
                  <a:schemeClr val="bg1"/>
                </a:solidFill>
                <a:latin typeface="+mn-lt"/>
                <a:cs typeface="Abril Fatface Regular"/>
              </a:rPr>
              <a:t>hat you liked.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+mn-lt"/>
                <a:cs typeface="Abril Fatface Regular"/>
              </a:rPr>
              <a:t>2. How they did it. </a:t>
            </a:r>
            <a:br>
              <a:rPr lang="en-US" sz="3600" dirty="0" smtClean="0">
                <a:solidFill>
                  <a:schemeClr val="bg1"/>
                </a:solidFill>
                <a:latin typeface="+mn-lt"/>
                <a:cs typeface="Abril Fatface Regular"/>
              </a:rPr>
            </a:br>
            <a:endParaRPr lang="en-US" sz="3600" dirty="0" smtClean="0">
              <a:solidFill>
                <a:schemeClr val="bg1"/>
              </a:solidFill>
              <a:latin typeface="+mn-lt"/>
              <a:cs typeface="Abril Fatface Regular"/>
            </a:endParaRPr>
          </a:p>
          <a:p>
            <a:r>
              <a:rPr lang="en-US" sz="3600" dirty="0" smtClean="0">
                <a:solidFill>
                  <a:schemeClr val="bg1"/>
                </a:solidFill>
                <a:latin typeface="+mn-lt"/>
                <a:cs typeface="Abril Fatface Regular"/>
              </a:rPr>
              <a:t>To help you get started on your own</a:t>
            </a:r>
            <a:endParaRPr lang="en-US" sz="3200" i="1" dirty="0">
              <a:solidFill>
                <a:schemeClr val="bg1"/>
              </a:solidFill>
              <a:latin typeface="+mn-lt"/>
              <a:cs typeface="Abril Fatfac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0892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As each poem plays, take notes…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How did the poet end their poem? </a:t>
            </a:r>
            <a:r>
              <a:rPr lang="en-US" sz="3200" b="1" i="1" dirty="0" smtClean="0"/>
              <a:t>(what did you like?)</a:t>
            </a:r>
            <a:endParaRPr lang="en-US" sz="3600" b="1" i="1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 smtClean="0"/>
              <a:t>How could you do something similar?</a:t>
            </a:r>
          </a:p>
          <a:p>
            <a:pPr marL="0" indent="0" algn="ctr">
              <a:buNone/>
            </a:pPr>
            <a:r>
              <a:rPr lang="en-US" sz="3200" b="1" i="1" dirty="0" smtClean="0"/>
              <a:t>(what’s the recipe?)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6" name="Picture 5" descr="quiche-2067686_19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78686" y="5176926"/>
            <a:ext cx="2119640" cy="152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8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Talk with your partner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rmAutofit fontScale="92500" lnSpcReduction="1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500" b="1" dirty="0" smtClean="0">
                <a:solidFill>
                  <a:srgbClr val="000000"/>
                </a:solidFill>
              </a:rPr>
              <a:t>What did the author do?</a:t>
            </a:r>
          </a:p>
          <a:p>
            <a:pPr marL="0" indent="0">
              <a:buNone/>
            </a:pPr>
            <a:r>
              <a:rPr lang="en-US" sz="3600" i="1" dirty="0" smtClean="0">
                <a:solidFill>
                  <a:srgbClr val="000000"/>
                </a:solidFill>
              </a:rPr>
              <a:t>The author _____</a:t>
            </a:r>
          </a:p>
          <a:p>
            <a:pPr marL="0" indent="0">
              <a:buNone/>
            </a:pPr>
            <a:r>
              <a:rPr lang="en-US" sz="3600" i="1" dirty="0" smtClean="0">
                <a:solidFill>
                  <a:srgbClr val="000000"/>
                </a:solidFill>
              </a:rPr>
              <a:t>I liked how they ______</a:t>
            </a:r>
            <a:endParaRPr lang="en-US" sz="39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4500" i="1" dirty="0" smtClean="0">
              <a:solidFill>
                <a:srgbClr val="000000"/>
              </a:solidFill>
            </a:endParaRPr>
          </a:p>
          <a:p>
            <a:pPr marL="914400" indent="-914400">
              <a:buAutoNum type="arabicPeriod" startAt="2"/>
            </a:pPr>
            <a:r>
              <a:rPr lang="en-US" sz="4500" b="1" dirty="0" smtClean="0">
                <a:solidFill>
                  <a:srgbClr val="000000"/>
                </a:solidFill>
              </a:rPr>
              <a:t>What could you do?</a:t>
            </a:r>
          </a:p>
          <a:p>
            <a:pPr marL="0" indent="0">
              <a:buNone/>
            </a:pPr>
            <a:r>
              <a:rPr lang="en-US" sz="3600" i="1" dirty="0" smtClean="0">
                <a:solidFill>
                  <a:srgbClr val="000000"/>
                </a:solidFill>
              </a:rPr>
              <a:t>In my own poem, I could _____</a:t>
            </a:r>
          </a:p>
          <a:p>
            <a:pPr marL="0" indent="0">
              <a:buNone/>
            </a:pPr>
            <a:r>
              <a:rPr lang="en-US" sz="3600" i="1" dirty="0" smtClean="0">
                <a:solidFill>
                  <a:srgbClr val="000000"/>
                </a:solidFill>
              </a:rPr>
              <a:t>For mine, I might say ______</a:t>
            </a:r>
            <a:endParaRPr lang="en-US" i="1" dirty="0">
              <a:solidFill>
                <a:srgbClr val="000000"/>
              </a:solidFill>
            </a:endParaRPr>
          </a:p>
        </p:txBody>
      </p:sp>
      <p:pic>
        <p:nvPicPr>
          <p:cNvPr id="6" name="Picture 5" descr="quiche-2067686_19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78686" y="5176926"/>
            <a:ext cx="2119640" cy="152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1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Talk with your partner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rmAutofit fontScale="92500" lnSpcReduction="2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500" b="1" dirty="0" smtClean="0">
                <a:solidFill>
                  <a:srgbClr val="000000"/>
                </a:solidFill>
              </a:rPr>
              <a:t>Which poem will you write today?</a:t>
            </a:r>
            <a:endParaRPr lang="en-US" sz="4500" i="1" dirty="0" smtClean="0">
              <a:solidFill>
                <a:srgbClr val="000000"/>
              </a:solidFill>
            </a:endParaRPr>
          </a:p>
          <a:p>
            <a:pPr marL="914400" indent="-914400">
              <a:buAutoNum type="arabicPeriod" startAt="2"/>
            </a:pPr>
            <a:r>
              <a:rPr lang="en-US" sz="4500" b="1" dirty="0" smtClean="0">
                <a:solidFill>
                  <a:srgbClr val="000000"/>
                </a:solidFill>
              </a:rPr>
              <a:t>How can you start your poem?</a:t>
            </a:r>
          </a:p>
          <a:p>
            <a:pPr marL="914400" indent="-914400">
              <a:buAutoNum type="arabicPeriod" startAt="2"/>
            </a:pPr>
            <a:endParaRPr lang="en-US" sz="4500" b="1" dirty="0" smtClean="0"/>
          </a:p>
          <a:p>
            <a:pPr marL="0" indent="0" algn="r">
              <a:buNone/>
            </a:pPr>
            <a:r>
              <a:rPr lang="en-US" sz="2800" b="1" i="1" dirty="0" smtClean="0"/>
              <a:t>If your partner’s struggling, help them out!</a:t>
            </a:r>
          </a:p>
          <a:p>
            <a:pPr marL="0" indent="0" algn="r">
              <a:buNone/>
            </a:pPr>
            <a:r>
              <a:rPr lang="en-US" sz="2800" b="1" i="1" dirty="0" smtClean="0"/>
              <a:t>“What about…”</a:t>
            </a:r>
            <a:endParaRPr lang="en-US" sz="4500" b="1" i="1" dirty="0"/>
          </a:p>
          <a:p>
            <a:pPr marL="0" indent="0" algn="r">
              <a:buNone/>
            </a:pPr>
            <a:r>
              <a:rPr lang="en-US" sz="2600" b="1" i="1" dirty="0" smtClean="0"/>
              <a:t>“What was your favorite parts of the examples?</a:t>
            </a:r>
            <a:endParaRPr lang="en-US" sz="2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49487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Work-Time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solidFill>
                  <a:srgbClr val="000000"/>
                </a:solidFill>
              </a:rPr>
              <a:t>Begin drafting your poem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endParaRPr lang="en-US" sz="3600" dirty="0" smtClean="0"/>
          </a:p>
          <a:p>
            <a:pPr marL="0" indent="0" algn="r">
              <a:buNone/>
            </a:pPr>
            <a:r>
              <a:rPr lang="en-US" sz="2800" i="1" dirty="0" smtClean="0"/>
              <a:t>Don’t worry about it being perfect—we can revise it later. Just write</a:t>
            </a:r>
            <a:r>
              <a:rPr lang="en-US" sz="3600" i="1" dirty="0" smtClean="0"/>
              <a:t>! </a:t>
            </a:r>
            <a:endParaRPr lang="en-US" sz="2800" i="1" dirty="0" smtClean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8542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Share-Time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Let’s hear a couple of </a:t>
            </a:r>
            <a:r>
              <a:rPr lang="en-US" sz="4000" b="1" dirty="0"/>
              <a:t>your </a:t>
            </a:r>
            <a:r>
              <a:rPr lang="en-US" sz="4000" b="1" dirty="0" smtClean="0"/>
              <a:t>beginnings!</a:t>
            </a:r>
          </a:p>
          <a:p>
            <a:pPr marL="329184" lvl="1" indent="0" algn="r">
              <a:buNone/>
            </a:pPr>
            <a:endParaRPr lang="en-US" sz="3800" b="1" dirty="0" smtClean="0"/>
          </a:p>
          <a:p>
            <a:pPr marL="329184" lvl="1" indent="0" algn="r">
              <a:buNone/>
            </a:pPr>
            <a:r>
              <a:rPr lang="en-US" sz="3800" b="1" dirty="0" smtClean="0"/>
              <a:t>Those </a:t>
            </a:r>
            <a:r>
              <a:rPr lang="en-US" sz="3800" b="1" dirty="0"/>
              <a:t>listening: pay attention to what they did </a:t>
            </a:r>
            <a:r>
              <a:rPr lang="en-US" sz="3800" b="1" dirty="0" smtClean="0"/>
              <a:t>well!</a:t>
            </a:r>
          </a:p>
          <a:p>
            <a:pPr marL="1243584" lvl="1" indent="-914400">
              <a:buFont typeface="+mj-lt"/>
              <a:buAutoNum type="arabicPeriod"/>
            </a:pPr>
            <a:endParaRPr lang="en-US" sz="4300" b="1" dirty="0" smtClean="0"/>
          </a:p>
        </p:txBody>
      </p:sp>
    </p:spTree>
    <p:extLst>
      <p:ext uri="{BB962C8B-B14F-4D97-AF65-F5344CB8AC3E}">
        <p14:creationId xmlns:p14="http://schemas.microsoft.com/office/powerpoint/2010/main" val="359415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Don’t forget to send me </a:t>
            </a:r>
            <a:r>
              <a:rPr lang="en-US" sz="3200" dirty="0"/>
              <a:t>awesome slam poems or songs that have to do with identity or </a:t>
            </a:r>
            <a:r>
              <a:rPr lang="en-US" sz="3200" dirty="0" smtClean="0"/>
              <a:t>assumptions!</a:t>
            </a:r>
            <a:endParaRPr lang="en-US" dirty="0"/>
          </a:p>
        </p:txBody>
      </p:sp>
      <p:pic>
        <p:nvPicPr>
          <p:cNvPr id="4" name="Picture 3" descr="quiche-2067686_19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78686" y="5176926"/>
            <a:ext cx="2119640" cy="152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6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1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ow-1773968_1920.png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468" y="-448175"/>
            <a:ext cx="7628360" cy="29296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875" y="666750"/>
            <a:ext cx="3206750" cy="9048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Quick-write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19412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/>
              <a:t>What is Poetry</a:t>
            </a:r>
            <a:r>
              <a:rPr lang="en-US" sz="4800" dirty="0" smtClean="0"/>
              <a:t>?</a:t>
            </a:r>
            <a:r>
              <a:rPr lang="en-US" sz="4800" dirty="0"/>
              <a:t> </a:t>
            </a:r>
            <a:r>
              <a:rPr lang="en-US" sz="4800" dirty="0" smtClean="0"/>
              <a:t> And what is not Poetry?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93199603"/>
              </p:ext>
            </p:extLst>
          </p:nvPr>
        </p:nvGraphicFramePr>
        <p:xfrm>
          <a:off x="938758" y="185294"/>
          <a:ext cx="7629526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+mj-lt"/>
                        </a:rPr>
                        <a:t>Do</a:t>
                      </a:r>
                      <a:r>
                        <a:rPr lang="en-US" sz="4400" b="0" baseline="0" dirty="0" smtClean="0">
                          <a:latin typeface="+mj-lt"/>
                        </a:rPr>
                        <a:t> Now</a:t>
                      </a:r>
                      <a:endParaRPr lang="en-US" sz="4400" b="0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91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400" b="1" i="0" dirty="0" smtClean="0">
                          <a:latin typeface="Verdana"/>
                          <a:cs typeface="Verdana"/>
                        </a:rPr>
                        <a:t>Write in planner:</a:t>
                      </a:r>
                    </a:p>
                    <a:p>
                      <a:pPr marL="514350" indent="-514350">
                        <a:buFont typeface="Wingdings" charset="2"/>
                        <a:buChar char="Ø"/>
                      </a:pPr>
                      <a:r>
                        <a:rPr lang="en-US" sz="2400" b="0" i="0" dirty="0" smtClean="0">
                          <a:latin typeface="Verdana"/>
                          <a:cs typeface="Verdana"/>
                        </a:rPr>
                        <a:t>Finish half of poem,</a:t>
                      </a:r>
                      <a:r>
                        <a:rPr lang="en-US" sz="2400" b="0" i="0" baseline="0" dirty="0" smtClean="0">
                          <a:latin typeface="Verdana"/>
                          <a:cs typeface="Verdana"/>
                        </a:rPr>
                        <a:t> include a new poetic device</a:t>
                      </a:r>
                      <a:endParaRPr lang="en-US" sz="2400" b="0" i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2. Get out: </a:t>
                      </a: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Journal</a:t>
                      </a: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Poem you</a:t>
                      </a:r>
                      <a:r>
                        <a:rPr lang="en-US" sz="2400" baseline="0" dirty="0" smtClean="0">
                          <a:latin typeface="Verdana"/>
                          <a:cs typeface="Verdana"/>
                        </a:rPr>
                        <a:t> started yesterday</a:t>
                      </a:r>
                      <a:endParaRPr lang="en-US" sz="24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746708"/>
              </p:ext>
            </p:extLst>
          </p:nvPr>
        </p:nvGraphicFramePr>
        <p:xfrm>
          <a:off x="938758" y="2951253"/>
          <a:ext cx="7633741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3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627">
                <a:tc>
                  <a:txBody>
                    <a:bodyPr/>
                    <a:lstStyle/>
                    <a:p>
                      <a:pPr algn="ctr"/>
                      <a:r>
                        <a:rPr lang="en-US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Learning Intentions</a:t>
                      </a:r>
                      <a:endParaRPr 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997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What: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 Identify several different types of poetic devices and include them in our writing.</a:t>
                      </a:r>
                    </a:p>
                    <a:p>
                      <a:endParaRPr lang="en-US" sz="24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How: 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By reading a new poem and talking and writing about what we like.</a:t>
                      </a:r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 </a:t>
                      </a:r>
                      <a:endParaRPr lang="en-US" sz="2400" dirty="0" smtClean="0">
                        <a:latin typeface="Verdana"/>
                        <a:cs typeface="Verdana"/>
                      </a:endParaRPr>
                    </a:p>
                    <a:p>
                      <a:endParaRPr lang="en-US" sz="24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Why: 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Because poetic devices are what help make poems stick with people.</a:t>
                      </a:r>
                      <a:endParaRPr lang="en-US" sz="2700" b="0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grey-1293127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43" y="1052716"/>
            <a:ext cx="597221" cy="5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0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“The Madness Vase”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open your journal to a blank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2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8758" y="711665"/>
            <a:ext cx="7633742" cy="1492132"/>
          </a:xfrm>
        </p:spPr>
        <p:txBody>
          <a:bodyPr>
            <a:normAutofit/>
          </a:bodyPr>
          <a:lstStyle/>
          <a:p>
            <a:r>
              <a:rPr lang="en-US" i="1" cap="none" dirty="0" smtClean="0"/>
              <a:t>As  the poet is performing, write down…</a:t>
            </a:r>
            <a:endParaRPr lang="en-US" i="1" cap="non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8758" y="3038639"/>
            <a:ext cx="763374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Lines, words, or phrases that stick out to you.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506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774385"/>
            <a:ext cx="7633742" cy="14921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Take a couple moments to write in your journal: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2678002"/>
            <a:ext cx="7633742" cy="35935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What are your thoughts after the poem?</a:t>
            </a:r>
          </a:p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r>
              <a:rPr lang="en-US" sz="3000" dirty="0" smtClean="0"/>
              <a:t>No one will read this but you.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4708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cap="none" dirty="0" smtClean="0"/>
              <a:t>Awesome Phrases and Poetic Devices in </a:t>
            </a:r>
            <a:br>
              <a:rPr lang="en-US" cap="none" dirty="0" smtClean="0"/>
            </a:br>
            <a:r>
              <a:rPr lang="en-US" cap="none" dirty="0" smtClean="0"/>
              <a:t>“The Madness Vase”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2756399"/>
            <a:ext cx="763374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solidFill>
                  <a:srgbClr val="000000"/>
                </a:solidFill>
              </a:rPr>
              <a:t>What parts or phrases from the poem stood out to you, and why?</a:t>
            </a:r>
          </a:p>
        </p:txBody>
      </p:sp>
    </p:spTree>
    <p:extLst>
      <p:ext uri="{BB962C8B-B14F-4D97-AF65-F5344CB8AC3E}">
        <p14:creationId xmlns:p14="http://schemas.microsoft.com/office/powerpoint/2010/main" val="86816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886" y="1596075"/>
            <a:ext cx="8041440" cy="1442674"/>
          </a:xfrm>
        </p:spPr>
        <p:txBody>
          <a:bodyPr>
            <a:normAutofit fontScale="90000"/>
          </a:bodyPr>
          <a:lstStyle/>
          <a:p>
            <a:r>
              <a:rPr lang="en-US" b="1" cap="none" dirty="0" smtClean="0">
                <a:latin typeface="Verdana"/>
                <a:cs typeface="Verdana"/>
              </a:rPr>
              <a:t>Which poetic device(s) would you like to add to your writing today?</a:t>
            </a:r>
            <a:endParaRPr lang="en-US" b="1" cap="none" dirty="0">
              <a:latin typeface="Verdana"/>
              <a:cs typeface="Verdana"/>
            </a:endParaRPr>
          </a:p>
        </p:txBody>
      </p:sp>
      <p:pic>
        <p:nvPicPr>
          <p:cNvPr id="3" name="Picture 2" descr="quiche-2067686_19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78686" y="5176926"/>
            <a:ext cx="2119640" cy="152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8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Work-Time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8758" y="1552312"/>
            <a:ext cx="7633742" cy="48921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0000"/>
                </a:solidFill>
              </a:rPr>
              <a:t>Continue working on your poems from yesterday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0000"/>
                </a:solidFill>
              </a:rPr>
              <a:t>If you feel “finished,” here are some ways to keep improving your poem: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600" dirty="0" smtClean="0">
                <a:solidFill>
                  <a:srgbClr val="000000"/>
                </a:solidFill>
              </a:rPr>
              <a:t>Add more poetic devices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600" dirty="0" smtClean="0">
                <a:solidFill>
                  <a:srgbClr val="000000"/>
                </a:solidFill>
              </a:rPr>
              <a:t>Add more to your poem (can you think of a story relating to your poem? Can you explain a part of your poem in more detail?)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600" dirty="0" smtClean="0">
                <a:solidFill>
                  <a:srgbClr val="000000"/>
                </a:solidFill>
              </a:rPr>
              <a:t>Hide your poem from yourself and re-write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8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Share-Time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500" b="1" dirty="0" smtClean="0"/>
              <a:t>Share with your </a:t>
            </a:r>
            <a:r>
              <a:rPr lang="en-US" sz="4500" b="1" dirty="0" err="1" smtClean="0"/>
              <a:t>neighbour</a:t>
            </a:r>
            <a:r>
              <a:rPr lang="en-US" sz="4500" b="1" dirty="0" smtClean="0"/>
              <a:t> ONE poetic device you included:</a:t>
            </a:r>
          </a:p>
          <a:p>
            <a:pPr marL="0" indent="0">
              <a:buNone/>
            </a:pPr>
            <a:endParaRPr lang="en-US" sz="4500" b="1" dirty="0"/>
          </a:p>
          <a:p>
            <a:pPr marL="0" indent="0">
              <a:buNone/>
            </a:pPr>
            <a:r>
              <a:rPr lang="en-US" sz="2800" i="1" dirty="0" smtClean="0"/>
              <a:t>“I did [poetic device] here.  I wrote…”</a:t>
            </a:r>
            <a:endParaRPr lang="en-US" sz="4500" i="1" dirty="0" smtClean="0"/>
          </a:p>
        </p:txBody>
      </p:sp>
    </p:spTree>
    <p:extLst>
      <p:ext uri="{BB962C8B-B14F-4D97-AF65-F5344CB8AC3E}">
        <p14:creationId xmlns:p14="http://schemas.microsoft.com/office/powerpoint/2010/main" val="133076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Don’t forget to send me </a:t>
            </a:r>
            <a:r>
              <a:rPr lang="en-US" sz="3200" dirty="0"/>
              <a:t>awesome slam poems or songs that have to do with identity or </a:t>
            </a:r>
            <a:r>
              <a:rPr lang="en-US" sz="3200" dirty="0" smtClean="0"/>
              <a:t>assumptions!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7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5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1008551"/>
            <a:ext cx="7633742" cy="1492132"/>
          </a:xfrm>
        </p:spPr>
        <p:txBody>
          <a:bodyPr/>
          <a:lstStyle/>
          <a:p>
            <a:r>
              <a:rPr lang="en-AU" dirty="0" smtClean="0"/>
              <a:t>Poetry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1514" y="2484783"/>
            <a:ext cx="6749912" cy="3619500"/>
          </a:xfrm>
        </p:spPr>
        <p:txBody>
          <a:bodyPr/>
          <a:lstStyle/>
          <a:p>
            <a:r>
              <a:rPr lang="en-AU" dirty="0"/>
              <a:t>NOUN</a:t>
            </a:r>
          </a:p>
          <a:p>
            <a:r>
              <a:rPr lang="en-AU" b="1" dirty="0"/>
              <a:t>poetry</a:t>
            </a:r>
            <a:r>
              <a:rPr lang="en-AU" dirty="0"/>
              <a:t> (noun) · </a:t>
            </a:r>
            <a:r>
              <a:rPr lang="en-AU" b="1" dirty="0"/>
              <a:t>poetries</a:t>
            </a:r>
            <a:r>
              <a:rPr lang="en-AU" dirty="0"/>
              <a:t> (plural noun)</a:t>
            </a:r>
          </a:p>
          <a:p>
            <a:r>
              <a:rPr lang="en-AU" sz="2800" dirty="0"/>
              <a:t>literary work in which the </a:t>
            </a:r>
            <a:r>
              <a:rPr lang="en-AU" sz="2800" dirty="0">
                <a:solidFill>
                  <a:srgbClr val="FF0000"/>
                </a:solidFill>
              </a:rPr>
              <a:t>expression of feelings and ideas is given intensity by the use of distinctive style and rhythm</a:t>
            </a:r>
            <a:r>
              <a:rPr lang="en-AU" sz="2800" dirty="0"/>
              <a:t>; poems collectively or as a genre of literature.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34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435978903"/>
              </p:ext>
            </p:extLst>
          </p:nvPr>
        </p:nvGraphicFramePr>
        <p:xfrm>
          <a:off x="768206" y="185294"/>
          <a:ext cx="805832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+mj-lt"/>
                        </a:rPr>
                        <a:t>Do</a:t>
                      </a:r>
                      <a:r>
                        <a:rPr lang="en-US" sz="4400" b="0" baseline="0" dirty="0" smtClean="0">
                          <a:latin typeface="+mj-lt"/>
                        </a:rPr>
                        <a:t> Now</a:t>
                      </a:r>
                      <a:endParaRPr lang="en-US" sz="4400" b="0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91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400" b="1" i="0" dirty="0" smtClean="0">
                          <a:latin typeface="Verdana"/>
                          <a:cs typeface="Verdana"/>
                        </a:rPr>
                        <a:t>Write in planner:</a:t>
                      </a:r>
                    </a:p>
                    <a:p>
                      <a:pPr marL="514350" indent="-514350">
                        <a:buFont typeface="Wingdings" charset="2"/>
                        <a:buChar char="Ø"/>
                      </a:pPr>
                      <a:r>
                        <a:rPr lang="en-US" sz="2300" b="0" i="0" dirty="0" smtClean="0">
                          <a:latin typeface="Verdana"/>
                          <a:cs typeface="Verdana"/>
                        </a:rPr>
                        <a:t>Finish</a:t>
                      </a:r>
                      <a:r>
                        <a:rPr lang="en-US" sz="2300" b="0" i="0" baseline="0" dirty="0" smtClean="0">
                          <a:latin typeface="Verdana"/>
                          <a:cs typeface="Verdana"/>
                        </a:rPr>
                        <a:t> half of 1</a:t>
                      </a:r>
                      <a:r>
                        <a:rPr lang="en-US" sz="2300" b="0" i="0" baseline="30000" dirty="0" smtClean="0">
                          <a:latin typeface="Verdana"/>
                          <a:cs typeface="Verdana"/>
                        </a:rPr>
                        <a:t>st</a:t>
                      </a:r>
                      <a:r>
                        <a:rPr lang="en-US" sz="2300" b="0" i="0" baseline="0" dirty="0" smtClean="0">
                          <a:latin typeface="Verdana"/>
                          <a:cs typeface="Verdana"/>
                        </a:rPr>
                        <a:t> draft of 1</a:t>
                      </a:r>
                      <a:r>
                        <a:rPr lang="en-US" sz="2300" b="0" i="0" baseline="30000" dirty="0" smtClean="0">
                          <a:latin typeface="Verdana"/>
                          <a:cs typeface="Verdana"/>
                        </a:rPr>
                        <a:t>st</a:t>
                      </a:r>
                      <a:r>
                        <a:rPr lang="en-US" sz="2300" b="0" i="0" baseline="0" dirty="0" smtClean="0">
                          <a:latin typeface="Verdana"/>
                          <a:cs typeface="Verdana"/>
                        </a:rPr>
                        <a:t> poem</a:t>
                      </a:r>
                      <a:endParaRPr lang="en-US" sz="2300" b="0" i="0" dirty="0" smtClean="0">
                        <a:latin typeface="Verdana"/>
                        <a:cs typeface="Verdana"/>
                      </a:endParaRP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endParaRPr lang="en-US" sz="24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2. Get out: </a:t>
                      </a:r>
                    </a:p>
                    <a:p>
                      <a:pPr marL="342900" indent="-342900">
                        <a:buFont typeface="Wingdings" charset="2"/>
                        <a:buChar char="Ø"/>
                      </a:pPr>
                      <a:r>
                        <a:rPr lang="en-US" sz="2300" b="0" dirty="0" smtClean="0">
                          <a:latin typeface="Verdana"/>
                          <a:cs typeface="Verdana"/>
                        </a:rPr>
                        <a:t>“Awesome Devices</a:t>
                      </a:r>
                      <a:r>
                        <a:rPr lang="en-US" sz="2300" b="0" baseline="0" dirty="0" smtClean="0">
                          <a:latin typeface="Verdana"/>
                          <a:cs typeface="Verdana"/>
                        </a:rPr>
                        <a:t> and Phrases” log</a:t>
                      </a:r>
                    </a:p>
                    <a:p>
                      <a:pPr marL="342900" indent="-342900">
                        <a:buFont typeface="Wingdings" charset="2"/>
                        <a:buChar char="Ø"/>
                      </a:pPr>
                      <a:r>
                        <a:rPr lang="en-US" sz="2300" b="0" baseline="0" dirty="0" smtClean="0">
                          <a:latin typeface="Verdana"/>
                          <a:cs typeface="Verdana"/>
                        </a:rPr>
                        <a:t>Small piece of paper—tear and share!</a:t>
                      </a:r>
                      <a:endParaRPr lang="en-US" sz="2300" b="0" dirty="0" smtClean="0">
                        <a:latin typeface="Verdana"/>
                        <a:cs typeface="Verdana"/>
                      </a:endParaRP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endParaRPr lang="en-US" sz="24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607274"/>
              </p:ext>
            </p:extLst>
          </p:nvPr>
        </p:nvGraphicFramePr>
        <p:xfrm>
          <a:off x="768205" y="2780664"/>
          <a:ext cx="8058321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8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627">
                <a:tc>
                  <a:txBody>
                    <a:bodyPr/>
                    <a:lstStyle/>
                    <a:p>
                      <a:pPr algn="ctr"/>
                      <a:r>
                        <a:rPr lang="en-US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Learning Intentions</a:t>
                      </a:r>
                      <a:endParaRPr 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997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latin typeface="Verdana"/>
                          <a:cs typeface="Verdana"/>
                        </a:rPr>
                        <a:t>What: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 We will write to a specific audience and add poetic devices to make our message stronger.</a:t>
                      </a:r>
                    </a:p>
                    <a:p>
                      <a:endParaRPr lang="en-US" sz="23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300" b="1" dirty="0" smtClean="0">
                          <a:latin typeface="Verdana"/>
                          <a:cs typeface="Verdana"/>
                        </a:rPr>
                        <a:t>How: 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By discussing who to perform to and adding poetic devices in our writing.</a:t>
                      </a:r>
                    </a:p>
                    <a:p>
                      <a:endParaRPr lang="en-US" sz="23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300" b="1" dirty="0" smtClean="0">
                          <a:latin typeface="Verdana"/>
                          <a:cs typeface="Verdana"/>
                        </a:rPr>
                        <a:t>Why: 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Because it’s important to know who we’re writing to in order to write in a way that’s convincing to THEM. </a:t>
                      </a:r>
                      <a:endParaRPr lang="en-US" sz="2300" b="0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grey-1293127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43" y="2183443"/>
            <a:ext cx="597221" cy="5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0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02560" y="2064125"/>
            <a:ext cx="8041440" cy="1442674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Which poetic device will you focus on today?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5498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Work-Time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8758" y="1266809"/>
            <a:ext cx="7633742" cy="359359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Verdana"/>
                <a:cs typeface="Verdana"/>
              </a:rPr>
              <a:t>Continue working on your poems from yesterday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solidFill>
                  <a:schemeClr val="tx1"/>
                </a:solidFill>
                <a:latin typeface="Verdana"/>
                <a:cs typeface="Verdana"/>
              </a:rPr>
              <a:t>If you feel “finished,” here are some ways to keep improving your poem: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26586"/>
              </p:ext>
            </p:extLst>
          </p:nvPr>
        </p:nvGraphicFramePr>
        <p:xfrm>
          <a:off x="1222858" y="3303720"/>
          <a:ext cx="7039273" cy="2956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9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Revision Ideas</a:t>
                      </a:r>
                      <a:endParaRPr lang="en-US" sz="2800" dirty="0"/>
                    </a:p>
                  </a:txBody>
                  <a:tcPr>
                    <a:solidFill>
                      <a:srgbClr val="732E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14934" lvl="0" indent="-742950">
                        <a:buFont typeface="+mj-lt"/>
                        <a:buAutoNum type="arabicParenR"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Add more poetic devices</a:t>
                      </a:r>
                    </a:p>
                    <a:p>
                      <a:pPr marL="614934" lvl="0" indent="-742950">
                        <a:buFont typeface="+mj-lt"/>
                        <a:buAutoNum type="arabicParenR"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Think of a story relating to your poem. Add it to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to your poem as an example</a:t>
                      </a:r>
                      <a:endParaRPr lang="en-US" sz="2200" dirty="0" smtClean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614934" lvl="0" indent="-742950">
                        <a:buFont typeface="+mj-lt"/>
                        <a:buAutoNum type="arabicParenR"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Put your poem aside and re-write it (don’t look!)</a:t>
                      </a:r>
                    </a:p>
                    <a:p>
                      <a:pPr marL="0" lvl="0" indent="0" algn="ctr">
                        <a:buFont typeface="+mj-lt"/>
                        <a:buNone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After trying all of these, you may work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on your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new poem</a:t>
                      </a:r>
                      <a:endParaRPr 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52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Share-Time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Underline your favorite line you wrote over the past 3 days, and share with your partner</a:t>
            </a: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277849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</a:t>
            </a:r>
            <a:r>
              <a:rPr lang="en-US" dirty="0"/>
              <a:t>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5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16748092"/>
              </p:ext>
            </p:extLst>
          </p:nvPr>
        </p:nvGraphicFramePr>
        <p:xfrm>
          <a:off x="938758" y="185294"/>
          <a:ext cx="7629526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+mj-lt"/>
                        </a:rPr>
                        <a:t>Do</a:t>
                      </a:r>
                      <a:r>
                        <a:rPr lang="en-US" sz="4400" b="0" baseline="0" dirty="0" smtClean="0">
                          <a:latin typeface="+mj-lt"/>
                        </a:rPr>
                        <a:t> Now</a:t>
                      </a:r>
                      <a:endParaRPr lang="en-US" sz="4400" b="0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91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400" b="1" i="0" dirty="0" smtClean="0">
                          <a:latin typeface="Verdana"/>
                          <a:cs typeface="Verdana"/>
                        </a:rPr>
                        <a:t>Write in planner:</a:t>
                      </a:r>
                    </a:p>
                    <a:p>
                      <a:pPr marL="971550" lvl="1" indent="-514350">
                        <a:buFont typeface="Wingdings" charset="2"/>
                        <a:buChar char="Ø"/>
                      </a:pPr>
                      <a:r>
                        <a:rPr lang="en-US" sz="2400" b="0" i="0" dirty="0" smtClean="0">
                          <a:latin typeface="Verdana"/>
                          <a:cs typeface="Verdana"/>
                        </a:rPr>
                        <a:t>Finish</a:t>
                      </a:r>
                      <a:r>
                        <a:rPr lang="en-US" sz="2400" b="0" i="0" baseline="0" dirty="0" smtClean="0">
                          <a:latin typeface="Verdana"/>
                          <a:cs typeface="Verdana"/>
                        </a:rPr>
                        <a:t> 1st draft of your 1</a:t>
                      </a:r>
                      <a:r>
                        <a:rPr lang="en-US" sz="2400" b="0" i="0" baseline="30000" dirty="0" smtClean="0">
                          <a:latin typeface="Verdana"/>
                          <a:cs typeface="Verdana"/>
                        </a:rPr>
                        <a:t>st</a:t>
                      </a:r>
                      <a:r>
                        <a:rPr lang="en-US" sz="2400" b="0" i="0" baseline="0" dirty="0" smtClean="0">
                          <a:latin typeface="Verdana"/>
                          <a:cs typeface="Verdana"/>
                        </a:rPr>
                        <a:t> poem</a:t>
                      </a:r>
                      <a:endParaRPr lang="en-US" sz="2400" b="0" i="0" dirty="0" smtClean="0">
                        <a:latin typeface="Verdana"/>
                        <a:cs typeface="Verdana"/>
                      </a:endParaRP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endParaRPr lang="en-US" sz="24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2. Get out: </a:t>
                      </a:r>
                      <a:endParaRPr lang="en-US" sz="2400" dirty="0" smtClean="0">
                        <a:latin typeface="Verdana"/>
                        <a:cs typeface="Verdana"/>
                      </a:endParaRP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Poem you wrote yesterday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237746"/>
              </p:ext>
            </p:extLst>
          </p:nvPr>
        </p:nvGraphicFramePr>
        <p:xfrm>
          <a:off x="934543" y="2601173"/>
          <a:ext cx="7633741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3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627">
                <a:tc>
                  <a:txBody>
                    <a:bodyPr/>
                    <a:lstStyle/>
                    <a:p>
                      <a:pPr algn="ctr"/>
                      <a:r>
                        <a:rPr lang="en-US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Learning Intentions</a:t>
                      </a:r>
                      <a:endParaRPr 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997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What: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 We will write effective endings to our poem.</a:t>
                      </a:r>
                    </a:p>
                    <a:p>
                      <a:endParaRPr lang="en-US" sz="24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How: 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By re-reading and discussing what made good endings with other poems we’ve read.</a:t>
                      </a:r>
                    </a:p>
                    <a:p>
                      <a:endParaRPr lang="en-US" sz="24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Why: 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Because your ending is what your audience will remember and your call to ACTION!</a:t>
                      </a:r>
                      <a:endParaRPr lang="en-US" sz="2700" b="0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grey-1293127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712" y="1713605"/>
            <a:ext cx="597221" cy="5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0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ow-1773968_1920.png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7468" y="-448175"/>
            <a:ext cx="7628360" cy="29296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875" y="666750"/>
            <a:ext cx="3206750" cy="9048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Quick-write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19412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 dirty="0" smtClean="0"/>
              <a:t>What makes an awesome ending</a:t>
            </a:r>
            <a:r>
              <a:rPr lang="en-US" sz="4000" dirty="0" smtClean="0"/>
              <a:t> </a:t>
            </a:r>
            <a:r>
              <a:rPr lang="en-US" sz="3600" i="1" dirty="0" smtClean="0"/>
              <a:t>to a poem, song, story, or other piece of writing?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7790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How’d they do that?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4000" i="1" cap="none" spc="0" dirty="0" smtClean="0"/>
              <a:t>Let’s re-watch some poems…</a:t>
            </a:r>
            <a:endParaRPr lang="en-US" i="1" cap="none" spc="0" dirty="0"/>
          </a:p>
        </p:txBody>
      </p:sp>
    </p:spTree>
    <p:extLst>
      <p:ext uri="{BB962C8B-B14F-4D97-AF65-F5344CB8AC3E}">
        <p14:creationId xmlns:p14="http://schemas.microsoft.com/office/powerpoint/2010/main" val="94101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619" y="141120"/>
            <a:ext cx="5110920" cy="3277102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3600" cap="none" spc="0" dirty="0" smtClean="0">
                <a:solidFill>
                  <a:schemeClr val="tx1"/>
                </a:solidFill>
                <a:latin typeface="+mn-lt"/>
                <a:cs typeface="Verdana"/>
              </a:rPr>
              <a:t>Looking to other people’s writing for ideas is like asking for the recipe for your auntie’s amazing potato salad.</a:t>
            </a:r>
            <a:endParaRPr lang="en-US" sz="3200" spc="0" dirty="0">
              <a:solidFill>
                <a:schemeClr val="tx1"/>
              </a:solidFill>
              <a:latin typeface="+mn-lt"/>
              <a:cs typeface="Verdana"/>
            </a:endParaRPr>
          </a:p>
        </p:txBody>
      </p:sp>
      <p:pic>
        <p:nvPicPr>
          <p:cNvPr id="3" name="Picture 2" descr="quiche-2067686_19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3110" y="3589777"/>
            <a:ext cx="4226900" cy="303808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926159" y="823197"/>
            <a:ext cx="2940014" cy="5190050"/>
          </a:xfrm>
          <a:prstGeom prst="rect">
            <a:avLst/>
          </a:prstGeom>
          <a:noFill/>
          <a:ln w="76200" cmpd="sng">
            <a:solidFill>
              <a:schemeClr val="accent1"/>
            </a:solidFill>
          </a:ln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solidFill>
                  <a:schemeClr val="bg1"/>
                </a:solidFill>
                <a:cs typeface="Abril Fatface Regular"/>
              </a:rPr>
              <a:t>You figure out: 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+mn-lt"/>
                <a:cs typeface="Abril Fatface Regular"/>
              </a:rPr>
              <a:t>1. </a:t>
            </a:r>
            <a:r>
              <a:rPr lang="en-US" sz="3600" dirty="0">
                <a:solidFill>
                  <a:schemeClr val="bg1"/>
                </a:solidFill>
                <a:latin typeface="+mn-lt"/>
                <a:cs typeface="Abril Fatface Regular"/>
              </a:rPr>
              <a:t>W</a:t>
            </a:r>
            <a:r>
              <a:rPr lang="en-US" sz="3600" dirty="0" smtClean="0">
                <a:solidFill>
                  <a:schemeClr val="bg1"/>
                </a:solidFill>
                <a:latin typeface="+mn-lt"/>
                <a:cs typeface="Abril Fatface Regular"/>
              </a:rPr>
              <a:t>hat you liked.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+mn-lt"/>
                <a:cs typeface="Abril Fatface Regular"/>
              </a:rPr>
              <a:t>2. How they did it. </a:t>
            </a:r>
          </a:p>
          <a:p>
            <a:r>
              <a:rPr lang="en-US" sz="3600" dirty="0" smtClean="0">
                <a:solidFill>
                  <a:schemeClr val="bg1"/>
                </a:solidFill>
                <a:latin typeface="+mn-lt"/>
                <a:cs typeface="Abril Fatface Regular"/>
              </a:rPr>
              <a:t>To help you get started on your own</a:t>
            </a:r>
            <a:endParaRPr lang="en-US" sz="3200" i="1" dirty="0">
              <a:solidFill>
                <a:schemeClr val="bg1"/>
              </a:solidFill>
              <a:latin typeface="+mn-lt"/>
              <a:cs typeface="Abril Fatfac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1047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As each poem plays, take notes…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How did the poet end their poem? </a:t>
            </a:r>
            <a:r>
              <a:rPr lang="en-US" sz="3200" b="1" i="1" dirty="0" smtClean="0"/>
              <a:t>(what did you like?)</a:t>
            </a:r>
            <a:endParaRPr lang="en-US" sz="3600" b="1" i="1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 smtClean="0"/>
              <a:t>How could you do something similar?</a:t>
            </a:r>
          </a:p>
          <a:p>
            <a:pPr marL="0" indent="0" algn="ctr">
              <a:buNone/>
            </a:pPr>
            <a:r>
              <a:rPr lang="en-US" sz="3200" b="1" i="1" dirty="0" smtClean="0"/>
              <a:t>(what’s the recipe?)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6" name="Picture 5" descr="quiche-2067686_19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78686" y="5176926"/>
            <a:ext cx="2119640" cy="152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2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18" y="983975"/>
            <a:ext cx="6233754" cy="488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7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Talk with your partner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rmAutofit fontScale="92500" lnSpcReduction="1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500" b="1" dirty="0" smtClean="0">
                <a:solidFill>
                  <a:srgbClr val="000000"/>
                </a:solidFill>
              </a:rPr>
              <a:t>What did the author do?</a:t>
            </a:r>
          </a:p>
          <a:p>
            <a:pPr marL="0" indent="0">
              <a:buNone/>
            </a:pPr>
            <a:r>
              <a:rPr lang="en-US" sz="3600" i="1" dirty="0" smtClean="0">
                <a:solidFill>
                  <a:srgbClr val="000000"/>
                </a:solidFill>
              </a:rPr>
              <a:t>The author _____</a:t>
            </a:r>
          </a:p>
          <a:p>
            <a:pPr marL="0" indent="0">
              <a:buNone/>
            </a:pPr>
            <a:r>
              <a:rPr lang="en-US" sz="3600" i="1" dirty="0" smtClean="0">
                <a:solidFill>
                  <a:srgbClr val="000000"/>
                </a:solidFill>
              </a:rPr>
              <a:t>I liked how they ______</a:t>
            </a:r>
            <a:endParaRPr lang="en-US" sz="3900" i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4500" i="1" dirty="0" smtClean="0">
              <a:solidFill>
                <a:srgbClr val="000000"/>
              </a:solidFill>
            </a:endParaRPr>
          </a:p>
          <a:p>
            <a:pPr marL="914400" indent="-914400">
              <a:buAutoNum type="arabicPeriod" startAt="2"/>
            </a:pPr>
            <a:r>
              <a:rPr lang="en-US" sz="4500" b="1" dirty="0" smtClean="0">
                <a:solidFill>
                  <a:srgbClr val="000000"/>
                </a:solidFill>
              </a:rPr>
              <a:t>What could you do?</a:t>
            </a:r>
          </a:p>
          <a:p>
            <a:pPr marL="0" indent="0">
              <a:buNone/>
            </a:pPr>
            <a:r>
              <a:rPr lang="en-US" sz="3600" i="1" dirty="0" smtClean="0">
                <a:solidFill>
                  <a:srgbClr val="000000"/>
                </a:solidFill>
              </a:rPr>
              <a:t>In my own poem, I could _____</a:t>
            </a:r>
          </a:p>
          <a:p>
            <a:pPr marL="0" indent="0">
              <a:buNone/>
            </a:pPr>
            <a:r>
              <a:rPr lang="en-US" sz="3600" i="1" dirty="0" smtClean="0">
                <a:solidFill>
                  <a:srgbClr val="000000"/>
                </a:solidFill>
              </a:rPr>
              <a:t>For mine, I might say ______</a:t>
            </a:r>
            <a:endParaRPr lang="en-US" i="1" dirty="0">
              <a:solidFill>
                <a:srgbClr val="000000"/>
              </a:solidFill>
            </a:endParaRPr>
          </a:p>
        </p:txBody>
      </p:sp>
      <p:pic>
        <p:nvPicPr>
          <p:cNvPr id="6" name="Picture 5" descr="quiche-2067686_19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78686" y="5176926"/>
            <a:ext cx="2119640" cy="152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1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Talk with your partner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500" b="1" dirty="0" smtClean="0"/>
              <a:t>How can you end your poem?</a:t>
            </a:r>
          </a:p>
          <a:p>
            <a:pPr marL="0" indent="0">
              <a:buNone/>
            </a:pPr>
            <a:endParaRPr lang="en-US" sz="4500" b="1" dirty="0" smtClean="0"/>
          </a:p>
          <a:p>
            <a:pPr marL="0" indent="0" algn="r">
              <a:buNone/>
            </a:pPr>
            <a:r>
              <a:rPr lang="en-US" sz="2800" b="1" i="1" dirty="0" smtClean="0"/>
              <a:t>If your partner’s struggling, help them out!</a:t>
            </a:r>
          </a:p>
          <a:p>
            <a:pPr marL="0" indent="0" algn="r">
              <a:buNone/>
            </a:pPr>
            <a:r>
              <a:rPr lang="en-US" sz="2800" b="1" i="1" dirty="0" smtClean="0"/>
              <a:t>“What about…”</a:t>
            </a:r>
            <a:endParaRPr lang="en-US" sz="4500" b="1" i="1" dirty="0"/>
          </a:p>
          <a:p>
            <a:pPr marL="0" indent="0" algn="r">
              <a:buNone/>
            </a:pPr>
            <a:r>
              <a:rPr lang="en-US" sz="2600" b="1" i="1" dirty="0" smtClean="0"/>
              <a:t>“What was your favorite parts of the examples?</a:t>
            </a:r>
            <a:endParaRPr lang="en-US" sz="2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94531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Work-Time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8758" y="1599351"/>
            <a:ext cx="7633742" cy="4845091"/>
          </a:xfrm>
        </p:spPr>
        <p:txBody>
          <a:bodyPr>
            <a:normAutofit fontScale="77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600" dirty="0" smtClean="0">
                <a:solidFill>
                  <a:srgbClr val="000000"/>
                </a:solidFill>
              </a:rPr>
              <a:t>Finish your first draft of your first poem</a:t>
            </a:r>
            <a:r>
              <a:rPr lang="en-US" sz="4000" i="1" dirty="0" smtClean="0">
                <a:solidFill>
                  <a:srgbClr val="000000"/>
                </a:solidFill>
              </a:rPr>
              <a:t>—if you don’t finish today, finish for homework</a:t>
            </a:r>
          </a:p>
          <a:p>
            <a:pPr marL="742950" indent="-742950">
              <a:buFont typeface="+mj-lt"/>
              <a:buAutoNum type="arabicPeriod"/>
            </a:pPr>
            <a:endParaRPr lang="en-US" sz="4000" i="1" dirty="0" smtClean="0">
              <a:solidFill>
                <a:srgbClr val="000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600" dirty="0" smtClean="0">
                <a:solidFill>
                  <a:srgbClr val="000000"/>
                </a:solidFill>
              </a:rPr>
              <a:t>If you finish early, feel free to start your second poem!</a:t>
            </a:r>
          </a:p>
          <a:p>
            <a:pPr marL="0" indent="0">
              <a:buNone/>
            </a:pPr>
            <a:endParaRPr lang="en-US" sz="4600" dirty="0" smtClean="0"/>
          </a:p>
          <a:p>
            <a:pPr marL="0" indent="0" algn="r">
              <a:buNone/>
            </a:pPr>
            <a:r>
              <a:rPr lang="en-US" sz="3400" i="1" dirty="0" smtClean="0"/>
              <a:t>Don’t worry about it being perfect—we can revise it later. Just write</a:t>
            </a:r>
            <a:r>
              <a:rPr lang="en-US" sz="4600" i="1" dirty="0" smtClean="0"/>
              <a:t>!</a:t>
            </a:r>
            <a:r>
              <a:rPr lang="en-US" sz="3600" i="1" dirty="0" smtClean="0"/>
              <a:t> </a:t>
            </a:r>
            <a:endParaRPr lang="en-US" sz="2800" i="1" dirty="0" smtClean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1015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Share-Time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Let’s hear a couple of </a:t>
            </a:r>
            <a:r>
              <a:rPr lang="en-US" sz="4000" b="1" dirty="0"/>
              <a:t>your </a:t>
            </a:r>
            <a:r>
              <a:rPr lang="en-US" sz="4000" b="1" dirty="0" smtClean="0"/>
              <a:t>endings!</a:t>
            </a:r>
          </a:p>
          <a:p>
            <a:pPr marL="329184" lvl="1" indent="0">
              <a:buNone/>
            </a:pPr>
            <a:r>
              <a:rPr lang="en-US" sz="2800" b="1" i="1" dirty="0" smtClean="0"/>
              <a:t>“For my ending, I tried to …”</a:t>
            </a:r>
          </a:p>
          <a:p>
            <a:pPr marL="329184" lvl="1" indent="0">
              <a:buNone/>
            </a:pPr>
            <a:r>
              <a:rPr lang="en-US" sz="2800" b="1" i="1" dirty="0" smtClean="0"/>
              <a:t>“I wrote…”</a:t>
            </a:r>
            <a:endParaRPr lang="en-US" sz="3800" b="1" i="1" dirty="0" smtClean="0"/>
          </a:p>
          <a:p>
            <a:pPr marL="329184" lvl="1" indent="0" algn="r">
              <a:buNone/>
            </a:pPr>
            <a:endParaRPr lang="en-US" sz="3800" b="1" dirty="0" smtClean="0"/>
          </a:p>
          <a:p>
            <a:pPr marL="329184" lvl="1" indent="0" algn="r">
              <a:buNone/>
            </a:pPr>
            <a:r>
              <a:rPr lang="en-US" sz="3200" b="1" dirty="0" smtClean="0"/>
              <a:t>Those </a:t>
            </a:r>
            <a:r>
              <a:rPr lang="en-US" sz="3200" b="1" dirty="0"/>
              <a:t>listening: pay attention to what they did </a:t>
            </a:r>
            <a:r>
              <a:rPr lang="en-US" sz="3200" b="1" dirty="0" smtClean="0"/>
              <a:t>well</a:t>
            </a:r>
            <a:endParaRPr lang="en-US" sz="3800" b="1" dirty="0" smtClean="0"/>
          </a:p>
          <a:p>
            <a:pPr marL="1243584" lvl="1" indent="-914400">
              <a:buFont typeface="+mj-lt"/>
              <a:buAutoNum type="arabicPeriod"/>
            </a:pPr>
            <a:endParaRPr lang="en-US" sz="4300" b="1" dirty="0" smtClean="0"/>
          </a:p>
        </p:txBody>
      </p:sp>
    </p:spTree>
    <p:extLst>
      <p:ext uri="{BB962C8B-B14F-4D97-AF65-F5344CB8AC3E}">
        <p14:creationId xmlns:p14="http://schemas.microsoft.com/office/powerpoint/2010/main" val="59206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9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Work-Time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8758" y="1266808"/>
            <a:ext cx="7633742" cy="3593591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Verdana"/>
                <a:cs typeface="Verdana"/>
              </a:rPr>
              <a:t>Start your first draft of your SECOND poem</a:t>
            </a:r>
            <a:endParaRPr lang="en-US" sz="2400" b="1" i="1" dirty="0">
              <a:solidFill>
                <a:schemeClr val="tx1"/>
              </a:solidFill>
              <a:latin typeface="Verdana"/>
              <a:cs typeface="Verdana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Verdana"/>
                <a:cs typeface="Verdana"/>
              </a:rPr>
              <a:t>If you feel “finished,” here are some ways to keep improving your poem:</a:t>
            </a:r>
            <a:endParaRPr lang="en-US" sz="2400" b="1" dirty="0" smtClean="0">
              <a:solidFill>
                <a:srgbClr val="000000"/>
              </a:solidFill>
              <a:latin typeface="Verdana"/>
              <a:cs typeface="Verdana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219164"/>
              </p:ext>
            </p:extLst>
          </p:nvPr>
        </p:nvGraphicFramePr>
        <p:xfrm>
          <a:off x="1222858" y="3257120"/>
          <a:ext cx="7039273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9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Revision Ideas</a:t>
                      </a:r>
                      <a:endParaRPr lang="en-US" sz="2800" dirty="0"/>
                    </a:p>
                  </a:txBody>
                  <a:tcPr>
                    <a:solidFill>
                      <a:srgbClr val="732E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14934" lvl="0" indent="-742950">
                        <a:buFont typeface="+mj-lt"/>
                        <a:buAutoNum type="arabicParenR"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Add more poetic devices</a:t>
                      </a:r>
                    </a:p>
                    <a:p>
                      <a:pPr marL="614934" lvl="0" indent="-742950">
                        <a:buFont typeface="+mj-lt"/>
                        <a:buAutoNum type="arabicParenR"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Think of a story relating to your poem. Add it to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to your poem as an example</a:t>
                      </a:r>
                      <a:endParaRPr lang="en-US" sz="2200" dirty="0" smtClean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  <a:p>
                      <a:pPr marL="614934" lvl="0" indent="-742950">
                        <a:buFont typeface="+mj-lt"/>
                        <a:buAutoNum type="arabicParenR"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Put your poem aside and re-write it (don’t look!)</a:t>
                      </a:r>
                    </a:p>
                    <a:p>
                      <a:pPr marL="0" lvl="0" indent="0" algn="ctr">
                        <a:buFont typeface="+mj-lt"/>
                        <a:buNone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After trying all of these, you may work</a:t>
                      </a:r>
                      <a:r>
                        <a:rPr lang="en-US" sz="2200" baseline="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on your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new poem</a:t>
                      </a:r>
                      <a:endParaRPr lang="en-US" sz="220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82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Share-Time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 smtClean="0"/>
              <a:t>Share with a partner:</a:t>
            </a:r>
          </a:p>
          <a:p>
            <a:pPr marL="0" indent="0">
              <a:buNone/>
            </a:pPr>
            <a:r>
              <a:rPr lang="en-US" sz="4000" b="1" dirty="0" smtClean="0"/>
              <a:t>Was it easier or harder to start your second poem than it was your first? Why?</a:t>
            </a:r>
            <a:endParaRPr lang="en-US" sz="3800" b="1" dirty="0" smtClean="0"/>
          </a:p>
          <a:p>
            <a:pPr marL="329184" lvl="1" indent="0" algn="r">
              <a:buNone/>
            </a:pPr>
            <a:endParaRPr lang="en-US" sz="3800" b="1" dirty="0" smtClean="0"/>
          </a:p>
          <a:p>
            <a:pPr marL="329184" lvl="1" indent="0" algn="r">
              <a:buNone/>
            </a:pPr>
            <a:r>
              <a:rPr lang="en-US" sz="3200" b="1" dirty="0" smtClean="0"/>
              <a:t>\l</a:t>
            </a:r>
            <a:endParaRPr lang="en-US" sz="3800" b="1" dirty="0" smtClean="0"/>
          </a:p>
          <a:p>
            <a:pPr marL="1243584" lvl="1" indent="-914400">
              <a:buFont typeface="+mj-lt"/>
              <a:buAutoNum type="arabicPeriod"/>
            </a:pPr>
            <a:endParaRPr lang="en-US" sz="4300" b="1" dirty="0" smtClean="0"/>
          </a:p>
        </p:txBody>
      </p:sp>
    </p:spTree>
    <p:extLst>
      <p:ext uri="{BB962C8B-B14F-4D97-AF65-F5344CB8AC3E}">
        <p14:creationId xmlns:p14="http://schemas.microsoft.com/office/powerpoint/2010/main" val="303613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10141494"/>
              </p:ext>
            </p:extLst>
          </p:nvPr>
        </p:nvGraphicFramePr>
        <p:xfrm>
          <a:off x="768206" y="153934"/>
          <a:ext cx="801128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5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+mj-lt"/>
                        </a:rPr>
                        <a:t>Do</a:t>
                      </a:r>
                      <a:r>
                        <a:rPr lang="en-US" sz="4400" b="0" baseline="0" dirty="0" smtClean="0">
                          <a:latin typeface="+mj-lt"/>
                        </a:rPr>
                        <a:t> Now</a:t>
                      </a:r>
                      <a:endParaRPr lang="en-US" sz="4400" b="0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91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400" b="1" i="0" dirty="0" smtClean="0">
                          <a:latin typeface="Verdana"/>
                          <a:cs typeface="Verdana"/>
                        </a:rPr>
                        <a:t>Write in planner:</a:t>
                      </a:r>
                    </a:p>
                    <a:p>
                      <a:pPr marL="971550" lvl="1" indent="-514350">
                        <a:buFont typeface="Wingdings" charset="2"/>
                        <a:buChar char="Ø"/>
                      </a:pPr>
                      <a:r>
                        <a:rPr lang="en-US" sz="2200" b="0" i="0" dirty="0" smtClean="0">
                          <a:latin typeface="Verdana"/>
                          <a:cs typeface="Verdana"/>
                        </a:rPr>
                        <a:t>Finish half of</a:t>
                      </a:r>
                      <a:r>
                        <a:rPr lang="en-US" sz="2200" b="0" i="0" baseline="0" dirty="0" smtClean="0">
                          <a:latin typeface="Verdana"/>
                          <a:cs typeface="Verdana"/>
                        </a:rPr>
                        <a:t> 2</a:t>
                      </a:r>
                      <a:r>
                        <a:rPr lang="en-US" sz="2200" b="0" i="0" baseline="30000" dirty="0" smtClean="0">
                          <a:latin typeface="Verdana"/>
                          <a:cs typeface="Verdana"/>
                        </a:rPr>
                        <a:t>nd</a:t>
                      </a:r>
                      <a:r>
                        <a:rPr lang="en-US" sz="2200" b="0" i="0" baseline="0" dirty="0" smtClean="0">
                          <a:latin typeface="Verdana"/>
                          <a:cs typeface="Verdana"/>
                        </a:rPr>
                        <a:t> poem</a:t>
                      </a:r>
                    </a:p>
                    <a:p>
                      <a:pPr marL="971550" lvl="1" indent="-514350">
                        <a:buFont typeface="Wingdings" charset="2"/>
                        <a:buChar char="Ø"/>
                      </a:pPr>
                      <a:r>
                        <a:rPr lang="en-US" sz="2200" b="0" i="0" baseline="0" dirty="0" smtClean="0">
                          <a:latin typeface="Verdana"/>
                          <a:cs typeface="Verdana"/>
                        </a:rPr>
                        <a:t>Add new poetic device</a:t>
                      </a:r>
                      <a:endParaRPr lang="en-US" sz="2200" b="0" i="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2. Get out: </a:t>
                      </a:r>
                    </a:p>
                    <a:p>
                      <a:pPr marL="843534" lvl="1" indent="-514350">
                        <a:buFont typeface="+mj-lt"/>
                        <a:buAutoNum type="arabicParenR"/>
                      </a:pPr>
                      <a:r>
                        <a:rPr lang="en-US" sz="220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sz="2200" baseline="30000" dirty="0" smtClean="0">
                          <a:latin typeface="Verdana"/>
                          <a:cs typeface="Verdana"/>
                        </a:rPr>
                        <a:t>nd</a:t>
                      </a:r>
                      <a:r>
                        <a:rPr lang="en-US" sz="2200" dirty="0" smtClean="0">
                          <a:latin typeface="Verdana"/>
                          <a:cs typeface="Verdana"/>
                        </a:rPr>
                        <a:t> poem</a:t>
                      </a:r>
                    </a:p>
                    <a:p>
                      <a:pPr marL="843534" lvl="1" indent="-514350">
                        <a:buFont typeface="+mj-lt"/>
                        <a:buAutoNum type="arabicParenR"/>
                      </a:pPr>
                      <a:r>
                        <a:rPr lang="en-US" sz="2200" dirty="0" smtClean="0">
                          <a:latin typeface="Verdana"/>
                          <a:cs typeface="Verdana"/>
                        </a:rPr>
                        <a:t>“Awesome Phrases and Poetic Devices Log”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6925930"/>
              </p:ext>
            </p:extLst>
          </p:nvPr>
        </p:nvGraphicFramePr>
        <p:xfrm>
          <a:off x="768206" y="2904016"/>
          <a:ext cx="8011288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1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627">
                <a:tc>
                  <a:txBody>
                    <a:bodyPr/>
                    <a:lstStyle/>
                    <a:p>
                      <a:pPr algn="ctr"/>
                      <a:r>
                        <a:rPr lang="en-US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Learning Intentions</a:t>
                      </a:r>
                      <a:endParaRPr 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997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W</a:t>
                      </a:r>
                      <a:r>
                        <a:rPr lang="en-US" sz="2200" b="1" dirty="0" smtClean="0">
                          <a:latin typeface="Verdana"/>
                          <a:cs typeface="Verdana"/>
                        </a:rPr>
                        <a:t>hat:</a:t>
                      </a:r>
                      <a:r>
                        <a:rPr lang="en-US" sz="2200" dirty="0" smtClean="0">
                          <a:latin typeface="Verdana"/>
                          <a:cs typeface="Verdana"/>
                        </a:rPr>
                        <a:t> Identify new types of poetic devices and include them in our writing.</a:t>
                      </a:r>
                    </a:p>
                    <a:p>
                      <a:endParaRPr lang="en-US" sz="22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200" b="1" dirty="0" smtClean="0">
                          <a:latin typeface="Verdana"/>
                          <a:cs typeface="Verdana"/>
                        </a:rPr>
                        <a:t>How: </a:t>
                      </a:r>
                      <a:r>
                        <a:rPr lang="en-US" sz="2200" dirty="0" smtClean="0">
                          <a:latin typeface="Verdana"/>
                          <a:cs typeface="Verdana"/>
                        </a:rPr>
                        <a:t>By reading a new poem and discussing what we like.</a:t>
                      </a:r>
                      <a:r>
                        <a:rPr lang="en-US" sz="2200" b="1" dirty="0" smtClean="0">
                          <a:latin typeface="Verdana"/>
                          <a:cs typeface="Verdana"/>
                        </a:rPr>
                        <a:t> </a:t>
                      </a:r>
                      <a:endParaRPr lang="en-US" sz="2200" dirty="0" smtClean="0">
                        <a:latin typeface="Verdana"/>
                        <a:cs typeface="Verdana"/>
                      </a:endParaRPr>
                    </a:p>
                    <a:p>
                      <a:endParaRPr lang="en-US" sz="22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200" b="1" dirty="0" smtClean="0">
                          <a:latin typeface="Verdana"/>
                          <a:cs typeface="Verdana"/>
                        </a:rPr>
                        <a:t>Why: </a:t>
                      </a:r>
                      <a:r>
                        <a:rPr lang="en-US" sz="2200" dirty="0" smtClean="0">
                          <a:latin typeface="Verdana"/>
                          <a:cs typeface="Verdana"/>
                        </a:rPr>
                        <a:t>Because poetic devices are what help make poems stick with people, and we can learn examples from others to help keep improving our own</a:t>
                      </a:r>
                      <a:r>
                        <a:rPr lang="en-US" sz="2200" baseline="0" dirty="0" smtClean="0">
                          <a:latin typeface="Verdana"/>
                          <a:cs typeface="Verdana"/>
                        </a:rPr>
                        <a:t> poems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.</a:t>
                      </a:r>
                      <a:endParaRPr lang="en-US" sz="2300" b="0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grey-1293127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712" y="976649"/>
            <a:ext cx="597221" cy="5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0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758" y="2577572"/>
            <a:ext cx="7633742" cy="1492132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As you listen, write down phrases that stand out to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0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Slam Poetry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9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560" y="190111"/>
            <a:ext cx="8041440" cy="1442674"/>
          </a:xfrm>
        </p:spPr>
        <p:txBody>
          <a:bodyPr/>
          <a:lstStyle/>
          <a:p>
            <a:r>
              <a:rPr lang="en-US" dirty="0" smtClean="0"/>
              <a:t>Discuss!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41248" y="925115"/>
            <a:ext cx="3657600" cy="577530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b="1" dirty="0" smtClean="0">
                <a:latin typeface="Verdana"/>
                <a:cs typeface="Verdana"/>
              </a:rPr>
              <a:t>Questions to help conversation: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Verdana"/>
                <a:cs typeface="Verdana"/>
              </a:rPr>
              <a:t>Which part stood out to you the most?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Verdana"/>
                <a:cs typeface="Verdana"/>
              </a:rPr>
              <a:t>Why did you like that part?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Verdana"/>
                <a:cs typeface="Verdana"/>
              </a:rPr>
              <a:t>Can you tell me a little more about why you thought that?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Verdana"/>
                <a:cs typeface="Verdana"/>
              </a:rPr>
              <a:t>How might you do something similar in your poem?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5152" y="192186"/>
            <a:ext cx="4153174" cy="4586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Verdana"/>
                <a:cs typeface="Verdana"/>
              </a:rPr>
              <a:t>Sentence stems that help you elaborate: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Verdana"/>
                <a:cs typeface="Verdana"/>
              </a:rPr>
              <a:t>“I liked the part where it said “_____” because “_____</a:t>
            </a:r>
            <a:r>
              <a:rPr lang="en-US" sz="2400" dirty="0" smtClean="0">
                <a:latin typeface="Verdana"/>
                <a:cs typeface="Verdana"/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Verdana"/>
                <a:cs typeface="Verdana"/>
              </a:rPr>
              <a:t>I also liked the part you mentioned where it says, “____” because ___”</a:t>
            </a:r>
            <a:endParaRPr lang="en-US" sz="2400" dirty="0">
              <a:latin typeface="Verdana"/>
              <a:cs typeface="Verdan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Verdana"/>
                <a:cs typeface="Verdana"/>
              </a:rPr>
              <a:t>“It was cool because it ______”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Verdana"/>
                <a:cs typeface="Verdana"/>
              </a:rPr>
              <a:t>“In my poem, I think I will _____”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 descr="quiche-2067686_19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46892" y="5729074"/>
            <a:ext cx="1351434" cy="9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4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511" y="2157277"/>
            <a:ext cx="8041440" cy="1442674"/>
          </a:xfrm>
        </p:spPr>
        <p:txBody>
          <a:bodyPr>
            <a:normAutofit fontScale="90000"/>
          </a:bodyPr>
          <a:lstStyle/>
          <a:p>
            <a:r>
              <a:rPr lang="en-US" cap="none" dirty="0" smtClean="0"/>
              <a:t>Which poetic device(s) would you like to add to your writing today?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50909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Work-Time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8758" y="1266808"/>
            <a:ext cx="7633742" cy="359359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 smtClean="0">
                <a:solidFill>
                  <a:srgbClr val="000000"/>
                </a:solidFill>
                <a:latin typeface="Verdana"/>
                <a:cs typeface="Verdana"/>
              </a:rPr>
              <a:t>Work </a:t>
            </a:r>
            <a:r>
              <a:rPr lang="en-US" sz="2400" b="1" dirty="0">
                <a:solidFill>
                  <a:srgbClr val="000000"/>
                </a:solidFill>
                <a:latin typeface="Verdana"/>
                <a:cs typeface="Verdana"/>
              </a:rPr>
              <a:t>on poems from yesterday; add new poetic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  <a:latin typeface="Verdana"/>
                <a:cs typeface="Verdana"/>
              </a:rPr>
              <a:t>If you feel “finished,” here are ways to improve your poem</a:t>
            </a:r>
            <a:r>
              <a:rPr lang="en-US" sz="2400" b="1" dirty="0" smtClean="0">
                <a:solidFill>
                  <a:srgbClr val="000000"/>
                </a:solidFill>
                <a:latin typeface="Verdana"/>
                <a:cs typeface="Verdana"/>
              </a:rPr>
              <a:t>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163132"/>
              </p:ext>
            </p:extLst>
          </p:nvPr>
        </p:nvGraphicFramePr>
        <p:xfrm>
          <a:off x="1222858" y="3335519"/>
          <a:ext cx="7039273" cy="2987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9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Revision Ideas</a:t>
                      </a:r>
                      <a:endParaRPr lang="en-US" sz="2800" dirty="0"/>
                    </a:p>
                  </a:txBody>
                  <a:tcPr>
                    <a:solidFill>
                      <a:srgbClr val="732E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6334" lvl="0" indent="-514350">
                        <a:buFont typeface="+mj-lt"/>
                        <a:buAutoNum type="arabicPeriod"/>
                      </a:pPr>
                      <a:r>
                        <a:rPr lang="en-US" sz="2600" dirty="0" smtClean="0"/>
                        <a:t>Add a new type of poetic device you haven’t tried</a:t>
                      </a:r>
                    </a:p>
                    <a:p>
                      <a:pPr marL="386334" lvl="0" indent="-514350">
                        <a:buFont typeface="+mj-lt"/>
                        <a:buAutoNum type="arabicPeriod"/>
                      </a:pPr>
                      <a:r>
                        <a:rPr lang="en-US" sz="2600" dirty="0" smtClean="0"/>
                        <a:t>Add sensory details (sight, smell, sound, touch, taste)</a:t>
                      </a:r>
                    </a:p>
                    <a:p>
                      <a:pPr marL="386334" lvl="0" indent="-514350">
                        <a:buFont typeface="+mj-lt"/>
                        <a:buAutoNum type="arabicPeriod"/>
                      </a:pPr>
                      <a:r>
                        <a:rPr lang="en-US" sz="2600" dirty="0" smtClean="0"/>
                        <a:t>Try adding another assumption to your poem that is related from your list</a:t>
                      </a:r>
                      <a:endParaRPr lang="en-US" dirty="0">
                        <a:latin typeface="+mn-lt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02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Share-Time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/>
              <a:t>Share with your partner where you added the new poetic device you focused on today</a:t>
            </a:r>
          </a:p>
          <a:p>
            <a:pPr marL="0" indent="0">
              <a:buNone/>
            </a:pPr>
            <a:endParaRPr lang="en-US" sz="4500" b="1" dirty="0"/>
          </a:p>
          <a:p>
            <a:pPr marL="0" indent="0">
              <a:buNone/>
            </a:pPr>
            <a:r>
              <a:rPr lang="en-US" sz="2800" i="1" dirty="0" smtClean="0"/>
              <a:t>“I focused on [poetic device] today. Here’s one example I wrote…”</a:t>
            </a:r>
            <a:endParaRPr lang="en-US" sz="4500" i="1" dirty="0" smtClean="0"/>
          </a:p>
        </p:txBody>
      </p:sp>
    </p:spTree>
    <p:extLst>
      <p:ext uri="{BB962C8B-B14F-4D97-AF65-F5344CB8AC3E}">
        <p14:creationId xmlns:p14="http://schemas.microsoft.com/office/powerpoint/2010/main" val="85432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179798661"/>
              </p:ext>
            </p:extLst>
          </p:nvPr>
        </p:nvGraphicFramePr>
        <p:xfrm>
          <a:off x="813337" y="185294"/>
          <a:ext cx="7919124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+mj-lt"/>
                        </a:rPr>
                        <a:t>Do</a:t>
                      </a:r>
                      <a:r>
                        <a:rPr lang="en-US" sz="4400" b="0" baseline="0" dirty="0" smtClean="0">
                          <a:latin typeface="+mj-lt"/>
                        </a:rPr>
                        <a:t> Now</a:t>
                      </a:r>
                      <a:endParaRPr lang="en-US" sz="4400" b="0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91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400" b="1" i="0" dirty="0" smtClean="0">
                          <a:latin typeface="Verdana"/>
                          <a:cs typeface="Verdana"/>
                        </a:rPr>
                        <a:t>Write in planner:</a:t>
                      </a:r>
                    </a:p>
                    <a:p>
                      <a:pPr marL="971550" lvl="1" indent="-514350">
                        <a:buFont typeface="Wingdings" charset="2"/>
                        <a:buChar char="Ø"/>
                      </a:pPr>
                      <a:r>
                        <a:rPr lang="en-US" sz="2400" b="0" i="0" dirty="0" smtClean="0">
                          <a:latin typeface="Verdana"/>
                          <a:cs typeface="Verdana"/>
                        </a:rPr>
                        <a:t>Finish 1</a:t>
                      </a:r>
                      <a:r>
                        <a:rPr lang="en-US" sz="2400" b="0" i="0" baseline="30000" dirty="0" smtClean="0">
                          <a:latin typeface="Verdana"/>
                          <a:cs typeface="Verdana"/>
                        </a:rPr>
                        <a:t>st</a:t>
                      </a:r>
                      <a:r>
                        <a:rPr lang="en-US" sz="2400" b="0" i="0" dirty="0" smtClean="0">
                          <a:latin typeface="Verdana"/>
                          <a:cs typeface="Verdana"/>
                        </a:rPr>
                        <a:t> draft of 2</a:t>
                      </a:r>
                      <a:r>
                        <a:rPr lang="en-US" sz="2400" b="0" i="0" baseline="30000" dirty="0" smtClean="0">
                          <a:latin typeface="Verdana"/>
                          <a:cs typeface="Verdana"/>
                        </a:rPr>
                        <a:t>nd</a:t>
                      </a:r>
                      <a:r>
                        <a:rPr lang="en-US" sz="2400" b="0" i="0" dirty="0" smtClean="0">
                          <a:latin typeface="Verdana"/>
                          <a:cs typeface="Verdana"/>
                        </a:rPr>
                        <a:t> poem</a:t>
                      </a:r>
                      <a:endParaRPr lang="en-US" sz="2800" b="0" i="0" dirty="0" smtClean="0">
                        <a:latin typeface="Verdana"/>
                        <a:cs typeface="Verdana"/>
                      </a:endParaRP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endParaRPr lang="en-US" sz="24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2. Get out: </a:t>
                      </a: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2</a:t>
                      </a:r>
                      <a:r>
                        <a:rPr lang="en-US" sz="2400" baseline="30000" dirty="0" smtClean="0">
                          <a:latin typeface="Verdana"/>
                          <a:cs typeface="Verdana"/>
                        </a:rPr>
                        <a:t>nd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 poem</a:t>
                      </a: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“Awesome Phrases and Poetic Devices Log”</a:t>
                      </a:r>
                      <a:endParaRPr lang="en-US" sz="2400" b="1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2956086"/>
              </p:ext>
            </p:extLst>
          </p:nvPr>
        </p:nvGraphicFramePr>
        <p:xfrm>
          <a:off x="813337" y="3097494"/>
          <a:ext cx="7919124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9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627">
                <a:tc>
                  <a:txBody>
                    <a:bodyPr/>
                    <a:lstStyle/>
                    <a:p>
                      <a:pPr algn="ctr"/>
                      <a:r>
                        <a:rPr lang="en-US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Learning Intentions</a:t>
                      </a:r>
                      <a:endParaRPr 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997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latin typeface="Verdana"/>
                          <a:cs typeface="Verdana"/>
                        </a:rPr>
                        <a:t>What: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 Teach ourselves a few more poetic devices.</a:t>
                      </a:r>
                    </a:p>
                    <a:p>
                      <a:endParaRPr lang="en-US" sz="23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300" b="1" dirty="0" smtClean="0">
                          <a:latin typeface="Verdana"/>
                          <a:cs typeface="Verdana"/>
                        </a:rPr>
                        <a:t>How: 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By listening to a poem of our own choice and discussing with a partner.</a:t>
                      </a:r>
                    </a:p>
                    <a:p>
                      <a:endParaRPr lang="en-US" sz="23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300" b="1" dirty="0" smtClean="0">
                          <a:latin typeface="Verdana"/>
                          <a:cs typeface="Verdana"/>
                        </a:rPr>
                        <a:t>Why: 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Because we need to be able to teach ourselves new techniques without the help of a teacher.</a:t>
                      </a:r>
                      <a:endParaRPr lang="en-US" sz="2300" b="0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grey-1293127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89" y="1102088"/>
            <a:ext cx="597221" cy="5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0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 smtClean="0"/>
              <a:t>As you listen, write down phrases that stand out to you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2615281"/>
            <a:ext cx="7633742" cy="359359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 smtClean="0">
                <a:latin typeface="Verdana"/>
                <a:cs typeface="Verdana"/>
              </a:rPr>
              <a:t>Pick a slam poem with a partner from the available choices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>
                <a:latin typeface="Verdana"/>
                <a:cs typeface="Verdana"/>
              </a:rPr>
              <a:t>Watch poem, writing down what you notice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>
                <a:latin typeface="Verdana"/>
                <a:cs typeface="Verdana"/>
              </a:rPr>
              <a:t>Discuss your findings</a:t>
            </a:r>
            <a:endParaRPr lang="en-US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400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560" y="190111"/>
            <a:ext cx="8041440" cy="1442674"/>
          </a:xfrm>
        </p:spPr>
        <p:txBody>
          <a:bodyPr/>
          <a:lstStyle/>
          <a:p>
            <a:r>
              <a:rPr lang="en-US" dirty="0" smtClean="0"/>
              <a:t>Discuss!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41248" y="1129738"/>
            <a:ext cx="3657600" cy="577530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b="1" dirty="0" smtClean="0">
                <a:latin typeface="Verdana"/>
                <a:cs typeface="Verdana"/>
              </a:rPr>
              <a:t>Questions to help conversation: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Verdana"/>
                <a:cs typeface="Verdana"/>
              </a:rPr>
              <a:t>Which part stood out to you the most?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Verdana"/>
                <a:cs typeface="Verdana"/>
              </a:rPr>
              <a:t>Why did you like that part?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Verdana"/>
                <a:cs typeface="Verdana"/>
              </a:rPr>
              <a:t>Can you tell me a little more about why you thought that?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Verdana"/>
                <a:cs typeface="Verdana"/>
              </a:rPr>
              <a:t>How might you do something similar in your poem?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5152" y="192186"/>
            <a:ext cx="4153174" cy="4586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Verdana"/>
                <a:cs typeface="Verdana"/>
              </a:rPr>
              <a:t>Sentence stems that help you elaborate: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Verdana"/>
                <a:cs typeface="Verdana"/>
              </a:rPr>
              <a:t>“I liked the part where it said “_____” because “_____</a:t>
            </a:r>
            <a:r>
              <a:rPr lang="en-US" sz="2400" dirty="0" smtClean="0">
                <a:latin typeface="Verdana"/>
                <a:cs typeface="Verdana"/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Verdana"/>
                <a:cs typeface="Verdana"/>
              </a:rPr>
              <a:t>I also liked the part you mentioned where it says, “____” because ___”</a:t>
            </a:r>
            <a:endParaRPr lang="en-US" sz="2400" dirty="0">
              <a:latin typeface="Verdana"/>
              <a:cs typeface="Verdan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Verdana"/>
                <a:cs typeface="Verdana"/>
              </a:rPr>
              <a:t>“It was cool because it ______”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Verdana"/>
                <a:cs typeface="Verdana"/>
              </a:rPr>
              <a:t>“In my poem, I think I will _____”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 descr="quiche-2067686_19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46892" y="5729074"/>
            <a:ext cx="1351434" cy="9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3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Work-Time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8758" y="1266808"/>
            <a:ext cx="7633742" cy="359359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000000"/>
                </a:solidFill>
              </a:rPr>
              <a:t>FINISH draft 1 of poem 2</a:t>
            </a:r>
            <a:r>
              <a:rPr lang="en-US" sz="2800" b="1" i="1" dirty="0">
                <a:solidFill>
                  <a:srgbClr val="000000"/>
                </a:solidFill>
              </a:rPr>
              <a:t>—if you don’t finish during class, finish it for homework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000000"/>
                </a:solidFill>
              </a:rPr>
              <a:t>If you feel “finished,” here are some ways to improve your poem:</a:t>
            </a:r>
            <a:endParaRPr lang="en-US" sz="24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743626"/>
              </p:ext>
            </p:extLst>
          </p:nvPr>
        </p:nvGraphicFramePr>
        <p:xfrm>
          <a:off x="1207180" y="3429599"/>
          <a:ext cx="7117662" cy="3169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Revision Ideas</a:t>
                      </a:r>
                      <a:endParaRPr lang="en-US" sz="2800" dirty="0"/>
                    </a:p>
                  </a:txBody>
                  <a:tcPr>
                    <a:solidFill>
                      <a:srgbClr val="732E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6334" lvl="0" indent="-514350">
                        <a:buFont typeface="+mj-lt"/>
                        <a:buAutoNum type="arabicPeriod"/>
                      </a:pPr>
                      <a:r>
                        <a:rPr lang="en-US" sz="2800" dirty="0" smtClean="0">
                          <a:latin typeface="+mn-lt"/>
                          <a:cs typeface="Verdana"/>
                        </a:rPr>
                        <a:t>Add a new type of poetic device you haven’t tried</a:t>
                      </a:r>
                    </a:p>
                    <a:p>
                      <a:pPr marL="386334" lvl="0" indent="-514350">
                        <a:buFont typeface="+mj-lt"/>
                        <a:buAutoNum type="arabicPeriod"/>
                      </a:pPr>
                      <a:r>
                        <a:rPr lang="en-US" sz="2800" dirty="0" smtClean="0">
                          <a:latin typeface="+mn-lt"/>
                          <a:cs typeface="Verdana"/>
                        </a:rPr>
                        <a:t>Add sensory details (sight, smell, sound, touch, taste)</a:t>
                      </a:r>
                    </a:p>
                    <a:p>
                      <a:pPr marL="386334" lvl="0" indent="-514350">
                        <a:buFont typeface="+mj-lt"/>
                        <a:buAutoNum type="arabicPeriod"/>
                      </a:pPr>
                      <a:r>
                        <a:rPr lang="en-US" sz="2800" dirty="0" smtClean="0">
                          <a:latin typeface="+mn-lt"/>
                          <a:cs typeface="Verdana"/>
                        </a:rPr>
                        <a:t>Try adding another assumption to your poem that is related from your list</a:t>
                      </a:r>
                      <a:endParaRPr lang="en-US" dirty="0">
                        <a:latin typeface="+mn-lt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9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Share-Time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rmAutofit fontScale="77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b="1" dirty="0" smtClean="0">
                <a:solidFill>
                  <a:srgbClr val="000000"/>
                </a:solidFill>
              </a:rPr>
              <a:t>Find your two favorite examples from your own writing of poetic devices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b="1" dirty="0" smtClean="0">
                <a:solidFill>
                  <a:srgbClr val="000000"/>
                </a:solidFill>
              </a:rPr>
              <a:t>Write them on the appropriate poster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b="1" dirty="0" smtClean="0">
                <a:solidFill>
                  <a:srgbClr val="000000"/>
                </a:solidFill>
              </a:rPr>
              <a:t>Read others—give </a:t>
            </a:r>
            <a:r>
              <a:rPr lang="en-US" sz="4000" b="1" dirty="0" smtClean="0">
                <a:solidFill>
                  <a:srgbClr val="000000"/>
                </a:solidFill>
                <a:sym typeface="Wingdings"/>
              </a:rPr>
              <a:t> or      or short, positive reaction</a:t>
            </a:r>
            <a:endParaRPr lang="en-US" sz="4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4500" b="1" dirty="0"/>
          </a:p>
          <a:p>
            <a:pPr marL="0" indent="0">
              <a:buNone/>
            </a:pPr>
            <a:r>
              <a:rPr lang="en-US" sz="2800" i="1" dirty="0" smtClean="0"/>
              <a:t>“I focused on [poetic device] today. Here’s one example I wrote…”</a:t>
            </a:r>
            <a:endParaRPr lang="en-US" sz="4500" i="1" dirty="0" smtClean="0"/>
          </a:p>
        </p:txBody>
      </p:sp>
      <p:sp>
        <p:nvSpPr>
          <p:cNvPr id="2" name="Heart 1"/>
          <p:cNvSpPr/>
          <p:nvPr/>
        </p:nvSpPr>
        <p:spPr>
          <a:xfrm flipH="1">
            <a:off x="6135967" y="4113851"/>
            <a:ext cx="417035" cy="341242"/>
          </a:xfrm>
          <a:prstGeom prst="hear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1" dirty="0" smtClean="0"/>
              <a:t>A</a:t>
            </a:r>
            <a:r>
              <a:rPr lang="en-US" sz="4400" i="1" cap="none" dirty="0"/>
              <a:t>s</a:t>
            </a:r>
            <a:r>
              <a:rPr lang="en-US" sz="4400" i="1" cap="none" dirty="0" smtClean="0"/>
              <a:t> the poet is performing, write what you think…</a:t>
            </a:r>
            <a:endParaRPr lang="en-US" sz="4400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8758" y="2231891"/>
            <a:ext cx="7633742" cy="35935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solidFill>
                  <a:srgbClr val="000000"/>
                </a:solidFill>
              </a:rPr>
              <a:t>What is slam poetry?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0000"/>
                </a:solidFill>
              </a:rPr>
              <a:t>Slam poetry is….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0000"/>
                </a:solidFill>
              </a:rPr>
              <a:t>It is different than other poetry because….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0000"/>
                </a:solidFill>
              </a:rPr>
              <a:t>It sounds like…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000000"/>
                </a:solidFill>
              </a:rPr>
              <a:t>It reminds me of….</a:t>
            </a:r>
            <a:endParaRPr lang="en-US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14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2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57942684"/>
              </p:ext>
            </p:extLst>
          </p:nvPr>
        </p:nvGraphicFramePr>
        <p:xfrm>
          <a:off x="938758" y="185294"/>
          <a:ext cx="7629526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+mj-lt"/>
                        </a:rPr>
                        <a:t>Do</a:t>
                      </a:r>
                      <a:r>
                        <a:rPr lang="en-US" sz="4400" b="0" baseline="0" dirty="0" smtClean="0">
                          <a:latin typeface="+mj-lt"/>
                        </a:rPr>
                        <a:t> Now</a:t>
                      </a:r>
                      <a:endParaRPr lang="en-US" sz="4400" b="0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91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400" b="1" i="0" dirty="0" smtClean="0">
                          <a:latin typeface="Verdana"/>
                          <a:cs typeface="Verdana"/>
                        </a:rPr>
                        <a:t>Write in planner:</a:t>
                      </a: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Finish revising 50% of poem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2. Get out: </a:t>
                      </a: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Favorite poem you’ve written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985211"/>
              </p:ext>
            </p:extLst>
          </p:nvPr>
        </p:nvGraphicFramePr>
        <p:xfrm>
          <a:off x="938758" y="2435705"/>
          <a:ext cx="7633741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3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627">
                <a:tc>
                  <a:txBody>
                    <a:bodyPr/>
                    <a:lstStyle/>
                    <a:p>
                      <a:pPr algn="ctr"/>
                      <a:r>
                        <a:rPr lang="en-US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Learning Intentions</a:t>
                      </a:r>
                      <a:endParaRPr 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997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What: 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Try different ways to revise our poems.</a:t>
                      </a:r>
                    </a:p>
                    <a:p>
                      <a:pPr marL="0" indent="0">
                        <a:buNone/>
                      </a:pPr>
                      <a:endParaRPr lang="en-US" sz="24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How: 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Re-reading and re-writing parts or all of our poem.</a:t>
                      </a:r>
                    </a:p>
                    <a:p>
                      <a:endParaRPr lang="en-US" sz="24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Why: </a:t>
                      </a: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Because revisions help us expand the possibilities for our poems.</a:t>
                      </a:r>
                      <a:endParaRPr lang="en-US" sz="2700" b="0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grey-1293127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063" y="1305927"/>
            <a:ext cx="597221" cy="5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0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Work-Time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8758" y="1266808"/>
            <a:ext cx="7633742" cy="359359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</a:rPr>
              <a:t>FINISH revising 50% of poem</a:t>
            </a:r>
            <a:endParaRPr lang="en-US" sz="2800" b="1" i="1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</a:rPr>
              <a:t>If you can’t think of new ways to revise, see ideas below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276986"/>
              </p:ext>
            </p:extLst>
          </p:nvPr>
        </p:nvGraphicFramePr>
        <p:xfrm>
          <a:off x="1207180" y="2909679"/>
          <a:ext cx="7117662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7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Revision Ideas</a:t>
                      </a:r>
                      <a:endParaRPr lang="en-US" sz="2800" dirty="0"/>
                    </a:p>
                  </a:txBody>
                  <a:tcPr>
                    <a:solidFill>
                      <a:srgbClr val="732E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86334" lvl="0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Don’t look at your poem. On a new piece of paper, write it again in a new way</a:t>
                      </a:r>
                    </a:p>
                    <a:p>
                      <a:pPr marL="386334" lvl="0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Look at the lists of poetic devices, pick a new one, and re-word different parts of your poem to include it</a:t>
                      </a:r>
                    </a:p>
                    <a:p>
                      <a:pPr marL="386334" lvl="0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Randomly rearrange chunks of your poem.  Look for new ideas on how to order what you wrote.</a:t>
                      </a:r>
                    </a:p>
                    <a:p>
                      <a:pPr marL="386334" lvl="0" indent="-514350">
                        <a:buFont typeface="+mj-lt"/>
                        <a:buAutoNum type="arabicPeriod"/>
                      </a:pPr>
                      <a:r>
                        <a:rPr lang="en-US" sz="2400" dirty="0" smtClean="0"/>
                        <a:t>Add details to your favorite part of the poem.  Take out your least favorite part.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25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Share-Time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</a:rPr>
              <a:t>Underline everything that you changed today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</a:rPr>
              <a:t>Explain to a partner what and why you revised what you did today:</a:t>
            </a:r>
          </a:p>
          <a:p>
            <a:pPr marL="1072134" lvl="1" indent="-742950">
              <a:buFont typeface="+mj-lt"/>
              <a:buAutoNum type="arabicPeriod"/>
            </a:pPr>
            <a:r>
              <a:rPr lang="en-US" sz="2800" i="1" dirty="0" smtClean="0">
                <a:solidFill>
                  <a:srgbClr val="000000"/>
                </a:solidFill>
              </a:rPr>
              <a:t>I changed ____ because ____</a:t>
            </a:r>
          </a:p>
          <a:p>
            <a:pPr marL="1072134" lvl="1" indent="-742950">
              <a:buFont typeface="+mj-lt"/>
              <a:buAutoNum type="arabicPeriod"/>
            </a:pPr>
            <a:r>
              <a:rPr lang="en-US" sz="2800" i="1" dirty="0" smtClean="0">
                <a:solidFill>
                  <a:srgbClr val="000000"/>
                </a:solidFill>
              </a:rPr>
              <a:t>I took out _____ because ____</a:t>
            </a:r>
          </a:p>
          <a:p>
            <a:pPr marL="1072134" lvl="1" indent="-742950">
              <a:buFont typeface="+mj-lt"/>
              <a:buAutoNum type="arabicPeriod"/>
            </a:pPr>
            <a:r>
              <a:rPr lang="en-US" sz="2800" i="1" dirty="0" smtClean="0">
                <a:solidFill>
                  <a:srgbClr val="000000"/>
                </a:solidFill>
              </a:rPr>
              <a:t>I added ____ because ______</a:t>
            </a:r>
            <a:endParaRPr lang="en-US" sz="3800" i="1" dirty="0" smtClean="0">
              <a:solidFill>
                <a:srgbClr val="000000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sz="4000" b="1" dirty="0" smtClean="0"/>
          </a:p>
          <a:p>
            <a:pPr marL="0" indent="0">
              <a:buNone/>
            </a:pPr>
            <a:endParaRPr lang="en-US" sz="4500" b="1" dirty="0"/>
          </a:p>
          <a:p>
            <a:pPr marL="0" indent="0">
              <a:buNone/>
            </a:pPr>
            <a:endParaRPr lang="en-US" sz="4500" i="1" dirty="0" smtClean="0"/>
          </a:p>
        </p:txBody>
      </p:sp>
    </p:spTree>
    <p:extLst>
      <p:ext uri="{BB962C8B-B14F-4D97-AF65-F5344CB8AC3E}">
        <p14:creationId xmlns:p14="http://schemas.microsoft.com/office/powerpoint/2010/main" val="249909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0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99545384"/>
              </p:ext>
            </p:extLst>
          </p:nvPr>
        </p:nvGraphicFramePr>
        <p:xfrm>
          <a:off x="938758" y="185294"/>
          <a:ext cx="7629526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4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1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b="0" dirty="0" smtClean="0">
                          <a:latin typeface="+mj-lt"/>
                        </a:rPr>
                        <a:t>Do</a:t>
                      </a:r>
                      <a:r>
                        <a:rPr lang="en-US" sz="4400" b="0" baseline="0" dirty="0" smtClean="0">
                          <a:latin typeface="+mj-lt"/>
                        </a:rPr>
                        <a:t> Now</a:t>
                      </a:r>
                      <a:endParaRPr lang="en-US" sz="4400" b="0" dirty="0">
                        <a:latin typeface="+mj-lt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91">
                <a:tc>
                  <a:txBody>
                    <a:bodyPr/>
                    <a:lstStyle/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US" sz="2400" b="1" i="0" dirty="0" smtClean="0">
                          <a:latin typeface="Verdana"/>
                          <a:cs typeface="Verdana"/>
                        </a:rPr>
                        <a:t>Write in planner:</a:t>
                      </a:r>
                    </a:p>
                    <a:p>
                      <a:pPr marL="971550" lvl="1" indent="-514350">
                        <a:buFont typeface="Wingdings" charset="2"/>
                        <a:buChar char="Ø"/>
                      </a:pPr>
                      <a:r>
                        <a:rPr lang="en-US" sz="2400" b="0" i="0" dirty="0" smtClean="0">
                          <a:latin typeface="Verdana"/>
                          <a:cs typeface="Verdana"/>
                        </a:rPr>
                        <a:t>Finish</a:t>
                      </a:r>
                      <a:r>
                        <a:rPr lang="en-US" sz="2400" b="0" i="0" baseline="0" dirty="0" smtClean="0">
                          <a:latin typeface="Verdana"/>
                          <a:cs typeface="Verdana"/>
                        </a:rPr>
                        <a:t> revisions</a:t>
                      </a:r>
                      <a:endParaRPr lang="en-US" sz="2400" b="0" i="0" dirty="0" smtClean="0">
                        <a:latin typeface="Verdana"/>
                        <a:cs typeface="Verdana"/>
                      </a:endParaRP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endParaRPr lang="en-US" sz="2400" b="1" i="0" dirty="0" smtClean="0">
                        <a:latin typeface="Verdana"/>
                        <a:cs typeface="Verdana"/>
                      </a:endParaRP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endParaRPr lang="en-US" sz="2400" dirty="0" smtClean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b="1" dirty="0" smtClean="0">
                          <a:latin typeface="Verdana"/>
                          <a:cs typeface="Verdana"/>
                        </a:rPr>
                        <a:t>2. Get out: </a:t>
                      </a:r>
                    </a:p>
                    <a:p>
                      <a:pPr marL="843534" lvl="1" indent="-514350">
                        <a:buFont typeface="Wingdings" charset="2"/>
                        <a:buChar char="Ø"/>
                      </a:pPr>
                      <a:r>
                        <a:rPr lang="en-US" sz="2400" dirty="0" smtClean="0">
                          <a:latin typeface="Verdana"/>
                          <a:cs typeface="Verdana"/>
                        </a:rPr>
                        <a:t>Poem you picked yesterday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5408530"/>
              </p:ext>
            </p:extLst>
          </p:nvPr>
        </p:nvGraphicFramePr>
        <p:xfrm>
          <a:off x="938758" y="2435705"/>
          <a:ext cx="7633741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3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627">
                <a:tc>
                  <a:txBody>
                    <a:bodyPr/>
                    <a:lstStyle/>
                    <a:p>
                      <a:pPr algn="ctr"/>
                      <a:r>
                        <a:rPr lang="en-US" sz="4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Learning Intentions</a:t>
                      </a:r>
                      <a:endParaRPr lang="en-US" sz="4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997">
                <a:tc>
                  <a:txBody>
                    <a:bodyPr/>
                    <a:lstStyle/>
                    <a:p>
                      <a:r>
                        <a:rPr lang="en-US" sz="2300" b="1" dirty="0" smtClean="0">
                          <a:latin typeface="Verdana"/>
                          <a:cs typeface="Verdana"/>
                        </a:rPr>
                        <a:t>What: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 Provide positive and constructive feedback, and revise our poems based on feedback.</a:t>
                      </a:r>
                    </a:p>
                    <a:p>
                      <a:endParaRPr lang="en-US" sz="23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300" b="1" dirty="0" smtClean="0">
                          <a:latin typeface="Verdana"/>
                          <a:cs typeface="Verdana"/>
                        </a:rPr>
                        <a:t>How: 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Read a peer’s poem, then write and speak positive and constructive feedback for them.</a:t>
                      </a:r>
                    </a:p>
                    <a:p>
                      <a:endParaRPr lang="en-US" sz="2300" dirty="0" smtClean="0">
                        <a:latin typeface="Verdana"/>
                        <a:cs typeface="Verdana"/>
                      </a:endParaRPr>
                    </a:p>
                    <a:p>
                      <a:r>
                        <a:rPr lang="en-US" sz="2300" b="1" dirty="0" smtClean="0">
                          <a:latin typeface="Verdana"/>
                          <a:cs typeface="Verdana"/>
                        </a:rPr>
                        <a:t>Why: </a:t>
                      </a:r>
                      <a:r>
                        <a:rPr lang="en-US" sz="2300" dirty="0" smtClean="0">
                          <a:latin typeface="Verdana"/>
                          <a:cs typeface="Verdana"/>
                        </a:rPr>
                        <a:t>Because giving and receiving feedback is a critical way that writers improve their writing.</a:t>
                      </a:r>
                      <a:endParaRPr lang="en-US" sz="2300" b="0" i="0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 descr="grey-1293127_128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811" y="1713605"/>
            <a:ext cx="597221" cy="5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0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Protocol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38758" y="1615031"/>
            <a:ext cx="7633742" cy="465693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</a:rPr>
              <a:t>Swap poems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</a:rPr>
              <a:t>Ask partner what their goals are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</a:rPr>
              <a:t>Read about 5 lines</a:t>
            </a:r>
            <a:endParaRPr lang="en-US" sz="3200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</a:rPr>
              <a:t>Tell partner feedback—partner writes it down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rgbClr val="000000"/>
                </a:solidFill>
              </a:rPr>
              <a:t>One positive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3000" dirty="0">
                <a:solidFill>
                  <a:srgbClr val="000000"/>
                </a:solidFill>
              </a:rPr>
              <a:t>O</a:t>
            </a:r>
            <a:r>
              <a:rPr lang="en-US" sz="3000" dirty="0" smtClean="0">
                <a:solidFill>
                  <a:srgbClr val="000000"/>
                </a:solidFill>
              </a:rPr>
              <a:t>ne suggestion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</a:rPr>
              <a:t>Continue and repeat</a:t>
            </a:r>
          </a:p>
        </p:txBody>
      </p:sp>
    </p:spTree>
    <p:extLst>
      <p:ext uri="{BB962C8B-B14F-4D97-AF65-F5344CB8AC3E}">
        <p14:creationId xmlns:p14="http://schemas.microsoft.com/office/powerpoint/2010/main" val="346689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Work-Time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8758" y="1874517"/>
            <a:ext cx="7633742" cy="359359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b="1" dirty="0" smtClean="0">
                <a:solidFill>
                  <a:srgbClr val="000000"/>
                </a:solidFill>
              </a:rPr>
              <a:t>Provide feedback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b="1" dirty="0" smtClean="0">
                <a:solidFill>
                  <a:srgbClr val="000000"/>
                </a:solidFill>
              </a:rPr>
              <a:t>Revise poems based on feedback</a:t>
            </a:r>
            <a:endParaRPr lang="en-US" sz="30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9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Share-Time Today: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7"/>
            <a:ext cx="7313613" cy="4789487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Verdana"/>
                <a:cs typeface="Verdana"/>
              </a:rPr>
              <a:t>Independent Reflection:</a:t>
            </a:r>
          </a:p>
          <a:p>
            <a:pPr marL="1072134" lvl="1" indent="-742950"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  <a:latin typeface="Verdana"/>
                <a:cs typeface="Verdana"/>
              </a:rPr>
              <a:t>What was the most helpful feedback from today?</a:t>
            </a:r>
          </a:p>
          <a:p>
            <a:pPr marL="1072134" lvl="1" indent="-742950">
              <a:buFont typeface="+mj-lt"/>
              <a:buAutoNum type="arabicPeriod"/>
            </a:pPr>
            <a:r>
              <a:rPr lang="en-US" sz="3200" dirty="0" smtClean="0">
                <a:solidFill>
                  <a:srgbClr val="000000"/>
                </a:solidFill>
                <a:latin typeface="Verdana"/>
                <a:cs typeface="Verdana"/>
              </a:rPr>
              <a:t>Why was it helpful?</a:t>
            </a:r>
          </a:p>
          <a:p>
            <a:pPr marL="0" indent="0">
              <a:buNone/>
            </a:pPr>
            <a:endParaRPr lang="en-US" sz="4500" b="1" dirty="0"/>
          </a:p>
        </p:txBody>
      </p:sp>
    </p:spTree>
    <p:extLst>
      <p:ext uri="{BB962C8B-B14F-4D97-AF65-F5344CB8AC3E}">
        <p14:creationId xmlns:p14="http://schemas.microsoft.com/office/powerpoint/2010/main" val="94147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14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5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--Superhero Middle School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Badge--Superhero Middle School.thmx</Template>
  <TotalTime>29220</TotalTime>
  <Words>6802</Words>
  <Application>Microsoft Office PowerPoint</Application>
  <PresentationFormat>On-screen Show (4:3)</PresentationFormat>
  <Paragraphs>737</Paragraphs>
  <Slides>106</Slides>
  <Notes>102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5" baseType="lpstr">
      <vt:lpstr>Abril Fatface Regular</vt:lpstr>
      <vt:lpstr>Arial</vt:lpstr>
      <vt:lpstr>Calibri</vt:lpstr>
      <vt:lpstr>Gill Sans MT</vt:lpstr>
      <vt:lpstr>Impact</vt:lpstr>
      <vt:lpstr>Rage Italic</vt:lpstr>
      <vt:lpstr>Verdana</vt:lpstr>
      <vt:lpstr>Wingdings</vt:lpstr>
      <vt:lpstr>Badge--Superhero Middle School</vt:lpstr>
      <vt:lpstr>Slam Poetry</vt:lpstr>
      <vt:lpstr>Note to the teacher:</vt:lpstr>
      <vt:lpstr>Slam Poetry: Day 1</vt:lpstr>
      <vt:lpstr>PowerPoint Presentation</vt:lpstr>
      <vt:lpstr>Quick-write</vt:lpstr>
      <vt:lpstr>Poetry</vt:lpstr>
      <vt:lpstr>PowerPoint Presentation</vt:lpstr>
      <vt:lpstr>Slam Poetry</vt:lpstr>
      <vt:lpstr>As the poet is performing, write what you think…</vt:lpstr>
      <vt:lpstr>Talk with your partner</vt:lpstr>
      <vt:lpstr>Write in your notes..</vt:lpstr>
      <vt:lpstr>As the poets are performing, think…</vt:lpstr>
      <vt:lpstr>Slam poetry</vt:lpstr>
      <vt:lpstr>Success criteria</vt:lpstr>
      <vt:lpstr>Day 2</vt:lpstr>
      <vt:lpstr>PowerPoint Presentation</vt:lpstr>
      <vt:lpstr>Slam Poetry Unit Overview</vt:lpstr>
      <vt:lpstr>Quick-write</vt:lpstr>
      <vt:lpstr>Work-Time Today:</vt:lpstr>
      <vt:lpstr>Share-Time Today:</vt:lpstr>
      <vt:lpstr>Day 3</vt:lpstr>
      <vt:lpstr>PowerPoint Presentation</vt:lpstr>
      <vt:lpstr>Quick-write</vt:lpstr>
      <vt:lpstr>“Times I’ve Been Mistaken For A Girl”</vt:lpstr>
      <vt:lpstr>Talk with your partner</vt:lpstr>
      <vt:lpstr>As the poet is performing…</vt:lpstr>
      <vt:lpstr>Work-Time Today:</vt:lpstr>
      <vt:lpstr>Share-Time Today:</vt:lpstr>
      <vt:lpstr>Day 4</vt:lpstr>
      <vt:lpstr>PowerPoint Presentation</vt:lpstr>
      <vt:lpstr>Quick-write</vt:lpstr>
      <vt:lpstr>Words to Describe How we Speak</vt:lpstr>
      <vt:lpstr>“Accents”</vt:lpstr>
      <vt:lpstr>As  “accents”  is playing, write what you think…</vt:lpstr>
      <vt:lpstr>Talk with your partner</vt:lpstr>
      <vt:lpstr>Talk with your partner</vt:lpstr>
      <vt:lpstr>As  “accents”  is playing again, write what you think…</vt:lpstr>
      <vt:lpstr>Homework</vt:lpstr>
      <vt:lpstr>Day 5</vt:lpstr>
      <vt:lpstr>PowerPoint Presentation</vt:lpstr>
      <vt:lpstr>How’d they do that?   Let’s rewatch some poems…</vt:lpstr>
      <vt:lpstr>Looking to other people’s writing for ideas is like asking for the recipe for your auntie’s amazing potato salad.</vt:lpstr>
      <vt:lpstr>As each poem plays, take notes…</vt:lpstr>
      <vt:lpstr>Talk with your partner</vt:lpstr>
      <vt:lpstr>Talk with your partner</vt:lpstr>
      <vt:lpstr>Work-Time Today:</vt:lpstr>
      <vt:lpstr>Share-Time Today:</vt:lpstr>
      <vt:lpstr>Homework Reminder</vt:lpstr>
      <vt:lpstr>Day 6</vt:lpstr>
      <vt:lpstr>PowerPoint Presentation</vt:lpstr>
      <vt:lpstr>“The Madness Vase”</vt:lpstr>
      <vt:lpstr>As  the poet is performing, write down…</vt:lpstr>
      <vt:lpstr>Take a couple moments to write in your journal:</vt:lpstr>
      <vt:lpstr>Awesome Phrases and Poetic Devices in  “The Madness Vase”</vt:lpstr>
      <vt:lpstr>Which poetic device(s) would you like to add to your writing today?</vt:lpstr>
      <vt:lpstr>Work-Time Today:</vt:lpstr>
      <vt:lpstr>Share-Time Today:</vt:lpstr>
      <vt:lpstr>Homework Reminder</vt:lpstr>
      <vt:lpstr>Day 7</vt:lpstr>
      <vt:lpstr>PowerPoint Presentation</vt:lpstr>
      <vt:lpstr>Which poetic device will you focus on today?</vt:lpstr>
      <vt:lpstr>Work-Time Today:</vt:lpstr>
      <vt:lpstr>Share-Time Today:</vt:lpstr>
      <vt:lpstr>Day 8</vt:lpstr>
      <vt:lpstr>PowerPoint Presentation</vt:lpstr>
      <vt:lpstr>Quick-write</vt:lpstr>
      <vt:lpstr>How’d they do that?   Let’s re-watch some poems…</vt:lpstr>
      <vt:lpstr>Looking to other people’s writing for ideas is like asking for the recipe for your auntie’s amazing potato salad.</vt:lpstr>
      <vt:lpstr>As each poem plays, take notes…</vt:lpstr>
      <vt:lpstr>Talk with your partner</vt:lpstr>
      <vt:lpstr>Talk with your partner</vt:lpstr>
      <vt:lpstr>Work-Time Today:</vt:lpstr>
      <vt:lpstr>Share-Time Today:</vt:lpstr>
      <vt:lpstr>Day 9</vt:lpstr>
      <vt:lpstr>Work-Time Today:</vt:lpstr>
      <vt:lpstr>Share-Time Today:</vt:lpstr>
      <vt:lpstr>Day 10</vt:lpstr>
      <vt:lpstr>PowerPoint Presentation</vt:lpstr>
      <vt:lpstr>As you listen, write down phrases that stand out to you</vt:lpstr>
      <vt:lpstr>Discuss!</vt:lpstr>
      <vt:lpstr>Which poetic device(s) would you like to add to your writing today?</vt:lpstr>
      <vt:lpstr>Work-Time Today:</vt:lpstr>
      <vt:lpstr>Share-Time Today:</vt:lpstr>
      <vt:lpstr>Day 11</vt:lpstr>
      <vt:lpstr>PowerPoint Presentation</vt:lpstr>
      <vt:lpstr>As you listen, write down phrases that stand out to you</vt:lpstr>
      <vt:lpstr>Discuss!</vt:lpstr>
      <vt:lpstr>Work-Time Today:</vt:lpstr>
      <vt:lpstr>Share-Time Today:</vt:lpstr>
      <vt:lpstr>Day 12</vt:lpstr>
      <vt:lpstr>PowerPoint Presentation</vt:lpstr>
      <vt:lpstr>Work-Time Today:</vt:lpstr>
      <vt:lpstr>Share-Time Today:</vt:lpstr>
      <vt:lpstr>Day 13</vt:lpstr>
      <vt:lpstr>PowerPoint Presentation</vt:lpstr>
      <vt:lpstr>Feedback Protocol</vt:lpstr>
      <vt:lpstr>Work-Time Today:</vt:lpstr>
      <vt:lpstr>Share-Time Today:</vt:lpstr>
      <vt:lpstr>Day 14</vt:lpstr>
      <vt:lpstr>PowerPoint Presentation</vt:lpstr>
      <vt:lpstr>PowerPoint Presentation</vt:lpstr>
      <vt:lpstr>Work-Time Today:</vt:lpstr>
      <vt:lpstr>Share-Time Today:</vt:lpstr>
      <vt:lpstr>Day 15</vt:lpstr>
      <vt:lpstr>PowerPoint Presentation</vt:lpstr>
      <vt:lpstr>Share-time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Jeanne Zeller</dc:creator>
  <cp:lastModifiedBy>DUARTE Monique</cp:lastModifiedBy>
  <cp:revision>96</cp:revision>
  <dcterms:created xsi:type="dcterms:W3CDTF">2017-08-08T21:54:04Z</dcterms:created>
  <dcterms:modified xsi:type="dcterms:W3CDTF">2020-08-31T05:16:42Z</dcterms:modified>
</cp:coreProperties>
</file>