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3" autoAdjust="0"/>
    <p:restoredTop sz="94660"/>
  </p:normalViewPr>
  <p:slideViewPr>
    <p:cSldViewPr snapToGrid="0">
      <p:cViewPr varScale="1">
        <p:scale>
          <a:sx n="76" d="100"/>
          <a:sy n="76" d="100"/>
        </p:scale>
        <p:origin x="16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4334933" y="1169931"/>
            <a:ext cx="4814835" cy="4993802"/>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533400" y="533400"/>
            <a:ext cx="6154713" cy="3124201"/>
          </a:xfrm>
        </p:spPr>
        <p:txBody>
          <a:bodyPr anchor="b">
            <a:normAutofit/>
          </a:bodyPr>
          <a:lstStyle>
            <a:lvl1pPr algn="l">
              <a:defRPr sz="4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533400" y="3843868"/>
            <a:ext cx="4954250" cy="1913466"/>
          </a:xfrm>
        </p:spPr>
        <p:txBody>
          <a:bodyPr anchor="t">
            <a:normAutofit/>
          </a:bodyPr>
          <a:lstStyle>
            <a:lvl1pPr marL="0" indent="0" algn="l">
              <a:buNone/>
              <a:defRPr sz="2000">
                <a:solidFill>
                  <a:schemeClr val="bg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86538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n-US" smtClean="0"/>
              <a:t>Click to edit Master title style</a:t>
            </a:r>
            <a:endParaRPr lang="en-US" dirty="0"/>
          </a:p>
        </p:txBody>
      </p:sp>
      <p:sp>
        <p:nvSpPr>
          <p:cNvPr id="6" name="Picture Placeholder 2"/>
          <p:cNvSpPr>
            <a:spLocks noGrp="1" noChangeAspect="1"/>
          </p:cNvSpPr>
          <p:nvPr>
            <p:ph type="pic" idx="13"/>
          </p:nvPr>
        </p:nvSpPr>
        <p:spPr>
          <a:xfrm>
            <a:off x="533400" y="533400"/>
            <a:ext cx="8077200"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9" name="Text Placeholder 9"/>
          <p:cNvSpPr>
            <a:spLocks noGrp="1"/>
          </p:cNvSpPr>
          <p:nvPr>
            <p:ph type="body" sz="quarter" idx="14"/>
          </p:nvPr>
        </p:nvSpPr>
        <p:spPr>
          <a:xfrm>
            <a:off x="762002" y="3843867"/>
            <a:ext cx="7281332"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11/11/2020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85590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077200" cy="2895600"/>
          </a:xfrm>
        </p:spPr>
        <p:txBody>
          <a:bodyPr anchor="ctr">
            <a:normAutofit/>
          </a:bodyPr>
          <a:lstStyle>
            <a:lvl1pPr algn="l">
              <a:defRPr sz="2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533400" y="4114800"/>
            <a:ext cx="6383552" cy="1905000"/>
          </a:xfrm>
        </p:spPr>
        <p:txBody>
          <a:bodyPr anchor="ctr">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896110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283" y="533400"/>
            <a:ext cx="6859787" cy="2895600"/>
          </a:xfrm>
        </p:spPr>
        <p:txBody>
          <a:bodyPr anchor="ctr">
            <a:normAutofit/>
          </a:bodyPr>
          <a:lstStyle>
            <a:lvl1pPr algn="l">
              <a:defRPr sz="28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66800" y="3429000"/>
            <a:ext cx="6402467" cy="4826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533400" y="4301070"/>
            <a:ext cx="6382361" cy="1718730"/>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7109341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33400" y="3429000"/>
            <a:ext cx="6382361" cy="1697400"/>
          </a:xfrm>
        </p:spPr>
        <p:txBody>
          <a:bodyPr anchor="b">
            <a:normAutofit/>
          </a:bodyPr>
          <a:lstStyle>
            <a:lvl1pPr algn="l">
              <a:defRPr sz="2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533400" y="5132980"/>
            <a:ext cx="6383552" cy="886819"/>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202790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284" y="533400"/>
            <a:ext cx="6859786" cy="2895600"/>
          </a:xfrm>
        </p:spPr>
        <p:txBody>
          <a:bodyPr anchor="ctr">
            <a:normAutofit/>
          </a:bodyPr>
          <a:lstStyle>
            <a:lvl1pPr algn="l">
              <a:defRPr sz="28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533400" y="3886200"/>
            <a:ext cx="6382361" cy="1049866"/>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533400" y="4953000"/>
            <a:ext cx="6382360" cy="10668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1910095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7525658" cy="2895600"/>
          </a:xfrm>
        </p:spPr>
        <p:txBody>
          <a:bodyPr vert="horz" lIns="91440" tIns="45720" rIns="91440" bIns="45720" rtlCol="0" anchor="ctr">
            <a:normAutofit/>
          </a:bodyPr>
          <a:lstStyle>
            <a:lvl1pPr>
              <a:defRPr lang="en-US" sz="2800"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533400" y="3928534"/>
            <a:ext cx="6382361" cy="838200"/>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533400" y="4766735"/>
            <a:ext cx="6382360" cy="1253065"/>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03428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lgn="l">
              <a:defRPr sz="2800"/>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33400" y="533401"/>
            <a:ext cx="6554867" cy="376767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363726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66406" y="533400"/>
            <a:ext cx="2044194" cy="4419600"/>
          </a:xfrm>
        </p:spPr>
        <p:txBody>
          <a:bodyPr vert="eaVert">
            <a:normAutofit/>
          </a:bodyPr>
          <a:lstStyle>
            <a:lvl1pPr>
              <a:defRPr sz="2800"/>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33400" y="533400"/>
            <a:ext cx="5850012" cy="5486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821222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13159" y="685801"/>
            <a:ext cx="3703241" cy="361526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356100" y="685801"/>
            <a:ext cx="3700859" cy="3615266"/>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60994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33400" y="533400"/>
            <a:ext cx="6554867" cy="3767670"/>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48181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3400" y="1981199"/>
            <a:ext cx="6402468" cy="2319867"/>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533400" y="4487333"/>
            <a:ext cx="6402467" cy="1532467"/>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68632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smtClean="0"/>
              <a:t>Click to edit Master title style</a:t>
            </a:r>
            <a:endParaRPr lang="en-US" dirty="0"/>
          </a:p>
        </p:txBody>
      </p:sp>
      <p:sp>
        <p:nvSpPr>
          <p:cNvPr id="11" name="Content Placeholder 3"/>
          <p:cNvSpPr>
            <a:spLocks noGrp="1"/>
          </p:cNvSpPr>
          <p:nvPr>
            <p:ph sz="half" idx="13"/>
          </p:nvPr>
        </p:nvSpPr>
        <p:spPr>
          <a:xfrm>
            <a:off x="533400" y="533400"/>
            <a:ext cx="3949967" cy="3767667"/>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5"/>
          <p:cNvSpPr>
            <a:spLocks noGrp="1"/>
          </p:cNvSpPr>
          <p:nvPr>
            <p:ph sz="quarter" idx="4"/>
          </p:nvPr>
        </p:nvSpPr>
        <p:spPr>
          <a:xfrm>
            <a:off x="4662362" y="533400"/>
            <a:ext cx="3948238" cy="37592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4359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smtClean="0"/>
              <a:t>Click to edit Master title style</a:t>
            </a:r>
            <a:endParaRPr lang="en-US" dirty="0"/>
          </a:p>
        </p:txBody>
      </p:sp>
      <p:sp>
        <p:nvSpPr>
          <p:cNvPr id="3" name="Text Placeholder 2"/>
          <p:cNvSpPr>
            <a:spLocks noGrp="1"/>
          </p:cNvSpPr>
          <p:nvPr>
            <p:ph type="body" idx="1"/>
          </p:nvPr>
        </p:nvSpPr>
        <p:spPr>
          <a:xfrm>
            <a:off x="762001" y="533400"/>
            <a:ext cx="3716866" cy="609600"/>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33399" y="1143000"/>
            <a:ext cx="3945467" cy="3158067"/>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55016" y="566738"/>
            <a:ext cx="3764051" cy="576262"/>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62362" y="1143000"/>
            <a:ext cx="3956705" cy="3149600"/>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65059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01177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11/11/2020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24433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18667" y="533400"/>
            <a:ext cx="3200400" cy="1524000"/>
          </a:xfrm>
        </p:spPr>
        <p:txBody>
          <a:bodyPr anchor="b">
            <a:normAutofit/>
          </a:bodyPr>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533399" y="533400"/>
            <a:ext cx="4438755" cy="54864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418667" y="2209802"/>
            <a:ext cx="32004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8518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495800" y="1447800"/>
            <a:ext cx="3563258" cy="1143000"/>
          </a:xfrm>
        </p:spPr>
        <p:txBody>
          <a:bodyPr anchor="b">
            <a:normAutofit/>
          </a:bodyPr>
          <a:lstStyle>
            <a:lvl1pPr algn="l">
              <a:defRPr sz="2400" b="0"/>
            </a:lvl1p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762000" y="914400"/>
            <a:ext cx="3280974" cy="48006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496027" y="2743200"/>
            <a:ext cx="3564223" cy="2082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11/11/2020</a:t>
            </a:fld>
            <a:endParaRPr lang="en-US" dirty="0"/>
          </a:p>
        </p:txBody>
      </p:sp>
      <p:sp>
        <p:nvSpPr>
          <p:cNvPr id="6" name="Footer Placeholder 5"/>
          <p:cNvSpPr>
            <a:spLocks noGrp="1"/>
          </p:cNvSpPr>
          <p:nvPr>
            <p:ph type="ftr" sz="quarter" idx="11"/>
          </p:nvPr>
        </p:nvSpPr>
        <p:spPr>
          <a:xfrm>
            <a:off x="533400" y="6172200"/>
            <a:ext cx="5811724" cy="365125"/>
          </a:xfrm>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95743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6670675" y="3894667"/>
            <a:ext cx="2470456" cy="2658533"/>
            <a:chOff x="6687077" y="3259666"/>
            <a:chExt cx="2981857" cy="3208867"/>
          </a:xfrm>
        </p:grpSpPr>
        <p:cxnSp>
          <p:nvCxnSpPr>
            <p:cNvPr id="8" name="Straight Connector 7"/>
            <p:cNvCxnSpPr/>
            <p:nvPr/>
          </p:nvCxnSpPr>
          <p:spPr>
            <a:xfrm flipH="1">
              <a:off x="8756120" y="3259666"/>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6687077" y="3486677"/>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772400" y="3581400"/>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923214" y="3433394"/>
              <a:ext cx="1739738" cy="173974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398935" y="3985317"/>
              <a:ext cx="1264017" cy="126401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533400" y="4495800"/>
            <a:ext cx="6554867" cy="1524000"/>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33400" y="533401"/>
            <a:ext cx="6554867" cy="3767670"/>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30245" y="6172203"/>
            <a:ext cx="1200463"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smtClean="0"/>
              <a:pPr/>
              <a:t>11/11/2020</a:t>
            </a:fld>
            <a:endParaRPr lang="en-US" dirty="0"/>
          </a:p>
        </p:txBody>
      </p:sp>
      <p:sp>
        <p:nvSpPr>
          <p:cNvPr id="5" name="Footer Placeholder 4"/>
          <p:cNvSpPr>
            <a:spLocks noGrp="1"/>
          </p:cNvSpPr>
          <p:nvPr>
            <p:ph type="ftr" sz="quarter" idx="3"/>
          </p:nvPr>
        </p:nvSpPr>
        <p:spPr>
          <a:xfrm>
            <a:off x="533400" y="6172200"/>
            <a:ext cx="5811724"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7774426" y="5578478"/>
            <a:ext cx="856907" cy="669925"/>
          </a:xfrm>
          <a:prstGeom prst="rect">
            <a:avLst/>
          </a:prstGeom>
        </p:spPr>
        <p:txBody>
          <a:bodyPr vert="horz" lIns="91440" tIns="45720" rIns="91440" bIns="45720" rtlCol="0" anchor="b"/>
          <a:lstStyle>
            <a:lvl1pPr algn="r">
              <a:defRPr sz="2800" b="0" i="0">
                <a:solidFill>
                  <a:schemeClr val="bg2">
                    <a:lumMod val="50000"/>
                  </a:schemeClr>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88711981"/>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 id="2147483687" r:id="rId18"/>
  </p:sldLayoutIdLst>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50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50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50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AU" sz="6600" b="1" dirty="0"/>
              <a:t>Reflection</a:t>
            </a:r>
            <a:br>
              <a:rPr lang="en-AU" sz="6600" b="1" dirty="0"/>
            </a:br>
            <a:r>
              <a:rPr lang="en-AU" sz="6600" b="1" dirty="0"/>
              <a:t>Questions</a:t>
            </a:r>
            <a:endParaRPr lang="en-AU" sz="2700" b="1" dirty="0"/>
          </a:p>
        </p:txBody>
      </p:sp>
      <p:sp>
        <p:nvSpPr>
          <p:cNvPr id="3" name="Subtitle 2"/>
          <p:cNvSpPr>
            <a:spLocks noGrp="1"/>
          </p:cNvSpPr>
          <p:nvPr>
            <p:ph type="subTitle" idx="1"/>
          </p:nvPr>
        </p:nvSpPr>
        <p:spPr/>
        <p:txBody>
          <a:bodyPr>
            <a:normAutofit/>
          </a:bodyPr>
          <a:lstStyle/>
          <a:p>
            <a:r>
              <a:rPr lang="en-AU" sz="4000" b="1" dirty="0"/>
              <a:t>Year 9</a:t>
            </a:r>
          </a:p>
        </p:txBody>
      </p:sp>
    </p:spTree>
    <p:extLst>
      <p:ext uri="{BB962C8B-B14F-4D97-AF65-F5344CB8AC3E}">
        <p14:creationId xmlns:p14="http://schemas.microsoft.com/office/powerpoint/2010/main" val="2397606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3159" y="5369171"/>
            <a:ext cx="6400800" cy="1130300"/>
          </a:xfrm>
        </p:spPr>
        <p:txBody>
          <a:bodyPr>
            <a:normAutofit/>
          </a:bodyPr>
          <a:lstStyle/>
          <a:p>
            <a:r>
              <a:rPr lang="en-AU" sz="4000" b="1" dirty="0" smtClean="0"/>
              <a:t>Reflection</a:t>
            </a:r>
            <a:endParaRPr lang="en-AU" sz="4000" b="1" dirty="0"/>
          </a:p>
        </p:txBody>
      </p:sp>
      <p:sp>
        <p:nvSpPr>
          <p:cNvPr id="3" name="Content Placeholder 2"/>
          <p:cNvSpPr>
            <a:spLocks noGrp="1"/>
          </p:cNvSpPr>
          <p:nvPr>
            <p:ph sz="half" idx="1"/>
          </p:nvPr>
        </p:nvSpPr>
        <p:spPr>
          <a:xfrm>
            <a:off x="513159" y="1493519"/>
            <a:ext cx="8362484" cy="582930"/>
          </a:xfrm>
        </p:spPr>
        <p:txBody>
          <a:bodyPr>
            <a:noAutofit/>
          </a:bodyPr>
          <a:lstStyle/>
          <a:p>
            <a:r>
              <a:rPr lang="en-AU" sz="2400" b="1" dirty="0"/>
              <a:t>Describe your dreamtime story. What is the significance of this story in Aboriginal culture?</a:t>
            </a:r>
            <a:br>
              <a:rPr lang="en-AU" sz="2400" b="1" dirty="0"/>
            </a:br>
            <a:endParaRPr lang="en-AU" sz="2400" b="1" dirty="0"/>
          </a:p>
          <a:p>
            <a:endParaRPr lang="en-AU" sz="2400" b="1" dirty="0"/>
          </a:p>
        </p:txBody>
      </p:sp>
      <p:sp>
        <p:nvSpPr>
          <p:cNvPr id="4" name="Content Placeholder 3"/>
          <p:cNvSpPr>
            <a:spLocks noGrp="1"/>
          </p:cNvSpPr>
          <p:nvPr>
            <p:ph sz="half" idx="2"/>
          </p:nvPr>
        </p:nvSpPr>
        <p:spPr>
          <a:xfrm>
            <a:off x="513159" y="2346377"/>
            <a:ext cx="8362484" cy="2711450"/>
          </a:xfrm>
        </p:spPr>
        <p:txBody>
          <a:bodyPr>
            <a:noAutofit/>
          </a:bodyPr>
          <a:lstStyle/>
          <a:p>
            <a:r>
              <a:rPr lang="en-AU" sz="2400" b="1" dirty="0"/>
              <a:t>Describe the choices that you have made in your graphic novel.</a:t>
            </a:r>
          </a:p>
          <a:p>
            <a:pPr lvl="1"/>
            <a:r>
              <a:rPr lang="en-AU" sz="2000" b="1" dirty="0"/>
              <a:t>What colours did you select and why?</a:t>
            </a:r>
          </a:p>
          <a:p>
            <a:pPr lvl="1"/>
            <a:r>
              <a:rPr lang="en-AU" sz="2000" b="1" dirty="0"/>
              <a:t>What symbols did you select and why?</a:t>
            </a:r>
          </a:p>
          <a:p>
            <a:pPr lvl="1"/>
            <a:r>
              <a:rPr lang="en-AU" sz="2000" b="1" dirty="0"/>
              <a:t>How did you structure your panels, speech bubbles and thought bubbles. Highlight why you made these choices. </a:t>
            </a:r>
          </a:p>
        </p:txBody>
      </p:sp>
    </p:spTree>
    <p:extLst>
      <p:ext uri="{BB962C8B-B14F-4D97-AF65-F5344CB8AC3E}">
        <p14:creationId xmlns:p14="http://schemas.microsoft.com/office/powerpoint/2010/main" val="30465086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p:cNvSpPr/>
          <p:nvPr/>
        </p:nvSpPr>
        <p:spPr>
          <a:xfrm>
            <a:off x="0" y="774700"/>
            <a:ext cx="9144000" cy="5350183"/>
          </a:xfrm>
          <a:prstGeom prst="rect">
            <a:avLst/>
          </a:prstGeom>
        </p:spPr>
        <p:txBody>
          <a:bodyPr wrap="square">
            <a:spAutoFit/>
          </a:bodyPr>
          <a:lstStyle/>
          <a:p>
            <a:pPr marL="342900" lvl="0" indent="-342900">
              <a:spcAft>
                <a:spcPts val="800"/>
              </a:spcAft>
              <a:buFont typeface="Wingdings 3" panose="05040102010807070707" pitchFamily="18" charset="2"/>
              <a:buChar char=""/>
              <a:tabLst>
                <a:tab pos="180340" algn="l"/>
                <a:tab pos="270510" algn="l"/>
              </a:tabLst>
            </a:pPr>
            <a:r>
              <a:rPr lang="en-AU" sz="1750" b="1" dirty="0">
                <a:solidFill>
                  <a:schemeClr val="bg1"/>
                </a:solidFill>
                <a:latin typeface="Calibri" panose="020F0502020204030204" pitchFamily="34" charset="0"/>
                <a:ea typeface="Calibri" panose="020F0502020204030204" pitchFamily="34" charset="0"/>
                <a:cs typeface="Times New Roman" panose="02020603050405020304" pitchFamily="18" charset="0"/>
              </a:rPr>
              <a:t>Describe your dreamtime story. What is the significance of this story in Aboriginal culture?</a:t>
            </a:r>
            <a:br>
              <a:rPr lang="en-AU" sz="1750" b="1" dirty="0">
                <a:solidFill>
                  <a:schemeClr val="bg1"/>
                </a:solidFill>
                <a:latin typeface="Calibri" panose="020F0502020204030204" pitchFamily="34" charset="0"/>
                <a:ea typeface="Calibri" panose="020F0502020204030204" pitchFamily="34" charset="0"/>
                <a:cs typeface="Times New Roman" panose="02020603050405020304" pitchFamily="18" charset="0"/>
              </a:rPr>
            </a:br>
            <a:r>
              <a:rPr lang="en-AU" sz="1750" b="1" u="sng" dirty="0">
                <a:solidFill>
                  <a:srgbClr val="0070C0"/>
                </a:solidFill>
                <a:latin typeface="Calibri" panose="020F0502020204030204" pitchFamily="34" charset="0"/>
                <a:ea typeface="Calibri" panose="020F0502020204030204" pitchFamily="34" charset="0"/>
                <a:cs typeface="Times New Roman" panose="02020603050405020304" pitchFamily="18" charset="0"/>
              </a:rPr>
              <a:t>My dreamtime story is about...</a:t>
            </a:r>
            <a:br>
              <a:rPr lang="en-AU" sz="1750" b="1" u="sng" dirty="0">
                <a:solidFill>
                  <a:srgbClr val="0070C0"/>
                </a:solidFill>
                <a:latin typeface="Calibri" panose="020F0502020204030204" pitchFamily="34" charset="0"/>
                <a:ea typeface="Calibri" panose="020F0502020204030204" pitchFamily="34" charset="0"/>
                <a:cs typeface="Times New Roman" panose="02020603050405020304" pitchFamily="18" charset="0"/>
              </a:rPr>
            </a:br>
            <a:r>
              <a:rPr lang="en-AU" sz="1750" b="1" u="sng" dirty="0">
                <a:solidFill>
                  <a:srgbClr val="0070C0"/>
                </a:solidFill>
                <a:latin typeface="Calibri" panose="020F0502020204030204" pitchFamily="34" charset="0"/>
                <a:ea typeface="Calibri" panose="020F0502020204030204" pitchFamily="34" charset="0"/>
                <a:cs typeface="Times New Roman" panose="02020603050405020304" pitchFamily="18" charset="0"/>
              </a:rPr>
              <a:t>This is significant because in Aboriginal culture it is…</a:t>
            </a:r>
            <a:endParaRPr lang="en-AU" sz="1750" dirty="0">
              <a:solidFill>
                <a:srgbClr val="0070C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800"/>
              </a:spcAft>
              <a:buFont typeface="Wingdings 3" panose="05040102010807070707" pitchFamily="18" charset="2"/>
              <a:buChar char=""/>
              <a:tabLst>
                <a:tab pos="180340" algn="l"/>
                <a:tab pos="270510" algn="l"/>
              </a:tabLst>
            </a:pPr>
            <a:r>
              <a:rPr lang="en-AU" sz="1750" b="1" dirty="0">
                <a:solidFill>
                  <a:schemeClr val="bg1"/>
                </a:solidFill>
                <a:latin typeface="Calibri" panose="020F0502020204030204" pitchFamily="34" charset="0"/>
                <a:ea typeface="Calibri" panose="020F0502020204030204" pitchFamily="34" charset="0"/>
                <a:cs typeface="Times New Roman" panose="02020603050405020304" pitchFamily="18" charset="0"/>
              </a:rPr>
              <a:t>Describe the choices that you have made in your graphic novel.</a:t>
            </a:r>
            <a:br>
              <a:rPr lang="en-AU" sz="1750" b="1" dirty="0">
                <a:solidFill>
                  <a:schemeClr val="bg1"/>
                </a:solidFill>
                <a:latin typeface="Calibri" panose="020F0502020204030204" pitchFamily="34" charset="0"/>
                <a:ea typeface="Calibri" panose="020F0502020204030204" pitchFamily="34" charset="0"/>
                <a:cs typeface="Times New Roman" panose="02020603050405020304" pitchFamily="18" charset="0"/>
              </a:rPr>
            </a:br>
            <a:r>
              <a:rPr lang="en-AU" sz="1750" b="1" u="sng" dirty="0">
                <a:solidFill>
                  <a:srgbClr val="0070C0"/>
                </a:solidFill>
                <a:latin typeface="Calibri" panose="020F0502020204030204" pitchFamily="34" charset="0"/>
                <a:ea typeface="Calibri" panose="020F0502020204030204" pitchFamily="34" charset="0"/>
                <a:cs typeface="Times New Roman" panose="02020603050405020304" pitchFamily="18" charset="0"/>
              </a:rPr>
              <a:t>We chose to draw/print my panels as square/circle/rectangle shapes…</a:t>
            </a:r>
            <a:br>
              <a:rPr lang="en-AU" sz="1750" b="1" u="sng" dirty="0">
                <a:solidFill>
                  <a:srgbClr val="0070C0"/>
                </a:solidFill>
                <a:latin typeface="Calibri" panose="020F0502020204030204" pitchFamily="34" charset="0"/>
                <a:ea typeface="Calibri" panose="020F0502020204030204" pitchFamily="34" charset="0"/>
                <a:cs typeface="Times New Roman" panose="02020603050405020304" pitchFamily="18" charset="0"/>
              </a:rPr>
            </a:br>
            <a:r>
              <a:rPr lang="en-AU" sz="1750" b="1" u="sng" dirty="0">
                <a:solidFill>
                  <a:srgbClr val="0070C0"/>
                </a:solidFill>
                <a:latin typeface="Calibri" panose="020F0502020204030204" pitchFamily="34" charset="0"/>
                <a:ea typeface="Calibri" panose="020F0502020204030204" pitchFamily="34" charset="0"/>
                <a:cs typeface="Times New Roman" panose="02020603050405020304" pitchFamily="18" charset="0"/>
              </a:rPr>
              <a:t>We then printed/wrote out our captions and hand drew our images/printed our images…</a:t>
            </a:r>
            <a:br>
              <a:rPr lang="en-AU" sz="1750" b="1" u="sng" dirty="0">
                <a:solidFill>
                  <a:srgbClr val="0070C0"/>
                </a:solidFill>
                <a:latin typeface="Calibri" panose="020F0502020204030204" pitchFamily="34" charset="0"/>
                <a:ea typeface="Calibri" panose="020F0502020204030204" pitchFamily="34" charset="0"/>
                <a:cs typeface="Times New Roman" panose="02020603050405020304" pitchFamily="18" charset="0"/>
              </a:rPr>
            </a:br>
            <a:r>
              <a:rPr lang="en-AU" sz="1750" b="1" u="sng" dirty="0">
                <a:solidFill>
                  <a:srgbClr val="0070C0"/>
                </a:solidFill>
                <a:latin typeface="Calibri" panose="020F0502020204030204" pitchFamily="34" charset="0"/>
                <a:ea typeface="Calibri" panose="020F0502020204030204" pitchFamily="34" charset="0"/>
                <a:cs typeface="Times New Roman" panose="02020603050405020304" pitchFamily="18" charset="0"/>
              </a:rPr>
              <a:t>We chose to include speech/thought bubbles…</a:t>
            </a:r>
            <a:endParaRPr lang="en-AU" sz="1750" dirty="0">
              <a:solidFill>
                <a:srgbClr val="0070C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800"/>
              </a:spcAft>
              <a:buFont typeface="Wingdings 3" panose="05040102010807070707" pitchFamily="18" charset="2"/>
              <a:buChar char=""/>
              <a:tabLst>
                <a:tab pos="180340" algn="l"/>
                <a:tab pos="270510" algn="l"/>
              </a:tabLst>
            </a:pPr>
            <a:r>
              <a:rPr lang="en-AU" sz="1750" b="1" dirty="0">
                <a:solidFill>
                  <a:schemeClr val="bg1"/>
                </a:solidFill>
                <a:latin typeface="Calibri" panose="020F0502020204030204" pitchFamily="34" charset="0"/>
                <a:ea typeface="Calibri" panose="020F0502020204030204" pitchFamily="34" charset="0"/>
                <a:cs typeface="Times New Roman" panose="02020603050405020304" pitchFamily="18" charset="0"/>
              </a:rPr>
              <a:t>What colours did you select and why?</a:t>
            </a:r>
            <a:br>
              <a:rPr lang="en-AU" sz="1750" b="1" dirty="0">
                <a:solidFill>
                  <a:schemeClr val="bg1"/>
                </a:solidFill>
                <a:latin typeface="Calibri" panose="020F0502020204030204" pitchFamily="34" charset="0"/>
                <a:ea typeface="Calibri" panose="020F0502020204030204" pitchFamily="34" charset="0"/>
                <a:cs typeface="Times New Roman" panose="02020603050405020304" pitchFamily="18" charset="0"/>
              </a:rPr>
            </a:br>
            <a:r>
              <a:rPr lang="en-AU" sz="1750" b="1" u="sng" dirty="0">
                <a:solidFill>
                  <a:srgbClr val="0070C0"/>
                </a:solidFill>
                <a:latin typeface="Calibri" panose="020F0502020204030204" pitchFamily="34" charset="0"/>
                <a:ea typeface="Calibri" panose="020F0502020204030204" pitchFamily="34" charset="0"/>
                <a:cs typeface="Times New Roman" panose="02020603050405020304" pitchFamily="18" charset="0"/>
              </a:rPr>
              <a:t>We chose to use ____ and ____ to represent _____.</a:t>
            </a:r>
            <a:br>
              <a:rPr lang="en-AU" sz="1750" b="1" u="sng" dirty="0">
                <a:solidFill>
                  <a:srgbClr val="0070C0"/>
                </a:solidFill>
                <a:latin typeface="Calibri" panose="020F0502020204030204" pitchFamily="34" charset="0"/>
                <a:ea typeface="Calibri" panose="020F0502020204030204" pitchFamily="34" charset="0"/>
                <a:cs typeface="Times New Roman" panose="02020603050405020304" pitchFamily="18" charset="0"/>
              </a:rPr>
            </a:br>
            <a:r>
              <a:rPr lang="en-AU" sz="1750" b="1" u="sng" dirty="0">
                <a:solidFill>
                  <a:srgbClr val="0070C0"/>
                </a:solidFill>
                <a:latin typeface="Calibri" panose="020F0502020204030204" pitchFamily="34" charset="0"/>
                <a:ea typeface="Calibri" panose="020F0502020204030204" pitchFamily="34" charset="0"/>
                <a:cs typeface="Times New Roman" panose="02020603050405020304" pitchFamily="18" charset="0"/>
              </a:rPr>
              <a:t>E.g. We chose to use black and red to represent the colours of the Aboriginal flag. We included a lot of green to highlight nature and how it is flourishing within this story. </a:t>
            </a:r>
            <a:endParaRPr lang="en-AU" sz="1750" dirty="0">
              <a:solidFill>
                <a:srgbClr val="0070C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800"/>
              </a:spcAft>
              <a:buFont typeface="Wingdings 3" panose="05040102010807070707" pitchFamily="18" charset="2"/>
              <a:buChar char=""/>
              <a:tabLst>
                <a:tab pos="180340" algn="l"/>
                <a:tab pos="270510" algn="l"/>
              </a:tabLst>
            </a:pPr>
            <a:r>
              <a:rPr lang="en-AU" sz="1750" b="1" dirty="0">
                <a:solidFill>
                  <a:schemeClr val="bg1"/>
                </a:solidFill>
                <a:latin typeface="Calibri" panose="020F0502020204030204" pitchFamily="34" charset="0"/>
                <a:ea typeface="Calibri" panose="020F0502020204030204" pitchFamily="34" charset="0"/>
                <a:cs typeface="Times New Roman" panose="02020603050405020304" pitchFamily="18" charset="0"/>
              </a:rPr>
              <a:t>What symbols did you select and why?</a:t>
            </a:r>
            <a:br>
              <a:rPr lang="en-AU" sz="1750" b="1" dirty="0">
                <a:solidFill>
                  <a:schemeClr val="bg1"/>
                </a:solidFill>
                <a:latin typeface="Calibri" panose="020F0502020204030204" pitchFamily="34" charset="0"/>
                <a:ea typeface="Calibri" panose="020F0502020204030204" pitchFamily="34" charset="0"/>
                <a:cs typeface="Times New Roman" panose="02020603050405020304" pitchFamily="18" charset="0"/>
              </a:rPr>
            </a:br>
            <a:r>
              <a:rPr lang="en-AU" sz="1750" b="1" u="sng" dirty="0">
                <a:solidFill>
                  <a:srgbClr val="0070C0"/>
                </a:solidFill>
                <a:latin typeface="Calibri" panose="020F0502020204030204" pitchFamily="34" charset="0"/>
                <a:ea typeface="Calibri" panose="020F0502020204030204" pitchFamily="34" charset="0"/>
                <a:cs typeface="Times New Roman" panose="02020603050405020304" pitchFamily="18" charset="0"/>
              </a:rPr>
              <a:t>We used the Aboriginal symbol for ‘waterhole’ to highlight…</a:t>
            </a:r>
            <a:r>
              <a:rPr lang="en-AU" sz="1750" b="1" dirty="0">
                <a:solidFill>
                  <a:srgbClr val="0070C0"/>
                </a:solidFill>
                <a:latin typeface="Calibri" panose="020F0502020204030204" pitchFamily="34" charset="0"/>
                <a:ea typeface="Calibri" panose="020F0502020204030204" pitchFamily="34" charset="0"/>
                <a:cs typeface="Times New Roman" panose="02020603050405020304" pitchFamily="18" charset="0"/>
              </a:rPr>
              <a:t/>
            </a:r>
            <a:br>
              <a:rPr lang="en-AU" sz="1750" b="1" dirty="0">
                <a:solidFill>
                  <a:srgbClr val="0070C0"/>
                </a:solidFill>
                <a:latin typeface="Calibri" panose="020F0502020204030204" pitchFamily="34" charset="0"/>
                <a:ea typeface="Calibri" panose="020F0502020204030204" pitchFamily="34" charset="0"/>
                <a:cs typeface="Times New Roman" panose="02020603050405020304" pitchFamily="18" charset="0"/>
              </a:rPr>
            </a:br>
            <a:r>
              <a:rPr lang="en-AU" sz="1750" b="1" u="sng" dirty="0">
                <a:solidFill>
                  <a:srgbClr val="0070C0"/>
                </a:solidFill>
                <a:latin typeface="Calibri" panose="020F0502020204030204" pitchFamily="34" charset="0"/>
                <a:ea typeface="Calibri" panose="020F0502020204030204" pitchFamily="34" charset="0"/>
                <a:cs typeface="Times New Roman" panose="02020603050405020304" pitchFamily="18" charset="0"/>
              </a:rPr>
              <a:t>We used animal tracks such as emu and kangaroo to show the journey of the animals across the </a:t>
            </a:r>
            <a:r>
              <a:rPr lang="en-AU" sz="1750" b="1" u="sng" dirty="0" smtClean="0">
                <a:solidFill>
                  <a:srgbClr val="0070C0"/>
                </a:solidFill>
                <a:latin typeface="Calibri" panose="020F0502020204030204" pitchFamily="34" charset="0"/>
                <a:ea typeface="Calibri" panose="020F0502020204030204" pitchFamily="34" charset="0"/>
                <a:cs typeface="Times New Roman" panose="02020603050405020304" pitchFamily="18" charset="0"/>
              </a:rPr>
              <a:t>land.</a:t>
            </a:r>
            <a:endParaRPr lang="en-AU" sz="1750" dirty="0" smtClean="0">
              <a:solidFill>
                <a:srgbClr val="0070C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800"/>
              </a:spcAft>
              <a:buFont typeface="Wingdings 3" panose="05040102010807070707" pitchFamily="18" charset="2"/>
              <a:buChar char=""/>
              <a:tabLst>
                <a:tab pos="180340" algn="l"/>
                <a:tab pos="270510" algn="l"/>
              </a:tabLst>
            </a:pPr>
            <a:r>
              <a:rPr lang="en-AU" sz="1750" b="1" dirty="0" smtClean="0">
                <a:solidFill>
                  <a:schemeClr val="bg1"/>
                </a:solidFill>
                <a:latin typeface="Calibri" panose="020F0502020204030204" pitchFamily="34" charset="0"/>
                <a:ea typeface="Calibri" panose="020F0502020204030204" pitchFamily="34" charset="0"/>
                <a:cs typeface="Times New Roman" panose="02020603050405020304" pitchFamily="18" charset="0"/>
              </a:rPr>
              <a:t>How </a:t>
            </a:r>
            <a:r>
              <a:rPr lang="en-AU" sz="1750" b="1" dirty="0">
                <a:solidFill>
                  <a:schemeClr val="bg1"/>
                </a:solidFill>
                <a:latin typeface="Calibri" panose="020F0502020204030204" pitchFamily="34" charset="0"/>
                <a:ea typeface="Calibri" panose="020F0502020204030204" pitchFamily="34" charset="0"/>
                <a:cs typeface="Times New Roman" panose="02020603050405020304" pitchFamily="18" charset="0"/>
              </a:rPr>
              <a:t>did you structure your panels, speech bubbles and thought bubbles? Highlight why you made these choices. </a:t>
            </a:r>
            <a:br>
              <a:rPr lang="en-AU" sz="1750" b="1" dirty="0">
                <a:solidFill>
                  <a:schemeClr val="bg1"/>
                </a:solidFill>
                <a:latin typeface="Calibri" panose="020F0502020204030204" pitchFamily="34" charset="0"/>
                <a:ea typeface="Calibri" panose="020F0502020204030204" pitchFamily="34" charset="0"/>
                <a:cs typeface="Times New Roman" panose="02020603050405020304" pitchFamily="18" charset="0"/>
              </a:rPr>
            </a:br>
            <a:r>
              <a:rPr lang="en-AU" sz="1750" b="1" u="sng" dirty="0" smtClean="0">
                <a:solidFill>
                  <a:srgbClr val="0070C0"/>
                </a:solidFill>
                <a:latin typeface="Calibri" panose="020F0502020204030204" pitchFamily="34" charset="0"/>
                <a:ea typeface="Calibri" panose="020F0502020204030204" pitchFamily="34" charset="0"/>
                <a:cs typeface="Times New Roman" panose="02020603050405020304" pitchFamily="18" charset="0"/>
              </a:rPr>
              <a:t>For </a:t>
            </a:r>
            <a:r>
              <a:rPr lang="en-AU" sz="1750" b="1" u="sng" dirty="0">
                <a:solidFill>
                  <a:srgbClr val="0070C0"/>
                </a:solidFill>
                <a:latin typeface="Calibri" panose="020F0502020204030204" pitchFamily="34" charset="0"/>
                <a:ea typeface="Calibri" panose="020F0502020204030204" pitchFamily="34" charset="0"/>
                <a:cs typeface="Times New Roman" panose="02020603050405020304" pitchFamily="18" charset="0"/>
              </a:rPr>
              <a:t>our panels we chose to…</a:t>
            </a:r>
            <a:endParaRPr lang="en-AU" sz="1750" dirty="0">
              <a:solidFill>
                <a:srgbClr val="0070C0"/>
              </a:solidFill>
            </a:endParaRPr>
          </a:p>
        </p:txBody>
      </p:sp>
    </p:spTree>
    <p:extLst>
      <p:ext uri="{BB962C8B-B14F-4D97-AF65-F5344CB8AC3E}">
        <p14:creationId xmlns:p14="http://schemas.microsoft.com/office/powerpoint/2010/main" val="35991493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35000" y="254000"/>
            <a:ext cx="7848600" cy="6740307"/>
          </a:xfrm>
          <a:prstGeom prst="rect">
            <a:avLst/>
          </a:prstGeom>
          <a:solidFill>
            <a:schemeClr val="tx1"/>
          </a:solidFill>
        </p:spPr>
        <p:txBody>
          <a:bodyPr wrap="square" rtlCol="0">
            <a:spAutoFit/>
          </a:bodyPr>
          <a:lstStyle/>
          <a:p>
            <a:r>
              <a:rPr lang="en-AU" sz="2400" dirty="0" smtClean="0">
                <a:solidFill>
                  <a:schemeClr val="bg1"/>
                </a:solidFill>
              </a:rPr>
              <a:t>Our graphic novel extract tells the story of The Rainbow Serpent in Aboriginal Dreamtime culture. This story is significant because it explains how the rivers and lakes were formed. Within our graphic novel extract we made several choices in order to engage our readers and create meaning. For example…(</a:t>
            </a:r>
            <a:r>
              <a:rPr lang="en-AU" sz="2400" b="1" dirty="0">
                <a:solidFill>
                  <a:schemeClr val="bg1"/>
                </a:solidFill>
              </a:rPr>
              <a:t>Describe the choices that you have made in your graphic </a:t>
            </a:r>
            <a:r>
              <a:rPr lang="en-AU" sz="2400" b="1" dirty="0" smtClean="0">
                <a:solidFill>
                  <a:schemeClr val="bg1"/>
                </a:solidFill>
              </a:rPr>
              <a:t>novel). </a:t>
            </a:r>
            <a:r>
              <a:rPr lang="en-AU" sz="2400" dirty="0" smtClean="0">
                <a:solidFill>
                  <a:schemeClr val="bg1"/>
                </a:solidFill>
              </a:rPr>
              <a:t>Next, we selected various colours for specific purposes.</a:t>
            </a:r>
            <a:r>
              <a:rPr lang="en-AU" sz="2400" b="1" dirty="0" smtClean="0">
                <a:solidFill>
                  <a:schemeClr val="bg1"/>
                </a:solidFill>
              </a:rPr>
              <a:t> (What colours did you select and why). </a:t>
            </a:r>
            <a:r>
              <a:rPr lang="en-AU" sz="2400" dirty="0" smtClean="0">
                <a:solidFill>
                  <a:schemeClr val="bg1"/>
                </a:solidFill>
              </a:rPr>
              <a:t>We also carefully selected a range of symbols to create meaning.</a:t>
            </a:r>
            <a:r>
              <a:rPr lang="en-AU" sz="2400" b="1" dirty="0" smtClean="0">
                <a:solidFill>
                  <a:schemeClr val="bg1"/>
                </a:solidFill>
              </a:rPr>
              <a:t> (what symbols did you select and why). </a:t>
            </a:r>
            <a:r>
              <a:rPr lang="en-AU" sz="2400" dirty="0" smtClean="0">
                <a:solidFill>
                  <a:schemeClr val="bg1"/>
                </a:solidFill>
              </a:rPr>
              <a:t>Finally, we chose to structure our panels, speech bubbles, thought bubbles</a:t>
            </a:r>
            <a:r>
              <a:rPr lang="en-AU" sz="2400" b="1" dirty="0" smtClean="0">
                <a:solidFill>
                  <a:schemeClr val="bg1"/>
                </a:solidFill>
              </a:rPr>
              <a:t> (explain and describe why). </a:t>
            </a:r>
            <a:r>
              <a:rPr lang="en-AU" sz="2400" dirty="0" smtClean="0">
                <a:solidFill>
                  <a:schemeClr val="bg1"/>
                </a:solidFill>
              </a:rPr>
              <a:t>Overall, we believe our graphic novel extract of the Rainbow Serpent accurately depicts the story and highlights its significance in an engaging and creative way.</a:t>
            </a:r>
            <a:r>
              <a:rPr lang="en-AU" sz="2400" b="1" dirty="0">
                <a:solidFill>
                  <a:schemeClr val="bg1"/>
                </a:solidFill>
              </a:rPr>
              <a:t/>
            </a:r>
            <a:br>
              <a:rPr lang="en-AU" sz="2400" b="1" dirty="0">
                <a:solidFill>
                  <a:schemeClr val="bg1"/>
                </a:solidFill>
              </a:rPr>
            </a:br>
            <a:endParaRPr lang="en-AU" sz="2400" dirty="0">
              <a:solidFill>
                <a:schemeClr val="bg1"/>
              </a:solidFill>
            </a:endParaRPr>
          </a:p>
        </p:txBody>
      </p:sp>
    </p:spTree>
    <p:extLst>
      <p:ext uri="{BB962C8B-B14F-4D97-AF65-F5344CB8AC3E}">
        <p14:creationId xmlns:p14="http://schemas.microsoft.com/office/powerpoint/2010/main" val="3323468081"/>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D06F1E"/>
      </a:dk2>
      <a:lt2>
        <a:srgbClr val="F0BE21"/>
      </a:lt2>
      <a:accent1>
        <a:srgbClr val="760603"/>
      </a:accent1>
      <a:accent2>
        <a:srgbClr val="9F761A"/>
      </a:accent2>
      <a:accent3>
        <a:srgbClr val="92A200"/>
      </a:accent3>
      <a:accent4>
        <a:srgbClr val="4AA157"/>
      </a:accent4>
      <a:accent5>
        <a:srgbClr val="46788D"/>
      </a:accent5>
      <a:accent6>
        <a:srgbClr val="A848A8"/>
      </a:accent6>
      <a:hlink>
        <a:srgbClr val="460402"/>
      </a:hlink>
      <a:folHlink>
        <a:srgbClr val="991111"/>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3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2700"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62000"/>
                <a:satMod val="200000"/>
                <a:lumMod val="124000"/>
              </a:schemeClr>
            </a:gs>
            <a:gs pos="100000">
              <a:schemeClr val="phClr">
                <a:shade val="96000"/>
                <a:hueMod val="88000"/>
                <a:satMod val="220000"/>
                <a:lumMod val="82000"/>
              </a:schemeClr>
            </a:gs>
          </a:gsLst>
          <a:lin ang="6120000" scaled="1"/>
        </a:gradFill>
        <a:gradFill rotWithShape="1">
          <a:gsLst>
            <a:gs pos="0">
              <a:schemeClr val="phClr">
                <a:tint val="97000"/>
                <a:hueMod val="162000"/>
                <a:satMod val="200000"/>
                <a:lumMod val="124000"/>
              </a:schemeClr>
            </a:gs>
            <a:gs pos="100000">
              <a:schemeClr val="phClr">
                <a:shade val="96000"/>
                <a:hueMod val="88000"/>
                <a:satMod val="220000"/>
                <a:lumMod val="8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282EB108-EDE6-4B8E-957B-D4A69BF580EA}"/>
    </a:ext>
  </a:extLst>
</a:theme>
</file>

<file path=docProps/app.xml><?xml version="1.0" encoding="utf-8"?>
<Properties xmlns="http://schemas.openxmlformats.org/officeDocument/2006/extended-properties" xmlns:vt="http://schemas.openxmlformats.org/officeDocument/2006/docPropsVTypes">
  <Template>Slice</Template>
  <TotalTime>274</TotalTime>
  <Words>430</Words>
  <Application>Microsoft Office PowerPoint</Application>
  <PresentationFormat>On-screen Show (4:3)</PresentationFormat>
  <Paragraphs>14</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Calibri</vt:lpstr>
      <vt:lpstr>Century Gothic</vt:lpstr>
      <vt:lpstr>Times New Roman</vt:lpstr>
      <vt:lpstr>Wingdings 3</vt:lpstr>
      <vt:lpstr>Slice</vt:lpstr>
      <vt:lpstr>Reflection Questions</vt:lpstr>
      <vt:lpstr>Reflection</vt:lpstr>
      <vt:lpstr>PowerPoint Presentation</vt:lpstr>
      <vt:lpstr>PowerPoint Presentation</vt:lpstr>
    </vt:vector>
  </TitlesOfParts>
  <Company>Department of Education Western Australia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Reflection Questions</dc:title>
  <dc:creator>DUARTE Monique [Narrogin Senior High School]</dc:creator>
  <cp:lastModifiedBy>DUARTE Monique</cp:lastModifiedBy>
  <cp:revision>4</cp:revision>
  <dcterms:created xsi:type="dcterms:W3CDTF">2020-10-26T00:04:16Z</dcterms:created>
  <dcterms:modified xsi:type="dcterms:W3CDTF">2020-11-11T05:29:39Z</dcterms:modified>
</cp:coreProperties>
</file>