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9" r:id="rId2"/>
    <p:sldId id="288" r:id="rId3"/>
    <p:sldId id="298" r:id="rId4"/>
    <p:sldId id="299" r:id="rId5"/>
    <p:sldId id="300" r:id="rId6"/>
    <p:sldId id="290" r:id="rId7"/>
    <p:sldId id="292" r:id="rId8"/>
    <p:sldId id="301" r:id="rId9"/>
    <p:sldId id="293" r:id="rId10"/>
    <p:sldId id="302" r:id="rId11"/>
    <p:sldId id="295" r:id="rId12"/>
    <p:sldId id="303" r:id="rId13"/>
    <p:sldId id="304" r:id="rId14"/>
    <p:sldId id="305" r:id="rId15"/>
    <p:sldId id="309" r:id="rId16"/>
    <p:sldId id="306" r:id="rId17"/>
    <p:sldId id="311" r:id="rId18"/>
    <p:sldId id="308" r:id="rId19"/>
    <p:sldId id="312" r:id="rId20"/>
    <p:sldId id="296" r:id="rId21"/>
    <p:sldId id="277" r:id="rId22"/>
    <p:sldId id="310" r:id="rId23"/>
    <p:sldId id="313" r:id="rId24"/>
    <p:sldId id="314" r:id="rId25"/>
    <p:sldId id="287" r:id="rId26"/>
    <p:sldId id="282" r:id="rId27"/>
    <p:sldId id="315" r:id="rId28"/>
    <p:sldId id="278" r:id="rId29"/>
    <p:sldId id="280" r:id="rId30"/>
  </p:sldIdLst>
  <p:sldSz cx="6858000" cy="9144000" type="letter"/>
  <p:notesSz cx="6858000" cy="9144000"/>
  <p:defaultText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ne Zell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83EC"/>
    <a:srgbClr val="43508E"/>
    <a:srgbClr val="75AE00"/>
    <a:srgbClr val="F3D879"/>
    <a:srgbClr val="34D2E1"/>
    <a:srgbClr val="FF5844"/>
    <a:srgbClr val="55C7E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855" autoAdjust="0"/>
  </p:normalViewPr>
  <p:slideViewPr>
    <p:cSldViewPr snapToGrid="0" snapToObjects="1">
      <p:cViewPr varScale="1">
        <p:scale>
          <a:sx n="87" d="100"/>
          <a:sy n="87" d="100"/>
        </p:scale>
        <p:origin x="292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16AF59-8BE1-0943-A68A-C094A7E1A772}" type="datetimeFigureOut">
              <a:rPr lang="en-US" smtClean="0"/>
              <a:t>8/27/2020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B641A9-07F3-184A-9D45-52F20E420EBF}" type="slidenum">
              <a:rPr lang="en-US" smtClean="0"/>
              <a:t>‹#›</a:t>
            </a:fld>
            <a:endParaRPr lang="en-US"/>
          </a:p>
        </p:txBody>
      </p:sp>
    </p:spTree>
    <p:extLst>
      <p:ext uri="{BB962C8B-B14F-4D97-AF65-F5344CB8AC3E}">
        <p14:creationId xmlns:p14="http://schemas.microsoft.com/office/powerpoint/2010/main" val="1294721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4064F6-07E8-8D48-A263-EF913E629212}" type="datetimeFigureOut">
              <a:rPr lang="en-US" smtClean="0"/>
              <a:t>8/27/2020</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73B886-D438-7C47-9D3F-3BF66B3B7026}" type="slidenum">
              <a:rPr lang="en-US" smtClean="0"/>
              <a:t>‹#›</a:t>
            </a:fld>
            <a:endParaRPr lang="en-US"/>
          </a:p>
        </p:txBody>
      </p:sp>
    </p:spTree>
    <p:extLst>
      <p:ext uri="{BB962C8B-B14F-4D97-AF65-F5344CB8AC3E}">
        <p14:creationId xmlns:p14="http://schemas.microsoft.com/office/powerpoint/2010/main" val="32981744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2"/>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1BF9A8-3E4F-D747-A756-301F3330CC55}"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313768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BF9A8-3E4F-D747-A756-301F3330CC55}"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90695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8"/>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8"/>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BF9A8-3E4F-D747-A756-301F3330CC55}"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174347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BF9A8-3E4F-D747-A756-301F3330CC55}"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276909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1BF9A8-3E4F-D747-A756-301F3330CC55}"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403553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5"/>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5"/>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1BF9A8-3E4F-D747-A756-301F3330CC55}"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27506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1" y="2046817"/>
            <a:ext cx="3031331" cy="853016"/>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1BF9A8-3E4F-D747-A756-301F3330CC55}"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218990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1BF9A8-3E4F-D747-A756-301F3330CC55}"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112338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BF9A8-3E4F-D747-A756-301F3330CC55}"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161641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3"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90"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3" y="1913470"/>
            <a:ext cx="2256235" cy="6254751"/>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BF9A8-3E4F-D747-A756-301F3330CC55}"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9756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BF9A8-3E4F-D747-A756-301F3330CC55}"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05478-2D9E-EA4D-B67F-E97C38A4799C}" type="slidenum">
              <a:rPr lang="en-US" smtClean="0"/>
              <a:t>‹#›</a:t>
            </a:fld>
            <a:endParaRPr lang="en-US"/>
          </a:p>
        </p:txBody>
      </p:sp>
    </p:spTree>
    <p:extLst>
      <p:ext uri="{BB962C8B-B14F-4D97-AF65-F5344CB8AC3E}">
        <p14:creationId xmlns:p14="http://schemas.microsoft.com/office/powerpoint/2010/main" val="85313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29" tIns="45714" rIns="91429" bIns="4571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5"/>
            <a:ext cx="6172200" cy="6034617"/>
          </a:xfrm>
          <a:prstGeom prst="rect">
            <a:avLst/>
          </a:prstGeom>
        </p:spPr>
        <p:txBody>
          <a:bodyPr vert="horz" lIns="91429" tIns="45714" rIns="91429"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7"/>
            <a:ext cx="1600200" cy="486833"/>
          </a:xfrm>
          <a:prstGeom prst="rect">
            <a:avLst/>
          </a:prstGeom>
        </p:spPr>
        <p:txBody>
          <a:bodyPr vert="horz" lIns="91429" tIns="45714" rIns="91429" bIns="45714" rtlCol="0" anchor="ctr"/>
          <a:lstStyle>
            <a:lvl1pPr algn="l">
              <a:defRPr sz="1200">
                <a:solidFill>
                  <a:schemeClr val="tx1">
                    <a:tint val="75000"/>
                  </a:schemeClr>
                </a:solidFill>
              </a:defRPr>
            </a:lvl1pPr>
          </a:lstStyle>
          <a:p>
            <a:fld id="{971BF9A8-3E4F-D747-A756-301F3330CC55}" type="datetimeFigureOut">
              <a:rPr lang="en-US" smtClean="0"/>
              <a:t>8/27/2020</a:t>
            </a:fld>
            <a:endParaRPr lang="en-US"/>
          </a:p>
        </p:txBody>
      </p:sp>
      <p:sp>
        <p:nvSpPr>
          <p:cNvPr id="5" name="Footer Placeholder 4"/>
          <p:cNvSpPr>
            <a:spLocks noGrp="1"/>
          </p:cNvSpPr>
          <p:nvPr>
            <p:ph type="ftr" sz="quarter" idx="3"/>
          </p:nvPr>
        </p:nvSpPr>
        <p:spPr>
          <a:xfrm>
            <a:off x="2343150" y="8475137"/>
            <a:ext cx="2171700" cy="486833"/>
          </a:xfrm>
          <a:prstGeom prst="rect">
            <a:avLst/>
          </a:prstGeom>
        </p:spPr>
        <p:txBody>
          <a:bodyPr vert="horz" lIns="91429" tIns="45714" rIns="91429" bIns="4571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7"/>
            <a:ext cx="1600200" cy="486833"/>
          </a:xfrm>
          <a:prstGeom prst="rect">
            <a:avLst/>
          </a:prstGeom>
        </p:spPr>
        <p:txBody>
          <a:bodyPr vert="horz" lIns="91429" tIns="45714" rIns="91429" bIns="45714" rtlCol="0" anchor="ctr"/>
          <a:lstStyle>
            <a:lvl1pPr algn="r">
              <a:defRPr sz="1200">
                <a:solidFill>
                  <a:schemeClr val="tx1">
                    <a:tint val="75000"/>
                  </a:schemeClr>
                </a:solidFill>
              </a:defRPr>
            </a:lvl1pPr>
          </a:lstStyle>
          <a:p>
            <a:fld id="{4D105478-2D9E-EA4D-B67F-E97C38A4799C}" type="slidenum">
              <a:rPr lang="en-US" smtClean="0"/>
              <a:t>‹#›</a:t>
            </a:fld>
            <a:endParaRPr lang="en-US"/>
          </a:p>
        </p:txBody>
      </p:sp>
    </p:spTree>
    <p:extLst>
      <p:ext uri="{BB962C8B-B14F-4D97-AF65-F5344CB8AC3E}">
        <p14:creationId xmlns:p14="http://schemas.microsoft.com/office/powerpoint/2010/main" val="3123102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46"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3" indent="-285717"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7"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13" indent="-228573" algn="l" defTabSz="457146" rtl="0" eaLnBrk="1" latinLnBrk="0" hangingPunct="1">
        <a:spcBef>
          <a:spcPct val="20000"/>
        </a:spcBef>
        <a:buFont typeface="Arial"/>
        <a:buChar char="–"/>
        <a:defRPr sz="2000" kern="1200">
          <a:solidFill>
            <a:schemeClr val="tx1"/>
          </a:solidFill>
          <a:latin typeface="+mn-lt"/>
          <a:ea typeface="+mn-ea"/>
          <a:cs typeface="+mn-cs"/>
        </a:defRPr>
      </a:lvl4pPr>
      <a:lvl5pPr marL="2057159" indent="-228573" algn="l" defTabSz="457146" rtl="0" eaLnBrk="1" latinLnBrk="0" hangingPunct="1">
        <a:spcBef>
          <a:spcPct val="20000"/>
        </a:spcBef>
        <a:buFont typeface="Arial"/>
        <a:buChar char="»"/>
        <a:defRPr sz="2000" kern="1200">
          <a:solidFill>
            <a:schemeClr val="tx1"/>
          </a:solidFill>
          <a:latin typeface="+mn-lt"/>
          <a:ea typeface="+mn-ea"/>
          <a:cs typeface="+mn-cs"/>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677" y="501990"/>
            <a:ext cx="6040910" cy="719382"/>
          </a:xfrm>
        </p:spPr>
        <p:txBody>
          <a:bodyPr>
            <a:noAutofit/>
          </a:bodyPr>
          <a:lstStyle/>
          <a:p>
            <a:r>
              <a:rPr lang="en-US" sz="2000" b="1" u="sng" dirty="0" smtClean="0">
                <a:latin typeface="Archistico Normal"/>
                <a:cs typeface="Archistico Normal"/>
              </a:rPr>
              <a:t>Slam Poetry Unit Plan: </a:t>
            </a:r>
            <a:r>
              <a:rPr lang="en-US" sz="1800" u="sng" dirty="0" smtClean="0">
                <a:latin typeface="Archistico Normal"/>
                <a:cs typeface="Archistico Normal"/>
              </a:rPr>
              <a:t/>
            </a:r>
            <a:br>
              <a:rPr lang="en-US" sz="1800" u="sng" dirty="0" smtClean="0">
                <a:latin typeface="Archistico Normal"/>
                <a:cs typeface="Archistico Normal"/>
              </a:rPr>
            </a:br>
            <a:r>
              <a:rPr lang="en-US" sz="1600" i="1" dirty="0" smtClean="0">
                <a:latin typeface="Archistico Normal"/>
                <a:cs typeface="Archistico Normal"/>
              </a:rPr>
              <a:t>Identity and Assumptions</a:t>
            </a:r>
            <a:endParaRPr lang="en-US" sz="1400" i="1" dirty="0">
              <a:latin typeface="Archistico Normal"/>
              <a:cs typeface="Archistico Normal"/>
            </a:endParaRPr>
          </a:p>
        </p:txBody>
      </p:sp>
      <p:graphicFrame>
        <p:nvGraphicFramePr>
          <p:cNvPr id="8" name="Table 7"/>
          <p:cNvGraphicFramePr>
            <a:graphicFrameLocks noGrp="1"/>
          </p:cNvGraphicFramePr>
          <p:nvPr>
            <p:extLst>
              <p:ext uri="{D42A27DB-BD31-4B8C-83A1-F6EECF244321}">
                <p14:modId xmlns:p14="http://schemas.microsoft.com/office/powerpoint/2010/main" val="1298208253"/>
              </p:ext>
            </p:extLst>
          </p:nvPr>
        </p:nvGraphicFramePr>
        <p:xfrm>
          <a:off x="925521" y="1425121"/>
          <a:ext cx="4735222" cy="5394930"/>
        </p:xfrm>
        <a:graphic>
          <a:graphicData uri="http://schemas.openxmlformats.org/drawingml/2006/table">
            <a:tbl>
              <a:tblPr firstRow="1" bandRow="1">
                <a:tableStyleId>{5C22544A-7EE6-4342-B048-85BDC9FD1C3A}</a:tableStyleId>
              </a:tblPr>
              <a:tblGrid>
                <a:gridCol w="4058927">
                  <a:extLst>
                    <a:ext uri="{9D8B030D-6E8A-4147-A177-3AD203B41FA5}">
                      <a16:colId xmlns:a16="http://schemas.microsoft.com/office/drawing/2014/main" val="20000"/>
                    </a:ext>
                  </a:extLst>
                </a:gridCol>
                <a:gridCol w="676295">
                  <a:extLst>
                    <a:ext uri="{9D8B030D-6E8A-4147-A177-3AD203B41FA5}">
                      <a16:colId xmlns:a16="http://schemas.microsoft.com/office/drawing/2014/main" val="20001"/>
                    </a:ext>
                  </a:extLst>
                </a:gridCol>
              </a:tblGrid>
              <a:tr h="359923">
                <a:tc gridSpan="2">
                  <a:txBody>
                    <a:bodyPr/>
                    <a:lstStyle/>
                    <a:p>
                      <a:pPr marL="0" marR="0" indent="0" algn="ctr" defTabSz="457146" rtl="0" eaLnBrk="1" fontAlgn="auto" latinLnBrk="0" hangingPunct="1">
                        <a:lnSpc>
                          <a:spcPct val="100000"/>
                        </a:lnSpc>
                        <a:spcBef>
                          <a:spcPts val="0"/>
                        </a:spcBef>
                        <a:spcAft>
                          <a:spcPts val="0"/>
                        </a:spcAft>
                        <a:buClrTx/>
                        <a:buSzTx/>
                        <a:buFontTx/>
                        <a:buNone/>
                        <a:tabLst/>
                        <a:defRPr/>
                      </a:pPr>
                      <a:r>
                        <a:rPr lang="en-US" sz="1800" b="1" i="0" dirty="0" smtClean="0">
                          <a:solidFill>
                            <a:schemeClr val="tx1"/>
                          </a:solidFill>
                          <a:latin typeface="Marker Felt"/>
                          <a:cs typeface="Marker Felt"/>
                        </a:rPr>
                        <a:t>Table of Contents</a:t>
                      </a: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lumMod val="85000"/>
                      </a:schemeClr>
                    </a:solidFill>
                  </a:tcPr>
                </a:tc>
                <a:tc hMerge="1">
                  <a:txBody>
                    <a:bodyPr/>
                    <a:lstStyle/>
                    <a:p>
                      <a:endParaRPr lang="en-US" dirty="0"/>
                    </a:p>
                  </a:txBody>
                  <a:tcPr/>
                </a:tc>
                <a:extLst>
                  <a:ext uri="{0D108BD9-81ED-4DB2-BD59-A6C34878D82A}">
                    <a16:rowId xmlns:a16="http://schemas.microsoft.com/office/drawing/2014/main" val="10000"/>
                  </a:ext>
                </a:extLst>
              </a:tr>
              <a:tr h="335278">
                <a:tc>
                  <a:txBody>
                    <a:bodyPr/>
                    <a:lstStyle/>
                    <a:p>
                      <a:pPr algn="r"/>
                      <a:r>
                        <a:rPr lang="en-US" sz="1100" b="1" dirty="0" smtClean="0">
                          <a:latin typeface="Superclarendon Regular"/>
                          <a:cs typeface="Superclarendon Regular"/>
                        </a:rPr>
                        <a:t>What is Poetry?</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278">
                <a:tc>
                  <a:txBody>
                    <a:bodyPr/>
                    <a:lstStyle/>
                    <a:p>
                      <a:pPr algn="r"/>
                      <a:r>
                        <a:rPr lang="en-US" sz="1100" b="1" dirty="0" smtClean="0">
                          <a:latin typeface="Superclarendon Regular"/>
                          <a:cs typeface="Superclarendon Regular"/>
                        </a:rPr>
                        <a:t>Slam Poetry: Definition, History </a:t>
                      </a:r>
                      <a:r>
                        <a:rPr lang="en-US" sz="1100" b="1" smtClean="0">
                          <a:latin typeface="Superclarendon Regular"/>
                          <a:cs typeface="Superclarendon Regular"/>
                        </a:rPr>
                        <a:t>and Facts</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2585014504"/>
                  </a:ext>
                </a:extLst>
              </a:tr>
              <a:tr h="335278">
                <a:tc>
                  <a:txBody>
                    <a:bodyPr/>
                    <a:lstStyle/>
                    <a:p>
                      <a:pPr algn="r"/>
                      <a:r>
                        <a:rPr lang="en-US" sz="1100" b="1" dirty="0" smtClean="0">
                          <a:latin typeface="Superclarendon Regular"/>
                          <a:cs typeface="Superclarendon Regular"/>
                        </a:rPr>
                        <a:t>“Touchscreen”</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580542135"/>
                  </a:ext>
                </a:extLst>
              </a:tr>
              <a:tr h="335278">
                <a:tc>
                  <a:txBody>
                    <a:bodyPr/>
                    <a:lstStyle/>
                    <a:p>
                      <a:pPr algn="r"/>
                      <a:r>
                        <a:rPr lang="en-US" sz="1100" b="1" dirty="0" smtClean="0">
                          <a:latin typeface="Superclarendon Regular"/>
                          <a:cs typeface="Superclarendon Regular"/>
                        </a:rPr>
                        <a:t>My Multidimensional</a:t>
                      </a:r>
                      <a:r>
                        <a:rPr lang="en-US" sz="1100" b="1" baseline="0" dirty="0" smtClean="0">
                          <a:latin typeface="Superclarendon Regular"/>
                          <a:cs typeface="Superclarendon Regular"/>
                        </a:rPr>
                        <a:t> Identity</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5278">
                <a:tc>
                  <a:txBody>
                    <a:bodyPr/>
                    <a:lstStyle/>
                    <a:p>
                      <a:pPr algn="r"/>
                      <a:r>
                        <a:rPr lang="en-US" sz="1100" b="1" baseline="0" dirty="0" smtClean="0">
                          <a:latin typeface="Superclarendon Regular"/>
                          <a:cs typeface="Superclarendon Regular"/>
                        </a:rPr>
                        <a:t>“Times I’ve Been Mistaken for a Girl”</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5278">
                <a:tc>
                  <a:txBody>
                    <a:bodyPr/>
                    <a:lstStyle/>
                    <a:p>
                      <a:pPr algn="r"/>
                      <a:r>
                        <a:rPr lang="en-US" sz="1100" b="1" dirty="0" smtClean="0">
                          <a:latin typeface="Superclarendon Regular"/>
                          <a:cs typeface="Superclarendon Regular"/>
                        </a:rPr>
                        <a:t>Assumptions</a:t>
                      </a:r>
                      <a:r>
                        <a:rPr lang="en-US" sz="1100" b="1" baseline="0" dirty="0" smtClean="0">
                          <a:latin typeface="Superclarendon Regular"/>
                          <a:cs typeface="Superclarendon Regular"/>
                        </a:rPr>
                        <a:t> People Make about Identity</a:t>
                      </a:r>
                      <a:r>
                        <a:rPr lang="en-US" sz="1100" b="1" dirty="0" smtClean="0">
                          <a:latin typeface="Superclarendon Regular"/>
                          <a:cs typeface="Superclarendon Regular"/>
                        </a:rPr>
                        <a:t> </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5278">
                <a:tc>
                  <a:txBody>
                    <a:bodyPr/>
                    <a:lstStyle/>
                    <a:p>
                      <a:pPr algn="r"/>
                      <a:r>
                        <a:rPr lang="en-US" sz="1100" b="1" baseline="0" dirty="0" smtClean="0">
                          <a:latin typeface="Superclarendon Regular"/>
                          <a:cs typeface="Superclarendon Regular"/>
                        </a:rPr>
                        <a:t>“Accents”</a:t>
                      </a:r>
                      <a:r>
                        <a:rPr lang="en-US" sz="1100" b="1" dirty="0" smtClean="0">
                          <a:latin typeface="Superclarendon Regular"/>
                          <a:cs typeface="Superclarendon Regular"/>
                        </a:rPr>
                        <a:t> </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35278">
                <a:tc>
                  <a:txBody>
                    <a:bodyPr/>
                    <a:lstStyle/>
                    <a:p>
                      <a:pPr marL="0" marR="0" lvl="0" indent="0" algn="r" defTabSz="457146" rtl="0" eaLnBrk="1" fontAlgn="auto" latinLnBrk="0" hangingPunct="1">
                        <a:lnSpc>
                          <a:spcPct val="100000"/>
                        </a:lnSpc>
                        <a:spcBef>
                          <a:spcPts val="0"/>
                        </a:spcBef>
                        <a:spcAft>
                          <a:spcPts val="0"/>
                        </a:spcAft>
                        <a:buClrTx/>
                        <a:buSzTx/>
                        <a:buFontTx/>
                        <a:buNone/>
                        <a:tabLst/>
                        <a:defRPr/>
                      </a:pPr>
                      <a:r>
                        <a:rPr lang="en-US" sz="1100" b="1" dirty="0" smtClean="0">
                          <a:latin typeface="Superclarendon Regular"/>
                          <a:cs typeface="Superclarendon Regular"/>
                        </a:rPr>
                        <a:t>Awesome Phrases</a:t>
                      </a:r>
                      <a:r>
                        <a:rPr lang="en-US" sz="1100" b="1" baseline="0" dirty="0" smtClean="0">
                          <a:latin typeface="Superclarendon Regular"/>
                          <a:cs typeface="Superclarendon Regular"/>
                        </a:rPr>
                        <a:t> and Poetic Devices Log</a:t>
                      </a:r>
                      <a:r>
                        <a:rPr lang="en-US" sz="1100" b="1" dirty="0" smtClean="0">
                          <a:latin typeface="Superclarendon Regular"/>
                          <a:cs typeface="Superclarendon Regular"/>
                        </a:rPr>
                        <a:t> </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35278">
                <a:tc>
                  <a:txBody>
                    <a:bodyPr/>
                    <a:lstStyle/>
                    <a:p>
                      <a:pPr algn="r"/>
                      <a:r>
                        <a:rPr lang="en-US" sz="1100" b="1" baseline="0" dirty="0" smtClean="0">
                          <a:latin typeface="Superclarendon Regular"/>
                          <a:cs typeface="Superclarendon Regular"/>
                        </a:rPr>
                        <a:t>How do I start my poem?</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35278">
                <a:tc>
                  <a:txBody>
                    <a:bodyPr/>
                    <a:lstStyle/>
                    <a:p>
                      <a:pPr algn="r"/>
                      <a:r>
                        <a:rPr lang="en-US" sz="1100" b="1" dirty="0" smtClean="0">
                          <a:latin typeface="Superclarendon Regular"/>
                          <a:cs typeface="Superclarendon Regular"/>
                        </a:rPr>
                        <a:t>How do I end my poem?</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35278">
                <a:tc>
                  <a:txBody>
                    <a:bodyPr/>
                    <a:lstStyle/>
                    <a:p>
                      <a:pPr marL="0" marR="0" indent="0" algn="r" defTabSz="457146" rtl="0" eaLnBrk="1" fontAlgn="auto" latinLnBrk="0" hangingPunct="1">
                        <a:lnSpc>
                          <a:spcPct val="100000"/>
                        </a:lnSpc>
                        <a:spcBef>
                          <a:spcPts val="0"/>
                        </a:spcBef>
                        <a:spcAft>
                          <a:spcPts val="0"/>
                        </a:spcAft>
                        <a:buClrTx/>
                        <a:buSzTx/>
                        <a:buFontTx/>
                        <a:buNone/>
                        <a:tabLst/>
                        <a:defRPr/>
                      </a:pPr>
                      <a:r>
                        <a:rPr lang="en-US" sz="1100" b="1" dirty="0" smtClean="0">
                          <a:latin typeface="Superclarendon Regular"/>
                          <a:cs typeface="Superclarendon Regular"/>
                        </a:rPr>
                        <a:t>Slam Poem Drafting</a:t>
                      </a: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35278">
                <a:tc>
                  <a:txBody>
                    <a:bodyPr/>
                    <a:lstStyle/>
                    <a:p>
                      <a:pPr marL="0" marR="0" lvl="0" indent="0" algn="r" defTabSz="457146" rtl="0" eaLnBrk="1" fontAlgn="auto" latinLnBrk="0" hangingPunct="1">
                        <a:lnSpc>
                          <a:spcPct val="100000"/>
                        </a:lnSpc>
                        <a:spcBef>
                          <a:spcPts val="0"/>
                        </a:spcBef>
                        <a:spcAft>
                          <a:spcPts val="0"/>
                        </a:spcAft>
                        <a:buClrTx/>
                        <a:buSzTx/>
                        <a:buFontTx/>
                        <a:buNone/>
                        <a:tabLst/>
                        <a:defRPr/>
                      </a:pPr>
                      <a:r>
                        <a:rPr lang="en-US" sz="1100" b="1" dirty="0" smtClean="0">
                          <a:latin typeface="Superclarendon Regular"/>
                          <a:cs typeface="Superclarendon Regular"/>
                        </a:rPr>
                        <a:t>Peer Feedback Handout</a:t>
                      </a: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246142475"/>
                  </a:ext>
                </a:extLst>
              </a:tr>
              <a:tr h="335278">
                <a:tc>
                  <a:txBody>
                    <a:bodyPr/>
                    <a:lstStyle/>
                    <a:p>
                      <a:pPr algn="r"/>
                      <a:r>
                        <a:rPr lang="en-US" sz="1100" b="1" dirty="0" smtClean="0">
                          <a:latin typeface="Superclarendon Regular"/>
                          <a:cs typeface="Superclarendon Regular"/>
                        </a:rPr>
                        <a:t>Slam Poem Reflection</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35278">
                <a:tc>
                  <a:txBody>
                    <a:bodyPr/>
                    <a:lstStyle/>
                    <a:p>
                      <a:pPr algn="r"/>
                      <a:r>
                        <a:rPr lang="en-US" sz="1100" b="1" dirty="0" smtClean="0">
                          <a:latin typeface="Superclarendon Regular"/>
                          <a:cs typeface="Superclarendon Regular"/>
                        </a:rPr>
                        <a:t>How to Perform a Poem for Maximum Effect</a:t>
                      </a:r>
                      <a:endParaRPr lang="en-US" sz="1100" b="1" dirty="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35278">
                <a:tc>
                  <a:txBody>
                    <a:bodyPr/>
                    <a:lstStyle/>
                    <a:p>
                      <a:pPr marL="0" marR="0" lvl="0" indent="0" algn="r" defTabSz="457146" rtl="0" eaLnBrk="1" fontAlgn="auto" latinLnBrk="0" hangingPunct="1">
                        <a:lnSpc>
                          <a:spcPct val="100000"/>
                        </a:lnSpc>
                        <a:spcBef>
                          <a:spcPts val="0"/>
                        </a:spcBef>
                        <a:spcAft>
                          <a:spcPts val="0"/>
                        </a:spcAft>
                        <a:buClrTx/>
                        <a:buSzTx/>
                        <a:buFontTx/>
                        <a:buNone/>
                        <a:tabLst/>
                        <a:defRPr/>
                      </a:pPr>
                      <a:r>
                        <a:rPr lang="en-US" sz="1050" b="1" dirty="0" smtClean="0">
                          <a:latin typeface="Superclarendon Regular"/>
                          <a:cs typeface="Superclarendon Regular"/>
                        </a:rPr>
                        <a:t>Peer Performance</a:t>
                      </a:r>
                      <a:r>
                        <a:rPr lang="en-US" sz="1050" b="1" baseline="0" dirty="0" smtClean="0">
                          <a:latin typeface="Superclarendon Regular"/>
                          <a:cs typeface="Superclarendon Regular"/>
                        </a:rPr>
                        <a:t> </a:t>
                      </a:r>
                      <a:r>
                        <a:rPr lang="en-US" sz="1050" b="1" baseline="0" dirty="0" smtClean="0">
                          <a:latin typeface="Superclarendon Regular"/>
                          <a:cs typeface="Superclarendon Regular"/>
                        </a:rPr>
                        <a:t>Feedback </a:t>
                      </a:r>
                      <a:r>
                        <a:rPr lang="en-US" sz="1050" b="1" baseline="0" dirty="0" smtClean="0">
                          <a:latin typeface="Superclarendon Regular"/>
                          <a:cs typeface="Superclarendon Regular"/>
                        </a:rPr>
                        <a:t>Rubric</a:t>
                      </a:r>
                      <a:endParaRPr lang="en-US" sz="105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tc>
                  <a:txBody>
                    <a:bodyPr/>
                    <a:lstStyle/>
                    <a:p>
                      <a:pPr marL="0" lvl="0" indent="0">
                        <a:buFont typeface="+mj-lt"/>
                        <a:buNone/>
                      </a:pPr>
                      <a:endParaRPr lang="en-US" sz="1100" b="1" dirty="0" smtClean="0">
                        <a:latin typeface="Superclarendon Regular"/>
                        <a:cs typeface="Superclarendon Regular"/>
                      </a:endParaRPr>
                    </a:p>
                  </a:txBody>
                  <a:tcPr>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bl>
          </a:graphicData>
        </a:graphic>
      </p:graphicFrame>
      <p:sp>
        <p:nvSpPr>
          <p:cNvPr id="5" name="TextBox 4"/>
          <p:cNvSpPr txBox="1"/>
          <p:nvPr/>
        </p:nvSpPr>
        <p:spPr>
          <a:xfrm>
            <a:off x="349405" y="7964669"/>
            <a:ext cx="3819929" cy="369332"/>
          </a:xfrm>
          <a:prstGeom prst="rect">
            <a:avLst/>
          </a:prstGeom>
          <a:noFill/>
        </p:spPr>
        <p:txBody>
          <a:bodyPr wrap="square" rtlCol="0">
            <a:spAutoFit/>
          </a:bodyPr>
          <a:lstStyle/>
          <a:p>
            <a:r>
              <a:rPr lang="en-US" b="1" dirty="0" smtClean="0">
                <a:latin typeface="Superclarendon Regular"/>
                <a:cs typeface="Superclarendon Regular"/>
              </a:rPr>
              <a:t>Name</a:t>
            </a:r>
            <a:r>
              <a:rPr lang="en-US" b="1" dirty="0" smtClean="0">
                <a:latin typeface="Superclarendon Regular"/>
                <a:cs typeface="Superclarendon Regular"/>
                <a:sym typeface="Wingdings"/>
              </a:rPr>
              <a:t>:</a:t>
            </a:r>
            <a:r>
              <a:rPr lang="en-US" dirty="0" smtClean="0">
                <a:latin typeface="Superclarendon Regular"/>
                <a:cs typeface="Superclarendon Regular"/>
                <a:sym typeface="Wingdings"/>
              </a:rPr>
              <a:t>______________________</a:t>
            </a:r>
            <a:endParaRPr lang="en-US" dirty="0">
              <a:latin typeface="Superclarendon Regular"/>
              <a:cs typeface="Superclarendon Regular"/>
            </a:endParaRPr>
          </a:p>
        </p:txBody>
      </p:sp>
      <p:pic>
        <p:nvPicPr>
          <p:cNvPr id="3" name="Picture 2"/>
          <p:cNvPicPr>
            <a:picLocks noChangeAspect="1"/>
          </p:cNvPicPr>
          <p:nvPr/>
        </p:nvPicPr>
        <p:blipFill rotWithShape="1">
          <a:blip r:embed="rId2"/>
          <a:srcRect l="17487" r="34063"/>
          <a:stretch/>
        </p:blipFill>
        <p:spPr>
          <a:xfrm>
            <a:off x="3986289" y="7023800"/>
            <a:ext cx="2222463" cy="1655164"/>
          </a:xfrm>
          <a:prstGeom prst="rect">
            <a:avLst/>
          </a:prstGeom>
        </p:spPr>
      </p:pic>
    </p:spTree>
    <p:extLst>
      <p:ext uri="{BB962C8B-B14F-4D97-AF65-F5344CB8AC3E}">
        <p14:creationId xmlns:p14="http://schemas.microsoft.com/office/powerpoint/2010/main" val="115893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rot="16200000">
            <a:off x="1670268" y="3581017"/>
            <a:ext cx="3879431" cy="5972173"/>
          </a:xfrm>
          <a:prstGeom prst="rect">
            <a:avLst/>
          </a:prstGeom>
        </p:spPr>
      </p:pic>
      <p:sp>
        <p:nvSpPr>
          <p:cNvPr id="2" name="Rectangle 1"/>
          <p:cNvSpPr/>
          <p:nvPr/>
        </p:nvSpPr>
        <p:spPr>
          <a:xfrm>
            <a:off x="259773" y="244387"/>
            <a:ext cx="4686299" cy="530915"/>
          </a:xfrm>
          <a:prstGeom prst="rect">
            <a:avLst/>
          </a:prstGeom>
        </p:spPr>
        <p:txBody>
          <a:bodyPr wrap="square">
            <a:spAutoFit/>
          </a:bodyPr>
          <a:lstStyle/>
          <a:p>
            <a:r>
              <a:rPr lang="en-AU" sz="1000" i="1" dirty="0" smtClean="0">
                <a:latin typeface="proxima nova bold"/>
              </a:rPr>
              <a:t>Transcript</a:t>
            </a:r>
            <a:endParaRPr lang="en-AU" i="1" dirty="0" smtClean="0">
              <a:latin typeface="proxima nova bold"/>
            </a:endParaRPr>
          </a:p>
          <a:p>
            <a:r>
              <a:rPr lang="en-AU" b="1" dirty="0" smtClean="0">
                <a:latin typeface="proxima nova bold"/>
              </a:rPr>
              <a:t>“Accents” by Denice Frohman</a:t>
            </a:r>
            <a:endParaRPr lang="en-AU" b="1" dirty="0"/>
          </a:p>
        </p:txBody>
      </p:sp>
      <p:pic>
        <p:nvPicPr>
          <p:cNvPr id="4" name="Picture 3"/>
          <p:cNvPicPr>
            <a:picLocks noChangeAspect="1"/>
          </p:cNvPicPr>
          <p:nvPr/>
        </p:nvPicPr>
        <p:blipFill>
          <a:blip r:embed="rId3"/>
          <a:stretch>
            <a:fillRect/>
          </a:stretch>
        </p:blipFill>
        <p:spPr>
          <a:xfrm rot="16200000">
            <a:off x="1852623" y="-284743"/>
            <a:ext cx="3514725" cy="5972175"/>
          </a:xfrm>
          <a:prstGeom prst="rect">
            <a:avLst/>
          </a:prstGeom>
        </p:spPr>
      </p:pic>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a:solidFill>
                  <a:sysClr val="windowText" lastClr="000000"/>
                </a:solidFill>
              </a:rPr>
              <a:t>9</a:t>
            </a:r>
            <a:endParaRPr lang="en-AU" sz="1200" dirty="0">
              <a:solidFill>
                <a:sysClr val="windowText" lastClr="000000"/>
              </a:solidFill>
            </a:endParaRPr>
          </a:p>
        </p:txBody>
      </p:sp>
    </p:spTree>
    <p:extLst>
      <p:ext uri="{BB962C8B-B14F-4D97-AF65-F5344CB8AC3E}">
        <p14:creationId xmlns:p14="http://schemas.microsoft.com/office/powerpoint/2010/main" val="403630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847767917"/>
              </p:ext>
            </p:extLst>
          </p:nvPr>
        </p:nvGraphicFramePr>
        <p:xfrm>
          <a:off x="440169" y="7652104"/>
          <a:ext cx="5826607" cy="1112520"/>
        </p:xfrm>
        <a:graphic>
          <a:graphicData uri="http://schemas.openxmlformats.org/drawingml/2006/table">
            <a:tbl>
              <a:tblPr firstRow="1" bandRow="1">
                <a:tableStyleId>{5940675A-B579-460E-94D1-54222C63F5DA}</a:tableStyleId>
              </a:tblPr>
              <a:tblGrid>
                <a:gridCol w="5826607">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a:xfrm>
            <a:off x="374288" y="330807"/>
            <a:ext cx="6117194" cy="782726"/>
          </a:xfrm>
        </p:spPr>
        <p:txBody>
          <a:bodyPr>
            <a:normAutofit/>
          </a:bodyPr>
          <a:lstStyle/>
          <a:p>
            <a:r>
              <a:rPr lang="en-US" sz="2000" b="1" dirty="0">
                <a:latin typeface="Archistico Bold"/>
                <a:cs typeface="Archistico Bold"/>
              </a:rPr>
              <a:t>Interactive </a:t>
            </a:r>
            <a:r>
              <a:rPr lang="en-US" sz="2000" b="1" dirty="0" smtClean="0">
                <a:latin typeface="Archistico Bold"/>
                <a:cs typeface="Archistico Bold"/>
              </a:rPr>
              <a:t>Slam-Poem-of-the-Day:</a:t>
            </a:r>
            <a:r>
              <a:rPr lang="en-US" sz="2400" b="1" u="sng" dirty="0" smtClean="0">
                <a:latin typeface="Archistico Bold"/>
                <a:cs typeface="Archistico Bold"/>
              </a:rPr>
              <a:t/>
            </a:r>
            <a:br>
              <a:rPr lang="en-US" sz="2400" b="1" u="sng" dirty="0" smtClean="0">
                <a:latin typeface="Archistico Bold"/>
                <a:cs typeface="Archistico Bold"/>
              </a:rPr>
            </a:br>
            <a:r>
              <a:rPr lang="en-US" sz="1400" b="1" dirty="0" smtClean="0">
                <a:latin typeface="Archistico Bold"/>
                <a:cs typeface="Archistico Bold"/>
              </a:rPr>
              <a:t>“</a:t>
            </a:r>
            <a:r>
              <a:rPr lang="en-US" sz="1400" b="1" dirty="0">
                <a:latin typeface="Archistico Bold"/>
                <a:cs typeface="Archistico Bold"/>
              </a:rPr>
              <a:t>Accents” </a:t>
            </a:r>
          </a:p>
        </p:txBody>
      </p:sp>
      <p:sp>
        <p:nvSpPr>
          <p:cNvPr id="5" name="Rectangle 4"/>
          <p:cNvSpPr/>
          <p:nvPr/>
        </p:nvSpPr>
        <p:spPr>
          <a:xfrm>
            <a:off x="374289" y="1025349"/>
            <a:ext cx="6117193" cy="597087"/>
          </a:xfrm>
          <a:prstGeom prst="rect">
            <a:avLst/>
          </a:prstGeom>
        </p:spPr>
        <p:txBody>
          <a:bodyPr wrap="square">
            <a:spAutoFit/>
          </a:bodyPr>
          <a:lstStyle/>
          <a:p>
            <a:pPr marL="228600" indent="-228600">
              <a:lnSpc>
                <a:spcPct val="140000"/>
              </a:lnSpc>
              <a:buAutoNum type="arabicPeriod"/>
            </a:pPr>
            <a:r>
              <a:rPr lang="en-US" sz="1200" b="1" dirty="0" smtClean="0">
                <a:latin typeface="Marker Felt"/>
                <a:cs typeface="Marker Felt"/>
              </a:rPr>
              <a:t>Beginning </a:t>
            </a:r>
            <a:r>
              <a:rPr lang="en-US" sz="1200" b="1" dirty="0">
                <a:latin typeface="Marker Felt"/>
                <a:cs typeface="Marker Felt"/>
              </a:rPr>
              <a:t>of class quick-write</a:t>
            </a:r>
            <a:r>
              <a:rPr lang="en-US" sz="1200" b="1" dirty="0" smtClean="0">
                <a:latin typeface="Marker Felt"/>
                <a:cs typeface="Marker Felt"/>
              </a:rPr>
              <a:t>:</a:t>
            </a:r>
          </a:p>
          <a:p>
            <a:pPr>
              <a:lnSpc>
                <a:spcPct val="140000"/>
              </a:lnSpc>
            </a:pPr>
            <a:r>
              <a:rPr lang="en-US" sz="1200" dirty="0" smtClean="0">
                <a:latin typeface="Marker Felt"/>
                <a:cs typeface="Marker Felt"/>
              </a:rPr>
              <a:t>How does the way you speak connect to your identity?</a:t>
            </a:r>
            <a:endParaRPr lang="en-US" sz="1200" dirty="0">
              <a:latin typeface="Marker Felt"/>
              <a:cs typeface="Marker Felt"/>
            </a:endParaRPr>
          </a:p>
        </p:txBody>
      </p:sp>
      <p:graphicFrame>
        <p:nvGraphicFramePr>
          <p:cNvPr id="4" name="Table 3"/>
          <p:cNvGraphicFramePr>
            <a:graphicFrameLocks noGrp="1"/>
          </p:cNvGraphicFramePr>
          <p:nvPr>
            <p:extLst>
              <p:ext uri="{D42A27DB-BD31-4B8C-83A1-F6EECF244321}">
                <p14:modId xmlns:p14="http://schemas.microsoft.com/office/powerpoint/2010/main" val="1453581535"/>
              </p:ext>
            </p:extLst>
          </p:nvPr>
        </p:nvGraphicFramePr>
        <p:xfrm>
          <a:off x="519581" y="1505406"/>
          <a:ext cx="5826607" cy="1112520"/>
        </p:xfrm>
        <a:graphic>
          <a:graphicData uri="http://schemas.openxmlformats.org/drawingml/2006/table">
            <a:tbl>
              <a:tblPr firstRow="1" bandRow="1">
                <a:tableStyleId>{5940675A-B579-460E-94D1-54222C63F5DA}</a:tableStyleId>
              </a:tblPr>
              <a:tblGrid>
                <a:gridCol w="5826607">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5" name="Rectangle 14"/>
          <p:cNvSpPr/>
          <p:nvPr/>
        </p:nvSpPr>
        <p:spPr>
          <a:xfrm>
            <a:off x="374289" y="2768661"/>
            <a:ext cx="6117193" cy="597087"/>
          </a:xfrm>
          <a:prstGeom prst="rect">
            <a:avLst/>
          </a:prstGeom>
        </p:spPr>
        <p:txBody>
          <a:bodyPr wrap="square">
            <a:spAutoFit/>
          </a:bodyPr>
          <a:lstStyle/>
          <a:p>
            <a:pPr>
              <a:lnSpc>
                <a:spcPct val="140000"/>
              </a:lnSpc>
            </a:pPr>
            <a:r>
              <a:rPr lang="en-US" sz="1200" b="1" dirty="0" smtClean="0">
                <a:latin typeface="Marker Felt"/>
                <a:cs typeface="Marker Felt"/>
              </a:rPr>
              <a:t>Ways to describe different types of language:</a:t>
            </a:r>
          </a:p>
          <a:p>
            <a:pPr>
              <a:lnSpc>
                <a:spcPct val="140000"/>
              </a:lnSpc>
            </a:pPr>
            <a:r>
              <a:rPr lang="en-US" sz="1200" b="1" dirty="0" smtClean="0">
                <a:latin typeface="Marker Felt"/>
                <a:cs typeface="Marker Felt"/>
              </a:rPr>
              <a:t>Vernacular				Dialect					Language	</a:t>
            </a:r>
            <a:endParaRPr lang="en-US" sz="1200" dirty="0">
              <a:latin typeface="Marker Felt"/>
              <a:cs typeface="Marker Felt"/>
            </a:endParaRPr>
          </a:p>
        </p:txBody>
      </p:sp>
      <p:graphicFrame>
        <p:nvGraphicFramePr>
          <p:cNvPr id="17" name="Table 16"/>
          <p:cNvGraphicFramePr>
            <a:graphicFrameLocks noGrp="1"/>
          </p:cNvGraphicFramePr>
          <p:nvPr>
            <p:extLst>
              <p:ext uri="{D42A27DB-BD31-4B8C-83A1-F6EECF244321}">
                <p14:modId xmlns:p14="http://schemas.microsoft.com/office/powerpoint/2010/main" val="2314487897"/>
              </p:ext>
            </p:extLst>
          </p:nvPr>
        </p:nvGraphicFramePr>
        <p:xfrm>
          <a:off x="473559" y="3917115"/>
          <a:ext cx="5826607" cy="1112520"/>
        </p:xfrm>
        <a:graphic>
          <a:graphicData uri="http://schemas.openxmlformats.org/drawingml/2006/table">
            <a:tbl>
              <a:tblPr firstRow="1" bandRow="1">
                <a:tableStyleId>{5940675A-B579-460E-94D1-54222C63F5DA}</a:tableStyleId>
              </a:tblPr>
              <a:tblGrid>
                <a:gridCol w="5826607">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2" name="Rectangle 21"/>
          <p:cNvSpPr/>
          <p:nvPr/>
        </p:nvSpPr>
        <p:spPr>
          <a:xfrm>
            <a:off x="374289" y="5158634"/>
            <a:ext cx="6117193" cy="609398"/>
          </a:xfrm>
          <a:prstGeom prst="rect">
            <a:avLst/>
          </a:prstGeom>
        </p:spPr>
        <p:txBody>
          <a:bodyPr wrap="square">
            <a:spAutoFit/>
          </a:bodyPr>
          <a:lstStyle/>
          <a:p>
            <a:pPr>
              <a:lnSpc>
                <a:spcPct val="140000"/>
              </a:lnSpc>
            </a:pPr>
            <a:r>
              <a:rPr lang="en-US" sz="1200" b="1" dirty="0">
                <a:latin typeface="Marker Felt"/>
                <a:cs typeface="Marker Felt"/>
              </a:rPr>
              <a:t>DURING 2</a:t>
            </a:r>
            <a:r>
              <a:rPr lang="en-US" sz="1200" b="1" baseline="30000" dirty="0">
                <a:latin typeface="Marker Felt"/>
                <a:cs typeface="Marker Felt"/>
              </a:rPr>
              <a:t>nd</a:t>
            </a:r>
            <a:r>
              <a:rPr lang="en-US" sz="1200" b="1" dirty="0">
                <a:latin typeface="Marker Felt"/>
                <a:cs typeface="Marker Felt"/>
              </a:rPr>
              <a:t> viewing of </a:t>
            </a:r>
            <a:r>
              <a:rPr lang="en-US" sz="1200" b="1" dirty="0" smtClean="0">
                <a:latin typeface="Marker Felt"/>
                <a:cs typeface="Marker Felt"/>
              </a:rPr>
              <a:t>Accents</a:t>
            </a:r>
            <a:r>
              <a:rPr lang="en-US" sz="1200" b="1" dirty="0">
                <a:latin typeface="Marker Felt"/>
                <a:cs typeface="Marker Felt"/>
              </a:rPr>
              <a:t>, write down: </a:t>
            </a:r>
            <a:endParaRPr lang="en-US" sz="1200" b="1" dirty="0" smtClean="0">
              <a:latin typeface="Marker Felt"/>
              <a:cs typeface="Marker Felt"/>
            </a:endParaRPr>
          </a:p>
          <a:p>
            <a:pPr>
              <a:lnSpc>
                <a:spcPct val="140000"/>
              </a:lnSpc>
            </a:pPr>
            <a:r>
              <a:rPr lang="en-US" sz="1200" dirty="0">
                <a:latin typeface="Marker Felt"/>
                <a:cs typeface="Marker Felt"/>
              </a:rPr>
              <a:t>What assumptions is he saying that people make about the way he (or her mom) talks? </a:t>
            </a:r>
            <a:endParaRPr lang="en-US" sz="1200" b="1" dirty="0">
              <a:latin typeface="Marker Felt"/>
              <a:cs typeface="Marker Felt"/>
            </a:endParaRPr>
          </a:p>
        </p:txBody>
      </p:sp>
      <p:graphicFrame>
        <p:nvGraphicFramePr>
          <p:cNvPr id="23" name="Table 22"/>
          <p:cNvGraphicFramePr>
            <a:graphicFrameLocks noGrp="1"/>
          </p:cNvGraphicFramePr>
          <p:nvPr>
            <p:extLst>
              <p:ext uri="{D42A27DB-BD31-4B8C-83A1-F6EECF244321}">
                <p14:modId xmlns:p14="http://schemas.microsoft.com/office/powerpoint/2010/main" val="1155684639"/>
              </p:ext>
            </p:extLst>
          </p:nvPr>
        </p:nvGraphicFramePr>
        <p:xfrm>
          <a:off x="440169" y="5975229"/>
          <a:ext cx="5826607" cy="1112520"/>
        </p:xfrm>
        <a:graphic>
          <a:graphicData uri="http://schemas.openxmlformats.org/drawingml/2006/table">
            <a:tbl>
              <a:tblPr firstRow="1" bandRow="1">
                <a:tableStyleId>{5940675A-B579-460E-94D1-54222C63F5DA}</a:tableStyleId>
              </a:tblPr>
              <a:tblGrid>
                <a:gridCol w="5826607">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4" name="Rectangle 23"/>
          <p:cNvSpPr/>
          <p:nvPr/>
        </p:nvSpPr>
        <p:spPr>
          <a:xfrm>
            <a:off x="374289" y="7150831"/>
            <a:ext cx="6117193" cy="276999"/>
          </a:xfrm>
          <a:prstGeom prst="rect">
            <a:avLst/>
          </a:prstGeom>
        </p:spPr>
        <p:txBody>
          <a:bodyPr wrap="square">
            <a:spAutoFit/>
          </a:bodyPr>
          <a:lstStyle/>
          <a:p>
            <a:r>
              <a:rPr lang="en-US" sz="1200" dirty="0" smtClean="0">
                <a:latin typeface="Marker Felt"/>
                <a:cs typeface="Marker Felt"/>
              </a:rPr>
              <a:t>What message is he/she trying to give them?</a:t>
            </a:r>
            <a:endParaRPr lang="en-US" sz="1200" b="1" dirty="0">
              <a:latin typeface="Marker Felt"/>
              <a:cs typeface="Marker Felt"/>
            </a:endParaRPr>
          </a:p>
        </p:txBody>
      </p:sp>
      <p:sp>
        <p:nvSpPr>
          <p:cNvPr id="16" name="Rectangle 15"/>
          <p:cNvSpPr/>
          <p:nvPr/>
        </p:nvSpPr>
        <p:spPr>
          <a:xfrm>
            <a:off x="440169" y="3477885"/>
            <a:ext cx="6117193" cy="597087"/>
          </a:xfrm>
          <a:prstGeom prst="rect">
            <a:avLst/>
          </a:prstGeom>
        </p:spPr>
        <p:txBody>
          <a:bodyPr wrap="square">
            <a:spAutoFit/>
          </a:bodyPr>
          <a:lstStyle/>
          <a:p>
            <a:pPr>
              <a:lnSpc>
                <a:spcPct val="140000"/>
              </a:lnSpc>
            </a:pPr>
            <a:r>
              <a:rPr lang="en-US" sz="1200" b="1" dirty="0" smtClean="0">
                <a:latin typeface="Marker Felt"/>
                <a:cs typeface="Marker Felt"/>
              </a:rPr>
              <a:t>2. After </a:t>
            </a:r>
            <a:r>
              <a:rPr lang="en-US" sz="1200" b="1" dirty="0">
                <a:latin typeface="Marker Felt"/>
                <a:cs typeface="Marker Felt"/>
              </a:rPr>
              <a:t>the first viewing of </a:t>
            </a:r>
            <a:r>
              <a:rPr lang="en-US" sz="1200" b="1" dirty="0" smtClean="0">
                <a:latin typeface="Marker Felt"/>
                <a:cs typeface="Marker Felt"/>
              </a:rPr>
              <a:t>Ebonics 101 or Accents, </a:t>
            </a:r>
            <a:r>
              <a:rPr lang="en-US" sz="1200" b="1" dirty="0">
                <a:latin typeface="Marker Felt"/>
                <a:cs typeface="Marker Felt"/>
              </a:rPr>
              <a:t>what were your thoughts after the poem? </a:t>
            </a:r>
            <a:endParaRPr lang="en-US" sz="1200" dirty="0">
              <a:latin typeface="Marker Felt"/>
              <a:cs typeface="Marker Felt"/>
            </a:endParaRPr>
          </a:p>
        </p:txBody>
      </p:sp>
      <p:sp>
        <p:nvSpPr>
          <p:cNvPr id="12" name="Oval 11"/>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10</a:t>
            </a:r>
            <a:endParaRPr lang="en-AU" sz="1400" dirty="0">
              <a:solidFill>
                <a:sysClr val="windowText" lastClr="000000"/>
              </a:solidFill>
            </a:endParaRPr>
          </a:p>
        </p:txBody>
      </p:sp>
    </p:spTree>
    <p:extLst>
      <p:ext uri="{BB962C8B-B14F-4D97-AF65-F5344CB8AC3E}">
        <p14:creationId xmlns:p14="http://schemas.microsoft.com/office/powerpoint/2010/main" val="417374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414446"/>
            <a:ext cx="5829300" cy="390307"/>
          </a:xfrm>
        </p:spPr>
        <p:txBody>
          <a:bodyPr>
            <a:normAutofit fontScale="90000"/>
          </a:bodyPr>
          <a:lstStyle/>
          <a:p>
            <a:r>
              <a:rPr lang="en-AU" sz="2800" b="1" dirty="0" smtClean="0"/>
              <a:t>Poetic Devices</a:t>
            </a:r>
            <a:endParaRPr lang="en-AU" sz="2800" b="1" dirty="0"/>
          </a:p>
        </p:txBody>
      </p:sp>
      <p:graphicFrame>
        <p:nvGraphicFramePr>
          <p:cNvPr id="4" name="Table 3"/>
          <p:cNvGraphicFramePr>
            <a:graphicFrameLocks noGrp="1"/>
          </p:cNvGraphicFramePr>
          <p:nvPr>
            <p:extLst>
              <p:ext uri="{D42A27DB-BD31-4B8C-83A1-F6EECF244321}">
                <p14:modId xmlns:p14="http://schemas.microsoft.com/office/powerpoint/2010/main" val="4227561138"/>
              </p:ext>
            </p:extLst>
          </p:nvPr>
        </p:nvGraphicFramePr>
        <p:xfrm>
          <a:off x="514350" y="1732543"/>
          <a:ext cx="5829300" cy="6912000"/>
        </p:xfrm>
        <a:graphic>
          <a:graphicData uri="http://schemas.openxmlformats.org/drawingml/2006/table">
            <a:tbl>
              <a:tblPr firstRow="1" bandRow="1">
                <a:tableStyleId>{D7AC3CCA-C797-4891-BE02-D94E43425B78}</a:tableStyleId>
              </a:tblPr>
              <a:tblGrid>
                <a:gridCol w="1943100">
                  <a:extLst>
                    <a:ext uri="{9D8B030D-6E8A-4147-A177-3AD203B41FA5}">
                      <a16:colId xmlns:a16="http://schemas.microsoft.com/office/drawing/2014/main" val="40799569"/>
                    </a:ext>
                  </a:extLst>
                </a:gridCol>
                <a:gridCol w="1943100">
                  <a:extLst>
                    <a:ext uri="{9D8B030D-6E8A-4147-A177-3AD203B41FA5}">
                      <a16:colId xmlns:a16="http://schemas.microsoft.com/office/drawing/2014/main" val="1847306098"/>
                    </a:ext>
                  </a:extLst>
                </a:gridCol>
                <a:gridCol w="1943100">
                  <a:extLst>
                    <a:ext uri="{9D8B030D-6E8A-4147-A177-3AD203B41FA5}">
                      <a16:colId xmlns:a16="http://schemas.microsoft.com/office/drawing/2014/main" val="965909182"/>
                    </a:ext>
                  </a:extLst>
                </a:gridCol>
              </a:tblGrid>
              <a:tr h="720000">
                <a:tc>
                  <a:txBody>
                    <a:bodyPr/>
                    <a:lstStyle/>
                    <a:p>
                      <a:endParaRPr lang="en-AU" sz="1400" dirty="0"/>
                    </a:p>
                  </a:txBody>
                  <a:tcPr>
                    <a:solidFill>
                      <a:schemeClr val="bg1"/>
                    </a:solidFill>
                  </a:tcPr>
                </a:tc>
                <a:tc>
                  <a:txBody>
                    <a:bodyPr/>
                    <a:lstStyle/>
                    <a:p>
                      <a:endParaRPr lang="en-AU" sz="1400" dirty="0"/>
                    </a:p>
                  </a:txBody>
                  <a:tcPr>
                    <a:solidFill>
                      <a:schemeClr val="bg1"/>
                    </a:solidFill>
                  </a:tcPr>
                </a:tc>
                <a:tc>
                  <a:txBody>
                    <a:bodyPr/>
                    <a:lstStyle/>
                    <a:p>
                      <a:endParaRPr lang="en-AU" sz="1400" dirty="0"/>
                    </a:p>
                  </a:txBody>
                  <a:tcPr>
                    <a:solidFill>
                      <a:schemeClr val="bg1"/>
                    </a:solidFill>
                  </a:tcPr>
                </a:tc>
                <a:extLst>
                  <a:ext uri="{0D108BD9-81ED-4DB2-BD59-A6C34878D82A}">
                    <a16:rowId xmlns:a16="http://schemas.microsoft.com/office/drawing/2014/main" val="1497399993"/>
                  </a:ext>
                </a:extLst>
              </a:tr>
              <a:tr h="1008000">
                <a:tc>
                  <a:txBody>
                    <a:bodyPr/>
                    <a:lstStyle/>
                    <a:p>
                      <a:r>
                        <a:rPr lang="en-AU" sz="1200" dirty="0" smtClean="0">
                          <a:effectLst/>
                        </a:rPr>
                        <a:t>the repetition of a sound or letter at the beginning of multiple words in a series.</a:t>
                      </a:r>
                      <a:endParaRPr lang="en-AU" sz="1200" dirty="0"/>
                    </a:p>
                  </a:txBody>
                  <a:tcPr>
                    <a:solidFill>
                      <a:schemeClr val="bg1">
                        <a:lumMod val="95000"/>
                      </a:schemeClr>
                    </a:solidFill>
                  </a:tcPr>
                </a:tc>
                <a:tc>
                  <a:txBody>
                    <a:bodyPr/>
                    <a:lstStyle/>
                    <a:p>
                      <a:r>
                        <a:rPr lang="en-AU" sz="1200" dirty="0" smtClean="0"/>
                        <a:t>refers to poetry written without rhyme, especially if that poetry is written in iambic pentameter.</a:t>
                      </a:r>
                      <a:endParaRPr lang="en-AU" sz="1200" dirty="0"/>
                    </a:p>
                  </a:txBody>
                  <a:tcPr>
                    <a:solidFill>
                      <a:schemeClr val="bg1">
                        <a:lumMod val="95000"/>
                      </a:schemeClr>
                    </a:solidFill>
                  </a:tcPr>
                </a:tc>
                <a:tc>
                  <a:txBody>
                    <a:bodyPr/>
                    <a:lstStyle/>
                    <a:p>
                      <a:r>
                        <a:rPr lang="en-AU" sz="1200" dirty="0" smtClean="0"/>
                        <a:t>is when a writer compares one noun to another by saying that it</a:t>
                      </a:r>
                      <a:r>
                        <a:rPr lang="en-AU" sz="1200" baseline="0" dirty="0" smtClean="0"/>
                        <a:t> </a:t>
                      </a:r>
                      <a:r>
                        <a:rPr lang="en-AU" sz="1200" i="1" baseline="0" dirty="0" smtClean="0"/>
                        <a:t>is</a:t>
                      </a:r>
                      <a:r>
                        <a:rPr lang="en-AU" sz="1200" i="0" baseline="0" dirty="0" smtClean="0"/>
                        <a:t> something else</a:t>
                      </a:r>
                      <a:r>
                        <a:rPr lang="en-AU" sz="1200" dirty="0" smtClean="0"/>
                        <a:t>.</a:t>
                      </a:r>
                      <a:endParaRPr lang="en-AU" sz="1200" dirty="0"/>
                    </a:p>
                  </a:txBody>
                  <a:tcPr>
                    <a:solidFill>
                      <a:schemeClr val="bg1">
                        <a:lumMod val="95000"/>
                      </a:schemeClr>
                    </a:solidFill>
                  </a:tcPr>
                </a:tc>
                <a:extLst>
                  <a:ext uri="{0D108BD9-81ED-4DB2-BD59-A6C34878D82A}">
                    <a16:rowId xmlns:a16="http://schemas.microsoft.com/office/drawing/2014/main" val="241964612"/>
                  </a:ext>
                </a:extLst>
              </a:tr>
              <a:tr h="720000">
                <a:tc>
                  <a:txBody>
                    <a:bodyPr/>
                    <a:lstStyle/>
                    <a:p>
                      <a:endParaRPr lang="en-AU" sz="1400" dirty="0"/>
                    </a:p>
                  </a:txBody>
                  <a:tcPr>
                    <a:solidFill>
                      <a:schemeClr val="bg1"/>
                    </a:solidFill>
                  </a:tcPr>
                </a:tc>
                <a:tc>
                  <a:txBody>
                    <a:bodyPr/>
                    <a:lstStyle/>
                    <a:p>
                      <a:endParaRPr lang="en-AU" sz="1400" dirty="0"/>
                    </a:p>
                  </a:txBody>
                  <a:tcPr>
                    <a:solidFill>
                      <a:schemeClr val="bg1"/>
                    </a:solidFill>
                  </a:tcPr>
                </a:tc>
                <a:tc>
                  <a:txBody>
                    <a:bodyPr/>
                    <a:lstStyle/>
                    <a:p>
                      <a:endParaRPr lang="en-AU" sz="1400" dirty="0"/>
                    </a:p>
                  </a:txBody>
                  <a:tcPr>
                    <a:solidFill>
                      <a:schemeClr val="bg1"/>
                    </a:solidFill>
                  </a:tcPr>
                </a:tc>
                <a:extLst>
                  <a:ext uri="{0D108BD9-81ED-4DB2-BD59-A6C34878D82A}">
                    <a16:rowId xmlns:a16="http://schemas.microsoft.com/office/drawing/2014/main" val="466667584"/>
                  </a:ext>
                </a:extLst>
              </a:tr>
              <a:tr h="1008000">
                <a:tc>
                  <a:txBody>
                    <a:bodyPr/>
                    <a:lstStyle/>
                    <a:p>
                      <a:r>
                        <a:rPr lang="en-AU" sz="1200" dirty="0" smtClean="0"/>
                        <a:t>refers to the rhythm of a poem or other written work as it’s expressed through the number and length of the feet in each line.</a:t>
                      </a:r>
                      <a:endParaRPr lang="en-AU" sz="1200" dirty="0"/>
                    </a:p>
                  </a:txBody>
                  <a:tcPr>
                    <a:solidFill>
                      <a:schemeClr val="bg1">
                        <a:lumMod val="95000"/>
                      </a:schemeClr>
                    </a:solidFill>
                  </a:tcPr>
                </a:tc>
                <a:tc>
                  <a:txBody>
                    <a:bodyPr/>
                    <a:lstStyle/>
                    <a:p>
                      <a:r>
                        <a:rPr lang="en-AU" sz="1200" dirty="0" smtClean="0"/>
                        <a:t> a poetic device where the writer addresses a person or thing that isn’t present with an exclamation.</a:t>
                      </a:r>
                      <a:endParaRPr lang="en-AU" sz="1200" dirty="0"/>
                    </a:p>
                  </a:txBody>
                  <a:tcPr>
                    <a:solidFill>
                      <a:schemeClr val="bg1">
                        <a:lumMod val="95000"/>
                      </a:schemeClr>
                    </a:solidFill>
                  </a:tcPr>
                </a:tc>
                <a:tc>
                  <a:txBody>
                    <a:bodyPr/>
                    <a:lstStyle/>
                    <a:p>
                      <a:r>
                        <a:rPr lang="en-AU" sz="1200" dirty="0" smtClean="0"/>
                        <a:t>is the continuation of a sentence beyond a line break, couplet, or stanza without an expected pause.</a:t>
                      </a:r>
                      <a:endParaRPr lang="en-AU" sz="1200" dirty="0"/>
                    </a:p>
                  </a:txBody>
                  <a:tcPr>
                    <a:solidFill>
                      <a:schemeClr val="bg1">
                        <a:lumMod val="95000"/>
                      </a:schemeClr>
                    </a:solidFill>
                  </a:tcPr>
                </a:tc>
                <a:extLst>
                  <a:ext uri="{0D108BD9-81ED-4DB2-BD59-A6C34878D82A}">
                    <a16:rowId xmlns:a16="http://schemas.microsoft.com/office/drawing/2014/main" val="2497756723"/>
                  </a:ext>
                </a:extLst>
              </a:tr>
              <a:tr h="720000">
                <a:tc>
                  <a:txBody>
                    <a:bodyPr/>
                    <a:lstStyle/>
                    <a:p>
                      <a:endParaRPr lang="en-AU" sz="1400" dirty="0"/>
                    </a:p>
                  </a:txBody>
                  <a:tcPr>
                    <a:solidFill>
                      <a:schemeClr val="bg1"/>
                    </a:solidFill>
                  </a:tcPr>
                </a:tc>
                <a:tc>
                  <a:txBody>
                    <a:bodyPr/>
                    <a:lstStyle/>
                    <a:p>
                      <a:endParaRPr lang="en-AU" sz="1400" dirty="0"/>
                    </a:p>
                  </a:txBody>
                  <a:tcPr>
                    <a:solidFill>
                      <a:schemeClr val="bg1"/>
                    </a:solidFill>
                  </a:tcPr>
                </a:tc>
                <a:tc>
                  <a:txBody>
                    <a:bodyPr/>
                    <a:lstStyle/>
                    <a:p>
                      <a:endParaRPr lang="en-AU" sz="1400" dirty="0"/>
                    </a:p>
                  </a:txBody>
                  <a:tcPr>
                    <a:solidFill>
                      <a:schemeClr val="bg1"/>
                    </a:solidFill>
                  </a:tcPr>
                </a:tc>
                <a:extLst>
                  <a:ext uri="{0D108BD9-81ED-4DB2-BD59-A6C34878D82A}">
                    <a16:rowId xmlns:a16="http://schemas.microsoft.com/office/drawing/2014/main" val="2882129446"/>
                  </a:ext>
                </a:extLst>
              </a:tr>
              <a:tr h="1008000">
                <a:tc>
                  <a:txBody>
                    <a:bodyPr/>
                    <a:lstStyle/>
                    <a:p>
                      <a:r>
                        <a:rPr lang="en-AU" sz="1200" dirty="0" smtClean="0"/>
                        <a:t>a play on words, using multiple meanings or similar sounds to make a joke.</a:t>
                      </a:r>
                      <a:endParaRPr lang="en-AU" sz="1200" dirty="0"/>
                    </a:p>
                  </a:txBody>
                  <a:tcPr>
                    <a:solidFill>
                      <a:schemeClr val="bg1">
                        <a:lumMod val="95000"/>
                      </a:schemeClr>
                    </a:solidFill>
                  </a:tcPr>
                </a:tc>
                <a:tc>
                  <a:txBody>
                    <a:bodyPr/>
                    <a:lstStyle/>
                    <a:p>
                      <a:r>
                        <a:rPr lang="en-AU" sz="1200" dirty="0" smtClean="0"/>
                        <a:t>the process of repeating certain words or phrases.</a:t>
                      </a:r>
                      <a:endParaRPr lang="en-AU" sz="1200" dirty="0"/>
                    </a:p>
                  </a:txBody>
                  <a:tcPr>
                    <a:solidFill>
                      <a:schemeClr val="bg1">
                        <a:lumMod val="95000"/>
                      </a:schemeClr>
                    </a:solidFill>
                  </a:tcPr>
                </a:tc>
                <a:tc>
                  <a:txBody>
                    <a:bodyPr/>
                    <a:lstStyle/>
                    <a:p>
                      <a:r>
                        <a:rPr lang="en-AU" sz="1200" dirty="0" smtClean="0"/>
                        <a:t>a question asked to make a point rather than in expectation of an answer.</a:t>
                      </a:r>
                      <a:endParaRPr lang="en-AU" sz="1200" dirty="0"/>
                    </a:p>
                  </a:txBody>
                  <a:tcPr>
                    <a:solidFill>
                      <a:schemeClr val="bg1">
                        <a:lumMod val="95000"/>
                      </a:schemeClr>
                    </a:solidFill>
                  </a:tcPr>
                </a:tc>
                <a:extLst>
                  <a:ext uri="{0D108BD9-81ED-4DB2-BD59-A6C34878D82A}">
                    <a16:rowId xmlns:a16="http://schemas.microsoft.com/office/drawing/2014/main" val="4154687608"/>
                  </a:ext>
                </a:extLst>
              </a:tr>
              <a:tr h="720000">
                <a:tc>
                  <a:txBody>
                    <a:bodyPr/>
                    <a:lstStyle/>
                    <a:p>
                      <a:endParaRPr lang="en-AU" sz="1400" dirty="0"/>
                    </a:p>
                  </a:txBody>
                  <a:tcPr>
                    <a:solidFill>
                      <a:schemeClr val="bg1"/>
                    </a:solidFill>
                  </a:tcPr>
                </a:tc>
                <a:tc>
                  <a:txBody>
                    <a:bodyPr/>
                    <a:lstStyle/>
                    <a:p>
                      <a:endParaRPr lang="en-AU" sz="1400" dirty="0"/>
                    </a:p>
                  </a:txBody>
                  <a:tcPr>
                    <a:solidFill>
                      <a:schemeClr val="bg1"/>
                    </a:solidFill>
                  </a:tcPr>
                </a:tc>
                <a:tc>
                  <a:txBody>
                    <a:bodyPr/>
                    <a:lstStyle/>
                    <a:p>
                      <a:endParaRPr lang="en-AU" sz="1400" dirty="0"/>
                    </a:p>
                  </a:txBody>
                  <a:tcPr>
                    <a:solidFill>
                      <a:schemeClr val="bg1"/>
                    </a:solidFill>
                  </a:tcPr>
                </a:tc>
                <a:extLst>
                  <a:ext uri="{0D108BD9-81ED-4DB2-BD59-A6C34878D82A}">
                    <a16:rowId xmlns:a16="http://schemas.microsoft.com/office/drawing/2014/main" val="377210012"/>
                  </a:ext>
                </a:extLst>
              </a:tr>
              <a:tr h="1008000">
                <a:tc>
                  <a:txBody>
                    <a:bodyPr/>
                    <a:lstStyle/>
                    <a:p>
                      <a:r>
                        <a:rPr lang="en-AU" sz="1200" dirty="0" smtClean="0"/>
                        <a:t>is a repetition of syllables at the end of words, often at the end of a line of poetry</a:t>
                      </a:r>
                      <a:endParaRPr lang="en-AU" sz="1200" dirty="0"/>
                    </a:p>
                  </a:txBody>
                  <a:tcPr>
                    <a:solidFill>
                      <a:schemeClr val="bg1">
                        <a:lumMod val="95000"/>
                      </a:schemeClr>
                    </a:solidFill>
                  </a:tcPr>
                </a:tc>
                <a:tc>
                  <a:txBody>
                    <a:bodyPr/>
                    <a:lstStyle/>
                    <a:p>
                      <a:r>
                        <a:rPr lang="en-AU" sz="1200" dirty="0" smtClean="0"/>
                        <a:t>refers to the pattern of long, short, stressed, and unstressed syllables in writing.</a:t>
                      </a:r>
                      <a:endParaRPr lang="en-AU" sz="1200" dirty="0"/>
                    </a:p>
                  </a:txBody>
                  <a:tcPr>
                    <a:solidFill>
                      <a:schemeClr val="bg1">
                        <a:lumMod val="95000"/>
                      </a:schemeClr>
                    </a:solidFill>
                  </a:tcPr>
                </a:tc>
                <a:tc>
                  <a:txBody>
                    <a:bodyPr/>
                    <a:lstStyle/>
                    <a:p>
                      <a:r>
                        <a:rPr lang="en-AU" sz="1200" dirty="0" smtClean="0"/>
                        <a:t>is a comparison between</a:t>
                      </a:r>
                      <a:r>
                        <a:rPr lang="en-AU" sz="1200" baseline="0" dirty="0" smtClean="0"/>
                        <a:t> two nouns using the words ‘like’ or ‘as’</a:t>
                      </a:r>
                      <a:endParaRPr lang="en-AU" sz="1200" dirty="0"/>
                    </a:p>
                  </a:txBody>
                  <a:tcPr>
                    <a:solidFill>
                      <a:schemeClr val="bg1">
                        <a:lumMod val="95000"/>
                      </a:schemeClr>
                    </a:solidFill>
                  </a:tcPr>
                </a:tc>
                <a:extLst>
                  <a:ext uri="{0D108BD9-81ED-4DB2-BD59-A6C34878D82A}">
                    <a16:rowId xmlns:a16="http://schemas.microsoft.com/office/drawing/2014/main" val="411497695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31336471"/>
              </p:ext>
            </p:extLst>
          </p:nvPr>
        </p:nvGraphicFramePr>
        <p:xfrm>
          <a:off x="514350" y="1098665"/>
          <a:ext cx="5829300" cy="457200"/>
        </p:xfrm>
        <a:graphic>
          <a:graphicData uri="http://schemas.openxmlformats.org/drawingml/2006/table">
            <a:tbl>
              <a:tblPr firstRow="1" bandRow="1">
                <a:tableStyleId>{5C22544A-7EE6-4342-B048-85BDC9FD1C3A}</a:tableStyleId>
              </a:tblPr>
              <a:tblGrid>
                <a:gridCol w="5829300">
                  <a:extLst>
                    <a:ext uri="{9D8B030D-6E8A-4147-A177-3AD203B41FA5}">
                      <a16:colId xmlns:a16="http://schemas.microsoft.com/office/drawing/2014/main" val="402142405"/>
                    </a:ext>
                  </a:extLst>
                </a:gridCol>
              </a:tblGrid>
              <a:tr h="370840">
                <a:tc>
                  <a:txBody>
                    <a:bodyPr/>
                    <a:lstStyle/>
                    <a:p>
                      <a:pPr algn="ctr"/>
                      <a:r>
                        <a:rPr lang="en-AU" sz="1200" dirty="0" smtClean="0">
                          <a:solidFill>
                            <a:schemeClr val="tx1"/>
                          </a:solidFill>
                        </a:rPr>
                        <a:t>rhyme, meter, rhythm, rhetorical</a:t>
                      </a:r>
                      <a:r>
                        <a:rPr lang="en-AU" sz="1200" baseline="0" dirty="0" smtClean="0">
                          <a:solidFill>
                            <a:schemeClr val="tx1"/>
                          </a:solidFill>
                        </a:rPr>
                        <a:t> question, metaphor, alliteration, apostrophe, simile, blank verse, enjambment, pun, repetition</a:t>
                      </a:r>
                      <a:endParaRPr lang="en-AU"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78799800"/>
                  </a:ext>
                </a:extLst>
              </a:tr>
            </a:tbl>
          </a:graphicData>
        </a:graphic>
      </p:graphicFrame>
      <p:sp>
        <p:nvSpPr>
          <p:cNvPr id="5" name="TextBox 4"/>
          <p:cNvSpPr txBox="1"/>
          <p:nvPr/>
        </p:nvSpPr>
        <p:spPr>
          <a:xfrm>
            <a:off x="514350" y="804753"/>
            <a:ext cx="5829300" cy="261610"/>
          </a:xfrm>
          <a:prstGeom prst="rect">
            <a:avLst/>
          </a:prstGeom>
          <a:noFill/>
        </p:spPr>
        <p:txBody>
          <a:bodyPr wrap="square" rtlCol="0">
            <a:spAutoFit/>
          </a:bodyPr>
          <a:lstStyle/>
          <a:p>
            <a:r>
              <a:rPr lang="en-AU" sz="1100" dirty="0" smtClean="0"/>
              <a:t>Read through each definition carefully and place the correct poetic device in the boxes below. </a:t>
            </a:r>
            <a:endParaRPr lang="en-AU" sz="1100" dirty="0"/>
          </a:p>
        </p:txBody>
      </p:sp>
      <p:sp>
        <p:nvSpPr>
          <p:cNvPr id="7" name="Oval 6"/>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11</a:t>
            </a:r>
            <a:endParaRPr lang="en-AU" sz="1400" dirty="0">
              <a:solidFill>
                <a:sysClr val="windowText" lastClr="000000"/>
              </a:solidFill>
            </a:endParaRPr>
          </a:p>
        </p:txBody>
      </p:sp>
    </p:spTree>
    <p:extLst>
      <p:ext uri="{BB962C8B-B14F-4D97-AF65-F5344CB8AC3E}">
        <p14:creationId xmlns:p14="http://schemas.microsoft.com/office/powerpoint/2010/main" val="299547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493294" y="323283"/>
            <a:ext cx="6090385" cy="864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Poetic Devices 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Directions: </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Read the lines of poetry. Slashes represent line breaks. Identify two or more poetic techniques being used in each example and write them on the line. There may be more than two techniques being used. In the space below, explain each of your answers.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ea typeface="Times New Roman" panose="02020603050405020304" pitchFamily="18" charset="0"/>
              </a:rPr>
              <a:t>1. A child sitting under the piano, in the boom of the tingling strings</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ea typeface="Times New Roman" panose="02020603050405020304" pitchFamily="18" charset="0"/>
              </a:rPr>
              <a:t>And pressing the small, poised feet of a mother who smiles as she sings.</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000" dirty="0">
                <a:latin typeface="Arial" panose="020B0604020202020204" pitchFamily="34" charset="0"/>
                <a:ea typeface="Times New Roman" panose="02020603050405020304" pitchFamily="18" charset="0"/>
              </a:rPr>
              <a:t/>
            </a:r>
            <a:br>
              <a:rPr lang="en-US" altLang="en-US" sz="1000" dirty="0">
                <a:latin typeface="Arial" panose="020B0604020202020204" pitchFamily="34" charset="0"/>
                <a:ea typeface="Times New Roman" panose="02020603050405020304" pitchFamily="18" charset="0"/>
              </a:rPr>
            </a:br>
            <a:r>
              <a:rPr lang="en-US" altLang="en-US" sz="1000" dirty="0">
                <a:latin typeface="Arial" panose="020B0604020202020204" pitchFamily="34" charset="0"/>
                <a:ea typeface="Times New Roman" panose="02020603050405020304" pitchFamily="18" charset="0"/>
              </a:rPr>
              <a:t>Which techniques are being used (list two or more)?</a:t>
            </a:r>
            <a:r>
              <a:rPr lang="en-US" altLang="en-US" sz="1200" dirty="0">
                <a:latin typeface="Arial" panose="020B0604020202020204" pitchFamily="34" charset="0"/>
                <a:ea typeface="Times New Roman" panose="02020603050405020304" pitchFamily="18" charset="0"/>
              </a:rPr>
              <a:t> __________________________________________</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800" dirty="0">
                <a:latin typeface="Arial" panose="020B0604020202020204" pitchFamily="34" charset="0"/>
                <a:ea typeface="Times New Roman" panose="02020603050405020304" pitchFamily="18" charset="0"/>
              </a:rPr>
              <a:t>Alliteration, Consonance, Onomatopoeia, Repetition, Rhyme, and/or Rhythm</a:t>
            </a:r>
            <a:br>
              <a:rPr lang="en-US" altLang="en-US" sz="800" dirty="0">
                <a:latin typeface="Arial" panose="020B0604020202020204" pitchFamily="34" charset="0"/>
                <a:ea typeface="Times New Roman" panose="02020603050405020304" pitchFamily="18" charset="0"/>
              </a:rPr>
            </a:br>
            <a:r>
              <a:rPr lang="en-US" altLang="en-US" sz="800" dirty="0">
                <a:latin typeface="Arial" panose="020B0604020202020204" pitchFamily="34" charset="0"/>
                <a:ea typeface="Times New Roman" panose="02020603050405020304" pitchFamily="18" charset="0"/>
              </a:rPr>
              <a:t/>
            </a:r>
            <a:br>
              <a:rPr lang="en-US" altLang="en-US" sz="800" dirty="0">
                <a:latin typeface="Arial" panose="020B0604020202020204" pitchFamily="34" charset="0"/>
                <a:ea typeface="Times New Roman" panose="02020603050405020304" pitchFamily="18" charset="0"/>
              </a:rPr>
            </a:br>
            <a:r>
              <a:rPr lang="en-US" altLang="en-US" sz="1000" dirty="0">
                <a:latin typeface="Arial" panose="020B0604020202020204" pitchFamily="34" charset="0"/>
                <a:ea typeface="Times New Roman" panose="02020603050405020304" pitchFamily="18" charset="0"/>
              </a:rPr>
              <a:t>Why? </a:t>
            </a:r>
            <a:r>
              <a:rPr lang="en-US" altLang="en-US" sz="800" dirty="0">
                <a:latin typeface="Arial" panose="020B0604020202020204" pitchFamily="34" charset="0"/>
                <a:ea typeface="Times New Roman" panose="02020603050405020304" pitchFamily="18" charset="0"/>
              </a:rPr>
              <a:t>_______________________________________________________________________________________________</a:t>
            </a:r>
            <a:br>
              <a:rPr lang="en-US" altLang="en-US" sz="800" dirty="0">
                <a:latin typeface="Arial" panose="020B0604020202020204" pitchFamily="34" charset="0"/>
                <a:ea typeface="Times New Roman" panose="02020603050405020304" pitchFamily="18" charset="0"/>
              </a:rPr>
            </a:b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ea typeface="Times New Roman" panose="02020603050405020304" pitchFamily="18" charset="0"/>
              </a:rPr>
              <a:t/>
            </a:r>
            <a:br>
              <a:rPr lang="en-US" altLang="en-US" sz="1200" dirty="0">
                <a:latin typeface="Arial" panose="020B0604020202020204" pitchFamily="34" charset="0"/>
                <a:ea typeface="Times New Roman" panose="02020603050405020304" pitchFamily="18" charset="0"/>
              </a:rPr>
            </a:br>
            <a:r>
              <a:rPr lang="en-US" altLang="en-US" sz="1200" dirty="0">
                <a:latin typeface="Arial" panose="020B0604020202020204" pitchFamily="34" charset="0"/>
                <a:ea typeface="Times New Roman" panose="02020603050405020304" pitchFamily="18" charset="0"/>
              </a:rPr>
              <a:t/>
            </a:r>
            <a:br>
              <a:rPr lang="en-US" altLang="en-US" sz="1200" dirty="0">
                <a:latin typeface="Arial" panose="020B0604020202020204" pitchFamily="34" charset="0"/>
                <a:ea typeface="Times New Roman" panose="02020603050405020304" pitchFamily="18" charset="0"/>
              </a:rPr>
            </a:br>
            <a:r>
              <a:rPr lang="en-US" altLang="en-US" sz="1200" dirty="0">
                <a:latin typeface="Arial" panose="020B0604020202020204" pitchFamily="34" charset="0"/>
                <a:ea typeface="Times New Roman" panose="02020603050405020304" pitchFamily="18" charset="0"/>
              </a:rPr>
              <a:t>2. Click-clack, click-clack, the hoofs went past,</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ea typeface="Times New Roman" panose="02020603050405020304" pitchFamily="18" charset="0"/>
              </a:rPr>
              <a:t>Who takes the dead coach travels fast,</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000" dirty="0">
                <a:latin typeface="Arial" panose="020B0604020202020204" pitchFamily="34" charset="0"/>
                <a:ea typeface="Times New Roman" panose="02020603050405020304" pitchFamily="18" charset="0"/>
              </a:rPr>
              <a:t/>
            </a:r>
            <a:br>
              <a:rPr lang="en-US" altLang="en-US" sz="1000" dirty="0">
                <a:latin typeface="Arial" panose="020B0604020202020204" pitchFamily="34" charset="0"/>
                <a:ea typeface="Times New Roman" panose="02020603050405020304" pitchFamily="18" charset="0"/>
              </a:rPr>
            </a:br>
            <a:r>
              <a:rPr lang="en-US" altLang="en-US" sz="1000" dirty="0">
                <a:latin typeface="Arial" panose="020B0604020202020204" pitchFamily="34" charset="0"/>
                <a:ea typeface="Times New Roman" panose="02020603050405020304" pitchFamily="18" charset="0"/>
              </a:rPr>
              <a:t>Which techniques are being used (list two or more)?</a:t>
            </a:r>
            <a:r>
              <a:rPr lang="en-US" altLang="en-US" sz="1200" dirty="0">
                <a:latin typeface="Arial" panose="020B0604020202020204" pitchFamily="34" charset="0"/>
                <a:ea typeface="Times New Roman" panose="02020603050405020304" pitchFamily="18" charset="0"/>
              </a:rPr>
              <a:t> __________________________________________</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800" dirty="0">
                <a:latin typeface="Arial" panose="020B0604020202020204" pitchFamily="34" charset="0"/>
                <a:ea typeface="Times New Roman" panose="02020603050405020304" pitchFamily="18" charset="0"/>
              </a:rPr>
              <a:t>Alliteration, Consonance, Onomatopoeia, Repetition, Rhyme, and/or Rhythm</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000" dirty="0">
                <a:latin typeface="Arial" panose="020B0604020202020204" pitchFamily="34" charset="0"/>
                <a:ea typeface="Times New Roman" panose="02020603050405020304" pitchFamily="18" charset="0"/>
              </a:rPr>
              <a:t>Why? </a:t>
            </a:r>
            <a:r>
              <a:rPr lang="en-US" altLang="en-US" sz="800" dirty="0">
                <a:latin typeface="Arial" panose="020B0604020202020204" pitchFamily="34" charset="0"/>
                <a:ea typeface="Times New Roman" panose="02020603050405020304" pitchFamily="18" charset="0"/>
              </a:rPr>
              <a:t>_______________________________________________________________________________________________</a:t>
            </a:r>
            <a:r>
              <a:rPr lang="en-US" altLang="en-US" sz="1200" dirty="0">
                <a:latin typeface="Arial" panose="020B0604020202020204" pitchFamily="34" charset="0"/>
                <a:ea typeface="Times New Roman" panose="02020603050405020304" pitchFamily="18" charset="0"/>
              </a:rPr>
              <a:t/>
            </a:r>
            <a:br>
              <a:rPr lang="en-US" altLang="en-US" sz="1200" dirty="0">
                <a:latin typeface="Arial" panose="020B0604020202020204" pitchFamily="34" charset="0"/>
                <a:ea typeface="Times New Roman" panose="02020603050405020304" pitchFamily="18" charset="0"/>
              </a:rPr>
            </a:br>
            <a:r>
              <a:rPr lang="en-US" altLang="en-US" sz="1200" dirty="0">
                <a:latin typeface="Arial" panose="020B0604020202020204" pitchFamily="34" charset="0"/>
                <a:ea typeface="Times New Roman" panose="02020603050405020304" pitchFamily="18" charset="0"/>
              </a:rPr>
              <a:t/>
            </a:r>
            <a:br>
              <a:rPr lang="en-US" altLang="en-US" sz="1200" dirty="0">
                <a:latin typeface="Arial" panose="020B0604020202020204" pitchFamily="34" charset="0"/>
                <a:ea typeface="Times New Roman" panose="02020603050405020304" pitchFamily="18" charset="0"/>
              </a:rPr>
            </a:br>
            <a:r>
              <a:rPr lang="en-US" altLang="en-US" sz="1200" dirty="0">
                <a:latin typeface="Arial" panose="020B0604020202020204" pitchFamily="34" charset="0"/>
                <a:ea typeface="Times New Roman" panose="02020603050405020304" pitchFamily="18" charset="0"/>
              </a:rPr>
              <a:t/>
            </a:r>
            <a:br>
              <a:rPr lang="en-US" altLang="en-US" sz="1200" dirty="0">
                <a:latin typeface="Arial" panose="020B0604020202020204" pitchFamily="34" charset="0"/>
                <a:ea typeface="Times New Roman" panose="02020603050405020304" pitchFamily="18" charset="0"/>
              </a:rPr>
            </a:br>
            <a:r>
              <a:rPr lang="en-US" altLang="en-US" sz="1200" dirty="0">
                <a:latin typeface="Arial" panose="020B0604020202020204" pitchFamily="34" charset="0"/>
                <a:ea typeface="Times New Roman" panose="02020603050405020304" pitchFamily="18" charset="0"/>
              </a:rPr>
              <a:t>3. And I begged the little leaves to lean</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ea typeface="Times New Roman" panose="02020603050405020304" pitchFamily="18" charset="0"/>
              </a:rPr>
              <a:t>Low and together for a safe screen;</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000" dirty="0">
                <a:latin typeface="Arial" panose="020B0604020202020204" pitchFamily="34" charset="0"/>
                <a:ea typeface="Times New Roman" panose="02020603050405020304" pitchFamily="18" charset="0"/>
              </a:rPr>
              <a:t/>
            </a:r>
            <a:br>
              <a:rPr lang="en-US" altLang="en-US" sz="1000" dirty="0">
                <a:latin typeface="Arial" panose="020B0604020202020204" pitchFamily="34" charset="0"/>
                <a:ea typeface="Times New Roman" panose="02020603050405020304" pitchFamily="18" charset="0"/>
              </a:rPr>
            </a:br>
            <a:r>
              <a:rPr lang="en-US" altLang="en-US" sz="1000" dirty="0">
                <a:latin typeface="Arial" panose="020B0604020202020204" pitchFamily="34" charset="0"/>
                <a:ea typeface="Times New Roman" panose="02020603050405020304" pitchFamily="18" charset="0"/>
              </a:rPr>
              <a:t>Which techniques are being used (list two or more)?</a:t>
            </a:r>
            <a:r>
              <a:rPr lang="en-US" altLang="en-US" sz="1200" dirty="0">
                <a:latin typeface="Arial" panose="020B0604020202020204" pitchFamily="34" charset="0"/>
                <a:ea typeface="Times New Roman" panose="02020603050405020304" pitchFamily="18" charset="0"/>
              </a:rPr>
              <a:t> __________________________________________</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800" dirty="0">
                <a:latin typeface="Arial" panose="020B0604020202020204" pitchFamily="34" charset="0"/>
                <a:ea typeface="Times New Roman" panose="02020603050405020304" pitchFamily="18" charset="0"/>
              </a:rPr>
              <a:t>Alliteration, Consonance, Onomatopoeia, Repetition, Rhyme, and/or Rhythm</a:t>
            </a:r>
            <a:br>
              <a:rPr lang="en-US" altLang="en-US" sz="800" dirty="0">
                <a:latin typeface="Arial" panose="020B0604020202020204" pitchFamily="34" charset="0"/>
                <a:ea typeface="Times New Roman" panose="02020603050405020304" pitchFamily="18" charset="0"/>
              </a:rPr>
            </a:br>
            <a:r>
              <a:rPr lang="en-US" altLang="en-US" sz="1000" dirty="0">
                <a:latin typeface="Arial" panose="020B0604020202020204" pitchFamily="34" charset="0"/>
                <a:ea typeface="Times New Roman" panose="02020603050405020304" pitchFamily="18" charset="0"/>
              </a:rPr>
              <a:t>Why? </a:t>
            </a:r>
            <a:r>
              <a:rPr lang="en-US" altLang="en-US" sz="800" dirty="0">
                <a:latin typeface="Arial" panose="020B0604020202020204" pitchFamily="34" charset="0"/>
                <a:ea typeface="Times New Roman" panose="02020603050405020304" pitchFamily="18" charset="0"/>
              </a:rPr>
              <a:t>_______________________________________________________________________________________________</a:t>
            </a:r>
            <a:br>
              <a:rPr lang="en-US" altLang="en-US" sz="800" dirty="0">
                <a:latin typeface="Arial" panose="020B0604020202020204" pitchFamily="34" charset="0"/>
                <a:ea typeface="Times New Roman" panose="02020603050405020304" pitchFamily="18" charset="0"/>
              </a:rPr>
            </a:br>
            <a:r>
              <a:rPr lang="en-US" altLang="en-US" sz="800" dirty="0">
                <a:latin typeface="Arial" panose="020B0604020202020204" pitchFamily="34" charset="0"/>
                <a:ea typeface="Times New Roman" panose="02020603050405020304" pitchFamily="18" charset="0"/>
              </a:rPr>
              <a:t/>
            </a:r>
            <a:br>
              <a:rPr lang="en-US" altLang="en-US" sz="800" dirty="0">
                <a:latin typeface="Arial" panose="020B0604020202020204" pitchFamily="34" charset="0"/>
                <a:ea typeface="Times New Roman" panose="02020603050405020304" pitchFamily="18" charset="0"/>
              </a:rPr>
            </a:br>
            <a:r>
              <a:rPr lang="en-US" altLang="en-US" sz="800" dirty="0">
                <a:latin typeface="Arial" panose="020B0604020202020204" pitchFamily="34" charset="0"/>
                <a:ea typeface="Times New Roman" panose="02020603050405020304" pitchFamily="18" charset="0"/>
              </a:rPr>
              <a:t/>
            </a:r>
            <a:br>
              <a:rPr lang="en-US" altLang="en-US" sz="800" dirty="0">
                <a:latin typeface="Arial" panose="020B0604020202020204" pitchFamily="34" charset="0"/>
                <a:ea typeface="Times New Roman" panose="02020603050405020304" pitchFamily="18" charset="0"/>
              </a:rPr>
            </a:b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ea typeface="Times New Roman" panose="02020603050405020304" pitchFamily="18" charset="0"/>
              </a:rPr>
              <a:t>4. Big-voiced lassies made their banjos bang,</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000" dirty="0">
                <a:latin typeface="Arial" panose="020B0604020202020204" pitchFamily="34" charset="0"/>
                <a:ea typeface="Times New Roman" panose="02020603050405020304" pitchFamily="18" charset="0"/>
              </a:rPr>
              <a:t/>
            </a:r>
            <a:br>
              <a:rPr lang="en-US" altLang="en-US" sz="1000" dirty="0">
                <a:latin typeface="Arial" panose="020B0604020202020204" pitchFamily="34" charset="0"/>
                <a:ea typeface="Times New Roman" panose="02020603050405020304" pitchFamily="18" charset="0"/>
              </a:rPr>
            </a:br>
            <a:r>
              <a:rPr lang="en-US" altLang="en-US" sz="1000" dirty="0">
                <a:latin typeface="Arial" panose="020B0604020202020204" pitchFamily="34" charset="0"/>
                <a:ea typeface="Times New Roman" panose="02020603050405020304" pitchFamily="18" charset="0"/>
              </a:rPr>
              <a:t>Which techniques are being used (list two or more)?</a:t>
            </a:r>
            <a:r>
              <a:rPr lang="en-US" altLang="en-US" sz="1200" dirty="0">
                <a:latin typeface="Arial" panose="020B0604020202020204" pitchFamily="34" charset="0"/>
                <a:ea typeface="Times New Roman" panose="02020603050405020304" pitchFamily="18" charset="0"/>
              </a:rPr>
              <a:t> __________________________________________</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800" dirty="0">
                <a:latin typeface="Arial" panose="020B0604020202020204" pitchFamily="34" charset="0"/>
                <a:ea typeface="Times New Roman" panose="02020603050405020304" pitchFamily="18" charset="0"/>
              </a:rPr>
              <a:t>Alliteration, Consonance, Onomatopoeia, Repetition, Rhyme, and/or Rhythm</a:t>
            </a:r>
            <a:br>
              <a:rPr lang="en-US" altLang="en-US" sz="800" dirty="0">
                <a:latin typeface="Arial" panose="020B0604020202020204" pitchFamily="34" charset="0"/>
                <a:ea typeface="Times New Roman" panose="02020603050405020304" pitchFamily="18" charset="0"/>
              </a:rPr>
            </a:br>
            <a:r>
              <a:rPr lang="en-US" altLang="en-US" sz="1000" dirty="0">
                <a:latin typeface="Arial" panose="020B0604020202020204" pitchFamily="34" charset="0"/>
                <a:ea typeface="Times New Roman" panose="02020603050405020304" pitchFamily="18" charset="0"/>
              </a:rPr>
              <a:t>Why? </a:t>
            </a:r>
            <a:r>
              <a:rPr lang="en-US" altLang="en-US" sz="800" dirty="0">
                <a:latin typeface="Arial" panose="020B0604020202020204" pitchFamily="34" charset="0"/>
                <a:ea typeface="Times New Roman" panose="02020603050405020304" pitchFamily="18" charset="0"/>
              </a:rPr>
              <a:t>_______________________________________________________________________________________________</a:t>
            </a:r>
            <a:br>
              <a:rPr lang="en-US" altLang="en-US" sz="800" dirty="0">
                <a:latin typeface="Arial" panose="020B0604020202020204" pitchFamily="34" charset="0"/>
                <a:ea typeface="Times New Roman" panose="02020603050405020304" pitchFamily="18" charset="0"/>
              </a:rPr>
            </a:br>
            <a:r>
              <a:rPr lang="en-US" altLang="en-US" sz="800" dirty="0">
                <a:latin typeface="Arial" panose="020B0604020202020204" pitchFamily="34" charset="0"/>
                <a:ea typeface="Times New Roman" panose="02020603050405020304" pitchFamily="18" charset="0"/>
              </a:rPr>
              <a:t/>
            </a:r>
            <a:br>
              <a:rPr lang="en-US" altLang="en-US" sz="800" dirty="0">
                <a:latin typeface="Arial" panose="020B0604020202020204" pitchFamily="34" charset="0"/>
                <a:ea typeface="Times New Roman" panose="02020603050405020304" pitchFamily="18" charset="0"/>
              </a:rPr>
            </a:b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ea typeface="Times New Roman" panose="02020603050405020304" pitchFamily="18" charset="0"/>
              </a:rPr>
              <a:t>5. Lord, confound my surly sister, / Blight her brow with blotch and blister,</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200" dirty="0">
                <a:latin typeface="Arial" panose="020B0604020202020204" pitchFamily="34" charset="0"/>
                <a:ea typeface="Times New Roman" panose="02020603050405020304" pitchFamily="18" charset="0"/>
              </a:rPr>
              <a:t> Cramp her larynx, lung, and liver, / In her guts a galling give her. </a:t>
            </a:r>
            <a:br>
              <a:rPr lang="en-US" altLang="en-US" sz="1200" dirty="0">
                <a:latin typeface="Arial" panose="020B0604020202020204" pitchFamily="34" charset="0"/>
                <a:ea typeface="Times New Roman" panose="02020603050405020304" pitchFamily="18" charset="0"/>
              </a:rPr>
            </a:br>
            <a:r>
              <a:rPr lang="en-US" altLang="en-US" sz="1200" dirty="0">
                <a:latin typeface="Arial" panose="020B0604020202020204" pitchFamily="34" charset="0"/>
                <a:ea typeface="Times New Roman" panose="02020603050405020304" pitchFamily="18" charset="0"/>
              </a:rPr>
              <a:t/>
            </a:r>
            <a:br>
              <a:rPr lang="en-US" altLang="en-US" sz="1200" dirty="0">
                <a:latin typeface="Arial" panose="020B0604020202020204" pitchFamily="34" charset="0"/>
                <a:ea typeface="Times New Roman" panose="02020603050405020304" pitchFamily="18" charset="0"/>
              </a:rPr>
            </a:b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000" dirty="0">
                <a:latin typeface="Arial" panose="020B0604020202020204" pitchFamily="34" charset="0"/>
                <a:ea typeface="Times New Roman" panose="02020603050405020304" pitchFamily="18" charset="0"/>
              </a:rPr>
              <a:t>Which techniques are being used (list two or more)?</a:t>
            </a:r>
            <a:r>
              <a:rPr lang="en-US" altLang="en-US" sz="1200" dirty="0">
                <a:latin typeface="Arial" panose="020B0604020202020204" pitchFamily="34" charset="0"/>
                <a:ea typeface="Times New Roman" panose="02020603050405020304" pitchFamily="18" charset="0"/>
              </a:rPr>
              <a:t> __________________________________________</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800" dirty="0">
                <a:latin typeface="Arial" panose="020B0604020202020204" pitchFamily="34" charset="0"/>
                <a:ea typeface="Times New Roman" panose="02020603050405020304" pitchFamily="18" charset="0"/>
              </a:rPr>
              <a:t>Alliteration, Consonance, Onomatopoeia, Repetition, Rhyme, and/or Rhythm</a:t>
            </a:r>
            <a:endParaRPr lang="en-AU" altLang="en-US" sz="400" dirty="0">
              <a:latin typeface="Arial" panose="020B0604020202020204" pitchFamily="34" charset="0"/>
            </a:endParaRPr>
          </a:p>
          <a:p>
            <a:pPr lvl="0" defTabSz="914400" eaLnBrk="0" fontAlgn="base" hangingPunct="0">
              <a:spcBef>
                <a:spcPct val="0"/>
              </a:spcBef>
              <a:spcAft>
                <a:spcPct val="0"/>
              </a:spcAft>
            </a:pPr>
            <a:r>
              <a:rPr lang="en-US" altLang="en-US" sz="1000" dirty="0">
                <a:latin typeface="Arial" panose="020B0604020202020204" pitchFamily="34" charset="0"/>
                <a:ea typeface="Times New Roman" panose="02020603050405020304" pitchFamily="18" charset="0"/>
              </a:rPr>
              <a:t>Why? </a:t>
            </a:r>
            <a:r>
              <a:rPr lang="en-US" altLang="en-US" sz="800" dirty="0">
                <a:latin typeface="Arial" panose="020B0604020202020204" pitchFamily="34" charset="0"/>
                <a:ea typeface="Times New Roman" panose="02020603050405020304" pitchFamily="18" charset="0"/>
              </a:rPr>
              <a:t>_______________________________________________________________________________________________</a:t>
            </a:r>
            <a:endParaRPr lang="en-AU" altLang="en-US" dirty="0">
              <a:latin typeface="Arial" panose="020B0604020202020204" pitchFamily="34" charset="0"/>
            </a:endParaRPr>
          </a:p>
        </p:txBody>
      </p:sp>
      <p:sp>
        <p:nvSpPr>
          <p:cNvPr id="4" name="Oval 3"/>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12</a:t>
            </a:r>
            <a:endParaRPr lang="en-AU" sz="1400" dirty="0">
              <a:solidFill>
                <a:sysClr val="windowText" lastClr="000000"/>
              </a:solidFill>
            </a:endParaRPr>
          </a:p>
        </p:txBody>
      </p:sp>
    </p:spTree>
    <p:extLst>
      <p:ext uri="{BB962C8B-B14F-4D97-AF65-F5344CB8AC3E}">
        <p14:creationId xmlns:p14="http://schemas.microsoft.com/office/powerpoint/2010/main" val="3101432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a:spLocks noChangeArrowheads="1"/>
          </p:cNvSpPr>
          <p:nvPr/>
        </p:nvSpPr>
        <p:spPr bwMode="auto">
          <a:xfrm>
            <a:off x="553452" y="-35812"/>
            <a:ext cx="6030227" cy="904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6. Booth led boldly with his big bass drum--</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Ingles waved the flag with no lag from the front.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Which techniques are being used (list two or more)?</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__________________________________________</a:t>
            </a: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Alliteration, Consonance, Onomatopoeia, Repetition, Rhyme, and/or Rhythm</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Why? </a:t>
            </a: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_______________________________________________________________________________________________</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lang="en-AU" altLang="en-US" sz="1200" dirty="0">
                <a:latin typeface="Arial" panose="020B0604020202020204" pitchFamily="34" charset="0"/>
                <a:ea typeface="Times New Roman" panose="02020603050405020304" pitchFamily="18" charset="0"/>
              </a:rPr>
              <a:t>7. Beautiful friendship tried by sun and wind,</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 Durable from the daily dust of life.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Which techniques are being used (list two or more)?</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__________________________________________</a:t>
            </a: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Alliteration, Consonance, Onomatopoeia, Repetition, Rhyme, and/or Rhythm</a:t>
            </a: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lang="en-US" altLang="en-US" sz="1000" dirty="0">
                <a:latin typeface="Arial" panose="020B0604020202020204" pitchFamily="34" charset="0"/>
                <a:ea typeface="Times New Roman" panose="02020603050405020304" pitchFamily="18" charset="0"/>
              </a:rPr>
              <a:t>Why? </a:t>
            </a:r>
            <a:r>
              <a:rPr lang="en-US" altLang="en-US" sz="800" dirty="0">
                <a:latin typeface="Arial" panose="020B0604020202020204" pitchFamily="34" charset="0"/>
                <a:ea typeface="Times New Roman" panose="02020603050405020304" pitchFamily="18" charset="0"/>
              </a:rPr>
              <a:t>_______________________________________________________________________________________________</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lang="en-AU" altLang="en-US" sz="1200" dirty="0">
                <a:latin typeface="Arial" panose="020B0604020202020204" pitchFamily="34" charset="0"/>
                <a:ea typeface="Times New Roman" panose="02020603050405020304" pitchFamily="18" charset="0"/>
              </a:rPr>
              <a:t>8. Will no one stop that tapping? / I cannot sleep for it.</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 I think that someone is shut in somewhere, / And trying to get out.</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 Will no one let them out, / And stop the tapping?</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 It keeps on tapping, tapping.... / Tap ... tap ... tap ... tap....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Which techniques are being used (list two or more)?</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__________________________________________</a:t>
            </a: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Alliteration, Consonance, Onomatopoeia, Repetition, Rhyme, and/or Rhythm</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lang="en-US" altLang="en-US" sz="1000" dirty="0">
                <a:latin typeface="Arial" panose="020B0604020202020204" pitchFamily="34" charset="0"/>
                <a:ea typeface="Times New Roman" panose="02020603050405020304" pitchFamily="18" charset="0"/>
              </a:rPr>
              <a:t>Why? </a:t>
            </a:r>
            <a:r>
              <a:rPr lang="en-US" altLang="en-US" sz="800" dirty="0">
                <a:latin typeface="Arial" panose="020B0604020202020204" pitchFamily="34" charset="0"/>
                <a:ea typeface="Times New Roman" panose="02020603050405020304" pitchFamily="18" charset="0"/>
              </a:rPr>
              <a:t>_______________________________________________________________________________________________</a:t>
            </a: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9. Did they love the leaves and wind,</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 Grass and gardens long ago</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 With a love that draws them home</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 Where things grow?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Which techniques are being used (list two or more)?</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__________________________________________</a:t>
            </a: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Alliteration, Consonance, Onomatopoeia, Repetition, Rhyme, and/or Rhythm</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lang="en-US" altLang="en-US" sz="1000" dirty="0">
                <a:latin typeface="Arial" panose="020B0604020202020204" pitchFamily="34" charset="0"/>
                <a:ea typeface="Times New Roman" panose="02020603050405020304" pitchFamily="18" charset="0"/>
              </a:rPr>
              <a:t>Why? </a:t>
            </a:r>
            <a:r>
              <a:rPr lang="en-US" altLang="en-US" sz="800" dirty="0">
                <a:latin typeface="Arial" panose="020B0604020202020204" pitchFamily="34" charset="0"/>
                <a:ea typeface="Times New Roman" panose="02020603050405020304" pitchFamily="18" charset="0"/>
              </a:rPr>
              <a:t>_______________________________________________________________________________________________</a:t>
            </a: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10. "</a:t>
            </a:r>
            <a:r>
              <a:rPr lang="en-AU" altLang="en-US" sz="1200" dirty="0" err="1">
                <a:latin typeface="Arial" panose="020B0604020202020204" pitchFamily="34" charset="0"/>
                <a:ea typeface="Times New Roman" panose="02020603050405020304" pitchFamily="18" charset="0"/>
              </a:rPr>
              <a:t>Tlot-tlot</a:t>
            </a:r>
            <a:r>
              <a:rPr lang="en-AU" altLang="en-US" sz="1200" dirty="0">
                <a:latin typeface="Arial" panose="020B0604020202020204" pitchFamily="34" charset="0"/>
                <a:ea typeface="Times New Roman" panose="02020603050405020304" pitchFamily="18" charset="0"/>
              </a:rPr>
              <a:t>; </a:t>
            </a:r>
            <a:r>
              <a:rPr lang="en-AU" altLang="en-US" sz="1200" dirty="0" err="1">
                <a:latin typeface="Arial" panose="020B0604020202020204" pitchFamily="34" charset="0"/>
                <a:ea typeface="Times New Roman" panose="02020603050405020304" pitchFamily="18" charset="0"/>
              </a:rPr>
              <a:t>tlot-tlot</a:t>
            </a:r>
            <a:r>
              <a:rPr lang="en-AU" altLang="en-US" sz="1200" dirty="0">
                <a:latin typeface="Arial" panose="020B0604020202020204" pitchFamily="34" charset="0"/>
                <a:ea typeface="Times New Roman" panose="02020603050405020304" pitchFamily="18" charset="0"/>
              </a:rPr>
              <a:t>!" Had they heard it? </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 The horse-hoofs ringing clear--</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a:t>
            </a:r>
            <a:r>
              <a:rPr lang="en-AU" altLang="en-US" sz="1200" dirty="0" err="1">
                <a:latin typeface="Arial" panose="020B0604020202020204" pitchFamily="34" charset="0"/>
                <a:ea typeface="Times New Roman" panose="02020603050405020304" pitchFamily="18" charset="0"/>
              </a:rPr>
              <a:t>Tlot-tlot</a:t>
            </a:r>
            <a:r>
              <a:rPr lang="en-AU" altLang="en-US" sz="1200" dirty="0">
                <a:latin typeface="Arial" panose="020B0604020202020204" pitchFamily="34" charset="0"/>
                <a:ea typeface="Times New Roman" panose="02020603050405020304" pitchFamily="18" charset="0"/>
              </a:rPr>
              <a:t>, </a:t>
            </a:r>
            <a:r>
              <a:rPr lang="en-AU" altLang="en-US" sz="1200" dirty="0" err="1">
                <a:latin typeface="Arial" panose="020B0604020202020204" pitchFamily="34" charset="0"/>
                <a:ea typeface="Times New Roman" panose="02020603050405020304" pitchFamily="18" charset="0"/>
              </a:rPr>
              <a:t>tlot-tlot</a:t>
            </a:r>
            <a:r>
              <a:rPr lang="en-AU" altLang="en-US" sz="1200" dirty="0">
                <a:latin typeface="Arial" panose="020B0604020202020204" pitchFamily="34" charset="0"/>
                <a:ea typeface="Times New Roman" panose="02020603050405020304" pitchFamily="18" charset="0"/>
              </a:rPr>
              <a:t>" in the distance? </a:t>
            </a:r>
          </a:p>
          <a:p>
            <a:pPr lvl="0" defTabSz="914400" eaLnBrk="0" fontAlgn="base" hangingPunct="0">
              <a:spcBef>
                <a:spcPct val="0"/>
              </a:spcBef>
              <a:spcAft>
                <a:spcPct val="0"/>
              </a:spcAft>
            </a:pPr>
            <a:r>
              <a:rPr lang="en-AU" altLang="en-US" sz="1200" dirty="0">
                <a:latin typeface="Arial" panose="020B0604020202020204" pitchFamily="34" charset="0"/>
                <a:ea typeface="Times New Roman" panose="02020603050405020304" pitchFamily="18" charset="0"/>
              </a:rPr>
              <a:t> Were they deaf that did not hear</a:t>
            </a:r>
            <a:r>
              <a:rPr lang="en-AU" altLang="en-US" sz="1200" dirty="0" smtClean="0">
                <a:latin typeface="Arial" panose="020B0604020202020204" pitchFamily="34" charset="0"/>
                <a:ea typeface="Times New Roman" panose="02020603050405020304" pitchFamily="18" charset="0"/>
              </a:rPr>
              <a:t>?</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Which techniques are being used (list two or more)?</a:t>
            </a: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__________________________________________</a:t>
            </a: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Alliteration, Consonance, Onomatopoeia, Repetition, Rhyme, and/or Rhythm</a:t>
            </a:r>
            <a:endParaRPr kumimoji="0" lang="en-AU" altLang="en-US" sz="4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lang="en-US" altLang="en-US" sz="1000" dirty="0">
                <a:latin typeface="Arial" panose="020B0604020202020204" pitchFamily="34" charset="0"/>
                <a:ea typeface="Times New Roman" panose="02020603050405020304" pitchFamily="18" charset="0"/>
              </a:rPr>
              <a:t>Why? </a:t>
            </a:r>
            <a:r>
              <a:rPr lang="en-US" altLang="en-US" sz="800" dirty="0">
                <a:latin typeface="Arial" panose="020B0604020202020204" pitchFamily="34" charset="0"/>
                <a:ea typeface="Times New Roman" panose="02020603050405020304" pitchFamily="18" charset="0"/>
              </a:rPr>
              <a:t>_______________________________________________________________________________________________</a:t>
            </a:r>
            <a:endParaRPr kumimoji="0" lang="en-AU"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Oval 3"/>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13</a:t>
            </a:r>
            <a:endParaRPr lang="en-AU" sz="1400" dirty="0">
              <a:solidFill>
                <a:sysClr val="windowText" lastClr="000000"/>
              </a:solidFill>
            </a:endParaRPr>
          </a:p>
        </p:txBody>
      </p:sp>
    </p:spTree>
    <p:extLst>
      <p:ext uri="{BB962C8B-B14F-4D97-AF65-F5344CB8AC3E}">
        <p14:creationId xmlns:p14="http://schemas.microsoft.com/office/powerpoint/2010/main" val="80967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040" y="1464249"/>
            <a:ext cx="6156960" cy="6740307"/>
          </a:xfrm>
          <a:prstGeom prst="rect">
            <a:avLst/>
          </a:prstGeom>
        </p:spPr>
        <p:txBody>
          <a:bodyPr wrap="square">
            <a:spAutoFit/>
          </a:bodyPr>
          <a:lstStyle/>
          <a:p>
            <a:r>
              <a:rPr lang="en-AU" sz="1200" dirty="0">
                <a:cs typeface="Arial" panose="020B0604020202020204" pitchFamily="34" charset="0"/>
              </a:rPr>
              <a:t>The nutritionist said I should eat root vegetables.</a:t>
            </a:r>
            <a:br>
              <a:rPr lang="en-AU" sz="1200" dirty="0">
                <a:cs typeface="Arial" panose="020B0604020202020204" pitchFamily="34" charset="0"/>
              </a:rPr>
            </a:br>
            <a:r>
              <a:rPr lang="en-AU" sz="1200" dirty="0">
                <a:cs typeface="Arial" panose="020B0604020202020204" pitchFamily="34" charset="0"/>
              </a:rPr>
              <a:t>Said if I could get down thirteen turnips a day</a:t>
            </a:r>
            <a:br>
              <a:rPr lang="en-AU" sz="1200" dirty="0">
                <a:cs typeface="Arial" panose="020B0604020202020204" pitchFamily="34" charset="0"/>
              </a:rPr>
            </a:br>
            <a:r>
              <a:rPr lang="en-AU" sz="1200" dirty="0">
                <a:cs typeface="Arial" panose="020B0604020202020204" pitchFamily="34" charset="0"/>
              </a:rPr>
              <a:t>I would be grounded, rooted.</a:t>
            </a:r>
            <a:br>
              <a:rPr lang="en-AU" sz="1200" dirty="0">
                <a:cs typeface="Arial" panose="020B0604020202020204" pitchFamily="34" charset="0"/>
              </a:rPr>
            </a:br>
            <a:r>
              <a:rPr lang="en-AU" sz="1200" dirty="0">
                <a:cs typeface="Arial" panose="020B0604020202020204" pitchFamily="34" charset="0"/>
              </a:rPr>
              <a:t>Said my head would not keep flying away</a:t>
            </a:r>
            <a:br>
              <a:rPr lang="en-AU" sz="1200" dirty="0">
                <a:cs typeface="Arial" panose="020B0604020202020204" pitchFamily="34" charset="0"/>
              </a:rPr>
            </a:br>
            <a:r>
              <a:rPr lang="en-AU" sz="1200" dirty="0">
                <a:cs typeface="Arial" panose="020B0604020202020204" pitchFamily="34" charset="0"/>
              </a:rPr>
              <a:t>to where the darkness lives.</a:t>
            </a:r>
            <a:br>
              <a:rPr lang="en-AU" sz="1200" dirty="0">
                <a:cs typeface="Arial" panose="020B0604020202020204" pitchFamily="34" charset="0"/>
              </a:rPr>
            </a:br>
            <a:r>
              <a:rPr lang="en-AU" sz="1200" dirty="0">
                <a:cs typeface="Arial" panose="020B0604020202020204" pitchFamily="34" charset="0"/>
              </a:rPr>
              <a:t/>
            </a:r>
            <a:br>
              <a:rPr lang="en-AU" sz="1200" dirty="0">
                <a:cs typeface="Arial" panose="020B0604020202020204" pitchFamily="34" charset="0"/>
              </a:rPr>
            </a:br>
            <a:r>
              <a:rPr lang="en-AU" sz="1200" dirty="0">
                <a:cs typeface="Arial" panose="020B0604020202020204" pitchFamily="34" charset="0"/>
              </a:rPr>
              <a:t>The psychic told me my heart carries too much weight.</a:t>
            </a:r>
            <a:br>
              <a:rPr lang="en-AU" sz="1200" dirty="0">
                <a:cs typeface="Arial" panose="020B0604020202020204" pitchFamily="34" charset="0"/>
              </a:rPr>
            </a:br>
            <a:r>
              <a:rPr lang="en-AU" sz="1200" dirty="0">
                <a:cs typeface="Arial" panose="020B0604020202020204" pitchFamily="34" charset="0"/>
              </a:rPr>
              <a:t>Said for twenty dollars she’d tell me what to do.</a:t>
            </a:r>
            <a:br>
              <a:rPr lang="en-AU" sz="1200" dirty="0">
                <a:cs typeface="Arial" panose="020B0604020202020204" pitchFamily="34" charset="0"/>
              </a:rPr>
            </a:br>
            <a:r>
              <a:rPr lang="en-AU" sz="1200" dirty="0">
                <a:cs typeface="Arial" panose="020B0604020202020204" pitchFamily="34" charset="0"/>
              </a:rPr>
              <a:t>I handed her the twenty. She said, “Stop worrying, darling.</a:t>
            </a:r>
            <a:br>
              <a:rPr lang="en-AU" sz="1200" dirty="0">
                <a:cs typeface="Arial" panose="020B0604020202020204" pitchFamily="34" charset="0"/>
              </a:rPr>
            </a:br>
            <a:r>
              <a:rPr lang="en-AU" sz="1200" dirty="0">
                <a:cs typeface="Arial" panose="020B0604020202020204" pitchFamily="34" charset="0"/>
              </a:rPr>
              <a:t>You will find a good man soon.”</a:t>
            </a:r>
            <a:br>
              <a:rPr lang="en-AU" sz="1200" dirty="0">
                <a:cs typeface="Arial" panose="020B0604020202020204" pitchFamily="34" charset="0"/>
              </a:rPr>
            </a:br>
            <a:r>
              <a:rPr lang="en-AU" sz="1200" dirty="0">
                <a:cs typeface="Arial" panose="020B0604020202020204" pitchFamily="34" charset="0"/>
              </a:rPr>
              <a:t/>
            </a:r>
            <a:br>
              <a:rPr lang="en-AU" sz="1200" dirty="0">
                <a:cs typeface="Arial" panose="020B0604020202020204" pitchFamily="34" charset="0"/>
              </a:rPr>
            </a:br>
            <a:r>
              <a:rPr lang="en-AU" sz="1200" dirty="0">
                <a:cs typeface="Arial" panose="020B0604020202020204" pitchFamily="34" charset="0"/>
              </a:rPr>
              <a:t>The first psycho therapist told me to spend</a:t>
            </a:r>
            <a:br>
              <a:rPr lang="en-AU" sz="1200" dirty="0">
                <a:cs typeface="Arial" panose="020B0604020202020204" pitchFamily="34" charset="0"/>
              </a:rPr>
            </a:br>
            <a:r>
              <a:rPr lang="en-AU" sz="1200" dirty="0">
                <a:cs typeface="Arial" panose="020B0604020202020204" pitchFamily="34" charset="0"/>
              </a:rPr>
              <a:t>three hours each day sitting in a dark closet</a:t>
            </a:r>
            <a:br>
              <a:rPr lang="en-AU" sz="1200" dirty="0">
                <a:cs typeface="Arial" panose="020B0604020202020204" pitchFamily="34" charset="0"/>
              </a:rPr>
            </a:br>
            <a:r>
              <a:rPr lang="en-AU" sz="1200" dirty="0">
                <a:cs typeface="Arial" panose="020B0604020202020204" pitchFamily="34" charset="0"/>
              </a:rPr>
              <a:t>with my eyes closed and ears plugged.</a:t>
            </a:r>
            <a:br>
              <a:rPr lang="en-AU" sz="1200" dirty="0">
                <a:cs typeface="Arial" panose="020B0604020202020204" pitchFamily="34" charset="0"/>
              </a:rPr>
            </a:br>
            <a:r>
              <a:rPr lang="en-AU" sz="1200" dirty="0">
                <a:cs typeface="Arial" panose="020B0604020202020204" pitchFamily="34" charset="0"/>
              </a:rPr>
              <a:t>I tried it once but couldn’t stop thinking</a:t>
            </a:r>
            <a:br>
              <a:rPr lang="en-AU" sz="1200" dirty="0">
                <a:cs typeface="Arial" panose="020B0604020202020204" pitchFamily="34" charset="0"/>
              </a:rPr>
            </a:br>
            <a:r>
              <a:rPr lang="en-AU" sz="1200" dirty="0">
                <a:cs typeface="Arial" panose="020B0604020202020204" pitchFamily="34" charset="0"/>
              </a:rPr>
              <a:t>about how gay it was to be sitting in the closet.</a:t>
            </a:r>
            <a:br>
              <a:rPr lang="en-AU" sz="1200" dirty="0">
                <a:cs typeface="Arial" panose="020B0604020202020204" pitchFamily="34" charset="0"/>
              </a:rPr>
            </a:br>
            <a:r>
              <a:rPr lang="en-AU" sz="1200" dirty="0">
                <a:cs typeface="Arial" panose="020B0604020202020204" pitchFamily="34" charset="0"/>
              </a:rPr>
              <a:t/>
            </a:r>
            <a:br>
              <a:rPr lang="en-AU" sz="1200" dirty="0">
                <a:cs typeface="Arial" panose="020B0604020202020204" pitchFamily="34" charset="0"/>
              </a:rPr>
            </a:br>
            <a:r>
              <a:rPr lang="en-AU" sz="1200" dirty="0">
                <a:cs typeface="Arial" panose="020B0604020202020204" pitchFamily="34" charset="0"/>
              </a:rPr>
              <a:t>The yogi told me to stretch everything but the truth.</a:t>
            </a:r>
            <a:br>
              <a:rPr lang="en-AU" sz="1200" dirty="0">
                <a:cs typeface="Arial" panose="020B0604020202020204" pitchFamily="34" charset="0"/>
              </a:rPr>
            </a:br>
            <a:r>
              <a:rPr lang="en-AU" sz="1200" dirty="0">
                <a:cs typeface="Arial" panose="020B0604020202020204" pitchFamily="34" charset="0"/>
              </a:rPr>
              <a:t>Said to focus on the out breath. Said everyone finds happiness</a:t>
            </a:r>
            <a:br>
              <a:rPr lang="en-AU" sz="1200" dirty="0">
                <a:cs typeface="Arial" panose="020B0604020202020204" pitchFamily="34" charset="0"/>
              </a:rPr>
            </a:br>
            <a:r>
              <a:rPr lang="en-AU" sz="1200" dirty="0">
                <a:cs typeface="Arial" panose="020B0604020202020204" pitchFamily="34" charset="0"/>
              </a:rPr>
              <a:t>when they care more about what they give</a:t>
            </a:r>
            <a:br>
              <a:rPr lang="en-AU" sz="1200" dirty="0">
                <a:cs typeface="Arial" panose="020B0604020202020204" pitchFamily="34" charset="0"/>
              </a:rPr>
            </a:br>
            <a:r>
              <a:rPr lang="en-AU" sz="1200" dirty="0">
                <a:cs typeface="Arial" panose="020B0604020202020204" pitchFamily="34" charset="0"/>
              </a:rPr>
              <a:t>than what they get.</a:t>
            </a:r>
            <a:br>
              <a:rPr lang="en-AU" sz="1200" dirty="0">
                <a:cs typeface="Arial" panose="020B0604020202020204" pitchFamily="34" charset="0"/>
              </a:rPr>
            </a:br>
            <a:r>
              <a:rPr lang="en-AU" sz="1200" dirty="0">
                <a:cs typeface="Arial" panose="020B0604020202020204" pitchFamily="34" charset="0"/>
              </a:rPr>
              <a:t/>
            </a:r>
            <a:br>
              <a:rPr lang="en-AU" sz="1200" dirty="0">
                <a:cs typeface="Arial" panose="020B0604020202020204" pitchFamily="34" charset="0"/>
              </a:rPr>
            </a:br>
            <a:r>
              <a:rPr lang="en-AU" sz="1200" dirty="0">
                <a:cs typeface="Arial" panose="020B0604020202020204" pitchFamily="34" charset="0"/>
              </a:rPr>
              <a:t>The pharmacist said, “Lexapro, </a:t>
            </a:r>
            <a:r>
              <a:rPr lang="en-AU" sz="1200" dirty="0" err="1">
                <a:cs typeface="Arial" panose="020B0604020202020204" pitchFamily="34" charset="0"/>
              </a:rPr>
              <a:t>Lamicatl</a:t>
            </a:r>
            <a:r>
              <a:rPr lang="en-AU" sz="1200" dirty="0">
                <a:cs typeface="Arial" panose="020B0604020202020204" pitchFamily="34" charset="0"/>
              </a:rPr>
              <a:t>, Lithium, Xanax.”</a:t>
            </a:r>
            <a:br>
              <a:rPr lang="en-AU" sz="1200" dirty="0">
                <a:cs typeface="Arial" panose="020B0604020202020204" pitchFamily="34" charset="0"/>
              </a:rPr>
            </a:br>
            <a:r>
              <a:rPr lang="en-AU" sz="1200" dirty="0">
                <a:cs typeface="Arial" panose="020B0604020202020204" pitchFamily="34" charset="0"/>
              </a:rPr>
              <a:t/>
            </a:r>
            <a:br>
              <a:rPr lang="en-AU" sz="1200" dirty="0">
                <a:cs typeface="Arial" panose="020B0604020202020204" pitchFamily="34" charset="0"/>
              </a:rPr>
            </a:br>
            <a:r>
              <a:rPr lang="en-AU" sz="1200" dirty="0">
                <a:cs typeface="Arial" panose="020B0604020202020204" pitchFamily="34" charset="0"/>
              </a:rPr>
              <a:t>The doctor said an anti-psychotic might help me</a:t>
            </a:r>
            <a:br>
              <a:rPr lang="en-AU" sz="1200" dirty="0">
                <a:cs typeface="Arial" panose="020B0604020202020204" pitchFamily="34" charset="0"/>
              </a:rPr>
            </a:br>
            <a:r>
              <a:rPr lang="en-AU" sz="1200" dirty="0">
                <a:cs typeface="Arial" panose="020B0604020202020204" pitchFamily="34" charset="0"/>
              </a:rPr>
              <a:t>forget what the trauma said</a:t>
            </a:r>
            <a:r>
              <a:rPr lang="en-AU" sz="1200" dirty="0" smtClean="0">
                <a:cs typeface="Arial" panose="020B0604020202020204" pitchFamily="34" charset="0"/>
              </a:rPr>
              <a:t>.</a:t>
            </a:r>
          </a:p>
          <a:p>
            <a:r>
              <a:rPr lang="en-AU" sz="1200" dirty="0">
                <a:cs typeface="Arial" panose="020B0604020202020204" pitchFamily="34" charset="0"/>
              </a:rPr>
              <a:t>The trauma said, “Don’t write these poems.</a:t>
            </a:r>
          </a:p>
          <a:p>
            <a:r>
              <a:rPr lang="en-AU" sz="1200" dirty="0">
                <a:cs typeface="Arial" panose="020B0604020202020204" pitchFamily="34" charset="0"/>
              </a:rPr>
              <a:t>Nobody wants to hear you cry</a:t>
            </a:r>
          </a:p>
          <a:p>
            <a:r>
              <a:rPr lang="en-AU" sz="1200" dirty="0">
                <a:cs typeface="Arial" panose="020B0604020202020204" pitchFamily="34" charset="0"/>
              </a:rPr>
              <a:t>about the grief inside your bones.”</a:t>
            </a:r>
          </a:p>
          <a:p>
            <a:endParaRPr lang="en-AU" sz="1200" dirty="0">
              <a:cs typeface="Arial" panose="020B0604020202020204" pitchFamily="34" charset="0"/>
            </a:endParaRPr>
          </a:p>
          <a:p>
            <a:r>
              <a:rPr lang="en-AU" sz="1200" dirty="0">
                <a:cs typeface="Arial" panose="020B0604020202020204" pitchFamily="34" charset="0"/>
              </a:rPr>
              <a:t>But my bones said, “Tyler Clementi jumped</a:t>
            </a:r>
          </a:p>
          <a:p>
            <a:r>
              <a:rPr lang="en-AU" sz="1200" dirty="0">
                <a:cs typeface="Arial" panose="020B0604020202020204" pitchFamily="34" charset="0"/>
              </a:rPr>
              <a:t>from the George Washington Bridge</a:t>
            </a:r>
          </a:p>
          <a:p>
            <a:r>
              <a:rPr lang="en-AU" sz="1200" dirty="0">
                <a:cs typeface="Arial" panose="020B0604020202020204" pitchFamily="34" charset="0"/>
              </a:rPr>
              <a:t>into the Hudson River convinced</a:t>
            </a:r>
          </a:p>
          <a:p>
            <a:r>
              <a:rPr lang="en-AU" sz="1200" dirty="0">
                <a:cs typeface="Arial" panose="020B0604020202020204" pitchFamily="34" charset="0"/>
              </a:rPr>
              <a:t>he was entirely alone.”</a:t>
            </a:r>
          </a:p>
          <a:p>
            <a:endParaRPr lang="en-AU" sz="1200" dirty="0"/>
          </a:p>
          <a:p>
            <a:r>
              <a:rPr lang="en-AU" sz="1200" dirty="0"/>
              <a:t>My bones said, “Write the poems.”</a:t>
            </a:r>
          </a:p>
        </p:txBody>
      </p:sp>
      <p:sp>
        <p:nvSpPr>
          <p:cNvPr id="3" name="Rectangle 2"/>
          <p:cNvSpPr/>
          <p:nvPr/>
        </p:nvSpPr>
        <p:spPr>
          <a:xfrm>
            <a:off x="553453" y="775302"/>
            <a:ext cx="4392619" cy="800219"/>
          </a:xfrm>
          <a:prstGeom prst="rect">
            <a:avLst/>
          </a:prstGeom>
        </p:spPr>
        <p:txBody>
          <a:bodyPr wrap="square">
            <a:spAutoFit/>
          </a:bodyPr>
          <a:lstStyle/>
          <a:p>
            <a:r>
              <a:rPr lang="en-AU" sz="1000" i="1" dirty="0" smtClean="0">
                <a:latin typeface="proxima nova bold"/>
              </a:rPr>
              <a:t>Transcript</a:t>
            </a:r>
            <a:endParaRPr lang="en-AU" i="1" dirty="0" smtClean="0">
              <a:latin typeface="proxima nova bold"/>
            </a:endParaRPr>
          </a:p>
          <a:p>
            <a:r>
              <a:rPr lang="en-AU" b="1" dirty="0" smtClean="0">
                <a:latin typeface="proxima nova bold"/>
              </a:rPr>
              <a:t>“The Madness Vase” by Andrea Gibson</a:t>
            </a:r>
            <a:endParaRPr lang="en-AU" b="1" dirty="0"/>
          </a:p>
        </p:txBody>
      </p:sp>
      <p:sp>
        <p:nvSpPr>
          <p:cNvPr id="5" name="Oval 4"/>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b="1" dirty="0" smtClean="0">
                <a:solidFill>
                  <a:sysClr val="windowText" lastClr="000000"/>
                </a:solidFill>
              </a:rPr>
              <a:t>14</a:t>
            </a:r>
            <a:endParaRPr lang="en-AU" sz="1400" b="1" dirty="0">
              <a:solidFill>
                <a:sysClr val="windowText" lastClr="000000"/>
              </a:solidFill>
            </a:endParaRPr>
          </a:p>
        </p:txBody>
      </p:sp>
    </p:spTree>
    <p:extLst>
      <p:ext uri="{BB962C8B-B14F-4D97-AF65-F5344CB8AC3E}">
        <p14:creationId xmlns:p14="http://schemas.microsoft.com/office/powerpoint/2010/main" val="374835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089" y="199143"/>
            <a:ext cx="5826603" cy="898137"/>
          </a:xfrm>
        </p:spPr>
        <p:txBody>
          <a:bodyPr>
            <a:normAutofit/>
          </a:bodyPr>
          <a:lstStyle/>
          <a:p>
            <a:r>
              <a:rPr lang="en-US" sz="1800" b="1" u="sng" dirty="0" smtClean="0">
                <a:latin typeface="Archistico Bold"/>
                <a:cs typeface="Archistico Bold"/>
              </a:rPr>
              <a:t>Awesome Phrases and Poetic Devices</a:t>
            </a:r>
            <a:br>
              <a:rPr lang="en-US" sz="1800" b="1" u="sng" dirty="0" smtClean="0">
                <a:latin typeface="Archistico Bold"/>
                <a:cs typeface="Archistico Bold"/>
              </a:rPr>
            </a:br>
            <a:r>
              <a:rPr lang="en-US" sz="1050" i="1" dirty="0">
                <a:latin typeface="Archistico Bold"/>
                <a:cs typeface="Archistico Bold"/>
              </a:rPr>
              <a:t>As you notice </a:t>
            </a:r>
            <a:r>
              <a:rPr lang="en-US" sz="1050" i="1" dirty="0" smtClean="0">
                <a:latin typeface="Archistico Bold"/>
                <a:cs typeface="Archistico Bold"/>
              </a:rPr>
              <a:t>phrases </a:t>
            </a:r>
            <a:r>
              <a:rPr lang="en-US" sz="1050" i="1" dirty="0">
                <a:latin typeface="Archistico Bold"/>
                <a:cs typeface="Archistico Bold"/>
              </a:rPr>
              <a:t>from poems that jump out at you, write them down! </a:t>
            </a:r>
            <a:r>
              <a:rPr lang="en-US" sz="1050" i="1" dirty="0" smtClean="0">
                <a:latin typeface="Archistico Bold"/>
                <a:cs typeface="Archistico Bold"/>
              </a:rPr>
              <a:t>Think </a:t>
            </a:r>
            <a:r>
              <a:rPr lang="en-US" sz="1050" i="1" dirty="0">
                <a:latin typeface="Archistico Bold"/>
                <a:cs typeface="Archistico Bold"/>
              </a:rPr>
              <a:t>about how you might do something similar in your own writing. </a:t>
            </a:r>
            <a:endParaRPr lang="en-US" sz="2400" i="1" dirty="0">
              <a:latin typeface="Archistico Bold"/>
              <a:cs typeface="Archistico Bold"/>
            </a:endParaRPr>
          </a:p>
        </p:txBody>
      </p:sp>
      <p:graphicFrame>
        <p:nvGraphicFramePr>
          <p:cNvPr id="4" name="Table 3"/>
          <p:cNvGraphicFramePr>
            <a:graphicFrameLocks noGrp="1"/>
          </p:cNvGraphicFramePr>
          <p:nvPr>
            <p:extLst>
              <p:ext uri="{D42A27DB-BD31-4B8C-83A1-F6EECF244321}">
                <p14:modId xmlns:p14="http://schemas.microsoft.com/office/powerpoint/2010/main" val="18668138"/>
              </p:ext>
            </p:extLst>
          </p:nvPr>
        </p:nvGraphicFramePr>
        <p:xfrm>
          <a:off x="531088" y="1194816"/>
          <a:ext cx="5826604" cy="7445165"/>
        </p:xfrm>
        <a:graphic>
          <a:graphicData uri="http://schemas.openxmlformats.org/drawingml/2006/table">
            <a:tbl>
              <a:tblPr firstRow="1" bandRow="1">
                <a:tableStyleId>{2D5ABB26-0587-4C30-8999-92F81FD0307C}</a:tableStyleId>
              </a:tblPr>
              <a:tblGrid>
                <a:gridCol w="1082559">
                  <a:extLst>
                    <a:ext uri="{9D8B030D-6E8A-4147-A177-3AD203B41FA5}">
                      <a16:colId xmlns:a16="http://schemas.microsoft.com/office/drawing/2014/main" val="20000"/>
                    </a:ext>
                  </a:extLst>
                </a:gridCol>
                <a:gridCol w="1583765">
                  <a:extLst>
                    <a:ext uri="{9D8B030D-6E8A-4147-A177-3AD203B41FA5}">
                      <a16:colId xmlns:a16="http://schemas.microsoft.com/office/drawing/2014/main" val="20001"/>
                    </a:ext>
                  </a:extLst>
                </a:gridCol>
                <a:gridCol w="1165412">
                  <a:extLst>
                    <a:ext uri="{9D8B030D-6E8A-4147-A177-3AD203B41FA5}">
                      <a16:colId xmlns:a16="http://schemas.microsoft.com/office/drawing/2014/main" val="20002"/>
                    </a:ext>
                  </a:extLst>
                </a:gridCol>
                <a:gridCol w="1994868">
                  <a:extLst>
                    <a:ext uri="{9D8B030D-6E8A-4147-A177-3AD203B41FA5}">
                      <a16:colId xmlns:a16="http://schemas.microsoft.com/office/drawing/2014/main" val="20003"/>
                    </a:ext>
                  </a:extLst>
                </a:gridCol>
              </a:tblGrid>
              <a:tr h="718205">
                <a:tc>
                  <a:txBody>
                    <a:bodyPr/>
                    <a:lstStyle/>
                    <a:p>
                      <a:pPr marL="0" marR="0">
                        <a:spcBef>
                          <a:spcPts val="0"/>
                        </a:spcBef>
                        <a:spcAft>
                          <a:spcPts val="0"/>
                        </a:spcAft>
                      </a:pPr>
                      <a:r>
                        <a:rPr lang="en-US" sz="1600" b="1" dirty="0">
                          <a:effectLst/>
                          <a:latin typeface="Marker Felt"/>
                          <a:ea typeface="ＭＳ 明朝"/>
                          <a:cs typeface="Marker Felt"/>
                        </a:rPr>
                        <a:t>Poem</a:t>
                      </a: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600" b="1" dirty="0">
                          <a:effectLst/>
                          <a:latin typeface="Marker Felt"/>
                          <a:ea typeface="ＭＳ 明朝"/>
                          <a:cs typeface="Marker Felt"/>
                        </a:rPr>
                        <a:t>Awesome Phrases/Lines</a:t>
                      </a: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400" b="1" dirty="0">
                          <a:effectLst/>
                          <a:latin typeface="Marker Felt"/>
                          <a:ea typeface="ＭＳ 明朝"/>
                          <a:cs typeface="Marker Felt"/>
                        </a:rPr>
                        <a:t>Poetic device (if applicable)</a:t>
                      </a: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600" b="1" dirty="0" smtClean="0">
                          <a:effectLst/>
                          <a:latin typeface="Marker Felt"/>
                          <a:ea typeface="ＭＳ 明朝"/>
                          <a:cs typeface="Marker Felt"/>
                        </a:rPr>
                        <a:t>How </a:t>
                      </a:r>
                      <a:r>
                        <a:rPr lang="en-US" sz="1600" b="1" dirty="0">
                          <a:effectLst/>
                          <a:latin typeface="Marker Felt"/>
                          <a:ea typeface="ＭＳ 明朝"/>
                          <a:cs typeface="Marker Felt"/>
                        </a:rPr>
                        <a:t>you can do it in your poem:</a:t>
                      </a: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09863">
                <a:tc>
                  <a:txBody>
                    <a:bodyPr/>
                    <a:lstStyle/>
                    <a:p>
                      <a:r>
                        <a:rPr lang="en-US" sz="1200" i="1" baseline="0" dirty="0" smtClean="0">
                          <a:latin typeface="Marker Felt"/>
                          <a:cs typeface="Marker Felt"/>
                        </a:rPr>
                        <a:t>-Poem Name</a:t>
                      </a:r>
                    </a:p>
                    <a:p>
                      <a:endParaRPr lang="en-US" sz="1200" i="1" baseline="0" dirty="0" smtClean="0">
                        <a:latin typeface="Marker Felt"/>
                        <a:cs typeface="Marker Felt"/>
                      </a:endParaRPr>
                    </a:p>
                    <a:p>
                      <a:endParaRPr lang="en-US" sz="1200" i="1" baseline="0" dirty="0" smtClean="0">
                        <a:latin typeface="Marker Felt"/>
                        <a:cs typeface="Marker Felt"/>
                      </a:endParaRPr>
                    </a:p>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i="1" dirty="0" smtClean="0">
                          <a:latin typeface="Marker Felt"/>
                          <a:cs typeface="Marker Felt"/>
                        </a:rPr>
                        <a:t>-The</a:t>
                      </a:r>
                      <a:r>
                        <a:rPr lang="en-US" sz="1200" i="1" baseline="0" dirty="0" smtClean="0">
                          <a:latin typeface="Marker Felt"/>
                          <a:cs typeface="Marker Felt"/>
                        </a:rPr>
                        <a:t> line ____ stood out to me because ____</a:t>
                      </a:r>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i="1" dirty="0" smtClean="0">
                          <a:latin typeface="Marker Felt"/>
                          <a:cs typeface="Marker Felt"/>
                        </a:rPr>
                        <a:t>-Name of poetic device</a:t>
                      </a:r>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i="1" dirty="0" smtClean="0">
                          <a:latin typeface="Marker Felt"/>
                          <a:cs typeface="Marker Felt"/>
                        </a:rPr>
                        <a:t>-So,</a:t>
                      </a:r>
                      <a:r>
                        <a:rPr lang="en-US" sz="1200" i="1" baseline="0" dirty="0" smtClean="0">
                          <a:latin typeface="Marker Felt"/>
                          <a:cs typeface="Marker Felt"/>
                        </a:rPr>
                        <a:t> i</a:t>
                      </a:r>
                      <a:r>
                        <a:rPr lang="en-US" sz="1200" i="1" dirty="0" smtClean="0">
                          <a:latin typeface="Marker Felt"/>
                          <a:cs typeface="Marker Felt"/>
                        </a:rPr>
                        <a:t>n my own poem, I could</a:t>
                      </a:r>
                      <a:r>
                        <a:rPr lang="en-US" sz="1200" i="1" baseline="0" dirty="0" smtClean="0">
                          <a:latin typeface="Marker Felt"/>
                          <a:cs typeface="Marker Felt"/>
                        </a:rPr>
                        <a:t> ____</a:t>
                      </a:r>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76000">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476000">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476000">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476000">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15</a:t>
            </a:r>
            <a:endParaRPr lang="en-AU" sz="1400" dirty="0">
              <a:solidFill>
                <a:sysClr val="windowText" lastClr="000000"/>
              </a:solidFill>
            </a:endParaRPr>
          </a:p>
        </p:txBody>
      </p:sp>
    </p:spTree>
    <p:extLst>
      <p:ext uri="{BB962C8B-B14F-4D97-AF65-F5344CB8AC3E}">
        <p14:creationId xmlns:p14="http://schemas.microsoft.com/office/powerpoint/2010/main" val="4204166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089" y="343523"/>
            <a:ext cx="5826603" cy="510720"/>
          </a:xfrm>
        </p:spPr>
        <p:txBody>
          <a:bodyPr>
            <a:normAutofit fontScale="90000"/>
          </a:bodyPr>
          <a:lstStyle/>
          <a:p>
            <a:r>
              <a:rPr lang="en-US" sz="1800" b="1" u="sng" dirty="0" smtClean="0">
                <a:latin typeface="Archistico Bold"/>
                <a:cs typeface="Archistico Bold"/>
              </a:rPr>
              <a:t>Awesome Phrases and Poetic Devices Continued</a:t>
            </a:r>
            <a:br>
              <a:rPr lang="en-US" sz="1800" b="1" u="sng" dirty="0" smtClean="0">
                <a:latin typeface="Archistico Bold"/>
                <a:cs typeface="Archistico Bold"/>
              </a:rPr>
            </a:br>
            <a:endParaRPr lang="en-US" sz="2400" i="1" dirty="0">
              <a:latin typeface="Archistico Bold"/>
              <a:cs typeface="Archistico Bold"/>
            </a:endParaRPr>
          </a:p>
        </p:txBody>
      </p:sp>
      <p:graphicFrame>
        <p:nvGraphicFramePr>
          <p:cNvPr id="4" name="Table 3"/>
          <p:cNvGraphicFramePr>
            <a:graphicFrameLocks noGrp="1"/>
          </p:cNvGraphicFramePr>
          <p:nvPr>
            <p:extLst>
              <p:ext uri="{D42A27DB-BD31-4B8C-83A1-F6EECF244321}">
                <p14:modId xmlns:p14="http://schemas.microsoft.com/office/powerpoint/2010/main" val="2444240752"/>
              </p:ext>
            </p:extLst>
          </p:nvPr>
        </p:nvGraphicFramePr>
        <p:xfrm>
          <a:off x="531088" y="854245"/>
          <a:ext cx="5826604" cy="7910019"/>
        </p:xfrm>
        <a:graphic>
          <a:graphicData uri="http://schemas.openxmlformats.org/drawingml/2006/table">
            <a:tbl>
              <a:tblPr firstRow="1" bandRow="1">
                <a:tableStyleId>{2D5ABB26-0587-4C30-8999-92F81FD0307C}</a:tableStyleId>
              </a:tblPr>
              <a:tblGrid>
                <a:gridCol w="1082559">
                  <a:extLst>
                    <a:ext uri="{9D8B030D-6E8A-4147-A177-3AD203B41FA5}">
                      <a16:colId xmlns:a16="http://schemas.microsoft.com/office/drawing/2014/main" val="20000"/>
                    </a:ext>
                  </a:extLst>
                </a:gridCol>
                <a:gridCol w="1583765">
                  <a:extLst>
                    <a:ext uri="{9D8B030D-6E8A-4147-A177-3AD203B41FA5}">
                      <a16:colId xmlns:a16="http://schemas.microsoft.com/office/drawing/2014/main" val="20001"/>
                    </a:ext>
                  </a:extLst>
                </a:gridCol>
                <a:gridCol w="1165412">
                  <a:extLst>
                    <a:ext uri="{9D8B030D-6E8A-4147-A177-3AD203B41FA5}">
                      <a16:colId xmlns:a16="http://schemas.microsoft.com/office/drawing/2014/main" val="20002"/>
                    </a:ext>
                  </a:extLst>
                </a:gridCol>
                <a:gridCol w="1994868">
                  <a:extLst>
                    <a:ext uri="{9D8B030D-6E8A-4147-A177-3AD203B41FA5}">
                      <a16:colId xmlns:a16="http://schemas.microsoft.com/office/drawing/2014/main" val="20003"/>
                    </a:ext>
                  </a:extLst>
                </a:gridCol>
              </a:tblGrid>
              <a:tr h="751059">
                <a:tc>
                  <a:txBody>
                    <a:bodyPr/>
                    <a:lstStyle/>
                    <a:p>
                      <a:pPr marL="0" marR="0">
                        <a:spcBef>
                          <a:spcPts val="0"/>
                        </a:spcBef>
                        <a:spcAft>
                          <a:spcPts val="0"/>
                        </a:spcAft>
                      </a:pPr>
                      <a:r>
                        <a:rPr lang="en-US" sz="1600" b="1" dirty="0">
                          <a:effectLst/>
                          <a:latin typeface="Marker Felt"/>
                          <a:ea typeface="ＭＳ 明朝"/>
                          <a:cs typeface="Marker Felt"/>
                        </a:rPr>
                        <a:t>Poem</a:t>
                      </a: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600" b="1" dirty="0">
                          <a:effectLst/>
                          <a:latin typeface="Marker Felt"/>
                          <a:ea typeface="ＭＳ 明朝"/>
                          <a:cs typeface="Marker Felt"/>
                        </a:rPr>
                        <a:t>Awesome Phrases/Lines</a:t>
                      </a: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400" b="1" dirty="0">
                          <a:effectLst/>
                          <a:latin typeface="Marker Felt"/>
                          <a:ea typeface="ＭＳ 明朝"/>
                          <a:cs typeface="Marker Felt"/>
                        </a:rPr>
                        <a:t>Poetic device (if applicable)</a:t>
                      </a: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600" b="1" dirty="0" smtClean="0">
                          <a:effectLst/>
                          <a:latin typeface="Marker Felt"/>
                          <a:ea typeface="ＭＳ 明朝"/>
                          <a:cs typeface="Marker Felt"/>
                        </a:rPr>
                        <a:t>How </a:t>
                      </a:r>
                      <a:r>
                        <a:rPr lang="en-US" sz="1600" b="1" dirty="0">
                          <a:effectLst/>
                          <a:latin typeface="Marker Felt"/>
                          <a:ea typeface="ＭＳ 明朝"/>
                          <a:cs typeface="Marker Felt"/>
                        </a:rPr>
                        <a:t>you can do it in your poem:</a:t>
                      </a: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64917">
                <a:tc>
                  <a:txBody>
                    <a:bodyPr/>
                    <a:lstStyle/>
                    <a:p>
                      <a:r>
                        <a:rPr lang="en-US" sz="1200" i="1" baseline="0" dirty="0" smtClean="0">
                          <a:latin typeface="Marker Felt"/>
                          <a:cs typeface="Marker Felt"/>
                        </a:rPr>
                        <a:t>-Poem Name</a:t>
                      </a:r>
                    </a:p>
                    <a:p>
                      <a:endParaRPr lang="en-US" sz="1200" i="1" baseline="0" dirty="0" smtClean="0">
                        <a:latin typeface="Marker Felt"/>
                        <a:cs typeface="Marker Felt"/>
                      </a:endParaRPr>
                    </a:p>
                    <a:p>
                      <a:endParaRPr lang="en-US" sz="1200" i="1" baseline="0" dirty="0" smtClean="0">
                        <a:latin typeface="Marker Felt"/>
                        <a:cs typeface="Marker Felt"/>
                      </a:endParaRPr>
                    </a:p>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i="1" dirty="0" smtClean="0">
                          <a:latin typeface="Marker Felt"/>
                          <a:cs typeface="Marker Felt"/>
                        </a:rPr>
                        <a:t>-The</a:t>
                      </a:r>
                      <a:r>
                        <a:rPr lang="en-US" sz="1200" i="1" baseline="0" dirty="0" smtClean="0">
                          <a:latin typeface="Marker Felt"/>
                          <a:cs typeface="Marker Felt"/>
                        </a:rPr>
                        <a:t> line ____ stood out to me because ____</a:t>
                      </a:r>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i="1" dirty="0" smtClean="0">
                          <a:latin typeface="Marker Felt"/>
                          <a:cs typeface="Marker Felt"/>
                        </a:rPr>
                        <a:t>-Name of poetic device</a:t>
                      </a:r>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i="1" dirty="0" smtClean="0">
                          <a:latin typeface="Marker Felt"/>
                          <a:cs typeface="Marker Felt"/>
                        </a:rPr>
                        <a:t>-So,</a:t>
                      </a:r>
                      <a:r>
                        <a:rPr lang="en-US" sz="1200" i="1" baseline="0" dirty="0" smtClean="0">
                          <a:latin typeface="Marker Felt"/>
                          <a:cs typeface="Marker Felt"/>
                        </a:rPr>
                        <a:t> i</a:t>
                      </a:r>
                      <a:r>
                        <a:rPr lang="en-US" sz="1200" i="1" dirty="0" smtClean="0">
                          <a:latin typeface="Marker Felt"/>
                          <a:cs typeface="Marker Felt"/>
                        </a:rPr>
                        <a:t>n my own poem, I could</a:t>
                      </a:r>
                      <a:r>
                        <a:rPr lang="en-US" sz="1200" i="1" baseline="0" dirty="0" smtClean="0">
                          <a:latin typeface="Marker Felt"/>
                          <a:cs typeface="Marker Felt"/>
                        </a:rPr>
                        <a:t> ____</a:t>
                      </a:r>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84000">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84000">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84000">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84000">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16</a:t>
            </a:r>
            <a:endParaRPr lang="en-AU" sz="1400" dirty="0">
              <a:solidFill>
                <a:sysClr val="windowText" lastClr="000000"/>
              </a:solidFill>
            </a:endParaRPr>
          </a:p>
        </p:txBody>
      </p:sp>
    </p:spTree>
    <p:extLst>
      <p:ext uri="{BB962C8B-B14F-4D97-AF65-F5344CB8AC3E}">
        <p14:creationId xmlns:p14="http://schemas.microsoft.com/office/powerpoint/2010/main" val="2551374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08" y="256456"/>
            <a:ext cx="6394784" cy="548216"/>
          </a:xfrm>
        </p:spPr>
        <p:txBody>
          <a:bodyPr>
            <a:normAutofit/>
          </a:bodyPr>
          <a:lstStyle/>
          <a:p>
            <a:r>
              <a:rPr lang="en-AU" sz="2000" b="1" dirty="0"/>
              <a:t>Step by step guide on how to write a slam poem</a:t>
            </a:r>
            <a:endParaRPr lang="en-AU" sz="2000" dirty="0"/>
          </a:p>
        </p:txBody>
      </p:sp>
      <p:sp>
        <p:nvSpPr>
          <p:cNvPr id="3" name="Content Placeholder 2"/>
          <p:cNvSpPr>
            <a:spLocks noGrp="1"/>
          </p:cNvSpPr>
          <p:nvPr>
            <p:ph idx="1"/>
          </p:nvPr>
        </p:nvSpPr>
        <p:spPr>
          <a:xfrm>
            <a:off x="342900" y="804672"/>
            <a:ext cx="6172200" cy="7852676"/>
          </a:xfrm>
        </p:spPr>
        <p:txBody>
          <a:bodyPr>
            <a:noAutofit/>
          </a:bodyPr>
          <a:lstStyle/>
          <a:p>
            <a:pPr marL="514350" indent="-514350">
              <a:buAutoNum type="arabicPeriod"/>
            </a:pPr>
            <a:r>
              <a:rPr lang="en-AU" sz="1100" b="1" i="1" dirty="0" smtClean="0"/>
              <a:t>Outline </a:t>
            </a:r>
            <a:r>
              <a:rPr lang="en-AU" sz="1100" b="1" i="1" dirty="0"/>
              <a:t>your main story, your feelings and your message</a:t>
            </a:r>
            <a:r>
              <a:rPr lang="en-AU" sz="1100" dirty="0"/>
              <a:t/>
            </a:r>
            <a:br>
              <a:rPr lang="en-AU" sz="1100" dirty="0"/>
            </a:br>
            <a:r>
              <a:rPr lang="en-AU" sz="1100" dirty="0"/>
              <a:t/>
            </a:r>
            <a:br>
              <a:rPr lang="en-AU" sz="1100" dirty="0"/>
            </a:br>
            <a:r>
              <a:rPr lang="en-AU" sz="1100" dirty="0"/>
              <a:t>Before you start diving into any elements or the framework of your first slam poem, you need to get your story and ideas straight.</a:t>
            </a:r>
            <a:br>
              <a:rPr lang="en-AU" sz="1100" dirty="0"/>
            </a:br>
            <a:r>
              <a:rPr lang="en-AU" sz="1100" dirty="0"/>
              <a:t/>
            </a:r>
            <a:br>
              <a:rPr lang="en-AU" sz="1100" dirty="0"/>
            </a:br>
            <a:r>
              <a:rPr lang="en-AU" sz="1100" dirty="0"/>
              <a:t>Establish the main story and the feelings or message you wish to convey to your audience </a:t>
            </a:r>
            <a:r>
              <a:rPr lang="en-AU" sz="1100" i="1" dirty="0"/>
              <a:t>before</a:t>
            </a:r>
            <a:r>
              <a:rPr lang="en-AU" sz="1100" dirty="0"/>
              <a:t> you start writing the lines.</a:t>
            </a:r>
            <a:br>
              <a:rPr lang="en-AU" sz="1100" dirty="0"/>
            </a:br>
            <a:r>
              <a:rPr lang="en-AU" sz="1100" dirty="0"/>
              <a:t/>
            </a:r>
            <a:br>
              <a:rPr lang="en-AU" sz="1100" dirty="0"/>
            </a:br>
            <a:r>
              <a:rPr lang="en-AU" sz="1100" dirty="0"/>
              <a:t>What you'll want to do is </a:t>
            </a:r>
            <a:r>
              <a:rPr lang="en-AU" sz="1100" b="1" dirty="0"/>
              <a:t>think about moments</a:t>
            </a:r>
            <a:r>
              <a:rPr lang="en-AU" sz="1100" dirty="0"/>
              <a:t>. This makes things simpler. Think of a moment that touched you, moved you, changed you...something that left an everlasting impression.</a:t>
            </a:r>
            <a:br>
              <a:rPr lang="en-AU" sz="1100" dirty="0"/>
            </a:br>
            <a:r>
              <a:rPr lang="en-AU" sz="1100" dirty="0"/>
              <a:t/>
            </a:r>
            <a:br>
              <a:rPr lang="en-AU" sz="1100" dirty="0"/>
            </a:br>
            <a:r>
              <a:rPr lang="en-AU" sz="1100" dirty="0"/>
              <a:t>Once you have that moment, you can write everything that surrounded it - this is the start of your story. Once you have that story, you can start jotting down examples, lines and ideas to support your story. Think about all the emotions that surrounded it. How did you feel? </a:t>
            </a:r>
            <a:br>
              <a:rPr lang="en-AU" sz="1100" dirty="0"/>
            </a:br>
            <a:r>
              <a:rPr lang="en-AU" sz="1100" dirty="0"/>
              <a:t/>
            </a:r>
            <a:br>
              <a:rPr lang="en-AU" sz="1100" dirty="0"/>
            </a:br>
            <a:r>
              <a:rPr lang="en-AU" sz="1100" dirty="0"/>
              <a:t>Now reach beyond that for details: Were there particular scents in the air? Did you touch something that you remember? Did you taste something, see something, hear something? The more you can incorporate sensory information into your piece, the more your audience will be able to relive it</a:t>
            </a:r>
            <a:r>
              <a:rPr lang="en-AU" sz="1100" dirty="0" smtClean="0"/>
              <a:t>.</a:t>
            </a:r>
            <a:r>
              <a:rPr lang="en-AU" sz="1100" dirty="0"/>
              <a:t/>
            </a:r>
            <a:br>
              <a:rPr lang="en-AU" sz="1100" dirty="0"/>
            </a:br>
            <a:endParaRPr lang="en-AU" sz="1100" dirty="0" smtClean="0"/>
          </a:p>
          <a:p>
            <a:pPr marL="514350" indent="-514350">
              <a:lnSpc>
                <a:spcPct val="150000"/>
              </a:lnSpc>
              <a:buAutoNum type="arabicPeriod"/>
            </a:pPr>
            <a:r>
              <a:rPr lang="en-AU" sz="1100" b="1" i="1" dirty="0" smtClean="0"/>
              <a:t> </a:t>
            </a:r>
            <a:r>
              <a:rPr lang="en-AU" sz="1100" b="1" i="1" dirty="0"/>
              <a:t>Decide on your style, tone &amp; </a:t>
            </a:r>
            <a:r>
              <a:rPr lang="en-AU" sz="1100" b="1" i="1" dirty="0" smtClean="0"/>
              <a:t>voice</a:t>
            </a:r>
            <a:r>
              <a:rPr lang="en-AU" sz="1100" dirty="0"/>
              <a:t/>
            </a:r>
            <a:br>
              <a:rPr lang="en-AU" sz="1100" dirty="0"/>
            </a:br>
            <a:r>
              <a:rPr lang="en-AU" sz="700" dirty="0" smtClean="0">
                <a:solidFill>
                  <a:schemeClr val="bg1"/>
                </a:solidFill>
              </a:rPr>
              <a:t>d</a:t>
            </a:r>
            <a:r>
              <a:rPr lang="en-AU" sz="1100" dirty="0"/>
              <a:t/>
            </a:r>
            <a:br>
              <a:rPr lang="en-AU" sz="1100" dirty="0"/>
            </a:br>
            <a:r>
              <a:rPr lang="en-AU" sz="1100" dirty="0"/>
              <a:t>After you've established your storyline, figure out what type of flow you want your slam poem to take on.</a:t>
            </a:r>
            <a:br>
              <a:rPr lang="en-AU" sz="1100" dirty="0"/>
            </a:br>
            <a:r>
              <a:rPr lang="en-AU" sz="1100" dirty="0" smtClean="0"/>
              <a:t>When </a:t>
            </a:r>
            <a:r>
              <a:rPr lang="en-AU" sz="1100" dirty="0"/>
              <a:t>you think about the style you’re going to use, keep in mind the story at hand.</a:t>
            </a:r>
            <a:br>
              <a:rPr lang="en-AU" sz="1100" dirty="0"/>
            </a:br>
            <a:r>
              <a:rPr lang="en-AU" sz="1100" dirty="0" smtClean="0"/>
              <a:t>Is </a:t>
            </a:r>
            <a:r>
              <a:rPr lang="en-AU" sz="1100" dirty="0"/>
              <a:t>it sad? Is it upbeat? Is it confused?</a:t>
            </a:r>
            <a:br>
              <a:rPr lang="en-AU" sz="1100" dirty="0"/>
            </a:br>
            <a:r>
              <a:rPr lang="en-AU" sz="1100" dirty="0" smtClean="0"/>
              <a:t>Try </a:t>
            </a:r>
            <a:r>
              <a:rPr lang="en-AU" sz="1100" dirty="0"/>
              <a:t>to pick a style that aligns with your tone to create a truly unique </a:t>
            </a:r>
            <a:r>
              <a:rPr lang="en-AU" sz="1100" dirty="0" smtClean="0"/>
              <a:t>experience.</a:t>
            </a:r>
            <a:r>
              <a:rPr lang="en-AU" sz="1100" dirty="0"/>
              <a:t/>
            </a:r>
            <a:br>
              <a:rPr lang="en-AU" sz="1100" dirty="0"/>
            </a:br>
            <a:r>
              <a:rPr lang="en-AU" sz="1100" dirty="0" smtClean="0"/>
              <a:t>Or</a:t>
            </a:r>
            <a:r>
              <a:rPr lang="en-AU" sz="1100" dirty="0"/>
              <a:t>, if you really want to go out on a limb, you can be sarcastic. For example, </a:t>
            </a:r>
            <a:r>
              <a:rPr lang="en-AU" sz="1100" dirty="0" smtClean="0"/>
              <a:t/>
            </a:r>
            <a:br>
              <a:rPr lang="en-AU" sz="1100" dirty="0" smtClean="0"/>
            </a:br>
            <a:r>
              <a:rPr lang="en-AU" sz="1100" dirty="0" smtClean="0"/>
              <a:t>talk </a:t>
            </a:r>
            <a:r>
              <a:rPr lang="en-AU" sz="1100" dirty="0"/>
              <a:t>about a totally tragic event but in a happy light</a:t>
            </a:r>
            <a:r>
              <a:rPr lang="en-AU" sz="1100" dirty="0" smtClean="0"/>
              <a:t>.</a:t>
            </a:r>
            <a:r>
              <a:rPr lang="en-AU" sz="1100" dirty="0"/>
              <a:t/>
            </a:r>
            <a:br>
              <a:rPr lang="en-AU" sz="1100" dirty="0"/>
            </a:br>
            <a:r>
              <a:rPr lang="en-AU" sz="1100" b="1" dirty="0"/>
              <a:t>Your style and flow should be unique to you</a:t>
            </a:r>
            <a:r>
              <a:rPr lang="en-AU" sz="1100" b="1" dirty="0" smtClean="0"/>
              <a:t>.</a:t>
            </a:r>
            <a:r>
              <a:rPr lang="en-AU" sz="1100" dirty="0"/>
              <a:t/>
            </a:r>
            <a:br>
              <a:rPr lang="en-AU" sz="1100" dirty="0"/>
            </a:br>
            <a:r>
              <a:rPr lang="en-AU" sz="1100" dirty="0"/>
              <a:t>There are a lot of slam poets out there who try very hard to sound like the next poet</a:t>
            </a:r>
            <a:r>
              <a:rPr lang="en-AU" sz="1100" dirty="0" smtClean="0"/>
              <a:t>.</a:t>
            </a:r>
            <a:r>
              <a:rPr lang="en-AU" sz="1100" dirty="0"/>
              <a:t/>
            </a:r>
            <a:br>
              <a:rPr lang="en-AU" sz="1100" dirty="0"/>
            </a:br>
            <a:r>
              <a:rPr lang="en-AU" sz="1100" dirty="0"/>
              <a:t>It can work…at times… it can also be a massive fail</a:t>
            </a:r>
            <a:r>
              <a:rPr lang="en-AU" sz="1100" dirty="0" smtClean="0"/>
              <a:t>.</a:t>
            </a:r>
            <a:r>
              <a:rPr lang="en-AU" sz="1100" dirty="0"/>
              <a:t/>
            </a:r>
            <a:br>
              <a:rPr lang="en-AU" sz="1100" dirty="0"/>
            </a:br>
            <a:r>
              <a:rPr lang="en-AU" sz="1100" dirty="0"/>
              <a:t>So think about it – do you want to go free-form? Sound like a rapper? A monologue? A written letter</a:t>
            </a:r>
            <a:r>
              <a:rPr lang="en-AU" sz="1100" dirty="0" smtClean="0"/>
              <a:t>?</a:t>
            </a:r>
            <a:r>
              <a:rPr lang="en-AU" sz="1100" dirty="0"/>
              <a:t/>
            </a:r>
            <a:br>
              <a:rPr lang="en-AU" sz="1100" dirty="0"/>
            </a:br>
            <a:r>
              <a:rPr lang="en-AU" sz="1100" dirty="0"/>
              <a:t>Finally, style should include the poetic devices you want to use. </a:t>
            </a:r>
            <a:r>
              <a:rPr lang="en-AU" sz="1100" dirty="0" smtClean="0"/>
              <a:t/>
            </a:r>
            <a:br>
              <a:rPr lang="en-AU" sz="1100" dirty="0" smtClean="0"/>
            </a:br>
            <a:r>
              <a:rPr lang="en-AU" sz="1100" dirty="0" smtClean="0"/>
              <a:t>Repetition</a:t>
            </a:r>
            <a:r>
              <a:rPr lang="en-AU" sz="1100" dirty="0"/>
              <a:t>, Imagery, Analogies, Rhyme, Alliteration, etc. are all tools </a:t>
            </a:r>
            <a:r>
              <a:rPr lang="en-AU" sz="1100" dirty="0" smtClean="0"/>
              <a:t>that </a:t>
            </a:r>
            <a:r>
              <a:rPr lang="en-AU" sz="1100" dirty="0"/>
              <a:t>can enhance your piece and, more importantly, put some </a:t>
            </a:r>
            <a:r>
              <a:rPr lang="en-AU" sz="1100" dirty="0" smtClean="0"/>
              <a:t>OOMPH! in </a:t>
            </a:r>
            <a:r>
              <a:rPr lang="en-AU" sz="1100" dirty="0"/>
              <a:t>your delivery!</a:t>
            </a:r>
            <a:br>
              <a:rPr lang="en-AU" sz="1100" dirty="0"/>
            </a:br>
            <a:endParaRPr lang="en-AU" sz="1100" dirty="0"/>
          </a:p>
        </p:txBody>
      </p:sp>
      <p:sp>
        <p:nvSpPr>
          <p:cNvPr id="4" name="Oval 3"/>
          <p:cNvSpPr/>
          <p:nvPr/>
        </p:nvSpPr>
        <p:spPr>
          <a:xfrm rot="280473">
            <a:off x="5615635" y="5597102"/>
            <a:ext cx="1120455" cy="111908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1050" b="1" dirty="0"/>
              <a:t>Watch The Shining movie trailer as a parody.</a:t>
            </a:r>
            <a:endParaRPr lang="en-AU" sz="1050" dirty="0"/>
          </a:p>
        </p:txBody>
      </p:sp>
      <p:cxnSp>
        <p:nvCxnSpPr>
          <p:cNvPr id="20" name="Curved Connector 19"/>
          <p:cNvCxnSpPr/>
          <p:nvPr/>
        </p:nvCxnSpPr>
        <p:spPr>
          <a:xfrm>
            <a:off x="3933809" y="6322742"/>
            <a:ext cx="1638089" cy="156117"/>
          </a:xfrm>
          <a:prstGeom prst="curvedConnector3">
            <a:avLst>
              <a:gd name="adj1" fmla="val 4863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17</a:t>
            </a:r>
            <a:endParaRPr lang="en-AU" sz="1400" dirty="0">
              <a:solidFill>
                <a:sysClr val="windowText" lastClr="000000"/>
              </a:solidFill>
            </a:endParaRPr>
          </a:p>
        </p:txBody>
      </p:sp>
    </p:spTree>
    <p:extLst>
      <p:ext uri="{BB962C8B-B14F-4D97-AF65-F5344CB8AC3E}">
        <p14:creationId xmlns:p14="http://schemas.microsoft.com/office/powerpoint/2010/main" val="2238955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307478"/>
            <a:ext cx="6172200" cy="415869"/>
          </a:xfrm>
        </p:spPr>
        <p:txBody>
          <a:bodyPr>
            <a:normAutofit/>
          </a:bodyPr>
          <a:lstStyle/>
          <a:p>
            <a:r>
              <a:rPr lang="en-AU" sz="2000" b="1" dirty="0" smtClean="0"/>
              <a:t>Step one: </a:t>
            </a:r>
            <a:r>
              <a:rPr lang="en-AU" sz="2000" dirty="0" smtClean="0"/>
              <a:t>your main story, your feelings, your message.</a:t>
            </a:r>
            <a:endParaRPr lang="en-AU" sz="2000" dirty="0"/>
          </a:p>
        </p:txBody>
      </p:sp>
      <p:sp>
        <p:nvSpPr>
          <p:cNvPr id="5" name="Content Placeholder 4"/>
          <p:cNvSpPr>
            <a:spLocks noGrp="1"/>
          </p:cNvSpPr>
          <p:nvPr>
            <p:ph idx="1"/>
          </p:nvPr>
        </p:nvSpPr>
        <p:spPr>
          <a:xfrm>
            <a:off x="342900" y="1749827"/>
            <a:ext cx="6172200" cy="3340762"/>
          </a:xfrm>
          <a:ln>
            <a:solidFill>
              <a:schemeClr val="tx1"/>
            </a:solidFill>
          </a:ln>
        </p:spPr>
        <p:txBody>
          <a:bodyPr>
            <a:normAutofit/>
          </a:bodyPr>
          <a:lstStyle/>
          <a:p>
            <a:r>
              <a:rPr lang="en-AU" sz="1200" dirty="0" smtClean="0">
                <a:solidFill>
                  <a:schemeClr val="bg1"/>
                </a:solidFill>
              </a:rPr>
              <a:t>d</a:t>
            </a:r>
            <a:endParaRPr lang="en-AU" sz="1200" dirty="0">
              <a:solidFill>
                <a:schemeClr val="bg1"/>
              </a:solidFill>
            </a:endParaRPr>
          </a:p>
        </p:txBody>
      </p:sp>
      <p:sp>
        <p:nvSpPr>
          <p:cNvPr id="6" name="Title 1"/>
          <p:cNvSpPr txBox="1">
            <a:spLocks/>
          </p:cNvSpPr>
          <p:nvPr/>
        </p:nvSpPr>
        <p:spPr>
          <a:xfrm>
            <a:off x="378995" y="5094600"/>
            <a:ext cx="6172200" cy="415869"/>
          </a:xfrm>
          <a:prstGeom prst="rect">
            <a:avLst/>
          </a:prstGeom>
        </p:spPr>
        <p:txBody>
          <a:bodyPr vert="horz" lIns="91429" tIns="45714" rIns="91429" bIns="45714" rtlCol="0" anchor="ctr">
            <a:normAutofit/>
          </a:bodyPr>
          <a:lstStyle>
            <a:lvl1pPr algn="ctr" defTabSz="457146" rtl="0" eaLnBrk="1" latinLnBrk="0" hangingPunct="1">
              <a:spcBef>
                <a:spcPct val="0"/>
              </a:spcBef>
              <a:buNone/>
              <a:defRPr sz="4400" kern="1200">
                <a:solidFill>
                  <a:schemeClr val="tx1"/>
                </a:solidFill>
                <a:latin typeface="+mj-lt"/>
                <a:ea typeface="+mj-ea"/>
                <a:cs typeface="+mj-cs"/>
              </a:defRPr>
            </a:lvl1pPr>
          </a:lstStyle>
          <a:p>
            <a:r>
              <a:rPr lang="en-AU" sz="2000" b="1" dirty="0" smtClean="0"/>
              <a:t>Step two: </a:t>
            </a:r>
            <a:r>
              <a:rPr lang="en-AU" sz="2000" dirty="0" smtClean="0"/>
              <a:t>your style, tone and voice.</a:t>
            </a:r>
            <a:endParaRPr lang="en-AU" sz="2000" dirty="0"/>
          </a:p>
        </p:txBody>
      </p:sp>
      <p:sp>
        <p:nvSpPr>
          <p:cNvPr id="7" name="Content Placeholder 4"/>
          <p:cNvSpPr txBox="1">
            <a:spLocks/>
          </p:cNvSpPr>
          <p:nvPr/>
        </p:nvSpPr>
        <p:spPr>
          <a:xfrm>
            <a:off x="342900" y="5510469"/>
            <a:ext cx="6172200" cy="3308678"/>
          </a:xfrm>
          <a:prstGeom prst="rect">
            <a:avLst/>
          </a:prstGeom>
          <a:ln>
            <a:solidFill>
              <a:schemeClr val="tx1"/>
            </a:solidFill>
          </a:ln>
        </p:spPr>
        <p:txBody>
          <a:bodyPr vert="horz" lIns="91429" tIns="45714" rIns="91429" bIns="45714" rtlCol="0">
            <a:normAutofit/>
          </a:bodyPr>
          <a:lstStyle>
            <a:lvl1pPr marL="342860" indent="-342860"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3" indent="-285717"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7"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13" indent="-228573" algn="l" defTabSz="457146" rtl="0" eaLnBrk="1" latinLnBrk="0" hangingPunct="1">
              <a:spcBef>
                <a:spcPct val="20000"/>
              </a:spcBef>
              <a:buFont typeface="Arial"/>
              <a:buChar char="–"/>
              <a:defRPr sz="2000" kern="1200">
                <a:solidFill>
                  <a:schemeClr val="tx1"/>
                </a:solidFill>
                <a:latin typeface="+mn-lt"/>
                <a:ea typeface="+mn-ea"/>
                <a:cs typeface="+mn-cs"/>
              </a:defRPr>
            </a:lvl4pPr>
            <a:lvl5pPr marL="2057159" indent="-228573" algn="l" defTabSz="457146" rtl="0" eaLnBrk="1" latinLnBrk="0" hangingPunct="1">
              <a:spcBef>
                <a:spcPct val="20000"/>
              </a:spcBef>
              <a:buFont typeface="Arial"/>
              <a:buChar char="»"/>
              <a:defRPr sz="2000" kern="1200">
                <a:solidFill>
                  <a:schemeClr val="tx1"/>
                </a:solidFill>
                <a:latin typeface="+mn-lt"/>
                <a:ea typeface="+mn-ea"/>
                <a:cs typeface="+mn-cs"/>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r>
              <a:rPr lang="en-AU" sz="1400" b="1" dirty="0" smtClean="0"/>
              <a:t>Style:</a:t>
            </a:r>
            <a:br>
              <a:rPr lang="en-AU" sz="1400" b="1" dirty="0" smtClean="0"/>
            </a:br>
            <a:r>
              <a:rPr lang="en-AU" sz="1400" b="1" dirty="0" smtClean="0"/>
              <a:t/>
            </a:r>
            <a:br>
              <a:rPr lang="en-AU" sz="1400" b="1" dirty="0" smtClean="0"/>
            </a:br>
            <a:r>
              <a:rPr lang="en-AU" sz="1400" b="1" dirty="0" smtClean="0"/>
              <a:t/>
            </a:r>
            <a:br>
              <a:rPr lang="en-AU" sz="1400" b="1" dirty="0" smtClean="0"/>
            </a:br>
            <a:r>
              <a:rPr lang="en-AU" sz="1400" b="1" dirty="0" smtClean="0"/>
              <a:t/>
            </a:r>
            <a:br>
              <a:rPr lang="en-AU" sz="1400" b="1" dirty="0" smtClean="0"/>
            </a:br>
            <a:r>
              <a:rPr lang="en-AU" sz="1400" b="1" dirty="0" smtClean="0"/>
              <a:t/>
            </a:r>
            <a:br>
              <a:rPr lang="en-AU" sz="1400" b="1" dirty="0" smtClean="0"/>
            </a:br>
            <a:endParaRPr lang="en-AU" sz="1400" b="1" dirty="0" smtClean="0"/>
          </a:p>
          <a:p>
            <a:r>
              <a:rPr lang="en-AU" sz="1400" b="1" dirty="0" smtClean="0"/>
              <a:t>Tone:</a:t>
            </a:r>
            <a:br>
              <a:rPr lang="en-AU" sz="1400" b="1" dirty="0" smtClean="0"/>
            </a:br>
            <a:r>
              <a:rPr lang="en-AU" sz="1400" b="1" dirty="0" smtClean="0"/>
              <a:t/>
            </a:r>
            <a:br>
              <a:rPr lang="en-AU" sz="1400" b="1" dirty="0" smtClean="0"/>
            </a:br>
            <a:r>
              <a:rPr lang="en-AU" sz="1400" b="1" dirty="0" smtClean="0"/>
              <a:t/>
            </a:r>
            <a:br>
              <a:rPr lang="en-AU" sz="1400" b="1" dirty="0" smtClean="0"/>
            </a:br>
            <a:r>
              <a:rPr lang="en-AU" sz="1400" b="1" dirty="0" smtClean="0"/>
              <a:t/>
            </a:r>
            <a:br>
              <a:rPr lang="en-AU" sz="1400" b="1" dirty="0" smtClean="0"/>
            </a:br>
            <a:r>
              <a:rPr lang="en-AU" sz="1400" b="1" dirty="0" smtClean="0"/>
              <a:t/>
            </a:r>
            <a:br>
              <a:rPr lang="en-AU" sz="1400" b="1" dirty="0" smtClean="0"/>
            </a:br>
            <a:endParaRPr lang="en-AU" sz="1400" b="1" dirty="0" smtClean="0"/>
          </a:p>
          <a:p>
            <a:r>
              <a:rPr lang="en-AU" sz="1400" b="1" dirty="0" smtClean="0"/>
              <a:t>Voice:</a:t>
            </a:r>
            <a:endParaRPr lang="en-AU" sz="1400" b="1" dirty="0"/>
          </a:p>
        </p:txBody>
      </p:sp>
      <p:sp>
        <p:nvSpPr>
          <p:cNvPr id="8" name="Rectangle 7"/>
          <p:cNvSpPr/>
          <p:nvPr/>
        </p:nvSpPr>
        <p:spPr>
          <a:xfrm>
            <a:off x="378995" y="419224"/>
            <a:ext cx="6172200" cy="861774"/>
          </a:xfrm>
          <a:prstGeom prst="rect">
            <a:avLst/>
          </a:prstGeom>
        </p:spPr>
        <p:txBody>
          <a:bodyPr wrap="square">
            <a:spAutoFit/>
          </a:bodyPr>
          <a:lstStyle/>
          <a:p>
            <a:r>
              <a:rPr lang="en-AU" b="1" dirty="0" smtClean="0"/>
              <a:t>PLANNING</a:t>
            </a:r>
            <a:endParaRPr lang="en-AU" sz="1600" b="1" dirty="0" smtClean="0"/>
          </a:p>
          <a:p>
            <a:r>
              <a:rPr lang="en-AU" sz="1600" dirty="0" smtClean="0"/>
              <a:t>Using </a:t>
            </a:r>
            <a:r>
              <a:rPr lang="en-AU" sz="1600" dirty="0"/>
              <a:t>the notes provided on the previous page to guide you, jot down your ideas in the space below. </a:t>
            </a:r>
          </a:p>
        </p:txBody>
      </p:sp>
      <p:sp>
        <p:nvSpPr>
          <p:cNvPr id="10" name="Oval 9"/>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18</a:t>
            </a:r>
            <a:endParaRPr lang="en-AU" sz="1400" dirty="0">
              <a:solidFill>
                <a:sysClr val="windowText" lastClr="000000"/>
              </a:solidFill>
            </a:endParaRPr>
          </a:p>
        </p:txBody>
      </p:sp>
    </p:spTree>
    <p:extLst>
      <p:ext uri="{BB962C8B-B14F-4D97-AF65-F5344CB8AC3E}">
        <p14:creationId xmlns:p14="http://schemas.microsoft.com/office/powerpoint/2010/main" val="341349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088" y="75424"/>
            <a:ext cx="5618760" cy="992136"/>
          </a:xfrm>
        </p:spPr>
        <p:txBody>
          <a:bodyPr>
            <a:normAutofit/>
          </a:bodyPr>
          <a:lstStyle/>
          <a:p>
            <a:r>
              <a:rPr lang="en-US" sz="2400" b="1" u="sng" dirty="0" smtClean="0">
                <a:latin typeface="Archistico Bold"/>
                <a:cs typeface="Archistico Bold"/>
              </a:rPr>
              <a:t>Introduction</a:t>
            </a:r>
            <a:br>
              <a:rPr lang="en-US" sz="2400" b="1" u="sng" dirty="0" smtClean="0">
                <a:latin typeface="Archistico Bold"/>
                <a:cs typeface="Archistico Bold"/>
              </a:rPr>
            </a:br>
            <a:r>
              <a:rPr lang="en-US" sz="2000" i="1" dirty="0">
                <a:latin typeface="Archistico Bold"/>
                <a:cs typeface="Archistico Bold"/>
              </a:rPr>
              <a:t>What Is Poetry?</a:t>
            </a:r>
            <a:endParaRPr lang="en-US" sz="2400" i="1" dirty="0">
              <a:latin typeface="Archistico Bold"/>
              <a:cs typeface="Archistico Bold"/>
            </a:endParaRPr>
          </a:p>
        </p:txBody>
      </p:sp>
      <p:graphicFrame>
        <p:nvGraphicFramePr>
          <p:cNvPr id="4" name="Table 3"/>
          <p:cNvGraphicFramePr>
            <a:graphicFrameLocks noGrp="1"/>
          </p:cNvGraphicFramePr>
          <p:nvPr>
            <p:extLst>
              <p:ext uri="{D42A27DB-BD31-4B8C-83A1-F6EECF244321}">
                <p14:modId xmlns:p14="http://schemas.microsoft.com/office/powerpoint/2010/main" val="1710310476"/>
              </p:ext>
            </p:extLst>
          </p:nvPr>
        </p:nvGraphicFramePr>
        <p:xfrm>
          <a:off x="531090" y="1067560"/>
          <a:ext cx="5826604" cy="3240024"/>
        </p:xfrm>
        <a:graphic>
          <a:graphicData uri="http://schemas.openxmlformats.org/drawingml/2006/table">
            <a:tbl>
              <a:tblPr firstRow="1" bandRow="1">
                <a:tableStyleId>{2D5ABB26-0587-4C30-8999-92F81FD0307C}</a:tableStyleId>
              </a:tblPr>
              <a:tblGrid>
                <a:gridCol w="5826604">
                  <a:extLst>
                    <a:ext uri="{9D8B030D-6E8A-4147-A177-3AD203B41FA5}">
                      <a16:colId xmlns:a16="http://schemas.microsoft.com/office/drawing/2014/main" val="20000"/>
                    </a:ext>
                  </a:extLst>
                </a:gridCol>
              </a:tblGrid>
              <a:tr h="1527430">
                <a:tc>
                  <a:txBody>
                    <a:bodyPr/>
                    <a:lstStyle/>
                    <a:p>
                      <a:pPr algn="ctr"/>
                      <a:r>
                        <a:rPr lang="en-US" sz="1800" b="1" kern="1200" dirty="0" smtClean="0">
                          <a:solidFill>
                            <a:schemeClr val="tx1"/>
                          </a:solidFill>
                          <a:effectLst/>
                          <a:latin typeface="Marker Felt"/>
                          <a:ea typeface="+mn-ea"/>
                          <a:cs typeface="Marker Felt"/>
                        </a:rPr>
                        <a:t>Quick-write: </a:t>
                      </a:r>
                      <a:endParaRPr lang="en-US" sz="1800" kern="1200" dirty="0" smtClean="0">
                        <a:solidFill>
                          <a:schemeClr val="tx1"/>
                        </a:solidFill>
                        <a:effectLst/>
                        <a:latin typeface="Marker Felt"/>
                        <a:ea typeface="+mn-ea"/>
                        <a:cs typeface="Marker Felt"/>
                      </a:endParaRPr>
                    </a:p>
                    <a:p>
                      <a:pPr marL="228600" indent="-228600">
                        <a:lnSpc>
                          <a:spcPct val="70000"/>
                        </a:lnSpc>
                        <a:buAutoNum type="arabicPeriod"/>
                      </a:pPr>
                      <a:r>
                        <a:rPr lang="en-US" sz="1200" kern="1200" dirty="0" smtClean="0">
                          <a:solidFill>
                            <a:schemeClr val="tx1"/>
                          </a:solidFill>
                          <a:effectLst/>
                          <a:latin typeface="Marker Felt"/>
                          <a:ea typeface="+mn-ea"/>
                          <a:cs typeface="Marker Felt"/>
                        </a:rPr>
                        <a:t>What is poetry?  </a:t>
                      </a:r>
                    </a:p>
                    <a:p>
                      <a:pPr>
                        <a:lnSpc>
                          <a:spcPct val="70000"/>
                        </a:lnSpc>
                      </a:pPr>
                      <a:r>
                        <a:rPr lang="en-US" sz="1800" kern="1200" dirty="0" smtClean="0">
                          <a:solidFill>
                            <a:schemeClr val="tx1"/>
                          </a:solidFill>
                          <a:effectLst/>
                          <a:latin typeface="+mn-lt"/>
                          <a:ea typeface="+mn-ea"/>
                          <a:cs typeface="Marker Felt"/>
                        </a:rPr>
                        <a:t>_________________________________________________</a:t>
                      </a:r>
                    </a:p>
                    <a:p>
                      <a:pPr>
                        <a:lnSpc>
                          <a:spcPct val="70000"/>
                        </a:lnSpc>
                      </a:pPr>
                      <a:endParaRPr lang="en-US" sz="1800" kern="1200" dirty="0" smtClean="0">
                        <a:solidFill>
                          <a:schemeClr val="tx1"/>
                        </a:solidFill>
                        <a:effectLst/>
                        <a:latin typeface="+mn-lt"/>
                        <a:ea typeface="+mn-ea"/>
                        <a:cs typeface="Marker Felt"/>
                      </a:endParaRPr>
                    </a:p>
                    <a:p>
                      <a:pPr>
                        <a:lnSpc>
                          <a:spcPct val="70000"/>
                        </a:lnSpc>
                      </a:pPr>
                      <a:r>
                        <a:rPr lang="en-US" sz="1800" kern="1200" dirty="0" smtClean="0">
                          <a:solidFill>
                            <a:schemeClr val="tx1"/>
                          </a:solidFill>
                          <a:effectLst/>
                          <a:latin typeface="+mn-lt"/>
                          <a:ea typeface="+mn-ea"/>
                          <a:cs typeface="Marker Felt"/>
                        </a:rPr>
                        <a:t>_________________________________________________</a:t>
                      </a:r>
                    </a:p>
                    <a:p>
                      <a:pPr>
                        <a:lnSpc>
                          <a:spcPct val="70000"/>
                        </a:lnSpc>
                      </a:pPr>
                      <a:r>
                        <a:rPr lang="en-US" sz="1800" b="1" kern="1200" dirty="0" smtClean="0">
                          <a:solidFill>
                            <a:schemeClr val="tx1"/>
                          </a:solidFill>
                          <a:effectLst/>
                          <a:latin typeface="+mn-lt"/>
                          <a:ea typeface="+mn-ea"/>
                          <a:cs typeface="Marker Felt"/>
                        </a:rPr>
                        <a:t> </a:t>
                      </a:r>
                    </a:p>
                    <a:p>
                      <a:pPr>
                        <a:lnSpc>
                          <a:spcPct val="70000"/>
                        </a:lnSpc>
                      </a:pPr>
                      <a:r>
                        <a:rPr lang="en-US" sz="1800" kern="1200" dirty="0" smtClean="0">
                          <a:solidFill>
                            <a:schemeClr val="tx1"/>
                          </a:solidFill>
                          <a:effectLst/>
                          <a:latin typeface="+mn-lt"/>
                          <a:ea typeface="+mn-ea"/>
                          <a:cs typeface="Marker Felt"/>
                        </a:rPr>
                        <a:t>_________________________________________________</a:t>
                      </a:r>
                    </a:p>
                    <a:p>
                      <a:pPr>
                        <a:lnSpc>
                          <a:spcPct val="70000"/>
                        </a:lnSpc>
                      </a:pPr>
                      <a:endParaRPr lang="en-US" sz="1200" kern="1200" dirty="0" smtClean="0">
                        <a:solidFill>
                          <a:schemeClr val="tx1"/>
                        </a:solidFill>
                        <a:effectLst/>
                        <a:latin typeface="+mn-lt"/>
                        <a:ea typeface="+mn-ea"/>
                        <a:cs typeface="Marker Felt"/>
                      </a:endParaRPr>
                    </a:p>
                    <a:p>
                      <a:pPr>
                        <a:lnSpc>
                          <a:spcPct val="70000"/>
                        </a:lnSpc>
                      </a:pPr>
                      <a:r>
                        <a:rPr lang="en-US" sz="1800" kern="1200" dirty="0" smtClean="0">
                          <a:solidFill>
                            <a:schemeClr val="tx1"/>
                          </a:solidFill>
                          <a:effectLst/>
                          <a:latin typeface="+mn-lt"/>
                          <a:ea typeface="+mn-ea"/>
                          <a:cs typeface="Marker Felt"/>
                        </a:rPr>
                        <a:t>_________________________________________________</a:t>
                      </a:r>
                      <a:br>
                        <a:rPr lang="en-US" sz="1800" kern="1200" dirty="0" smtClean="0">
                          <a:solidFill>
                            <a:schemeClr val="tx1"/>
                          </a:solidFill>
                          <a:effectLst/>
                          <a:latin typeface="+mn-lt"/>
                          <a:ea typeface="+mn-ea"/>
                          <a:cs typeface="Marker Felt"/>
                        </a:rPr>
                      </a:br>
                      <a:endParaRPr lang="en-US" sz="1200" kern="1200" dirty="0" smtClean="0">
                        <a:solidFill>
                          <a:schemeClr val="tx1"/>
                        </a:solidFill>
                        <a:effectLst/>
                        <a:latin typeface="Marker Felt"/>
                        <a:ea typeface="+mn-ea"/>
                        <a:cs typeface="Marker Felt"/>
                      </a:endParaRPr>
                    </a:p>
                    <a:p>
                      <a:pPr>
                        <a:lnSpc>
                          <a:spcPct val="70000"/>
                        </a:lnSpc>
                      </a:pPr>
                      <a:r>
                        <a:rPr lang="en-US" sz="1200" kern="1200" dirty="0" smtClean="0">
                          <a:solidFill>
                            <a:schemeClr val="tx1"/>
                          </a:solidFill>
                          <a:effectLst/>
                          <a:latin typeface="Marker Felt"/>
                          <a:ea typeface="+mn-ea"/>
                          <a:cs typeface="Marker Felt"/>
                        </a:rPr>
                        <a:t>2. List</a:t>
                      </a:r>
                      <a:r>
                        <a:rPr lang="en-US" sz="1200" kern="1200" baseline="0" dirty="0" smtClean="0">
                          <a:solidFill>
                            <a:schemeClr val="tx1"/>
                          </a:solidFill>
                          <a:effectLst/>
                          <a:latin typeface="Marker Felt"/>
                          <a:ea typeface="+mn-ea"/>
                          <a:cs typeface="Marker Felt"/>
                        </a:rPr>
                        <a:t> as many forms of poetry that you can think of:</a:t>
                      </a:r>
                      <a:endParaRPr lang="en-US" sz="1800" kern="1200" dirty="0" smtClean="0">
                        <a:solidFill>
                          <a:schemeClr val="tx1"/>
                        </a:solidFill>
                        <a:effectLst/>
                        <a:latin typeface="+mj-lt"/>
                        <a:ea typeface="+mn-ea"/>
                        <a:cs typeface="Marker Felt"/>
                      </a:endParaRPr>
                    </a:p>
                    <a:p>
                      <a:pPr>
                        <a:lnSpc>
                          <a:spcPct val="70000"/>
                        </a:lnSpc>
                      </a:pPr>
                      <a:r>
                        <a:rPr lang="en-US" sz="1800" kern="1200" dirty="0" smtClean="0">
                          <a:solidFill>
                            <a:schemeClr val="tx1"/>
                          </a:solidFill>
                          <a:effectLst/>
                          <a:latin typeface="+mj-lt"/>
                          <a:ea typeface="+mn-ea"/>
                          <a:cs typeface="Marker Felt"/>
                        </a:rPr>
                        <a:t>_________________________________________________</a:t>
                      </a:r>
                    </a:p>
                    <a:p>
                      <a:pPr>
                        <a:lnSpc>
                          <a:spcPct val="70000"/>
                        </a:lnSpc>
                      </a:pPr>
                      <a:endParaRPr lang="en-US" sz="1800" kern="1200" dirty="0" smtClean="0">
                        <a:solidFill>
                          <a:schemeClr val="tx1"/>
                        </a:solidFill>
                        <a:effectLst/>
                        <a:latin typeface="+mj-lt"/>
                        <a:ea typeface="+mn-ea"/>
                        <a:cs typeface="Marker Felt"/>
                      </a:endParaRPr>
                    </a:p>
                    <a:p>
                      <a:pPr>
                        <a:lnSpc>
                          <a:spcPct val="70000"/>
                        </a:lnSpc>
                      </a:pPr>
                      <a:r>
                        <a:rPr lang="en-US" sz="1800" kern="1200" dirty="0" smtClean="0">
                          <a:solidFill>
                            <a:schemeClr val="tx1"/>
                          </a:solidFill>
                          <a:effectLst/>
                          <a:latin typeface="+mj-lt"/>
                          <a:ea typeface="+mn-ea"/>
                          <a:cs typeface="Marker Felt"/>
                        </a:rPr>
                        <a:t>_________________________________________________</a:t>
                      </a:r>
                    </a:p>
                    <a:p>
                      <a:pPr>
                        <a:lnSpc>
                          <a:spcPct val="70000"/>
                        </a:lnSpc>
                      </a:pPr>
                      <a:r>
                        <a:rPr lang="en-US" sz="1800" b="1" kern="1200" dirty="0" smtClean="0">
                          <a:solidFill>
                            <a:schemeClr val="tx1"/>
                          </a:solidFill>
                          <a:effectLst/>
                          <a:latin typeface="+mj-lt"/>
                          <a:ea typeface="+mn-ea"/>
                          <a:cs typeface="Marker Felt"/>
                        </a:rPr>
                        <a:t> </a:t>
                      </a:r>
                    </a:p>
                    <a:p>
                      <a:pPr>
                        <a:lnSpc>
                          <a:spcPct val="70000"/>
                        </a:lnSpc>
                      </a:pPr>
                      <a:r>
                        <a:rPr lang="en-US" sz="1800" kern="1200" dirty="0" smtClean="0">
                          <a:solidFill>
                            <a:schemeClr val="tx1"/>
                          </a:solidFill>
                          <a:effectLst/>
                          <a:latin typeface="+mj-lt"/>
                          <a:ea typeface="+mn-ea"/>
                          <a:cs typeface="Marker Felt"/>
                        </a:rPr>
                        <a:t>_________________________________________________</a:t>
                      </a:r>
                    </a:p>
                    <a:p>
                      <a:pPr>
                        <a:lnSpc>
                          <a:spcPct val="80000"/>
                        </a:lnSpc>
                      </a:pPr>
                      <a:endParaRPr lang="en-US" sz="1200" kern="1200" dirty="0" smtClean="0">
                        <a:solidFill>
                          <a:schemeClr val="tx1"/>
                        </a:solidFill>
                        <a:effectLst/>
                        <a:latin typeface="+mj-lt"/>
                        <a:ea typeface="+mn-ea"/>
                        <a:cs typeface="Marker Felt"/>
                      </a:endParaRPr>
                    </a:p>
                    <a:p>
                      <a:pPr>
                        <a:lnSpc>
                          <a:spcPct val="80000"/>
                        </a:lnSpc>
                      </a:pPr>
                      <a:endParaRPr lang="en-US" sz="1600" kern="1200" dirty="0" smtClean="0">
                        <a:solidFill>
                          <a:schemeClr val="tx1"/>
                        </a:solidFill>
                        <a:effectLst/>
                        <a:latin typeface="+mj-lt"/>
                        <a:ea typeface="+mn-ea"/>
                        <a:cs typeface="Marker Felt"/>
                      </a:endParaRPr>
                    </a:p>
                  </a:txBody>
                  <a:tcPr marL="68580" marR="68580" marT="0" marB="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37603173"/>
              </p:ext>
            </p:extLst>
          </p:nvPr>
        </p:nvGraphicFramePr>
        <p:xfrm>
          <a:off x="531090" y="4438853"/>
          <a:ext cx="5826604" cy="4332168"/>
        </p:xfrm>
        <a:graphic>
          <a:graphicData uri="http://schemas.openxmlformats.org/drawingml/2006/table">
            <a:tbl>
              <a:tblPr firstRow="1" bandRow="1">
                <a:tableStyleId>{2D5ABB26-0587-4C30-8999-92F81FD0307C}</a:tableStyleId>
              </a:tblPr>
              <a:tblGrid>
                <a:gridCol w="5826604">
                  <a:extLst>
                    <a:ext uri="{9D8B030D-6E8A-4147-A177-3AD203B41FA5}">
                      <a16:colId xmlns:a16="http://schemas.microsoft.com/office/drawing/2014/main" val="20000"/>
                    </a:ext>
                  </a:extLst>
                </a:gridCol>
              </a:tblGrid>
              <a:tr h="4332168">
                <a:tc>
                  <a:txBody>
                    <a:bodyPr/>
                    <a:lstStyle/>
                    <a:p>
                      <a:pPr algn="ctr">
                        <a:lnSpc>
                          <a:spcPct val="110000"/>
                        </a:lnSpc>
                      </a:pPr>
                      <a:r>
                        <a:rPr lang="en-US" sz="1800" b="1" kern="1200" dirty="0" smtClean="0">
                          <a:solidFill>
                            <a:schemeClr val="tx1"/>
                          </a:solidFill>
                          <a:effectLst/>
                          <a:latin typeface="Marker Felt"/>
                          <a:ea typeface="+mn-ea"/>
                          <a:cs typeface="Marker Felt"/>
                        </a:rPr>
                        <a:t>What</a:t>
                      </a:r>
                      <a:r>
                        <a:rPr lang="en-US" sz="1800" b="1" kern="1200" baseline="0" dirty="0" smtClean="0">
                          <a:solidFill>
                            <a:schemeClr val="tx1"/>
                          </a:solidFill>
                          <a:effectLst/>
                          <a:latin typeface="Marker Felt"/>
                          <a:ea typeface="+mn-ea"/>
                          <a:cs typeface="Marker Felt"/>
                        </a:rPr>
                        <a:t> is Slam Poetry?</a:t>
                      </a:r>
                      <a:r>
                        <a:rPr lang="en-US" sz="1800" b="1" kern="1200" dirty="0" smtClean="0">
                          <a:solidFill>
                            <a:schemeClr val="tx1"/>
                          </a:solidFill>
                          <a:effectLst/>
                          <a:latin typeface="Marker Felt"/>
                          <a:ea typeface="+mn-ea"/>
                          <a:cs typeface="Marker Felt"/>
                        </a:rPr>
                        <a:t> </a:t>
                      </a:r>
                      <a:endParaRPr lang="en-US" sz="1800" kern="1200" dirty="0" smtClean="0">
                        <a:solidFill>
                          <a:schemeClr val="tx1"/>
                        </a:solidFill>
                        <a:effectLst/>
                        <a:latin typeface="Marker Felt"/>
                        <a:ea typeface="+mn-ea"/>
                        <a:cs typeface="Marker Felt"/>
                      </a:endParaRPr>
                    </a:p>
                    <a:p>
                      <a:pPr marL="228600" indent="-228600">
                        <a:lnSpc>
                          <a:spcPct val="70000"/>
                        </a:lnSpc>
                        <a:buAutoNum type="arabicPeriod"/>
                      </a:pPr>
                      <a:r>
                        <a:rPr lang="en-US" sz="1200" kern="1200" dirty="0" smtClean="0">
                          <a:solidFill>
                            <a:schemeClr val="tx1"/>
                          </a:solidFill>
                          <a:effectLst/>
                          <a:latin typeface="Marker Felt"/>
                          <a:ea typeface="+mn-ea"/>
                          <a:cs typeface="Marker Felt"/>
                        </a:rPr>
                        <a:t>What is</a:t>
                      </a:r>
                      <a:r>
                        <a:rPr lang="en-US" sz="1200" kern="1200" baseline="0" dirty="0" smtClean="0">
                          <a:solidFill>
                            <a:schemeClr val="tx1"/>
                          </a:solidFill>
                          <a:effectLst/>
                          <a:latin typeface="Marker Felt"/>
                          <a:ea typeface="+mn-ea"/>
                          <a:cs typeface="Marker Felt"/>
                        </a:rPr>
                        <a:t> slam</a:t>
                      </a:r>
                      <a:r>
                        <a:rPr lang="en-US" sz="1200" kern="1200" dirty="0" smtClean="0">
                          <a:solidFill>
                            <a:schemeClr val="tx1"/>
                          </a:solidFill>
                          <a:effectLst/>
                          <a:latin typeface="Marker Felt"/>
                          <a:ea typeface="+mn-ea"/>
                          <a:cs typeface="Marker Felt"/>
                        </a:rPr>
                        <a:t> poetry?  </a:t>
                      </a:r>
                    </a:p>
                    <a:p>
                      <a:pPr>
                        <a:lnSpc>
                          <a:spcPct val="70000"/>
                        </a:lnSpc>
                      </a:pPr>
                      <a:r>
                        <a:rPr lang="en-US" sz="1800" kern="1200" dirty="0" smtClean="0">
                          <a:solidFill>
                            <a:schemeClr val="tx1"/>
                          </a:solidFill>
                          <a:effectLst/>
                          <a:latin typeface="+mn-lt"/>
                          <a:ea typeface="+mn-ea"/>
                          <a:cs typeface="Marker Felt"/>
                        </a:rPr>
                        <a:t>_________________________________________________</a:t>
                      </a:r>
                    </a:p>
                    <a:p>
                      <a:pPr>
                        <a:lnSpc>
                          <a:spcPct val="70000"/>
                        </a:lnSpc>
                      </a:pPr>
                      <a:endParaRPr lang="en-US" sz="1800" kern="1200" dirty="0" smtClean="0">
                        <a:solidFill>
                          <a:schemeClr val="tx1"/>
                        </a:solidFill>
                        <a:effectLst/>
                        <a:latin typeface="+mn-lt"/>
                        <a:ea typeface="+mn-ea"/>
                        <a:cs typeface="Marker Felt"/>
                      </a:endParaRPr>
                    </a:p>
                    <a:p>
                      <a:pPr>
                        <a:lnSpc>
                          <a:spcPct val="70000"/>
                        </a:lnSpc>
                      </a:pPr>
                      <a:r>
                        <a:rPr lang="en-US" sz="1800" kern="1200" dirty="0" smtClean="0">
                          <a:solidFill>
                            <a:schemeClr val="tx1"/>
                          </a:solidFill>
                          <a:effectLst/>
                          <a:latin typeface="+mn-lt"/>
                          <a:ea typeface="+mn-ea"/>
                          <a:cs typeface="Marker Felt"/>
                        </a:rPr>
                        <a:t>_________________________________________________</a:t>
                      </a:r>
                    </a:p>
                    <a:p>
                      <a:pPr>
                        <a:lnSpc>
                          <a:spcPct val="70000"/>
                        </a:lnSpc>
                      </a:pPr>
                      <a:endParaRPr lang="en-US" sz="1200" kern="1200" dirty="0" smtClean="0">
                        <a:solidFill>
                          <a:schemeClr val="tx1"/>
                        </a:solidFill>
                        <a:effectLst/>
                        <a:latin typeface="Marker Felt"/>
                        <a:ea typeface="+mn-ea"/>
                        <a:cs typeface="Marker Felt"/>
                      </a:endParaRPr>
                    </a:p>
                    <a:p>
                      <a:pPr>
                        <a:lnSpc>
                          <a:spcPct val="70000"/>
                        </a:lnSpc>
                      </a:pPr>
                      <a:r>
                        <a:rPr lang="en-US" sz="1200" kern="1200" dirty="0" smtClean="0">
                          <a:solidFill>
                            <a:schemeClr val="tx1"/>
                          </a:solidFill>
                          <a:effectLst/>
                          <a:latin typeface="Marker Felt"/>
                          <a:ea typeface="+mn-ea"/>
                          <a:cs typeface="Marker Felt"/>
                        </a:rPr>
                        <a:t>2. The history of slam poetry:</a:t>
                      </a:r>
                      <a:r>
                        <a:rPr lang="en-US" sz="1800" kern="1200" dirty="0" smtClean="0">
                          <a:solidFill>
                            <a:schemeClr val="tx1"/>
                          </a:solidFill>
                          <a:effectLst/>
                          <a:latin typeface="Marker Felt"/>
                          <a:ea typeface="+mn-ea"/>
                          <a:cs typeface="Marker Felt"/>
                        </a:rPr>
                        <a:t> </a:t>
                      </a:r>
                      <a:endParaRPr lang="en-US" sz="1800" kern="1200" dirty="0" smtClean="0">
                        <a:solidFill>
                          <a:schemeClr val="tx1"/>
                        </a:solidFill>
                        <a:effectLst/>
                        <a:latin typeface="+mj-lt"/>
                        <a:ea typeface="+mn-ea"/>
                        <a:cs typeface="Marker Felt"/>
                      </a:endParaRPr>
                    </a:p>
                    <a:p>
                      <a:pPr>
                        <a:lnSpc>
                          <a:spcPct val="70000"/>
                        </a:lnSpc>
                      </a:pPr>
                      <a:r>
                        <a:rPr lang="en-US" sz="1800" kern="1200" dirty="0" smtClean="0">
                          <a:solidFill>
                            <a:schemeClr val="tx1"/>
                          </a:solidFill>
                          <a:effectLst/>
                          <a:latin typeface="+mj-lt"/>
                          <a:ea typeface="+mn-ea"/>
                          <a:cs typeface="Marker Felt"/>
                        </a:rPr>
                        <a:t>_________________________________________________</a:t>
                      </a:r>
                    </a:p>
                    <a:p>
                      <a:pPr>
                        <a:lnSpc>
                          <a:spcPct val="70000"/>
                        </a:lnSpc>
                      </a:pPr>
                      <a:endParaRPr lang="en-US" sz="1800" kern="1200" dirty="0" smtClean="0">
                        <a:solidFill>
                          <a:schemeClr val="tx1"/>
                        </a:solidFill>
                        <a:effectLst/>
                        <a:latin typeface="+mj-lt"/>
                        <a:ea typeface="+mn-ea"/>
                        <a:cs typeface="Marker Felt"/>
                      </a:endParaRPr>
                    </a:p>
                    <a:p>
                      <a:pPr>
                        <a:lnSpc>
                          <a:spcPct val="70000"/>
                        </a:lnSpc>
                      </a:pPr>
                      <a:r>
                        <a:rPr lang="en-US" sz="1800" kern="1200" dirty="0" smtClean="0">
                          <a:solidFill>
                            <a:schemeClr val="tx1"/>
                          </a:solidFill>
                          <a:effectLst/>
                          <a:latin typeface="+mj-lt"/>
                          <a:ea typeface="+mn-ea"/>
                          <a:cs typeface="Marker Felt"/>
                        </a:rPr>
                        <a:t>_________________________________________________</a:t>
                      </a:r>
                      <a:br>
                        <a:rPr lang="en-US" sz="1800" kern="1200" dirty="0" smtClean="0">
                          <a:solidFill>
                            <a:schemeClr val="tx1"/>
                          </a:solidFill>
                          <a:effectLst/>
                          <a:latin typeface="+mj-lt"/>
                          <a:ea typeface="+mn-ea"/>
                          <a:cs typeface="Marker Felt"/>
                        </a:rPr>
                      </a:br>
                      <a:r>
                        <a:rPr lang="en-US" sz="1800" kern="1200" dirty="0" smtClean="0">
                          <a:solidFill>
                            <a:schemeClr val="tx1"/>
                          </a:solidFill>
                          <a:effectLst/>
                          <a:latin typeface="+mj-lt"/>
                          <a:ea typeface="+mn-ea"/>
                          <a:cs typeface="Marker Felt"/>
                        </a:rPr>
                        <a:t/>
                      </a:r>
                      <a:br>
                        <a:rPr lang="en-US" sz="1800" kern="1200" dirty="0" smtClean="0">
                          <a:solidFill>
                            <a:schemeClr val="tx1"/>
                          </a:solidFill>
                          <a:effectLst/>
                          <a:latin typeface="+mj-lt"/>
                          <a:ea typeface="+mn-ea"/>
                          <a:cs typeface="Marker Felt"/>
                        </a:rPr>
                      </a:br>
                      <a:r>
                        <a:rPr lang="en-US" sz="1800" kern="1200" dirty="0" smtClean="0">
                          <a:solidFill>
                            <a:schemeClr val="tx1"/>
                          </a:solidFill>
                          <a:effectLst/>
                          <a:latin typeface="+mj-lt"/>
                          <a:ea typeface="+mn-ea"/>
                          <a:cs typeface="Marker Felt"/>
                        </a:rPr>
                        <a:t>_________________________________________________</a:t>
                      </a:r>
                      <a:r>
                        <a:rPr lang="en-US" sz="1800" b="1" kern="1200" dirty="0" smtClean="0">
                          <a:solidFill>
                            <a:schemeClr val="tx1"/>
                          </a:solidFill>
                          <a:effectLst/>
                          <a:latin typeface="+mj-lt"/>
                          <a:ea typeface="+mn-ea"/>
                          <a:cs typeface="Marker Felt"/>
                        </a:rPr>
                        <a:t/>
                      </a:r>
                      <a:br>
                        <a:rPr lang="en-US" sz="1800" b="1" kern="1200" dirty="0" smtClean="0">
                          <a:solidFill>
                            <a:schemeClr val="tx1"/>
                          </a:solidFill>
                          <a:effectLst/>
                          <a:latin typeface="+mj-lt"/>
                          <a:ea typeface="+mn-ea"/>
                          <a:cs typeface="Marker Felt"/>
                        </a:rPr>
                      </a:br>
                      <a:r>
                        <a:rPr lang="en-US" sz="1800" b="1" kern="1200" dirty="0" smtClean="0">
                          <a:solidFill>
                            <a:schemeClr val="tx1"/>
                          </a:solidFill>
                          <a:effectLst/>
                          <a:latin typeface="+mj-lt"/>
                          <a:ea typeface="+mn-ea"/>
                          <a:cs typeface="Marker Felt"/>
                        </a:rPr>
                        <a:t> </a:t>
                      </a:r>
                      <a:endParaRPr lang="en-US" sz="2800" b="0" kern="1200" dirty="0" smtClean="0">
                        <a:solidFill>
                          <a:schemeClr val="tx1"/>
                        </a:solidFill>
                        <a:effectLst/>
                        <a:latin typeface="+mj-lt"/>
                        <a:ea typeface="+mn-ea"/>
                        <a:cs typeface="Marker Felt"/>
                      </a:endParaRPr>
                    </a:p>
                    <a:p>
                      <a:pPr>
                        <a:lnSpc>
                          <a:spcPct val="70000"/>
                        </a:lnSpc>
                      </a:pPr>
                      <a:r>
                        <a:rPr lang="en-US" sz="1200" kern="1200" dirty="0" smtClean="0">
                          <a:solidFill>
                            <a:schemeClr val="tx1"/>
                          </a:solidFill>
                          <a:effectLst/>
                          <a:latin typeface="Marker Felt"/>
                          <a:ea typeface="+mn-ea"/>
                          <a:cs typeface="Marker Felt"/>
                        </a:rPr>
                        <a:t>3. What were</a:t>
                      </a:r>
                      <a:r>
                        <a:rPr lang="en-US" sz="1200" kern="1200" baseline="0" dirty="0" smtClean="0">
                          <a:solidFill>
                            <a:schemeClr val="tx1"/>
                          </a:solidFill>
                          <a:effectLst/>
                          <a:latin typeface="Marker Felt"/>
                          <a:ea typeface="+mn-ea"/>
                          <a:cs typeface="Marker Felt"/>
                        </a:rPr>
                        <a:t> two of your favorite lines from the poems we watched, and why?</a:t>
                      </a:r>
                      <a:r>
                        <a:rPr lang="en-US" sz="1800" kern="1200" dirty="0" smtClean="0">
                          <a:solidFill>
                            <a:schemeClr val="tx1"/>
                          </a:solidFill>
                          <a:effectLst/>
                          <a:latin typeface="Marker Felt"/>
                          <a:ea typeface="+mn-ea"/>
                          <a:cs typeface="Marker Felt"/>
                        </a:rPr>
                        <a:t> </a:t>
                      </a:r>
                      <a:endParaRPr lang="en-US" sz="1800" kern="1200" dirty="0" smtClean="0">
                        <a:solidFill>
                          <a:schemeClr val="tx1"/>
                        </a:solidFill>
                        <a:effectLst/>
                        <a:latin typeface="+mn-lt"/>
                        <a:ea typeface="+mn-ea"/>
                        <a:cs typeface="Marker Felt"/>
                      </a:endParaRPr>
                    </a:p>
                    <a:p>
                      <a:pPr>
                        <a:lnSpc>
                          <a:spcPct val="70000"/>
                        </a:lnSpc>
                      </a:pPr>
                      <a:r>
                        <a:rPr lang="en-US" sz="1800" kern="1200" dirty="0" smtClean="0">
                          <a:solidFill>
                            <a:schemeClr val="tx1"/>
                          </a:solidFill>
                          <a:effectLst/>
                          <a:latin typeface="+mn-lt"/>
                          <a:ea typeface="+mn-ea"/>
                          <a:cs typeface="Marker Felt"/>
                        </a:rPr>
                        <a:t>_________________________________________________</a:t>
                      </a:r>
                    </a:p>
                    <a:p>
                      <a:pPr>
                        <a:lnSpc>
                          <a:spcPct val="70000"/>
                        </a:lnSpc>
                      </a:pPr>
                      <a:endParaRPr lang="en-US" sz="1800" kern="1200" dirty="0" smtClean="0">
                        <a:solidFill>
                          <a:schemeClr val="tx1"/>
                        </a:solidFill>
                        <a:effectLst/>
                        <a:latin typeface="+mn-lt"/>
                        <a:ea typeface="+mn-ea"/>
                        <a:cs typeface="Marker Felt"/>
                      </a:endParaRPr>
                    </a:p>
                    <a:p>
                      <a:pPr>
                        <a:lnSpc>
                          <a:spcPct val="70000"/>
                        </a:lnSpc>
                      </a:pPr>
                      <a:r>
                        <a:rPr lang="en-US" sz="1800" kern="1200" dirty="0" smtClean="0">
                          <a:solidFill>
                            <a:schemeClr val="tx1"/>
                          </a:solidFill>
                          <a:effectLst/>
                          <a:latin typeface="+mn-lt"/>
                          <a:ea typeface="+mn-ea"/>
                          <a:cs typeface="Marker Felt"/>
                        </a:rPr>
                        <a:t>_________________________________________________</a:t>
                      </a:r>
                    </a:p>
                    <a:p>
                      <a:pPr>
                        <a:lnSpc>
                          <a:spcPct val="70000"/>
                        </a:lnSpc>
                      </a:pPr>
                      <a:endParaRPr lang="en-US" sz="1800" kern="1200" dirty="0" smtClean="0">
                        <a:solidFill>
                          <a:schemeClr val="tx1"/>
                        </a:solidFill>
                        <a:effectLst/>
                        <a:latin typeface="+mn-lt"/>
                        <a:ea typeface="+mn-ea"/>
                        <a:cs typeface="Marker Felt"/>
                      </a:endParaRPr>
                    </a:p>
                    <a:p>
                      <a:pPr>
                        <a:lnSpc>
                          <a:spcPct val="70000"/>
                        </a:lnSpc>
                      </a:pPr>
                      <a:r>
                        <a:rPr lang="en-US" sz="1800" kern="1200" dirty="0" smtClean="0">
                          <a:solidFill>
                            <a:schemeClr val="tx1"/>
                          </a:solidFill>
                          <a:effectLst/>
                          <a:latin typeface="+mn-lt"/>
                          <a:ea typeface="+mn-ea"/>
                          <a:cs typeface="Marker Felt"/>
                        </a:rPr>
                        <a:t>_________________________________________________</a:t>
                      </a:r>
                    </a:p>
                    <a:p>
                      <a:pPr>
                        <a:lnSpc>
                          <a:spcPct val="70000"/>
                        </a:lnSpc>
                      </a:pPr>
                      <a:endParaRPr lang="en-US" sz="1800" kern="1200" dirty="0" smtClean="0">
                        <a:solidFill>
                          <a:schemeClr val="tx1"/>
                        </a:solidFill>
                        <a:effectLst/>
                        <a:latin typeface="+mn-lt"/>
                        <a:ea typeface="+mn-ea"/>
                        <a:cs typeface="Marker Felt"/>
                      </a:endParaRPr>
                    </a:p>
                    <a:p>
                      <a:pPr>
                        <a:lnSpc>
                          <a:spcPct val="70000"/>
                        </a:lnSpc>
                      </a:pPr>
                      <a:r>
                        <a:rPr lang="en-US" sz="1800" kern="1200" dirty="0" smtClean="0">
                          <a:solidFill>
                            <a:schemeClr val="tx1"/>
                          </a:solidFill>
                          <a:effectLst/>
                          <a:latin typeface="+mn-lt"/>
                          <a:ea typeface="+mn-ea"/>
                          <a:cs typeface="Marker Felt"/>
                        </a:rPr>
                        <a:t>_________________________________________________</a:t>
                      </a:r>
                      <a:endParaRPr lang="en-US" sz="1800" b="1" kern="1200" dirty="0" smtClean="0">
                        <a:solidFill>
                          <a:schemeClr val="tx1"/>
                        </a:solidFill>
                        <a:effectLst/>
                        <a:latin typeface="+mj-lt"/>
                        <a:ea typeface="+mn-ea"/>
                        <a:cs typeface="Marker Felt"/>
                      </a:endParaRPr>
                    </a:p>
                  </a:txBody>
                  <a:tcPr marL="68580" marR="68580" marT="0" marB="0">
                    <a:lnL w="38100" cap="flat" cmpd="sng" algn="ctr">
                      <a:solidFill>
                        <a:scrgbClr r="0" g="0" b="0"/>
                      </a:solidFill>
                      <a:prstDash val="solid"/>
                      <a:round/>
                      <a:headEnd type="none" w="med" len="med"/>
                      <a:tailEnd type="none" w="med" len="med"/>
                    </a:lnL>
                    <a:lnR w="381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lnB w="381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Oval 2"/>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smtClean="0">
                <a:solidFill>
                  <a:sysClr val="windowText" lastClr="000000"/>
                </a:solidFill>
              </a:rPr>
              <a:t>1</a:t>
            </a:r>
            <a:endParaRPr lang="en-AU" sz="1200" dirty="0">
              <a:solidFill>
                <a:sysClr val="windowText" lastClr="000000"/>
              </a:solidFill>
            </a:endParaRPr>
          </a:p>
        </p:txBody>
      </p:sp>
    </p:spTree>
    <p:extLst>
      <p:ext uri="{BB962C8B-B14F-4D97-AF65-F5344CB8AC3E}">
        <p14:creationId xmlns:p14="http://schemas.microsoft.com/office/powerpoint/2010/main" val="3960479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087" y="176777"/>
            <a:ext cx="5618760" cy="715137"/>
          </a:xfrm>
        </p:spPr>
        <p:txBody>
          <a:bodyPr>
            <a:normAutofit/>
          </a:bodyPr>
          <a:lstStyle/>
          <a:p>
            <a:r>
              <a:rPr lang="en-US" sz="1800" dirty="0">
                <a:latin typeface="Archistico Bold"/>
                <a:cs typeface="Archistico Bold"/>
              </a:rPr>
              <a:t>Interactive Slam-Poem-of-the-Day Guide</a:t>
            </a:r>
            <a:r>
              <a:rPr lang="en-US" sz="1800" dirty="0" smtClean="0">
                <a:latin typeface="Archistico Bold"/>
                <a:cs typeface="Archistico Bold"/>
              </a:rPr>
              <a:t>:</a:t>
            </a:r>
            <a:br>
              <a:rPr lang="en-US" sz="1800" dirty="0" smtClean="0">
                <a:latin typeface="Archistico Bold"/>
                <a:cs typeface="Archistico Bold"/>
              </a:rPr>
            </a:br>
            <a:r>
              <a:rPr lang="en-US" sz="1800" i="1" dirty="0" smtClean="0">
                <a:latin typeface="Archistico Bold"/>
                <a:cs typeface="Archistico Bold"/>
              </a:rPr>
              <a:t>How do I start my poem?</a:t>
            </a:r>
            <a:endParaRPr lang="en-US" sz="1800" i="1" dirty="0">
              <a:latin typeface="Archistico Bold"/>
              <a:cs typeface="Archistico Bold"/>
            </a:endParaRPr>
          </a:p>
        </p:txBody>
      </p:sp>
      <p:graphicFrame>
        <p:nvGraphicFramePr>
          <p:cNvPr id="5" name="Table 4"/>
          <p:cNvGraphicFramePr>
            <a:graphicFrameLocks noGrp="1"/>
          </p:cNvGraphicFramePr>
          <p:nvPr>
            <p:extLst>
              <p:ext uri="{D42A27DB-BD31-4B8C-83A1-F6EECF244321}">
                <p14:modId xmlns:p14="http://schemas.microsoft.com/office/powerpoint/2010/main" val="3756325103"/>
              </p:ext>
            </p:extLst>
          </p:nvPr>
        </p:nvGraphicFramePr>
        <p:xfrm>
          <a:off x="531087" y="987135"/>
          <a:ext cx="5826606" cy="7595078"/>
        </p:xfrm>
        <a:graphic>
          <a:graphicData uri="http://schemas.openxmlformats.org/drawingml/2006/table">
            <a:tbl>
              <a:tblPr firstRow="1" bandRow="1">
                <a:tableStyleId>{5940675A-B579-460E-94D1-54222C63F5DA}</a:tableStyleId>
              </a:tblPr>
              <a:tblGrid>
                <a:gridCol w="1463968">
                  <a:extLst>
                    <a:ext uri="{9D8B030D-6E8A-4147-A177-3AD203B41FA5}">
                      <a16:colId xmlns:a16="http://schemas.microsoft.com/office/drawing/2014/main" val="20000"/>
                    </a:ext>
                  </a:extLst>
                </a:gridCol>
                <a:gridCol w="2420436">
                  <a:extLst>
                    <a:ext uri="{9D8B030D-6E8A-4147-A177-3AD203B41FA5}">
                      <a16:colId xmlns:a16="http://schemas.microsoft.com/office/drawing/2014/main" val="20001"/>
                    </a:ext>
                  </a:extLst>
                </a:gridCol>
                <a:gridCol w="1942202">
                  <a:extLst>
                    <a:ext uri="{9D8B030D-6E8A-4147-A177-3AD203B41FA5}">
                      <a16:colId xmlns:a16="http://schemas.microsoft.com/office/drawing/2014/main" val="20002"/>
                    </a:ext>
                  </a:extLst>
                </a:gridCol>
              </a:tblGrid>
              <a:tr h="1576256">
                <a:tc>
                  <a:txBody>
                    <a:bodyPr/>
                    <a:lstStyle/>
                    <a:p>
                      <a:r>
                        <a:rPr lang="en-US" sz="1400" b="1" i="0" dirty="0" smtClean="0">
                          <a:latin typeface="Marker Felt"/>
                          <a:cs typeface="Marker Felt"/>
                        </a:rPr>
                        <a:t>Poem</a:t>
                      </a:r>
                      <a:endParaRPr lang="en-US" sz="1400" b="1" i="0" dirty="0">
                        <a:latin typeface="Marker Felt"/>
                        <a:cs typeface="Marker Felt"/>
                      </a:endParaRPr>
                    </a:p>
                  </a:txBody>
                  <a:tcPr/>
                </a:tc>
                <a:tc>
                  <a:txBody>
                    <a:bodyPr/>
                    <a:lstStyle/>
                    <a:p>
                      <a:r>
                        <a:rPr lang="en-US" sz="1600" b="1" dirty="0" smtClean="0">
                          <a:latin typeface="Marker Felt"/>
                          <a:cs typeface="Marker Felt"/>
                        </a:rPr>
                        <a:t>How did the poet start</a:t>
                      </a:r>
                      <a:r>
                        <a:rPr lang="en-US" sz="1600" b="1" baseline="0" dirty="0" smtClean="0">
                          <a:latin typeface="Marker Felt"/>
                          <a:cs typeface="Marker Felt"/>
                        </a:rPr>
                        <a:t> their poem?</a:t>
                      </a:r>
                    </a:p>
                    <a:p>
                      <a:r>
                        <a:rPr lang="en-US" sz="1200" i="1" kern="1200" dirty="0" smtClean="0">
                          <a:solidFill>
                            <a:schemeClr val="tx1"/>
                          </a:solidFill>
                          <a:effectLst/>
                          <a:latin typeface="Marker Felt"/>
                          <a:ea typeface="+mn-ea"/>
                          <a:cs typeface="Marker Felt"/>
                        </a:rPr>
                        <a:t>What word or phrases did they use and/or repeat?</a:t>
                      </a:r>
                      <a:r>
                        <a:rPr lang="en-US" sz="1200" i="1" dirty="0" smtClean="0">
                          <a:effectLst/>
                          <a:latin typeface="Marker Felt"/>
                          <a:cs typeface="Marker Felt"/>
                        </a:rPr>
                        <a:t> </a:t>
                      </a:r>
                      <a:endParaRPr lang="en-US" sz="1200" i="1" dirty="0">
                        <a:latin typeface="Marker Felt"/>
                        <a:cs typeface="Marker Felt"/>
                      </a:endParaRPr>
                    </a:p>
                  </a:txBody>
                  <a:tcPr/>
                </a:tc>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Marker Felt"/>
                          <a:ea typeface="+mn-ea"/>
                          <a:cs typeface="Marker Felt"/>
                        </a:rPr>
                        <a:t>How could you do something similar?</a:t>
                      </a:r>
                    </a:p>
                    <a:p>
                      <a:pPr marL="0" marR="0" indent="0" algn="l" defTabSz="457146"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arker Felt"/>
                          <a:ea typeface="+mn-ea"/>
                          <a:cs typeface="Marker Felt"/>
                        </a:rPr>
                        <a:t>What could you say instead?</a:t>
                      </a:r>
                      <a:r>
                        <a:rPr lang="en-US" sz="1200" i="1" dirty="0" smtClean="0">
                          <a:effectLst/>
                          <a:latin typeface="Marker Felt"/>
                          <a:cs typeface="Marker Felt"/>
                        </a:rPr>
                        <a:t> </a:t>
                      </a:r>
                      <a:endParaRPr lang="en-US" sz="1200" i="1" kern="1200" dirty="0" smtClean="0">
                        <a:solidFill>
                          <a:schemeClr val="tx1"/>
                        </a:solidFill>
                        <a:effectLst/>
                        <a:latin typeface="Marker Felt"/>
                        <a:ea typeface="+mn-ea"/>
                        <a:cs typeface="Marker Felt"/>
                      </a:endParaRPr>
                    </a:p>
                    <a:p>
                      <a:endParaRPr lang="en-US" dirty="0">
                        <a:latin typeface="Marker Felt"/>
                        <a:cs typeface="Marker Felt"/>
                      </a:endParaRPr>
                    </a:p>
                  </a:txBody>
                  <a:tcPr/>
                </a:tc>
                <a:extLst>
                  <a:ext uri="{0D108BD9-81ED-4DB2-BD59-A6C34878D82A}">
                    <a16:rowId xmlns:a16="http://schemas.microsoft.com/office/drawing/2014/main" val="10000"/>
                  </a:ext>
                </a:extLst>
              </a:tr>
              <a:tr h="1003137">
                <a:tc>
                  <a:txBody>
                    <a:bodyPr/>
                    <a:lstStyle/>
                    <a:p>
                      <a:r>
                        <a:rPr lang="en-US" sz="1400" b="1" dirty="0" smtClean="0">
                          <a:latin typeface="Marker Felt"/>
                          <a:cs typeface="Marker Felt"/>
                        </a:rPr>
                        <a:t>“Touchscreen”</a:t>
                      </a:r>
                      <a:endParaRPr lang="en-US" sz="1400" b="1" dirty="0">
                        <a:latin typeface="Marker Felt"/>
                        <a:cs typeface="Marker Felt"/>
                      </a:endParaRP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1003137">
                <a:tc>
                  <a:txBody>
                    <a:bodyPr/>
                    <a:lstStyle/>
                    <a:p>
                      <a:r>
                        <a:rPr lang="en-US" sz="1400" b="1" kern="1200" dirty="0" smtClean="0">
                          <a:solidFill>
                            <a:schemeClr val="tx1"/>
                          </a:solidFill>
                          <a:effectLst/>
                          <a:latin typeface="Marker Felt"/>
                          <a:ea typeface="+mn-ea"/>
                          <a:cs typeface="Marker Felt"/>
                        </a:rPr>
                        <a:t>“We’re Just a Little Too Caught Up”</a:t>
                      </a:r>
                      <a:r>
                        <a:rPr lang="en-US" sz="1400" dirty="0" smtClean="0">
                          <a:effectLst/>
                          <a:latin typeface="Marker Felt"/>
                          <a:cs typeface="Marker Felt"/>
                        </a:rPr>
                        <a:t> </a:t>
                      </a:r>
                      <a:endParaRPr lang="en-US" sz="1400" dirty="0">
                        <a:latin typeface="Marker Felt"/>
                        <a:cs typeface="Marker Felt"/>
                      </a:endParaRP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2"/>
                  </a:ext>
                </a:extLst>
              </a:tr>
              <a:tr h="1003137">
                <a:tc>
                  <a:txBody>
                    <a:bodyPr/>
                    <a:lstStyle/>
                    <a:p>
                      <a:r>
                        <a:rPr lang="en-US" sz="1400" b="1" kern="1200" dirty="0" smtClean="0">
                          <a:solidFill>
                            <a:schemeClr val="tx1"/>
                          </a:solidFill>
                          <a:effectLst/>
                          <a:latin typeface="Marker Felt"/>
                          <a:ea typeface="+mn-ea"/>
                          <a:cs typeface="Marker Felt"/>
                        </a:rPr>
                        <a:t>“Times I’ve been Mistaken for a Girl”</a:t>
                      </a:r>
                      <a:r>
                        <a:rPr lang="en-US" sz="1400" dirty="0" smtClean="0">
                          <a:effectLst/>
                          <a:latin typeface="Marker Felt"/>
                          <a:cs typeface="Marker Felt"/>
                        </a:rPr>
                        <a:t> </a:t>
                      </a:r>
                      <a:endParaRPr lang="en-US" sz="1400" dirty="0">
                        <a:latin typeface="Marker Felt"/>
                        <a:cs typeface="Marker Felt"/>
                      </a:endParaRP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3"/>
                  </a:ext>
                </a:extLst>
              </a:tr>
              <a:tr h="1003137">
                <a:tc>
                  <a:txBody>
                    <a:bodyPr/>
                    <a:lstStyle/>
                    <a:p>
                      <a:pPr marL="0" marR="0" indent="0" algn="l" defTabSz="457146"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effectLst/>
                          <a:latin typeface="Marker Felt"/>
                          <a:ea typeface="+mn-ea"/>
                          <a:cs typeface="Marker Felt"/>
                        </a:rPr>
                        <a:t>“Accents”</a:t>
                      </a:r>
                      <a:endParaRPr lang="en-US" sz="1400" kern="1200" dirty="0" smtClean="0">
                        <a:solidFill>
                          <a:schemeClr val="tx1"/>
                        </a:solidFill>
                        <a:effectLst/>
                        <a:latin typeface="Marker Felt"/>
                        <a:ea typeface="+mn-ea"/>
                        <a:cs typeface="Marker Felt"/>
                      </a:endParaRPr>
                    </a:p>
                    <a:p>
                      <a:endParaRPr lang="en-US" sz="1400" dirty="0">
                        <a:latin typeface="Marker Felt"/>
                        <a:cs typeface="Marker Felt"/>
                      </a:endParaRP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1003137">
                <a:tc>
                  <a:txBody>
                    <a:bodyPr/>
                    <a:lstStyle/>
                    <a:p>
                      <a:endParaRPr lang="en-US" sz="1600" dirty="0">
                        <a:latin typeface="Marker Felt"/>
                        <a:cs typeface="Marker Felt"/>
                      </a:endParaRP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1003137">
                <a:tc>
                  <a:txBody>
                    <a:bodyPr/>
                    <a:lstStyle/>
                    <a:p>
                      <a:endParaRPr lang="en-US" sz="1600" dirty="0">
                        <a:latin typeface="Marker Felt"/>
                        <a:cs typeface="Marker Felt"/>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19</a:t>
            </a:r>
            <a:endParaRPr lang="en-AU" sz="1400" dirty="0">
              <a:solidFill>
                <a:sysClr val="windowText" lastClr="000000"/>
              </a:solidFill>
            </a:endParaRPr>
          </a:p>
        </p:txBody>
      </p:sp>
    </p:spTree>
    <p:extLst>
      <p:ext uri="{BB962C8B-B14F-4D97-AF65-F5344CB8AC3E}">
        <p14:creationId xmlns:p14="http://schemas.microsoft.com/office/powerpoint/2010/main" val="279748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088" y="243622"/>
            <a:ext cx="5618760" cy="455313"/>
          </a:xfrm>
        </p:spPr>
        <p:txBody>
          <a:bodyPr>
            <a:normAutofit/>
          </a:bodyPr>
          <a:lstStyle/>
          <a:p>
            <a:r>
              <a:rPr lang="en-US" sz="2000" b="1" u="sng" dirty="0" smtClean="0">
                <a:latin typeface="Archistico Bold"/>
                <a:cs typeface="Archistico Bold"/>
              </a:rPr>
              <a:t>How do I end my poem?</a:t>
            </a:r>
            <a:endParaRPr lang="en-US" sz="2000" dirty="0">
              <a:latin typeface="Archistico Bold"/>
              <a:cs typeface="Archistico Bold"/>
            </a:endParaRPr>
          </a:p>
        </p:txBody>
      </p:sp>
      <p:graphicFrame>
        <p:nvGraphicFramePr>
          <p:cNvPr id="4" name="Table 3"/>
          <p:cNvGraphicFramePr>
            <a:graphicFrameLocks noGrp="1"/>
          </p:cNvGraphicFramePr>
          <p:nvPr>
            <p:extLst>
              <p:ext uri="{D42A27DB-BD31-4B8C-83A1-F6EECF244321}">
                <p14:modId xmlns:p14="http://schemas.microsoft.com/office/powerpoint/2010/main" val="4011352865"/>
              </p:ext>
            </p:extLst>
          </p:nvPr>
        </p:nvGraphicFramePr>
        <p:xfrm>
          <a:off x="531087" y="865632"/>
          <a:ext cx="5796561" cy="7668768"/>
        </p:xfrm>
        <a:graphic>
          <a:graphicData uri="http://schemas.openxmlformats.org/drawingml/2006/table">
            <a:tbl>
              <a:tblPr firstRow="1" bandRow="1">
                <a:tableStyleId>{2D5ABB26-0587-4C30-8999-92F81FD0307C}</a:tableStyleId>
              </a:tblPr>
              <a:tblGrid>
                <a:gridCol w="1637670">
                  <a:extLst>
                    <a:ext uri="{9D8B030D-6E8A-4147-A177-3AD203B41FA5}">
                      <a16:colId xmlns:a16="http://schemas.microsoft.com/office/drawing/2014/main" val="20000"/>
                    </a:ext>
                  </a:extLst>
                </a:gridCol>
                <a:gridCol w="2395883">
                  <a:extLst>
                    <a:ext uri="{9D8B030D-6E8A-4147-A177-3AD203B41FA5}">
                      <a16:colId xmlns:a16="http://schemas.microsoft.com/office/drawing/2014/main" val="20001"/>
                    </a:ext>
                  </a:extLst>
                </a:gridCol>
                <a:gridCol w="1763008">
                  <a:extLst>
                    <a:ext uri="{9D8B030D-6E8A-4147-A177-3AD203B41FA5}">
                      <a16:colId xmlns:a16="http://schemas.microsoft.com/office/drawing/2014/main" val="20002"/>
                    </a:ext>
                  </a:extLst>
                </a:gridCol>
              </a:tblGrid>
              <a:tr h="1254185">
                <a:tc>
                  <a:txBody>
                    <a:bodyPr/>
                    <a:lstStyle/>
                    <a:p>
                      <a:pPr marL="0" marR="0">
                        <a:spcBef>
                          <a:spcPts val="0"/>
                        </a:spcBef>
                        <a:spcAft>
                          <a:spcPts val="0"/>
                        </a:spcAft>
                      </a:pPr>
                      <a:r>
                        <a:rPr lang="en-US" sz="1600" b="1" dirty="0" smtClean="0">
                          <a:effectLst/>
                          <a:latin typeface="Marker Felt"/>
                          <a:ea typeface="ＭＳ 明朝"/>
                          <a:cs typeface="Marker Felt"/>
                        </a:rPr>
                        <a:t>Poem</a:t>
                      </a:r>
                      <a:endParaRPr lang="en-US" sz="1600" b="1" dirty="0">
                        <a:effectLst/>
                        <a:latin typeface="Marker Felt"/>
                        <a:ea typeface="ＭＳ 明朝"/>
                        <a:cs typeface="Marker Felt"/>
                      </a:endParaRP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600" b="1" dirty="0" smtClean="0">
                          <a:effectLst/>
                          <a:latin typeface="Marker Felt"/>
                          <a:ea typeface="ＭＳ 明朝"/>
                          <a:cs typeface="Marker Felt"/>
                        </a:rPr>
                        <a:t>How did the poet end their poem? </a:t>
                      </a:r>
                    </a:p>
                    <a:p>
                      <a:pPr marL="0" marR="0">
                        <a:spcBef>
                          <a:spcPts val="0"/>
                        </a:spcBef>
                        <a:spcAft>
                          <a:spcPts val="0"/>
                        </a:spcAft>
                      </a:pPr>
                      <a:r>
                        <a:rPr lang="en-US" sz="1200" b="1" i="1" dirty="0" smtClean="0">
                          <a:effectLst/>
                          <a:latin typeface="Marker Felt"/>
                          <a:ea typeface="ＭＳ 明朝"/>
                          <a:cs typeface="Marker Felt"/>
                        </a:rPr>
                        <a:t>What did you like? What made it</a:t>
                      </a:r>
                      <a:r>
                        <a:rPr lang="en-US" sz="1200" b="1" i="1" baseline="0" dirty="0" smtClean="0">
                          <a:effectLst/>
                          <a:latin typeface="Marker Felt"/>
                          <a:ea typeface="ＭＳ 明朝"/>
                          <a:cs typeface="Marker Felt"/>
                        </a:rPr>
                        <a:t> powerful or feel finished?</a:t>
                      </a:r>
                      <a:endParaRPr lang="en-US" sz="1600" b="1" i="1" dirty="0">
                        <a:effectLst/>
                        <a:latin typeface="Marker Felt"/>
                        <a:ea typeface="ＭＳ 明朝"/>
                        <a:cs typeface="Marker Felt"/>
                      </a:endParaRP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600" b="1" dirty="0" smtClean="0">
                          <a:effectLst/>
                          <a:latin typeface="Marker Felt"/>
                          <a:ea typeface="ＭＳ 明朝"/>
                          <a:cs typeface="Marker Felt"/>
                        </a:rPr>
                        <a:t>How could you do something similar with your own topic? </a:t>
                      </a:r>
                      <a:endParaRPr lang="en-US" sz="1600" b="1" dirty="0">
                        <a:effectLst/>
                        <a:latin typeface="Marker Felt"/>
                        <a:ea typeface="ＭＳ 明朝"/>
                        <a:cs typeface="Marker Felt"/>
                      </a:endParaRPr>
                    </a:p>
                  </a:txBody>
                  <a:tcPr marL="68580" marR="68580" marT="0" marB="0">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91695">
                <a:tc>
                  <a:txBody>
                    <a:bodyPr/>
                    <a:lstStyle/>
                    <a:p>
                      <a:r>
                        <a:rPr lang="en-US" sz="1100" i="1" baseline="0" dirty="0" smtClean="0">
                          <a:latin typeface="Marker Felt"/>
                          <a:cs typeface="Marker Felt"/>
                        </a:rPr>
                        <a:t>-Poem Name</a:t>
                      </a:r>
                    </a:p>
                    <a:p>
                      <a:endParaRPr lang="en-US" sz="1100" i="1" baseline="0" dirty="0" smtClean="0">
                        <a:latin typeface="Marker Felt"/>
                        <a:cs typeface="Marker Felt"/>
                      </a:endParaRPr>
                    </a:p>
                    <a:p>
                      <a:endParaRPr lang="en-US" sz="1100" i="1" baseline="0" dirty="0" smtClean="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i="1" dirty="0" smtClean="0">
                          <a:latin typeface="Marker Felt"/>
                          <a:cs typeface="Marker Felt"/>
                        </a:rPr>
                        <a:t>-The</a:t>
                      </a:r>
                      <a:r>
                        <a:rPr lang="en-US" sz="1100" i="1" baseline="0" dirty="0" smtClean="0">
                          <a:latin typeface="Marker Felt"/>
                          <a:cs typeface="Marker Felt"/>
                        </a:rPr>
                        <a:t> line ____ stood out to me because ____</a:t>
                      </a:r>
                      <a:endParaRPr lang="en-US" sz="11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i="1" dirty="0" smtClean="0">
                          <a:latin typeface="Marker Felt"/>
                          <a:cs typeface="Marker Felt"/>
                        </a:rPr>
                        <a:t>-This</a:t>
                      </a:r>
                      <a:r>
                        <a:rPr lang="en-US" sz="1100" i="1" baseline="0" dirty="0" smtClean="0">
                          <a:latin typeface="Marker Felt"/>
                          <a:cs typeface="Marker Felt"/>
                        </a:rPr>
                        <a:t> makes me think that</a:t>
                      </a:r>
                      <a:r>
                        <a:rPr lang="en-US" sz="1100" i="1" dirty="0" smtClean="0">
                          <a:latin typeface="Marker Felt"/>
                          <a:cs typeface="Marker Felt"/>
                        </a:rPr>
                        <a:t> to</a:t>
                      </a:r>
                      <a:r>
                        <a:rPr lang="en-US" sz="1100" i="1" baseline="0" dirty="0" smtClean="0">
                          <a:latin typeface="Marker Felt"/>
                          <a:cs typeface="Marker Felt"/>
                        </a:rPr>
                        <a:t> end my own poem, I could…</a:t>
                      </a:r>
                      <a:endParaRPr lang="en-US" sz="11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30722">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430722">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430722">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430722">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i="1" dirty="0">
                        <a:latin typeface="Marker Felt"/>
                        <a:cs typeface="Marker Felt"/>
                      </a:endParaRPr>
                    </a:p>
                  </a:txBody>
                  <a:tcPr>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20</a:t>
            </a:r>
            <a:endParaRPr lang="en-AU" sz="1400" dirty="0">
              <a:solidFill>
                <a:sysClr val="windowText" lastClr="000000"/>
              </a:solidFill>
            </a:endParaRPr>
          </a:p>
        </p:txBody>
      </p:sp>
    </p:spTree>
    <p:extLst>
      <p:ext uri="{BB962C8B-B14F-4D97-AF65-F5344CB8AC3E}">
        <p14:creationId xmlns:p14="http://schemas.microsoft.com/office/powerpoint/2010/main" val="209750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584" y="200573"/>
            <a:ext cx="6172200" cy="415869"/>
          </a:xfrm>
          <a:prstGeom prst="rect">
            <a:avLst/>
          </a:prstGeom>
        </p:spPr>
        <p:txBody>
          <a:bodyPr>
            <a:normAutofit/>
          </a:bodyPr>
          <a:lstStyle>
            <a:lvl1pPr algn="ctr" defTabSz="457146" rtl="0" eaLnBrk="1" latinLnBrk="0" hangingPunct="1">
              <a:spcBef>
                <a:spcPct val="0"/>
              </a:spcBef>
              <a:buNone/>
              <a:defRPr sz="4400" kern="1200">
                <a:solidFill>
                  <a:schemeClr val="tx1"/>
                </a:solidFill>
                <a:latin typeface="+mj-lt"/>
                <a:ea typeface="+mj-ea"/>
                <a:cs typeface="+mj-cs"/>
              </a:defRPr>
            </a:lvl1pPr>
          </a:lstStyle>
          <a:p>
            <a:r>
              <a:rPr lang="en-AU" sz="2000" b="1" dirty="0" smtClean="0"/>
              <a:t>Drafting your Slam Poem</a:t>
            </a:r>
            <a:endParaRPr lang="en-AU" sz="2000" dirty="0"/>
          </a:p>
        </p:txBody>
      </p:sp>
      <p:sp>
        <p:nvSpPr>
          <p:cNvPr id="3" name="Content Placeholder 4"/>
          <p:cNvSpPr txBox="1">
            <a:spLocks/>
          </p:cNvSpPr>
          <p:nvPr/>
        </p:nvSpPr>
        <p:spPr>
          <a:xfrm>
            <a:off x="342900" y="818146"/>
            <a:ext cx="6172200" cy="8097253"/>
          </a:xfrm>
          <a:prstGeom prst="rect">
            <a:avLst/>
          </a:prstGeom>
          <a:ln>
            <a:solidFill>
              <a:schemeClr val="tx1"/>
            </a:solidFill>
          </a:ln>
        </p:spPr>
        <p:txBody>
          <a:bodyPr vert="horz" lIns="91429" tIns="45714" rIns="91429" bIns="45714" rtlCol="0">
            <a:normAutofit lnSpcReduction="10000"/>
          </a:bodyPr>
          <a:lstStyle>
            <a:lvl1pPr marL="342860" indent="-342860"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3" indent="-285717"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7"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13" indent="-228573" algn="l" defTabSz="457146" rtl="0" eaLnBrk="1" latinLnBrk="0" hangingPunct="1">
              <a:spcBef>
                <a:spcPct val="20000"/>
              </a:spcBef>
              <a:buFont typeface="Arial"/>
              <a:buChar char="–"/>
              <a:defRPr sz="2000" kern="1200">
                <a:solidFill>
                  <a:schemeClr val="tx1"/>
                </a:solidFill>
                <a:latin typeface="+mn-lt"/>
                <a:ea typeface="+mn-ea"/>
                <a:cs typeface="+mn-cs"/>
              </a:defRPr>
            </a:lvl4pPr>
            <a:lvl5pPr marL="2057159" indent="-228573" algn="l" defTabSz="457146" rtl="0" eaLnBrk="1" latinLnBrk="0" hangingPunct="1">
              <a:spcBef>
                <a:spcPct val="20000"/>
              </a:spcBef>
              <a:buFont typeface="Arial"/>
              <a:buChar char="»"/>
              <a:defRPr sz="2000" kern="1200">
                <a:solidFill>
                  <a:schemeClr val="tx1"/>
                </a:solidFill>
                <a:latin typeface="+mn-lt"/>
                <a:ea typeface="+mn-ea"/>
                <a:cs typeface="+mn-cs"/>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en-AU" sz="1400" b="1" dirty="0" smtClean="0"/>
              <a:t>Beginning: 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r>
              <a:rPr lang="en-AU" sz="1400" b="1" dirty="0"/>
              <a:t> </a:t>
            </a: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End: 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a:t>______________________________________________________________________________________________________________________________________</a:t>
            </a:r>
          </a:p>
        </p:txBody>
      </p:sp>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21</a:t>
            </a:r>
            <a:endParaRPr lang="en-AU" sz="1400" dirty="0">
              <a:solidFill>
                <a:sysClr val="windowText" lastClr="000000"/>
              </a:solidFill>
            </a:endParaRPr>
          </a:p>
        </p:txBody>
      </p:sp>
    </p:spTree>
    <p:extLst>
      <p:ext uri="{BB962C8B-B14F-4D97-AF65-F5344CB8AC3E}">
        <p14:creationId xmlns:p14="http://schemas.microsoft.com/office/powerpoint/2010/main" val="2772642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584" y="200573"/>
            <a:ext cx="6172200" cy="415869"/>
          </a:xfrm>
          <a:prstGeom prst="rect">
            <a:avLst/>
          </a:prstGeom>
        </p:spPr>
        <p:txBody>
          <a:bodyPr>
            <a:normAutofit/>
          </a:bodyPr>
          <a:lstStyle>
            <a:lvl1pPr algn="ctr" defTabSz="457146" rtl="0" eaLnBrk="1" latinLnBrk="0" hangingPunct="1">
              <a:spcBef>
                <a:spcPct val="0"/>
              </a:spcBef>
              <a:buNone/>
              <a:defRPr sz="4400" kern="1200">
                <a:solidFill>
                  <a:schemeClr val="tx1"/>
                </a:solidFill>
                <a:latin typeface="+mj-lt"/>
                <a:ea typeface="+mj-ea"/>
                <a:cs typeface="+mj-cs"/>
              </a:defRPr>
            </a:lvl1pPr>
          </a:lstStyle>
          <a:p>
            <a:r>
              <a:rPr lang="en-AU" sz="2000" b="1" dirty="0" smtClean="0"/>
              <a:t>Drafting your Slam Poem</a:t>
            </a:r>
            <a:endParaRPr lang="en-AU" sz="2000" dirty="0"/>
          </a:p>
        </p:txBody>
      </p:sp>
      <p:sp>
        <p:nvSpPr>
          <p:cNvPr id="3" name="Content Placeholder 4"/>
          <p:cNvSpPr txBox="1">
            <a:spLocks/>
          </p:cNvSpPr>
          <p:nvPr/>
        </p:nvSpPr>
        <p:spPr>
          <a:xfrm>
            <a:off x="342900" y="721896"/>
            <a:ext cx="6172200" cy="8193504"/>
          </a:xfrm>
          <a:prstGeom prst="rect">
            <a:avLst/>
          </a:prstGeom>
          <a:ln>
            <a:solidFill>
              <a:schemeClr val="tx1"/>
            </a:solidFill>
          </a:ln>
        </p:spPr>
        <p:txBody>
          <a:bodyPr vert="horz" lIns="91429" tIns="45714" rIns="91429" bIns="45714" rtlCol="0">
            <a:normAutofit/>
          </a:bodyPr>
          <a:lstStyle>
            <a:lvl1pPr marL="342860" indent="-342860"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3" indent="-285717"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7"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13" indent="-228573" algn="l" defTabSz="457146" rtl="0" eaLnBrk="1" latinLnBrk="0" hangingPunct="1">
              <a:spcBef>
                <a:spcPct val="20000"/>
              </a:spcBef>
              <a:buFont typeface="Arial"/>
              <a:buChar char="–"/>
              <a:defRPr sz="2000" kern="1200">
                <a:solidFill>
                  <a:schemeClr val="tx1"/>
                </a:solidFill>
                <a:latin typeface="+mn-lt"/>
                <a:ea typeface="+mn-ea"/>
                <a:cs typeface="+mn-cs"/>
              </a:defRPr>
            </a:lvl4pPr>
            <a:lvl5pPr marL="2057159" indent="-228573" algn="l" defTabSz="457146" rtl="0" eaLnBrk="1" latinLnBrk="0" hangingPunct="1">
              <a:spcBef>
                <a:spcPct val="20000"/>
              </a:spcBef>
              <a:buFont typeface="Arial"/>
              <a:buChar char="»"/>
              <a:defRPr sz="2000" kern="1200">
                <a:solidFill>
                  <a:schemeClr val="tx1"/>
                </a:solidFill>
                <a:latin typeface="+mn-lt"/>
                <a:ea typeface="+mn-ea"/>
                <a:cs typeface="+mn-cs"/>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r>
              <a:rPr lang="en-AU" sz="1400" b="1" dirty="0"/>
              <a:t> </a:t>
            </a: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a:t>
            </a:r>
            <a:endParaRPr lang="en-AU" sz="1400" b="1" dirty="0"/>
          </a:p>
        </p:txBody>
      </p:sp>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22</a:t>
            </a:r>
            <a:endParaRPr lang="en-AU" sz="1400" dirty="0">
              <a:solidFill>
                <a:sysClr val="windowText" lastClr="000000"/>
              </a:solidFill>
            </a:endParaRPr>
          </a:p>
        </p:txBody>
      </p:sp>
    </p:spTree>
    <p:extLst>
      <p:ext uri="{BB962C8B-B14F-4D97-AF65-F5344CB8AC3E}">
        <p14:creationId xmlns:p14="http://schemas.microsoft.com/office/powerpoint/2010/main" val="874089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584" y="200573"/>
            <a:ext cx="6172200" cy="415869"/>
          </a:xfrm>
          <a:prstGeom prst="rect">
            <a:avLst/>
          </a:prstGeom>
        </p:spPr>
        <p:txBody>
          <a:bodyPr>
            <a:normAutofit/>
          </a:bodyPr>
          <a:lstStyle>
            <a:lvl1pPr algn="ctr" defTabSz="457146" rtl="0" eaLnBrk="1" latinLnBrk="0" hangingPunct="1">
              <a:spcBef>
                <a:spcPct val="0"/>
              </a:spcBef>
              <a:buNone/>
              <a:defRPr sz="4400" kern="1200">
                <a:solidFill>
                  <a:schemeClr val="tx1"/>
                </a:solidFill>
                <a:latin typeface="+mj-lt"/>
                <a:ea typeface="+mj-ea"/>
                <a:cs typeface="+mj-cs"/>
              </a:defRPr>
            </a:lvl1pPr>
          </a:lstStyle>
          <a:p>
            <a:r>
              <a:rPr lang="en-AU" sz="2000" b="1" dirty="0" smtClean="0"/>
              <a:t>Final Draft</a:t>
            </a:r>
            <a:endParaRPr lang="en-AU" sz="2000" dirty="0"/>
          </a:p>
        </p:txBody>
      </p:sp>
      <p:sp>
        <p:nvSpPr>
          <p:cNvPr id="3" name="Content Placeholder 4"/>
          <p:cNvSpPr txBox="1">
            <a:spLocks/>
          </p:cNvSpPr>
          <p:nvPr/>
        </p:nvSpPr>
        <p:spPr>
          <a:xfrm>
            <a:off x="342900" y="664570"/>
            <a:ext cx="6172200" cy="7784430"/>
          </a:xfrm>
          <a:prstGeom prst="rect">
            <a:avLst/>
          </a:prstGeom>
          <a:ln>
            <a:solidFill>
              <a:schemeClr val="tx1"/>
            </a:solidFill>
          </a:ln>
        </p:spPr>
        <p:txBody>
          <a:bodyPr vert="horz" lIns="91429" tIns="45714" rIns="91429" bIns="45714" rtlCol="0">
            <a:normAutofit/>
          </a:bodyPr>
          <a:lstStyle>
            <a:lvl1pPr marL="342860" indent="-342860"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3" indent="-285717"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7"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13" indent="-228573" algn="l" defTabSz="457146" rtl="0" eaLnBrk="1" latinLnBrk="0" hangingPunct="1">
              <a:spcBef>
                <a:spcPct val="20000"/>
              </a:spcBef>
              <a:buFont typeface="Arial"/>
              <a:buChar char="–"/>
              <a:defRPr sz="2000" kern="1200">
                <a:solidFill>
                  <a:schemeClr val="tx1"/>
                </a:solidFill>
                <a:latin typeface="+mn-lt"/>
                <a:ea typeface="+mn-ea"/>
                <a:cs typeface="+mn-cs"/>
              </a:defRPr>
            </a:lvl4pPr>
            <a:lvl5pPr marL="2057159" indent="-228573" algn="l" defTabSz="457146" rtl="0" eaLnBrk="1" latinLnBrk="0" hangingPunct="1">
              <a:spcBef>
                <a:spcPct val="20000"/>
              </a:spcBef>
              <a:buFont typeface="Arial"/>
              <a:buChar char="»"/>
              <a:defRPr sz="2000" kern="1200">
                <a:solidFill>
                  <a:schemeClr val="tx1"/>
                </a:solidFill>
                <a:latin typeface="+mn-lt"/>
                <a:ea typeface="+mn-ea"/>
                <a:cs typeface="+mn-cs"/>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r>
              <a:rPr lang="en-AU" sz="1400" b="1" dirty="0"/>
              <a:t> </a:t>
            </a: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br>
              <a:rPr lang="en-AU" sz="1400" b="1" dirty="0" smtClean="0"/>
            </a:br>
            <a:r>
              <a:rPr lang="en-AU" sz="1400" b="1" dirty="0" smtClean="0"/>
              <a:t>______________________________________________________________________________________________________________________________________</a:t>
            </a:r>
            <a:endParaRPr lang="en-AU" sz="1400" b="1" dirty="0"/>
          </a:p>
        </p:txBody>
      </p:sp>
      <p:sp>
        <p:nvSpPr>
          <p:cNvPr id="4" name="Title 1"/>
          <p:cNvSpPr txBox="1">
            <a:spLocks/>
          </p:cNvSpPr>
          <p:nvPr/>
        </p:nvSpPr>
        <p:spPr>
          <a:xfrm>
            <a:off x="342900" y="8489919"/>
            <a:ext cx="6172200" cy="415869"/>
          </a:xfrm>
          <a:prstGeom prst="rect">
            <a:avLst/>
          </a:prstGeom>
        </p:spPr>
        <p:txBody>
          <a:bodyPr>
            <a:normAutofit fontScale="92500"/>
          </a:bodyPr>
          <a:lstStyle>
            <a:lvl1pPr algn="ctr" defTabSz="457146" rtl="0" eaLnBrk="1" latinLnBrk="0" hangingPunct="1">
              <a:spcBef>
                <a:spcPct val="0"/>
              </a:spcBef>
              <a:buNone/>
              <a:defRPr sz="4400" kern="1200">
                <a:solidFill>
                  <a:schemeClr val="tx1"/>
                </a:solidFill>
                <a:latin typeface="+mj-lt"/>
                <a:ea typeface="+mj-ea"/>
                <a:cs typeface="+mj-cs"/>
              </a:defRPr>
            </a:lvl1pPr>
          </a:lstStyle>
          <a:p>
            <a:r>
              <a:rPr lang="en-AU" sz="2000" b="1" dirty="0" smtClean="0"/>
              <a:t>Once you are happy with your draft, it’s time to type it up.</a:t>
            </a:r>
            <a:endParaRPr lang="en-AU" sz="2000" dirty="0"/>
          </a:p>
        </p:txBody>
      </p:sp>
      <p:sp>
        <p:nvSpPr>
          <p:cNvPr id="7" name="Oval 6"/>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23</a:t>
            </a:r>
            <a:endParaRPr lang="en-AU" sz="1400" dirty="0">
              <a:solidFill>
                <a:sysClr val="windowText" lastClr="000000"/>
              </a:solidFill>
            </a:endParaRPr>
          </a:p>
        </p:txBody>
      </p:sp>
    </p:spTree>
    <p:extLst>
      <p:ext uri="{BB962C8B-B14F-4D97-AF65-F5344CB8AC3E}">
        <p14:creationId xmlns:p14="http://schemas.microsoft.com/office/powerpoint/2010/main" val="752073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594" y="20999"/>
            <a:ext cx="4841592" cy="712125"/>
          </a:xfrm>
        </p:spPr>
        <p:txBody>
          <a:bodyPr>
            <a:normAutofit/>
          </a:bodyPr>
          <a:lstStyle/>
          <a:p>
            <a:r>
              <a:rPr lang="en-US" sz="2400" b="1" u="sng" dirty="0" smtClean="0">
                <a:latin typeface="Archistico Bold"/>
                <a:cs typeface="Archistico Bold"/>
              </a:rPr>
              <a:t>Peer Feedback Activity</a:t>
            </a:r>
            <a:endParaRPr lang="en-US" sz="2400" dirty="0">
              <a:latin typeface="Archistico Bold"/>
              <a:cs typeface="Archistico Bold"/>
            </a:endParaRPr>
          </a:p>
        </p:txBody>
      </p:sp>
      <p:graphicFrame>
        <p:nvGraphicFramePr>
          <p:cNvPr id="9" name="Table 8"/>
          <p:cNvGraphicFramePr>
            <a:graphicFrameLocks noGrp="1"/>
          </p:cNvGraphicFramePr>
          <p:nvPr>
            <p:extLst>
              <p:ext uri="{D42A27DB-BD31-4B8C-83A1-F6EECF244321}">
                <p14:modId xmlns:p14="http://schemas.microsoft.com/office/powerpoint/2010/main" val="3210101064"/>
              </p:ext>
            </p:extLst>
          </p:nvPr>
        </p:nvGraphicFramePr>
        <p:xfrm>
          <a:off x="531086" y="733124"/>
          <a:ext cx="5826608" cy="5836117"/>
        </p:xfrm>
        <a:graphic>
          <a:graphicData uri="http://schemas.openxmlformats.org/drawingml/2006/table">
            <a:tbl>
              <a:tblPr firstRow="1" bandRow="1">
                <a:tableStyleId>{7E9639D4-E3E2-4D34-9284-5A2195B3D0D7}</a:tableStyleId>
              </a:tblPr>
              <a:tblGrid>
                <a:gridCol w="2913304">
                  <a:extLst>
                    <a:ext uri="{9D8B030D-6E8A-4147-A177-3AD203B41FA5}">
                      <a16:colId xmlns:a16="http://schemas.microsoft.com/office/drawing/2014/main" val="20000"/>
                    </a:ext>
                  </a:extLst>
                </a:gridCol>
                <a:gridCol w="2913304">
                  <a:extLst>
                    <a:ext uri="{9D8B030D-6E8A-4147-A177-3AD203B41FA5}">
                      <a16:colId xmlns:a16="http://schemas.microsoft.com/office/drawing/2014/main" val="20001"/>
                    </a:ext>
                  </a:extLst>
                </a:gridCol>
              </a:tblGrid>
              <a:tr h="373392">
                <a:tc gridSpan="2">
                  <a:txBody>
                    <a:bodyPr/>
                    <a:lstStyle/>
                    <a:p>
                      <a:pPr marL="0" marR="0" algn="ctr">
                        <a:spcBef>
                          <a:spcPts val="0"/>
                        </a:spcBef>
                        <a:spcAft>
                          <a:spcPts val="0"/>
                        </a:spcAft>
                      </a:pPr>
                      <a:r>
                        <a:rPr lang="en-US" sz="1600" dirty="0">
                          <a:effectLst/>
                        </a:rPr>
                        <a:t>3. Peer Feedback</a:t>
                      </a:r>
                      <a:r>
                        <a:rPr lang="en-US" sz="1600" dirty="0" smtClean="0">
                          <a:effectLst/>
                        </a:rPr>
                        <a:t>:</a:t>
                      </a:r>
                      <a:endParaRPr lang="en-US" sz="1400" dirty="0">
                        <a:solidFill>
                          <a:srgbClr val="000000"/>
                        </a:solidFill>
                        <a:effectLst/>
                        <a:latin typeface="Marker Felt"/>
                        <a:ea typeface="ＭＳ 明朝"/>
                        <a:cs typeface="Marker Felt"/>
                      </a:endParaRPr>
                    </a:p>
                  </a:txBody>
                  <a:tcPr marL="68580" marR="68580" marT="0" marB="0"/>
                </a:tc>
                <a:tc hMerge="1">
                  <a:txBody>
                    <a:bodyPr/>
                    <a:lstStyle/>
                    <a:p>
                      <a:pPr marL="0" marR="0" algn="ctr">
                        <a:spcBef>
                          <a:spcPts val="0"/>
                        </a:spcBef>
                        <a:spcAft>
                          <a:spcPts val="0"/>
                        </a:spcAft>
                      </a:pPr>
                      <a:endParaRPr lang="en-US" sz="1200" dirty="0">
                        <a:effectLst/>
                        <a:latin typeface="Cambria"/>
                        <a:ea typeface="ＭＳ 明朝"/>
                        <a:cs typeface="Times New Roman"/>
                      </a:endParaRPr>
                    </a:p>
                  </a:txBody>
                  <a:tcPr marL="68580" marR="68580" marT="0" marB="0"/>
                </a:tc>
                <a:extLst>
                  <a:ext uri="{0D108BD9-81ED-4DB2-BD59-A6C34878D82A}">
                    <a16:rowId xmlns:a16="http://schemas.microsoft.com/office/drawing/2014/main" val="10000"/>
                  </a:ext>
                </a:extLst>
              </a:tr>
              <a:tr h="1273267">
                <a:tc>
                  <a:txBody>
                    <a:bodyPr/>
                    <a:lstStyle/>
                    <a:p>
                      <a:pPr algn="ctr"/>
                      <a:r>
                        <a:rPr lang="en-US" sz="1200" u="sng" kern="1200" dirty="0" smtClean="0">
                          <a:effectLst/>
                        </a:rPr>
                        <a:t>Positive Feedback:</a:t>
                      </a:r>
                    </a:p>
                    <a:p>
                      <a:r>
                        <a:rPr lang="en-US" sz="1100" kern="1200" dirty="0" smtClean="0">
                          <a:effectLst/>
                        </a:rPr>
                        <a:t>They said…</a:t>
                      </a:r>
                    </a:p>
                    <a:p>
                      <a:r>
                        <a:rPr lang="en-US" sz="1100" kern="1200" dirty="0" smtClean="0">
                          <a:effectLst/>
                        </a:rPr>
                        <a:t>“You did a good job with___”</a:t>
                      </a:r>
                    </a:p>
                    <a:p>
                      <a:r>
                        <a:rPr lang="en-US" sz="1100" kern="1200" dirty="0" smtClean="0">
                          <a:effectLst/>
                        </a:rPr>
                        <a:t>“I liked</a:t>
                      </a:r>
                      <a:r>
                        <a:rPr lang="en-US" sz="1100" kern="1200" baseline="0" dirty="0" smtClean="0">
                          <a:effectLst/>
                        </a:rPr>
                        <a:t> where you wrote</a:t>
                      </a:r>
                      <a:r>
                        <a:rPr lang="en-US" sz="1100" kern="1200" dirty="0" smtClean="0">
                          <a:effectLst/>
                        </a:rPr>
                        <a:t>___ because __”</a:t>
                      </a:r>
                    </a:p>
                    <a:p>
                      <a:r>
                        <a:rPr lang="en-US" sz="1100" kern="1200" dirty="0" smtClean="0">
                          <a:effectLst/>
                        </a:rPr>
                        <a:t>“This part accomplished your goal to ___”</a:t>
                      </a:r>
                      <a:r>
                        <a:rPr lang="en-US" sz="1100" dirty="0" smtClean="0">
                          <a:effectLst/>
                        </a:rPr>
                        <a:t> </a:t>
                      </a:r>
                      <a:endParaRPr lang="en-US" i="1" dirty="0">
                        <a:latin typeface="Marker Felt"/>
                        <a:cs typeface="Marker Felt"/>
                      </a:endParaRPr>
                    </a:p>
                  </a:txBody>
                  <a:tcPr>
                    <a:solidFill>
                      <a:schemeClr val="bg1">
                        <a:lumMod val="95000"/>
                      </a:schemeClr>
                    </a:solidFill>
                  </a:tcPr>
                </a:tc>
                <a:tc>
                  <a:txBody>
                    <a:bodyPr/>
                    <a:lstStyle/>
                    <a:p>
                      <a:pPr algn="ctr"/>
                      <a:r>
                        <a:rPr lang="en-US" sz="1200" u="sng" kern="1200" dirty="0" smtClean="0">
                          <a:effectLst/>
                        </a:rPr>
                        <a:t>Constructive Feedback:</a:t>
                      </a:r>
                    </a:p>
                    <a:p>
                      <a:r>
                        <a:rPr lang="en-US" sz="1100" kern="1200" dirty="0" smtClean="0">
                          <a:effectLst/>
                        </a:rPr>
                        <a:t>They said…</a:t>
                      </a:r>
                    </a:p>
                    <a:p>
                      <a:r>
                        <a:rPr lang="en-US" sz="1100" kern="1200" dirty="0" smtClean="0">
                          <a:effectLst/>
                        </a:rPr>
                        <a:t>“This might be a good place to___”</a:t>
                      </a:r>
                    </a:p>
                    <a:p>
                      <a:r>
                        <a:rPr lang="en-US" sz="1100" kern="1200" dirty="0" smtClean="0">
                          <a:effectLst/>
                        </a:rPr>
                        <a:t>“Have you considered adding _____”</a:t>
                      </a:r>
                    </a:p>
                    <a:p>
                      <a:r>
                        <a:rPr lang="en-US" sz="1100" kern="1200" dirty="0" smtClean="0">
                          <a:effectLst/>
                        </a:rPr>
                        <a:t>“You might take __ out because __”</a:t>
                      </a:r>
                      <a:r>
                        <a:rPr lang="en-US" sz="1100" dirty="0" smtClean="0">
                          <a:effectLst/>
                        </a:rPr>
                        <a:t> </a:t>
                      </a:r>
                      <a:endParaRPr lang="en-US" sz="1200" i="1" dirty="0">
                        <a:latin typeface="Marker Felt"/>
                        <a:cs typeface="Marker Felt"/>
                      </a:endParaRPr>
                    </a:p>
                  </a:txBody>
                  <a:tcPr>
                    <a:solidFill>
                      <a:schemeClr val="bg1">
                        <a:lumMod val="95000"/>
                      </a:schemeClr>
                    </a:solidFill>
                  </a:tcPr>
                </a:tc>
                <a:extLst>
                  <a:ext uri="{0D108BD9-81ED-4DB2-BD59-A6C34878D82A}">
                    <a16:rowId xmlns:a16="http://schemas.microsoft.com/office/drawing/2014/main" val="10001"/>
                  </a:ext>
                </a:extLst>
              </a:tr>
              <a:tr h="4189458">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latin typeface="Marker Felt"/>
                        <a:cs typeface="Marker Felt"/>
                      </a:endParaRPr>
                    </a:p>
                  </a:txBody>
                  <a:tcPr/>
                </a:tc>
                <a:tc>
                  <a:txBody>
                    <a:bodyPr/>
                    <a:lstStyle/>
                    <a:p>
                      <a:endParaRPr lang="en-US" dirty="0">
                        <a:latin typeface="Marker Felt"/>
                        <a:cs typeface="Marker Felt"/>
                      </a:endParaRPr>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531087" y="6735536"/>
            <a:ext cx="5826607" cy="19697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a:latin typeface="Marker Felt"/>
                <a:cs typeface="Marker Felt"/>
              </a:rPr>
              <a:t>4. Reflection:</a:t>
            </a:r>
            <a:endParaRPr lang="en-US" sz="1400" dirty="0">
              <a:latin typeface="Marker Felt"/>
              <a:cs typeface="Marker Felt"/>
            </a:endParaRPr>
          </a:p>
          <a:p>
            <a:r>
              <a:rPr lang="en-US" sz="1200" dirty="0">
                <a:latin typeface="Marker Felt"/>
                <a:cs typeface="Marker Felt"/>
              </a:rPr>
              <a:t>A. What was the most helpful feedback you received today? Why was it helpful?</a:t>
            </a:r>
          </a:p>
          <a:p>
            <a:r>
              <a:rPr lang="en-US" sz="1200" dirty="0"/>
              <a:t> </a:t>
            </a:r>
            <a:endParaRPr lang="en-US" sz="1200" dirty="0" smtClean="0"/>
          </a:p>
          <a:p>
            <a:endParaRPr lang="en-US" sz="1200" dirty="0"/>
          </a:p>
          <a:p>
            <a:r>
              <a:rPr lang="en-US" sz="1200" dirty="0"/>
              <a:t> </a:t>
            </a:r>
          </a:p>
          <a:p>
            <a:r>
              <a:rPr lang="en-US" sz="1200" dirty="0">
                <a:latin typeface="Marker Felt"/>
                <a:cs typeface="Marker Felt"/>
              </a:rPr>
              <a:t>B. Based on that information, what kind of feedback would you like to provide for others in the future?</a:t>
            </a:r>
          </a:p>
          <a:p>
            <a:r>
              <a:rPr lang="en-US" dirty="0"/>
              <a:t> </a:t>
            </a:r>
          </a:p>
          <a:p>
            <a:r>
              <a:rPr lang="en-US" dirty="0"/>
              <a:t> </a:t>
            </a:r>
          </a:p>
        </p:txBody>
      </p:sp>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24</a:t>
            </a:r>
            <a:endParaRPr lang="en-AU" sz="1400" dirty="0">
              <a:solidFill>
                <a:sysClr val="windowText" lastClr="000000"/>
              </a:solidFill>
            </a:endParaRPr>
          </a:p>
        </p:txBody>
      </p:sp>
    </p:spTree>
    <p:extLst>
      <p:ext uri="{BB962C8B-B14F-4D97-AF65-F5344CB8AC3E}">
        <p14:creationId xmlns:p14="http://schemas.microsoft.com/office/powerpoint/2010/main" val="136208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39800042"/>
              </p:ext>
            </p:extLst>
          </p:nvPr>
        </p:nvGraphicFramePr>
        <p:xfrm>
          <a:off x="342900" y="1360701"/>
          <a:ext cx="6232358" cy="7147560"/>
        </p:xfrm>
        <a:graphic>
          <a:graphicData uri="http://schemas.openxmlformats.org/drawingml/2006/table">
            <a:tbl>
              <a:tblPr firstRow="1" bandRow="1">
                <a:tableStyleId>{2D5ABB26-0587-4C30-8999-92F81FD0307C}</a:tableStyleId>
              </a:tblPr>
              <a:tblGrid>
                <a:gridCol w="3116179">
                  <a:extLst>
                    <a:ext uri="{9D8B030D-6E8A-4147-A177-3AD203B41FA5}">
                      <a16:colId xmlns:a16="http://schemas.microsoft.com/office/drawing/2014/main" val="1856442288"/>
                    </a:ext>
                  </a:extLst>
                </a:gridCol>
                <a:gridCol w="3116179">
                  <a:extLst>
                    <a:ext uri="{9D8B030D-6E8A-4147-A177-3AD203B41FA5}">
                      <a16:colId xmlns:a16="http://schemas.microsoft.com/office/drawing/2014/main" val="1805897330"/>
                    </a:ext>
                  </a:extLst>
                </a:gridCol>
              </a:tblGrid>
              <a:tr h="7076501">
                <a:tc>
                  <a:txBody>
                    <a:bodyPr/>
                    <a:lstStyle/>
                    <a:p>
                      <a:pPr marL="0" marR="0" lvl="0" indent="0" algn="ctr" defTabSz="457146" rtl="0" eaLnBrk="1" fontAlgn="auto" latinLnBrk="0" hangingPunct="1">
                        <a:lnSpc>
                          <a:spcPct val="100000"/>
                        </a:lnSpc>
                        <a:spcBef>
                          <a:spcPts val="0"/>
                        </a:spcBef>
                        <a:spcAft>
                          <a:spcPts val="0"/>
                        </a:spcAft>
                        <a:buClrTx/>
                        <a:buSzTx/>
                        <a:buFontTx/>
                        <a:buNone/>
                        <a:tabLst/>
                        <a:defRPr/>
                      </a:pPr>
                      <a:r>
                        <a:rPr kumimoji="0" lang="en-US" sz="1100" b="1" i="0" u="sng" strike="noStrike" kern="1200" cap="none" spc="0" normalizeH="0" baseline="0" noProof="0" dirty="0" smtClean="0">
                          <a:ln>
                            <a:noFill/>
                          </a:ln>
                          <a:solidFill>
                            <a:srgbClr val="000000"/>
                          </a:solidFill>
                          <a:effectLst/>
                          <a:uLnTx/>
                          <a:uFillTx/>
                          <a:latin typeface="Marker Felt"/>
                          <a:ea typeface="ＭＳ 明朝"/>
                          <a:cs typeface="Marker Felt"/>
                        </a:rPr>
                        <a:t>Poetic device used in poem:</a:t>
                      </a: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1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
                      </a:r>
                      <a:b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b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Line(s) from poem with poetic device: </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b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b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p>
                    <a:p>
                      <a:pPr marL="0" marR="0" lvl="0" indent="0" algn="l" defTabSz="457146" rtl="0" eaLnBrk="1" fontAlgn="auto" latinLnBrk="0" hangingPunct="1">
                        <a:lnSpc>
                          <a:spcPct val="100000"/>
                        </a:lnSpc>
                        <a:spcBef>
                          <a:spcPts val="0"/>
                        </a:spcBef>
                        <a:spcAft>
                          <a:spcPts val="0"/>
                        </a:spcAft>
                        <a:buClrTx/>
                        <a:buSzTx/>
                        <a:buFontTx/>
                        <a:buNone/>
                        <a:tabLst/>
                        <a:defRPr/>
                      </a:pP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Why did you select this device? What effect does it have in your poem?</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200000"/>
                        </a:lnSpc>
                        <a:spcBef>
                          <a:spcPts val="0"/>
                        </a:spcBef>
                        <a:spcAft>
                          <a:spcPts val="0"/>
                        </a:spcAft>
                        <a:buClrTx/>
                        <a:buSzTx/>
                        <a:buFontTx/>
                        <a:buNone/>
                        <a:tabLst/>
                        <a:defRPr/>
                      </a:pP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p>
                    <a:p>
                      <a:pPr marL="0" marR="0" lvl="0" indent="0" algn="l" defTabSz="457146" rtl="0" eaLnBrk="1" fontAlgn="auto" latinLnBrk="0" hangingPunct="1">
                        <a:lnSpc>
                          <a:spcPct val="200000"/>
                        </a:lnSpc>
                        <a:spcBef>
                          <a:spcPts val="0"/>
                        </a:spcBef>
                        <a:spcAft>
                          <a:spcPts val="0"/>
                        </a:spcAft>
                        <a:buClrTx/>
                        <a:buSzTx/>
                        <a:buFontTx/>
                        <a:buNone/>
                        <a:tabLst/>
                        <a:defRPr/>
                      </a:pP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p>
                    <a:p>
                      <a:pPr marL="0" marR="0" algn="l">
                        <a:lnSpc>
                          <a:spcPct val="200000"/>
                        </a:lnSpc>
                        <a:spcBef>
                          <a:spcPts val="0"/>
                        </a:spcBef>
                        <a:spcAft>
                          <a:spcPts val="0"/>
                        </a:spcAft>
                      </a:pPr>
                      <a:endParaRPr lang="en-US" sz="1000" b="1" u="sng" dirty="0" smtClean="0">
                        <a:solidFill>
                          <a:srgbClr val="000000"/>
                        </a:solidFill>
                        <a:effectLst/>
                        <a:latin typeface="Marker Felt"/>
                        <a:ea typeface="ＭＳ 明朝"/>
                        <a:cs typeface="Marker Felt"/>
                      </a:endParaRPr>
                    </a:p>
                  </a:txBody>
                  <a:tcPr marL="45720" marR="45720">
                    <a:lnL w="19050" cap="flat" cmpd="sng" algn="ctr">
                      <a:solidFill>
                        <a:scrgbClr r="0" g="0" b="0"/>
                      </a:solidFill>
                      <a:prstDash val="sysDash"/>
                      <a:round/>
                      <a:headEnd type="none" w="med" len="med"/>
                      <a:tailEnd type="none" w="med" len="med"/>
                    </a:lnL>
                    <a:lnR w="19050" cap="flat" cmpd="sng" algn="ctr">
                      <a:solidFill>
                        <a:scrgbClr r="0" g="0" b="0"/>
                      </a:solidFill>
                      <a:prstDash val="sysDash"/>
                      <a:round/>
                      <a:headEnd type="none" w="med" len="med"/>
                      <a:tailEnd type="none" w="med" len="med"/>
                    </a:lnR>
                    <a:lnT w="19050" cap="flat" cmpd="sng" algn="ctr">
                      <a:solidFill>
                        <a:scrgbClr r="0" g="0" b="0"/>
                      </a:solidFill>
                      <a:prstDash val="sysDash"/>
                      <a:round/>
                      <a:headEnd type="none" w="med" len="med"/>
                      <a:tailEnd type="none" w="med" len="med"/>
                    </a:lnT>
                    <a:lnB w="19050" cap="flat" cmpd="sng" algn="ctr">
                      <a:solidFill>
                        <a:scrgbClr r="0" g="0" b="0"/>
                      </a:solidFill>
                      <a:prstDash val="sysDash"/>
                      <a:round/>
                      <a:headEnd type="none" w="med" len="med"/>
                      <a:tailEnd type="none" w="med" len="med"/>
                    </a:lnB>
                  </a:tcPr>
                </a:tc>
                <a:tc>
                  <a:txBody>
                    <a:bodyPr/>
                    <a:lstStyle/>
                    <a:p>
                      <a:pPr marL="0" marR="0" lvl="0" indent="0" algn="ctr" defTabSz="457146" rtl="0" eaLnBrk="1" fontAlgn="auto" latinLnBrk="0" hangingPunct="1">
                        <a:lnSpc>
                          <a:spcPct val="100000"/>
                        </a:lnSpc>
                        <a:spcBef>
                          <a:spcPts val="0"/>
                        </a:spcBef>
                        <a:spcAft>
                          <a:spcPts val="0"/>
                        </a:spcAft>
                        <a:buClrTx/>
                        <a:buSzTx/>
                        <a:buFontTx/>
                        <a:buNone/>
                        <a:tabLst/>
                        <a:defRPr/>
                      </a:pPr>
                      <a:r>
                        <a:rPr kumimoji="0" lang="en-US" sz="1100" b="1" i="0" u="sng" strike="noStrike" kern="1200" cap="none" spc="0" normalizeH="0" baseline="0" noProof="0" dirty="0" smtClean="0">
                          <a:ln>
                            <a:noFill/>
                          </a:ln>
                          <a:solidFill>
                            <a:srgbClr val="000000"/>
                          </a:solidFill>
                          <a:effectLst/>
                          <a:uLnTx/>
                          <a:uFillTx/>
                          <a:latin typeface="Marker Felt"/>
                          <a:ea typeface="ＭＳ 明朝"/>
                          <a:cs typeface="Marker Felt"/>
                        </a:rPr>
                        <a:t>Poetic device used in poem:</a:t>
                      </a: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1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
                      </a:r>
                      <a:b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b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Line(s) from poem with poetic device: </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b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b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p>
                    <a:p>
                      <a:pPr marL="0" marR="0" lvl="0" indent="0" algn="l" defTabSz="457146" rtl="0" eaLnBrk="1" fontAlgn="auto" latinLnBrk="0" hangingPunct="1">
                        <a:lnSpc>
                          <a:spcPct val="100000"/>
                        </a:lnSpc>
                        <a:spcBef>
                          <a:spcPts val="0"/>
                        </a:spcBef>
                        <a:spcAft>
                          <a:spcPts val="0"/>
                        </a:spcAft>
                        <a:buClrTx/>
                        <a:buSzTx/>
                        <a:buFontTx/>
                        <a:buNone/>
                        <a:tabLst/>
                        <a:defRPr/>
                      </a:pP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Why did you select this device? What effect does it have in your poem?</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200000"/>
                        </a:lnSpc>
                        <a:spcBef>
                          <a:spcPts val="0"/>
                        </a:spcBef>
                        <a:spcAft>
                          <a:spcPts val="0"/>
                        </a:spcAft>
                        <a:buClrTx/>
                        <a:buSzTx/>
                        <a:buFontTx/>
                        <a:buNone/>
                        <a:tabLst/>
                        <a:defRPr/>
                      </a:pP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p>
                    <a:p>
                      <a:pPr marL="0" marR="0" lvl="0" indent="0" algn="l" defTabSz="457146" rtl="0" eaLnBrk="1" fontAlgn="auto" latinLnBrk="0" hangingPunct="1">
                        <a:lnSpc>
                          <a:spcPct val="200000"/>
                        </a:lnSpc>
                        <a:spcBef>
                          <a:spcPts val="0"/>
                        </a:spcBef>
                        <a:spcAft>
                          <a:spcPts val="0"/>
                        </a:spcAft>
                        <a:buClrTx/>
                        <a:buSzTx/>
                        <a:buFontTx/>
                        <a:buNone/>
                        <a:tabLst/>
                        <a:defRPr/>
                      </a:pP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p>
                    <a:p>
                      <a:pPr marL="0" marR="0" algn="l">
                        <a:lnSpc>
                          <a:spcPct val="200000"/>
                        </a:lnSpc>
                        <a:spcBef>
                          <a:spcPts val="0"/>
                        </a:spcBef>
                        <a:spcAft>
                          <a:spcPts val="0"/>
                        </a:spcAft>
                      </a:pPr>
                      <a:endParaRPr lang="en-US" sz="1000" b="1" u="sng" dirty="0" smtClean="0">
                        <a:solidFill>
                          <a:srgbClr val="000000"/>
                        </a:solidFill>
                        <a:effectLst/>
                        <a:latin typeface="Marker Felt"/>
                        <a:ea typeface="ＭＳ 明朝"/>
                        <a:cs typeface="Marker Felt"/>
                      </a:endParaRPr>
                    </a:p>
                  </a:txBody>
                  <a:tcPr marL="45720" marR="45720">
                    <a:lnL w="19050" cap="flat" cmpd="sng" algn="ctr">
                      <a:solidFill>
                        <a:scrgbClr r="0" g="0" b="0"/>
                      </a:solidFill>
                      <a:prstDash val="sysDash"/>
                      <a:round/>
                      <a:headEnd type="none" w="med" len="med"/>
                      <a:tailEnd type="none" w="med" len="med"/>
                    </a:lnL>
                    <a:lnR w="19050" cap="flat" cmpd="sng" algn="ctr">
                      <a:solidFill>
                        <a:scrgbClr r="0" g="0" b="0"/>
                      </a:solidFill>
                      <a:prstDash val="sysDash"/>
                      <a:round/>
                      <a:headEnd type="none" w="med" len="med"/>
                      <a:tailEnd type="none" w="med" len="med"/>
                    </a:lnR>
                    <a:lnT w="19050" cap="flat" cmpd="sng" algn="ctr">
                      <a:solidFill>
                        <a:scrgbClr r="0" g="0" b="0"/>
                      </a:solidFill>
                      <a:prstDash val="sysDash"/>
                      <a:round/>
                      <a:headEnd type="none" w="med" len="med"/>
                      <a:tailEnd type="none" w="med" len="med"/>
                    </a:lnT>
                    <a:lnB w="19050" cap="flat" cmpd="sng" algn="ctr">
                      <a:solidFill>
                        <a:scrgbClr r="0" g="0" b="0"/>
                      </a:solidFill>
                      <a:prstDash val="sysDash"/>
                      <a:round/>
                      <a:headEnd type="none" w="med" len="med"/>
                      <a:tailEnd type="none" w="med" len="med"/>
                    </a:lnB>
                  </a:tcPr>
                </a:tc>
                <a:extLst>
                  <a:ext uri="{0D108BD9-81ED-4DB2-BD59-A6C34878D82A}">
                    <a16:rowId xmlns:a16="http://schemas.microsoft.com/office/drawing/2014/main" val="2179025900"/>
                  </a:ext>
                </a:extLst>
              </a:tr>
            </a:tbl>
          </a:graphicData>
        </a:graphic>
      </p:graphicFrame>
      <p:sp>
        <p:nvSpPr>
          <p:cNvPr id="8" name="Title 1"/>
          <p:cNvSpPr txBox="1">
            <a:spLocks/>
          </p:cNvSpPr>
          <p:nvPr/>
        </p:nvSpPr>
        <p:spPr>
          <a:xfrm>
            <a:off x="531087" y="386281"/>
            <a:ext cx="5618760" cy="640462"/>
          </a:xfrm>
          <a:prstGeom prst="rect">
            <a:avLst/>
          </a:prstGeom>
        </p:spPr>
        <p:txBody>
          <a:bodyPr>
            <a:noAutofit/>
          </a:bodyPr>
          <a:lstStyle>
            <a:lvl1pPr algn="ctr" defTabSz="457146" rtl="0" eaLnBrk="1" latinLnBrk="0" hangingPunct="1">
              <a:spcBef>
                <a:spcPct val="0"/>
              </a:spcBef>
              <a:buNone/>
              <a:defRPr sz="4400" kern="1200">
                <a:solidFill>
                  <a:schemeClr val="tx1"/>
                </a:solidFill>
                <a:latin typeface="+mj-lt"/>
                <a:ea typeface="+mj-ea"/>
                <a:cs typeface="+mj-cs"/>
              </a:defRPr>
            </a:lvl1pPr>
          </a:lstStyle>
          <a:p>
            <a:r>
              <a:rPr lang="en-US" sz="2000" b="1" u="sng" dirty="0" smtClean="0">
                <a:latin typeface="Archistico Normal"/>
                <a:cs typeface="Archistico Normal"/>
              </a:rPr>
              <a:t>Slam Poem Reflection</a:t>
            </a:r>
            <a:r>
              <a:rPr lang="en-US" sz="1600" b="1" u="sng" dirty="0" smtClean="0">
                <a:latin typeface="Archistico Normal"/>
                <a:cs typeface="Archistico Normal"/>
              </a:rPr>
              <a:t/>
            </a:r>
            <a:br>
              <a:rPr lang="en-US" sz="1600" b="1" u="sng" dirty="0" smtClean="0">
                <a:latin typeface="Archistico Normal"/>
                <a:cs typeface="Archistico Normal"/>
              </a:rPr>
            </a:br>
            <a:r>
              <a:rPr lang="en-US" sz="1200" dirty="0" smtClean="0">
                <a:latin typeface="Marker Felt"/>
                <a:cs typeface="Marker Felt"/>
              </a:rPr>
              <a:t>In order to receive marks for applying poetic devices, you need to provide examples in the space below and explain why and how you used them. </a:t>
            </a:r>
            <a:r>
              <a:rPr lang="en-US" sz="1200" dirty="0" smtClean="0"/>
              <a:t/>
            </a:r>
            <a:br>
              <a:rPr lang="en-US" sz="1200" dirty="0" smtClean="0"/>
            </a:br>
            <a:r>
              <a:rPr lang="en-US" sz="1100" dirty="0" smtClean="0"/>
              <a:t> </a:t>
            </a:r>
            <a:br>
              <a:rPr lang="en-US" sz="1100" dirty="0" smtClean="0"/>
            </a:br>
            <a:endParaRPr lang="en-US" sz="1600" dirty="0">
              <a:latin typeface="Archistico Bold"/>
              <a:cs typeface="Archistico Bold"/>
            </a:endParaRPr>
          </a:p>
        </p:txBody>
      </p:sp>
      <p:sp>
        <p:nvSpPr>
          <p:cNvPr id="10" name="Oval 9"/>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25</a:t>
            </a:r>
            <a:endParaRPr lang="en-AU" sz="1400" dirty="0">
              <a:solidFill>
                <a:sysClr val="windowText" lastClr="000000"/>
              </a:solidFill>
            </a:endParaRPr>
          </a:p>
        </p:txBody>
      </p:sp>
    </p:spTree>
    <p:extLst>
      <p:ext uri="{BB962C8B-B14F-4D97-AF65-F5344CB8AC3E}">
        <p14:creationId xmlns:p14="http://schemas.microsoft.com/office/powerpoint/2010/main" val="2881759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760165"/>
              </p:ext>
            </p:extLst>
          </p:nvPr>
        </p:nvGraphicFramePr>
        <p:xfrm>
          <a:off x="342900" y="1360701"/>
          <a:ext cx="6232358" cy="7147560"/>
        </p:xfrm>
        <a:graphic>
          <a:graphicData uri="http://schemas.openxmlformats.org/drawingml/2006/table">
            <a:tbl>
              <a:tblPr firstRow="1" bandRow="1">
                <a:tableStyleId>{2D5ABB26-0587-4C30-8999-92F81FD0307C}</a:tableStyleId>
              </a:tblPr>
              <a:tblGrid>
                <a:gridCol w="3116179">
                  <a:extLst>
                    <a:ext uri="{9D8B030D-6E8A-4147-A177-3AD203B41FA5}">
                      <a16:colId xmlns:a16="http://schemas.microsoft.com/office/drawing/2014/main" val="1856442288"/>
                    </a:ext>
                  </a:extLst>
                </a:gridCol>
                <a:gridCol w="3116179">
                  <a:extLst>
                    <a:ext uri="{9D8B030D-6E8A-4147-A177-3AD203B41FA5}">
                      <a16:colId xmlns:a16="http://schemas.microsoft.com/office/drawing/2014/main" val="1805897330"/>
                    </a:ext>
                  </a:extLst>
                </a:gridCol>
              </a:tblGrid>
              <a:tr h="7076501">
                <a:tc>
                  <a:txBody>
                    <a:bodyPr/>
                    <a:lstStyle/>
                    <a:p>
                      <a:pPr marL="0" marR="0" lvl="0" indent="0" algn="ctr" defTabSz="457146" rtl="0" eaLnBrk="1" fontAlgn="auto" latinLnBrk="0" hangingPunct="1">
                        <a:lnSpc>
                          <a:spcPct val="100000"/>
                        </a:lnSpc>
                        <a:spcBef>
                          <a:spcPts val="0"/>
                        </a:spcBef>
                        <a:spcAft>
                          <a:spcPts val="0"/>
                        </a:spcAft>
                        <a:buClrTx/>
                        <a:buSzTx/>
                        <a:buFontTx/>
                        <a:buNone/>
                        <a:tabLst/>
                        <a:defRPr/>
                      </a:pPr>
                      <a:r>
                        <a:rPr kumimoji="0" lang="en-US" sz="1100" b="1" i="0" u="sng" strike="noStrike" kern="1200" cap="none" spc="0" normalizeH="0" baseline="0" noProof="0" dirty="0" smtClean="0">
                          <a:ln>
                            <a:noFill/>
                          </a:ln>
                          <a:solidFill>
                            <a:srgbClr val="000000"/>
                          </a:solidFill>
                          <a:effectLst/>
                          <a:uLnTx/>
                          <a:uFillTx/>
                          <a:latin typeface="Marker Felt"/>
                          <a:ea typeface="ＭＳ 明朝"/>
                          <a:cs typeface="Marker Felt"/>
                        </a:rPr>
                        <a:t>Poetic device used in poem:</a:t>
                      </a: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1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
                      </a:r>
                      <a:b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b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Line(s) from poem with poetic device: </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b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b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p>
                    <a:p>
                      <a:pPr marL="0" marR="0" lvl="0" indent="0" algn="l" defTabSz="457146" rtl="0" eaLnBrk="1" fontAlgn="auto" latinLnBrk="0" hangingPunct="1">
                        <a:lnSpc>
                          <a:spcPct val="100000"/>
                        </a:lnSpc>
                        <a:spcBef>
                          <a:spcPts val="0"/>
                        </a:spcBef>
                        <a:spcAft>
                          <a:spcPts val="0"/>
                        </a:spcAft>
                        <a:buClrTx/>
                        <a:buSzTx/>
                        <a:buFontTx/>
                        <a:buNone/>
                        <a:tabLst/>
                        <a:defRPr/>
                      </a:pP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Why did you select this device? What effect does it have in your poem?</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200000"/>
                        </a:lnSpc>
                        <a:spcBef>
                          <a:spcPts val="0"/>
                        </a:spcBef>
                        <a:spcAft>
                          <a:spcPts val="0"/>
                        </a:spcAft>
                        <a:buClrTx/>
                        <a:buSzTx/>
                        <a:buFontTx/>
                        <a:buNone/>
                        <a:tabLst/>
                        <a:defRPr/>
                      </a:pP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p>
                    <a:p>
                      <a:pPr marL="0" marR="0" lvl="0" indent="0" algn="l" defTabSz="457146" rtl="0" eaLnBrk="1" fontAlgn="auto" latinLnBrk="0" hangingPunct="1">
                        <a:lnSpc>
                          <a:spcPct val="200000"/>
                        </a:lnSpc>
                        <a:spcBef>
                          <a:spcPts val="0"/>
                        </a:spcBef>
                        <a:spcAft>
                          <a:spcPts val="0"/>
                        </a:spcAft>
                        <a:buClrTx/>
                        <a:buSzTx/>
                        <a:buFontTx/>
                        <a:buNone/>
                        <a:tabLst/>
                        <a:defRPr/>
                      </a:pP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p>
                    <a:p>
                      <a:pPr marL="0" marR="0" algn="l">
                        <a:lnSpc>
                          <a:spcPct val="200000"/>
                        </a:lnSpc>
                        <a:spcBef>
                          <a:spcPts val="0"/>
                        </a:spcBef>
                        <a:spcAft>
                          <a:spcPts val="0"/>
                        </a:spcAft>
                      </a:pPr>
                      <a:endParaRPr lang="en-US" sz="1000" b="1" u="sng" dirty="0" smtClean="0">
                        <a:solidFill>
                          <a:srgbClr val="000000"/>
                        </a:solidFill>
                        <a:effectLst/>
                        <a:latin typeface="Marker Felt"/>
                        <a:ea typeface="ＭＳ 明朝"/>
                        <a:cs typeface="Marker Felt"/>
                      </a:endParaRPr>
                    </a:p>
                  </a:txBody>
                  <a:tcPr marL="45720" marR="45720">
                    <a:lnL w="19050" cap="flat" cmpd="sng" algn="ctr">
                      <a:solidFill>
                        <a:scrgbClr r="0" g="0" b="0"/>
                      </a:solidFill>
                      <a:prstDash val="sysDash"/>
                      <a:round/>
                      <a:headEnd type="none" w="med" len="med"/>
                      <a:tailEnd type="none" w="med" len="med"/>
                    </a:lnL>
                    <a:lnR w="19050" cap="flat" cmpd="sng" algn="ctr">
                      <a:solidFill>
                        <a:scrgbClr r="0" g="0" b="0"/>
                      </a:solidFill>
                      <a:prstDash val="sysDash"/>
                      <a:round/>
                      <a:headEnd type="none" w="med" len="med"/>
                      <a:tailEnd type="none" w="med" len="med"/>
                    </a:lnR>
                    <a:lnT w="19050" cap="flat" cmpd="sng" algn="ctr">
                      <a:solidFill>
                        <a:scrgbClr r="0" g="0" b="0"/>
                      </a:solidFill>
                      <a:prstDash val="sysDash"/>
                      <a:round/>
                      <a:headEnd type="none" w="med" len="med"/>
                      <a:tailEnd type="none" w="med" len="med"/>
                    </a:lnT>
                    <a:lnB w="19050" cap="flat" cmpd="sng" algn="ctr">
                      <a:solidFill>
                        <a:scrgbClr r="0" g="0" b="0"/>
                      </a:solidFill>
                      <a:prstDash val="sysDash"/>
                      <a:round/>
                      <a:headEnd type="none" w="med" len="med"/>
                      <a:tailEnd type="none" w="med" len="med"/>
                    </a:lnB>
                  </a:tcPr>
                </a:tc>
                <a:tc>
                  <a:txBody>
                    <a:bodyPr/>
                    <a:lstStyle/>
                    <a:p>
                      <a:pPr marL="0" marR="0" lvl="0" indent="0" algn="ctr" defTabSz="457146" rtl="0" eaLnBrk="1" fontAlgn="auto" latinLnBrk="0" hangingPunct="1">
                        <a:lnSpc>
                          <a:spcPct val="100000"/>
                        </a:lnSpc>
                        <a:spcBef>
                          <a:spcPts val="0"/>
                        </a:spcBef>
                        <a:spcAft>
                          <a:spcPts val="0"/>
                        </a:spcAft>
                        <a:buClrTx/>
                        <a:buSzTx/>
                        <a:buFontTx/>
                        <a:buNone/>
                        <a:tabLst/>
                        <a:defRPr/>
                      </a:pPr>
                      <a:r>
                        <a:rPr kumimoji="0" lang="en-US" sz="1100" b="1" i="0" u="sng" strike="noStrike" kern="1200" cap="none" spc="0" normalizeH="0" baseline="0" noProof="0" dirty="0" smtClean="0">
                          <a:ln>
                            <a:noFill/>
                          </a:ln>
                          <a:solidFill>
                            <a:srgbClr val="000000"/>
                          </a:solidFill>
                          <a:effectLst/>
                          <a:uLnTx/>
                          <a:uFillTx/>
                          <a:latin typeface="Marker Felt"/>
                          <a:ea typeface="ＭＳ 明朝"/>
                          <a:cs typeface="Marker Felt"/>
                        </a:rPr>
                        <a:t>Poetic device used in poem:</a:t>
                      </a: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1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
                      </a:r>
                      <a:b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b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Line(s) from poem with poetic device: </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p>
                    <a:p>
                      <a:pPr marL="0" marR="0" lvl="0" indent="0" algn="ctr" defTabSz="457146" rtl="0" eaLnBrk="1" fontAlgn="auto" latinLnBrk="0" hangingPunct="1">
                        <a:lnSpc>
                          <a:spcPct val="200000"/>
                        </a:lnSpc>
                        <a:spcBef>
                          <a:spcPts val="0"/>
                        </a:spcBef>
                        <a:spcAft>
                          <a:spcPts val="0"/>
                        </a:spcAft>
                        <a:buClrTx/>
                        <a:buSzTx/>
                        <a:buFontTx/>
                        <a:buNone/>
                        <a:tabLst/>
                        <a:defRPr/>
                      </a:pP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b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br>
                      <a:r>
                        <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rPr>
                        <a:t>________________________________________</a:t>
                      </a:r>
                    </a:p>
                    <a:p>
                      <a:pPr marL="0" marR="0" lvl="0" indent="0" algn="l" defTabSz="457146" rtl="0" eaLnBrk="1" fontAlgn="auto" latinLnBrk="0" hangingPunct="1">
                        <a:lnSpc>
                          <a:spcPct val="100000"/>
                        </a:lnSpc>
                        <a:spcBef>
                          <a:spcPts val="0"/>
                        </a:spcBef>
                        <a:spcAft>
                          <a:spcPts val="0"/>
                        </a:spcAft>
                        <a:buClrTx/>
                        <a:buSzTx/>
                        <a:buFontTx/>
                        <a:buNone/>
                        <a:tabLst/>
                        <a:defRPr/>
                      </a:pP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Marker Felt"/>
                          <a:ea typeface="ＭＳ 明朝"/>
                          <a:cs typeface="Marker Felt"/>
                        </a:rPr>
                        <a:t>Why did you select this device? What effect does it have in your poem?</a:t>
                      </a:r>
                      <a:endParaRPr kumimoji="0" lang="en-US" sz="1000" b="1" i="0" u="sng" strike="noStrike" kern="1200" cap="none" spc="0" normalizeH="0" baseline="0" noProof="0" dirty="0" smtClean="0">
                        <a:ln>
                          <a:noFill/>
                        </a:ln>
                        <a:solidFill>
                          <a:srgbClr val="000000"/>
                        </a:solidFill>
                        <a:effectLst/>
                        <a:uLnTx/>
                        <a:uFillTx/>
                        <a:latin typeface="Marker Felt"/>
                        <a:ea typeface="ＭＳ 明朝"/>
                        <a:cs typeface="Marker Felt"/>
                      </a:endParaRPr>
                    </a:p>
                    <a:p>
                      <a:pPr marL="0" marR="0" lvl="0" indent="0" algn="l" defTabSz="457146" rtl="0" eaLnBrk="1" fontAlgn="auto" latinLnBrk="0" hangingPunct="1">
                        <a:lnSpc>
                          <a:spcPct val="200000"/>
                        </a:lnSpc>
                        <a:spcBef>
                          <a:spcPts val="0"/>
                        </a:spcBef>
                        <a:spcAft>
                          <a:spcPts val="0"/>
                        </a:spcAft>
                        <a:buClrTx/>
                        <a:buSzTx/>
                        <a:buFontTx/>
                        <a:buNone/>
                        <a:tabLst/>
                        <a:defRPr/>
                      </a:pP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p>
                    <a:p>
                      <a:pPr marL="0" marR="0" lvl="0" indent="0" algn="l" defTabSz="457146" rtl="0" eaLnBrk="1" fontAlgn="auto" latinLnBrk="0" hangingPunct="1">
                        <a:lnSpc>
                          <a:spcPct val="200000"/>
                        </a:lnSpc>
                        <a:spcBef>
                          <a:spcPts val="0"/>
                        </a:spcBef>
                        <a:spcAft>
                          <a:spcPts val="0"/>
                        </a:spcAft>
                        <a:buClrTx/>
                        <a:buSzTx/>
                        <a:buFontTx/>
                        <a:buNone/>
                        <a:tabLst/>
                        <a:defRPr/>
                      </a:pPr>
                      <a:r>
                        <a:rPr lang="en-US" sz="1000" b="1" u="sng" dirty="0" smtClean="0">
                          <a:solidFill>
                            <a:srgbClr val="000000"/>
                          </a:solidFill>
                          <a:effectLst/>
                          <a:latin typeface="Marker Felt"/>
                          <a:ea typeface="ＭＳ 明朝"/>
                          <a:cs typeface="Marker Felt"/>
                        </a:rPr>
                        <a:t>____________________________________________________________________________________________________________________________________________________________________________</a:t>
                      </a:r>
                      <a:br>
                        <a:rPr lang="en-US" sz="1000" b="1" u="sng" dirty="0" smtClean="0">
                          <a:solidFill>
                            <a:srgbClr val="000000"/>
                          </a:solidFill>
                          <a:effectLst/>
                          <a:latin typeface="Marker Felt"/>
                          <a:ea typeface="ＭＳ 明朝"/>
                          <a:cs typeface="Marker Felt"/>
                        </a:rPr>
                      </a:br>
                      <a:r>
                        <a:rPr lang="en-US" sz="1000" b="1" u="sng" dirty="0" smtClean="0">
                          <a:solidFill>
                            <a:srgbClr val="000000"/>
                          </a:solidFill>
                          <a:effectLst/>
                          <a:latin typeface="Marker Felt"/>
                          <a:ea typeface="ＭＳ 明朝"/>
                          <a:cs typeface="Marker Felt"/>
                        </a:rPr>
                        <a:t>___________________________________________</a:t>
                      </a:r>
                    </a:p>
                    <a:p>
                      <a:pPr marL="0" marR="0" algn="l">
                        <a:lnSpc>
                          <a:spcPct val="200000"/>
                        </a:lnSpc>
                        <a:spcBef>
                          <a:spcPts val="0"/>
                        </a:spcBef>
                        <a:spcAft>
                          <a:spcPts val="0"/>
                        </a:spcAft>
                      </a:pPr>
                      <a:endParaRPr lang="en-US" sz="1000" b="1" u="sng" dirty="0" smtClean="0">
                        <a:solidFill>
                          <a:srgbClr val="000000"/>
                        </a:solidFill>
                        <a:effectLst/>
                        <a:latin typeface="Marker Felt"/>
                        <a:ea typeface="ＭＳ 明朝"/>
                        <a:cs typeface="Marker Felt"/>
                      </a:endParaRPr>
                    </a:p>
                  </a:txBody>
                  <a:tcPr marL="45720" marR="45720">
                    <a:lnL w="19050" cap="flat" cmpd="sng" algn="ctr">
                      <a:solidFill>
                        <a:scrgbClr r="0" g="0" b="0"/>
                      </a:solidFill>
                      <a:prstDash val="sysDash"/>
                      <a:round/>
                      <a:headEnd type="none" w="med" len="med"/>
                      <a:tailEnd type="none" w="med" len="med"/>
                    </a:lnL>
                    <a:lnR w="19050" cap="flat" cmpd="sng" algn="ctr">
                      <a:solidFill>
                        <a:scrgbClr r="0" g="0" b="0"/>
                      </a:solidFill>
                      <a:prstDash val="sysDash"/>
                      <a:round/>
                      <a:headEnd type="none" w="med" len="med"/>
                      <a:tailEnd type="none" w="med" len="med"/>
                    </a:lnR>
                    <a:lnT w="19050" cap="flat" cmpd="sng" algn="ctr">
                      <a:solidFill>
                        <a:scrgbClr r="0" g="0" b="0"/>
                      </a:solidFill>
                      <a:prstDash val="sysDash"/>
                      <a:round/>
                      <a:headEnd type="none" w="med" len="med"/>
                      <a:tailEnd type="none" w="med" len="med"/>
                    </a:lnT>
                    <a:lnB w="19050" cap="flat" cmpd="sng" algn="ctr">
                      <a:solidFill>
                        <a:scrgbClr r="0" g="0" b="0"/>
                      </a:solidFill>
                      <a:prstDash val="sysDash"/>
                      <a:round/>
                      <a:headEnd type="none" w="med" len="med"/>
                      <a:tailEnd type="none" w="med" len="med"/>
                    </a:lnB>
                  </a:tcPr>
                </a:tc>
                <a:extLst>
                  <a:ext uri="{0D108BD9-81ED-4DB2-BD59-A6C34878D82A}">
                    <a16:rowId xmlns:a16="http://schemas.microsoft.com/office/drawing/2014/main" val="2179025900"/>
                  </a:ext>
                </a:extLst>
              </a:tr>
            </a:tbl>
          </a:graphicData>
        </a:graphic>
      </p:graphicFrame>
      <p:sp>
        <p:nvSpPr>
          <p:cNvPr id="3" name="Title 1"/>
          <p:cNvSpPr txBox="1">
            <a:spLocks/>
          </p:cNvSpPr>
          <p:nvPr/>
        </p:nvSpPr>
        <p:spPr>
          <a:xfrm>
            <a:off x="531087" y="386281"/>
            <a:ext cx="5618760" cy="640462"/>
          </a:xfrm>
          <a:prstGeom prst="rect">
            <a:avLst/>
          </a:prstGeom>
        </p:spPr>
        <p:txBody>
          <a:bodyPr>
            <a:noAutofit/>
          </a:bodyPr>
          <a:lstStyle>
            <a:lvl1pPr algn="ctr" defTabSz="457146" rtl="0" eaLnBrk="1" latinLnBrk="0" hangingPunct="1">
              <a:spcBef>
                <a:spcPct val="0"/>
              </a:spcBef>
              <a:buNone/>
              <a:defRPr sz="4400" kern="1200">
                <a:solidFill>
                  <a:schemeClr val="tx1"/>
                </a:solidFill>
                <a:latin typeface="+mj-lt"/>
                <a:ea typeface="+mj-ea"/>
                <a:cs typeface="+mj-cs"/>
              </a:defRPr>
            </a:lvl1pPr>
          </a:lstStyle>
          <a:p>
            <a:r>
              <a:rPr lang="en-US" sz="2000" b="1" u="sng" dirty="0" smtClean="0">
                <a:latin typeface="Archistico Normal"/>
                <a:cs typeface="Archistico Normal"/>
              </a:rPr>
              <a:t>Slam Poem Reflection</a:t>
            </a:r>
            <a:r>
              <a:rPr lang="en-US" sz="1600" b="1" u="sng" dirty="0" smtClean="0">
                <a:latin typeface="Archistico Normal"/>
                <a:cs typeface="Archistico Normal"/>
              </a:rPr>
              <a:t/>
            </a:r>
            <a:br>
              <a:rPr lang="en-US" sz="1600" b="1" u="sng" dirty="0" smtClean="0">
                <a:latin typeface="Archistico Normal"/>
                <a:cs typeface="Archistico Normal"/>
              </a:rPr>
            </a:br>
            <a:r>
              <a:rPr lang="en-US" sz="1200" dirty="0" smtClean="0">
                <a:latin typeface="Marker Felt"/>
                <a:cs typeface="Marker Felt"/>
              </a:rPr>
              <a:t>In order to receive marks for applying poetic devices, you need to provide examples in the space below and explain why and how you used them. </a:t>
            </a:r>
            <a:r>
              <a:rPr lang="en-US" sz="1200" dirty="0" smtClean="0"/>
              <a:t/>
            </a:r>
            <a:br>
              <a:rPr lang="en-US" sz="1200" dirty="0" smtClean="0"/>
            </a:br>
            <a:r>
              <a:rPr lang="en-US" sz="1100" dirty="0" smtClean="0"/>
              <a:t> </a:t>
            </a:r>
            <a:br>
              <a:rPr lang="en-US" sz="1100" dirty="0" smtClean="0"/>
            </a:br>
            <a:endParaRPr lang="en-US" sz="1600" dirty="0">
              <a:latin typeface="Archistico Bold"/>
              <a:cs typeface="Archistico Bold"/>
            </a:endParaRPr>
          </a:p>
        </p:txBody>
      </p:sp>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26</a:t>
            </a:r>
            <a:endParaRPr lang="en-AU" sz="1400" dirty="0">
              <a:solidFill>
                <a:sysClr val="windowText" lastClr="000000"/>
              </a:solidFill>
            </a:endParaRPr>
          </a:p>
        </p:txBody>
      </p:sp>
    </p:spTree>
    <p:extLst>
      <p:ext uri="{BB962C8B-B14F-4D97-AF65-F5344CB8AC3E}">
        <p14:creationId xmlns:p14="http://schemas.microsoft.com/office/powerpoint/2010/main" val="2828244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1815386"/>
              </p:ext>
            </p:extLst>
          </p:nvPr>
        </p:nvGraphicFramePr>
        <p:xfrm>
          <a:off x="387232" y="290733"/>
          <a:ext cx="6196448" cy="8565840"/>
        </p:xfrm>
        <a:graphic>
          <a:graphicData uri="http://schemas.openxmlformats.org/drawingml/2006/table">
            <a:tbl>
              <a:tblPr firstRow="1" bandRow="1">
                <a:tableStyleId>{616DA210-FB5B-4158-B5E0-FEB733F419BA}</a:tableStyleId>
              </a:tblPr>
              <a:tblGrid>
                <a:gridCol w="1736990">
                  <a:extLst>
                    <a:ext uri="{9D8B030D-6E8A-4147-A177-3AD203B41FA5}">
                      <a16:colId xmlns:a16="http://schemas.microsoft.com/office/drawing/2014/main" val="1061389116"/>
                    </a:ext>
                  </a:extLst>
                </a:gridCol>
                <a:gridCol w="4459458">
                  <a:extLst>
                    <a:ext uri="{9D8B030D-6E8A-4147-A177-3AD203B41FA5}">
                      <a16:colId xmlns:a16="http://schemas.microsoft.com/office/drawing/2014/main" val="1068821377"/>
                    </a:ext>
                  </a:extLst>
                </a:gridCol>
              </a:tblGrid>
              <a:tr h="370840">
                <a:tc gridSpan="2">
                  <a:txBody>
                    <a:bodyPr/>
                    <a:lstStyle/>
                    <a:p>
                      <a:pPr algn="ctr"/>
                      <a:r>
                        <a:rPr lang="en-AU" sz="2400" dirty="0" smtClean="0"/>
                        <a:t>How to perform your poem for </a:t>
                      </a:r>
                      <a:r>
                        <a:rPr lang="en-AU" sz="3600" dirty="0" smtClean="0"/>
                        <a:t>MAXIMUM EFFECT</a:t>
                      </a:r>
                      <a:endParaRPr lang="en-AU" sz="3600" dirty="0"/>
                    </a:p>
                  </a:txBody>
                  <a:tcPr/>
                </a:tc>
                <a:tc hMerge="1">
                  <a:txBody>
                    <a:bodyPr/>
                    <a:lstStyle/>
                    <a:p>
                      <a:endParaRPr lang="en-AU" dirty="0"/>
                    </a:p>
                  </a:txBody>
                  <a:tcPr/>
                </a:tc>
                <a:extLst>
                  <a:ext uri="{0D108BD9-81ED-4DB2-BD59-A6C34878D82A}">
                    <a16:rowId xmlns:a16="http://schemas.microsoft.com/office/drawing/2014/main" val="1805115979"/>
                  </a:ext>
                </a:extLst>
              </a:tr>
              <a:tr h="1260000">
                <a:tc>
                  <a:txBody>
                    <a:bodyPr/>
                    <a:lstStyle/>
                    <a:p>
                      <a:r>
                        <a:rPr lang="en-AU" sz="2000" b="1" dirty="0" smtClean="0"/>
                        <a:t>Pace (speed)</a:t>
                      </a:r>
                      <a:endParaRPr lang="en-AU" sz="2000" b="1" dirty="0"/>
                    </a:p>
                  </a:txBody>
                  <a:tcPr/>
                </a:tc>
                <a:tc>
                  <a:txBody>
                    <a:bodyPr/>
                    <a:lstStyle/>
                    <a:p>
                      <a:endParaRPr lang="en-AU" dirty="0"/>
                    </a:p>
                  </a:txBody>
                  <a:tcPr/>
                </a:tc>
                <a:extLst>
                  <a:ext uri="{0D108BD9-81ED-4DB2-BD59-A6C34878D82A}">
                    <a16:rowId xmlns:a16="http://schemas.microsoft.com/office/drawing/2014/main" val="2874398459"/>
                  </a:ext>
                </a:extLst>
              </a:tr>
              <a:tr h="1260000">
                <a:tc>
                  <a:txBody>
                    <a:bodyPr/>
                    <a:lstStyle/>
                    <a:p>
                      <a:r>
                        <a:rPr lang="en-AU" sz="2000" b="1" dirty="0" smtClean="0"/>
                        <a:t>Volume (soft or loud)</a:t>
                      </a:r>
                      <a:endParaRPr lang="en-AU" sz="2000" b="1" dirty="0"/>
                    </a:p>
                  </a:txBody>
                  <a:tcPr/>
                </a:tc>
                <a:tc>
                  <a:txBody>
                    <a:bodyPr/>
                    <a:lstStyle/>
                    <a:p>
                      <a:endParaRPr lang="en-AU" dirty="0"/>
                    </a:p>
                  </a:txBody>
                  <a:tcPr/>
                </a:tc>
                <a:extLst>
                  <a:ext uri="{0D108BD9-81ED-4DB2-BD59-A6C34878D82A}">
                    <a16:rowId xmlns:a16="http://schemas.microsoft.com/office/drawing/2014/main" val="1804021593"/>
                  </a:ext>
                </a:extLst>
              </a:tr>
              <a:tr h="1260000">
                <a:tc>
                  <a:txBody>
                    <a:bodyPr/>
                    <a:lstStyle/>
                    <a:p>
                      <a:r>
                        <a:rPr lang="en-AU" sz="2000" b="1" dirty="0" smtClean="0"/>
                        <a:t>Hand gestures</a:t>
                      </a:r>
                      <a:endParaRPr lang="en-AU" sz="2000" b="1" dirty="0"/>
                    </a:p>
                  </a:txBody>
                  <a:tcPr/>
                </a:tc>
                <a:tc>
                  <a:txBody>
                    <a:bodyPr/>
                    <a:lstStyle/>
                    <a:p>
                      <a:endParaRPr lang="en-AU" dirty="0"/>
                    </a:p>
                  </a:txBody>
                  <a:tcPr/>
                </a:tc>
                <a:extLst>
                  <a:ext uri="{0D108BD9-81ED-4DB2-BD59-A6C34878D82A}">
                    <a16:rowId xmlns:a16="http://schemas.microsoft.com/office/drawing/2014/main" val="3579764272"/>
                  </a:ext>
                </a:extLst>
              </a:tr>
              <a:tr h="1260000">
                <a:tc>
                  <a:txBody>
                    <a:bodyPr/>
                    <a:lstStyle/>
                    <a:p>
                      <a:r>
                        <a:rPr lang="en-AU" sz="2000" b="1" dirty="0" smtClean="0"/>
                        <a:t>Body language</a:t>
                      </a:r>
                      <a:endParaRPr lang="en-AU" sz="2000" b="1" dirty="0"/>
                    </a:p>
                  </a:txBody>
                  <a:tcPr/>
                </a:tc>
                <a:tc>
                  <a:txBody>
                    <a:bodyPr/>
                    <a:lstStyle/>
                    <a:p>
                      <a:endParaRPr lang="en-AU" dirty="0"/>
                    </a:p>
                  </a:txBody>
                  <a:tcPr/>
                </a:tc>
                <a:extLst>
                  <a:ext uri="{0D108BD9-81ED-4DB2-BD59-A6C34878D82A}">
                    <a16:rowId xmlns:a16="http://schemas.microsoft.com/office/drawing/2014/main" val="4234345067"/>
                  </a:ext>
                </a:extLst>
              </a:tr>
              <a:tr h="1260000">
                <a:tc>
                  <a:txBody>
                    <a:bodyPr/>
                    <a:lstStyle/>
                    <a:p>
                      <a:r>
                        <a:rPr lang="en-AU" sz="2000" b="1" dirty="0" smtClean="0"/>
                        <a:t>Facial Expressions</a:t>
                      </a:r>
                      <a:endParaRPr lang="en-AU" sz="2000" b="1" dirty="0"/>
                    </a:p>
                  </a:txBody>
                  <a:tcPr/>
                </a:tc>
                <a:tc>
                  <a:txBody>
                    <a:bodyPr/>
                    <a:lstStyle/>
                    <a:p>
                      <a:endParaRPr lang="en-AU" dirty="0"/>
                    </a:p>
                  </a:txBody>
                  <a:tcPr/>
                </a:tc>
                <a:extLst>
                  <a:ext uri="{0D108BD9-81ED-4DB2-BD59-A6C34878D82A}">
                    <a16:rowId xmlns:a16="http://schemas.microsoft.com/office/drawing/2014/main" val="744105773"/>
                  </a:ext>
                </a:extLst>
              </a:tr>
              <a:tr h="1260000">
                <a:tc>
                  <a:txBody>
                    <a:bodyPr/>
                    <a:lstStyle/>
                    <a:p>
                      <a:r>
                        <a:rPr lang="en-AU" sz="2000" b="1" dirty="0" smtClean="0"/>
                        <a:t>Other</a:t>
                      </a:r>
                      <a:endParaRPr lang="en-AU" sz="2000" b="1" dirty="0"/>
                    </a:p>
                  </a:txBody>
                  <a:tcPr/>
                </a:tc>
                <a:tc>
                  <a:txBody>
                    <a:bodyPr/>
                    <a:lstStyle/>
                    <a:p>
                      <a:endParaRPr lang="en-AU" dirty="0"/>
                    </a:p>
                  </a:txBody>
                  <a:tcPr/>
                </a:tc>
                <a:extLst>
                  <a:ext uri="{0D108BD9-81ED-4DB2-BD59-A6C34878D82A}">
                    <a16:rowId xmlns:a16="http://schemas.microsoft.com/office/drawing/2014/main" val="2548223146"/>
                  </a:ext>
                </a:extLst>
              </a:tr>
            </a:tbl>
          </a:graphicData>
        </a:graphic>
      </p:graphicFrame>
      <p:sp>
        <p:nvSpPr>
          <p:cNvPr id="4" name="Oval 3"/>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27</a:t>
            </a:r>
            <a:endParaRPr lang="en-AU" sz="1400" dirty="0">
              <a:solidFill>
                <a:sysClr val="windowText" lastClr="000000"/>
              </a:solidFill>
            </a:endParaRPr>
          </a:p>
        </p:txBody>
      </p:sp>
    </p:spTree>
    <p:extLst>
      <p:ext uri="{BB962C8B-B14F-4D97-AF65-F5344CB8AC3E}">
        <p14:creationId xmlns:p14="http://schemas.microsoft.com/office/powerpoint/2010/main" val="1911537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085" y="304218"/>
            <a:ext cx="5618760" cy="767257"/>
          </a:xfrm>
        </p:spPr>
        <p:txBody>
          <a:bodyPr>
            <a:normAutofit fontScale="90000"/>
          </a:bodyPr>
          <a:lstStyle/>
          <a:p>
            <a:r>
              <a:rPr lang="en-US" sz="1600" b="1" u="sng" dirty="0" smtClean="0">
                <a:latin typeface="Archistico Bold"/>
                <a:cs typeface="Archistico Bold"/>
              </a:rPr>
              <a:t>Performance Feedback</a:t>
            </a:r>
            <a:br>
              <a:rPr lang="en-US" sz="1600" b="1" u="sng" dirty="0" smtClean="0">
                <a:latin typeface="Archistico Bold"/>
                <a:cs typeface="Archistico Bold"/>
              </a:rPr>
            </a:br>
            <a:r>
              <a:rPr lang="en-US" sz="1300" dirty="0" smtClean="0">
                <a:latin typeface="Archistico Bold"/>
                <a:cs typeface="Archistico Bold"/>
              </a:rPr>
              <a:t>Place your name at the top of each card and cut them out. They will be distributed randomly, and anonymously, around the classroom and handed back to you at the end of presentations. </a:t>
            </a:r>
            <a:endParaRPr lang="en-US" sz="1300" dirty="0">
              <a:latin typeface="Archistico Bold"/>
              <a:cs typeface="Archistico Bold"/>
            </a:endParaRPr>
          </a:p>
        </p:txBody>
      </p:sp>
      <p:graphicFrame>
        <p:nvGraphicFramePr>
          <p:cNvPr id="5" name="Table 4"/>
          <p:cNvGraphicFramePr>
            <a:graphicFrameLocks noGrp="1"/>
          </p:cNvGraphicFramePr>
          <p:nvPr>
            <p:extLst>
              <p:ext uri="{D42A27DB-BD31-4B8C-83A1-F6EECF244321}">
                <p14:modId xmlns:p14="http://schemas.microsoft.com/office/powerpoint/2010/main" val="2833885233"/>
              </p:ext>
            </p:extLst>
          </p:nvPr>
        </p:nvGraphicFramePr>
        <p:xfrm>
          <a:off x="531085" y="1290954"/>
          <a:ext cx="5826608" cy="7359751"/>
        </p:xfrm>
        <a:graphic>
          <a:graphicData uri="http://schemas.openxmlformats.org/drawingml/2006/table">
            <a:tbl>
              <a:tblPr firstRow="1" bandRow="1">
                <a:tableStyleId>{2D5ABB26-0587-4C30-8999-92F81FD0307C}</a:tableStyleId>
              </a:tblPr>
              <a:tblGrid>
                <a:gridCol w="2913304">
                  <a:extLst>
                    <a:ext uri="{9D8B030D-6E8A-4147-A177-3AD203B41FA5}">
                      <a16:colId xmlns:a16="http://schemas.microsoft.com/office/drawing/2014/main" val="20000"/>
                    </a:ext>
                  </a:extLst>
                </a:gridCol>
                <a:gridCol w="2913304">
                  <a:extLst>
                    <a:ext uri="{9D8B030D-6E8A-4147-A177-3AD203B41FA5}">
                      <a16:colId xmlns:a16="http://schemas.microsoft.com/office/drawing/2014/main" val="20001"/>
                    </a:ext>
                  </a:extLst>
                </a:gridCol>
              </a:tblGrid>
              <a:tr h="3653525">
                <a:tc>
                  <a:txBody>
                    <a:bodyPr/>
                    <a:lstStyle/>
                    <a:p>
                      <a:pPr marL="0" marR="0" algn="l">
                        <a:spcBef>
                          <a:spcPts val="0"/>
                        </a:spcBef>
                        <a:spcAft>
                          <a:spcPts val="0"/>
                        </a:spcAft>
                      </a:pPr>
                      <a:r>
                        <a:rPr lang="en-US" sz="1100" b="0" u="none" dirty="0" smtClean="0">
                          <a:solidFill>
                            <a:srgbClr val="000000"/>
                          </a:solidFill>
                          <a:effectLst/>
                          <a:latin typeface="Marker Felt"/>
                          <a:ea typeface="ＭＳ 明朝"/>
                          <a:cs typeface="Marker Felt"/>
                        </a:rPr>
                        <a:t>Name:  </a:t>
                      </a:r>
                      <a:r>
                        <a:rPr lang="en-US" sz="1100" b="1" u="sng" dirty="0" smtClean="0">
                          <a:solidFill>
                            <a:srgbClr val="000000"/>
                          </a:solidFill>
                          <a:effectLst/>
                          <a:latin typeface="Marker Felt"/>
                          <a:ea typeface="ＭＳ 明朝"/>
                          <a:cs typeface="Marker Felt"/>
                        </a:rPr>
                        <a:t/>
                      </a:r>
                      <a:br>
                        <a:rPr lang="en-US" sz="1100" b="1" u="sng" dirty="0" smtClean="0">
                          <a:solidFill>
                            <a:srgbClr val="000000"/>
                          </a:solidFill>
                          <a:effectLst/>
                          <a:latin typeface="Marker Felt"/>
                          <a:ea typeface="ＭＳ 明朝"/>
                          <a:cs typeface="Marker Felt"/>
                        </a:rPr>
                      </a:br>
                      <a:endParaRPr lang="en-US" sz="1100" b="1" u="sng" dirty="0" smtClean="0">
                        <a:solidFill>
                          <a:srgbClr val="000000"/>
                        </a:solidFill>
                        <a:effectLst/>
                        <a:latin typeface="Marker Felt"/>
                        <a:ea typeface="ＭＳ 明朝"/>
                        <a:cs typeface="Marker Felt"/>
                      </a:endParaRPr>
                    </a:p>
                    <a:p>
                      <a:pPr marL="0" marR="0" algn="ctr">
                        <a:spcBef>
                          <a:spcPts val="0"/>
                        </a:spcBef>
                        <a:spcAft>
                          <a:spcPts val="0"/>
                        </a:spcAft>
                      </a:pPr>
                      <a:r>
                        <a:rPr lang="en-US" sz="1100" b="1" u="sng" dirty="0" smtClean="0">
                          <a:solidFill>
                            <a:srgbClr val="000000"/>
                          </a:solidFill>
                          <a:effectLst/>
                          <a:latin typeface="Marker Felt"/>
                          <a:ea typeface="ＭＳ 明朝"/>
                          <a:cs typeface="Marker Felt"/>
                        </a:rPr>
                        <a:t>Feedback from Peer 1</a:t>
                      </a:r>
                      <a:endParaRPr lang="en-US" sz="1100" dirty="0" smtClean="0">
                        <a:effectLst/>
                        <a:latin typeface="Marker Felt"/>
                        <a:ea typeface="ＭＳ 明朝"/>
                        <a:cs typeface="Marker Felt"/>
                      </a:endParaRPr>
                    </a:p>
                    <a:p>
                      <a:pPr marL="0" marR="0" algn="ctr">
                        <a:spcBef>
                          <a:spcPts val="0"/>
                        </a:spcBef>
                        <a:spcAft>
                          <a:spcPts val="0"/>
                        </a:spcAft>
                      </a:pPr>
                      <a:r>
                        <a:rPr lang="en-US" sz="1100" dirty="0" smtClean="0">
                          <a:solidFill>
                            <a:srgbClr val="000000"/>
                          </a:solidFill>
                          <a:effectLst/>
                          <a:latin typeface="Marker Felt"/>
                          <a:ea typeface="ＭＳ 明朝"/>
                          <a:cs typeface="Marker Felt"/>
                        </a:rPr>
                        <a:t> </a:t>
                      </a:r>
                      <a:endParaRPr lang="en-US" sz="1100" dirty="0" smtClean="0">
                        <a:effectLst/>
                        <a:latin typeface="Marker Felt"/>
                        <a:ea typeface="ＭＳ 明朝"/>
                        <a:cs typeface="Marker Felt"/>
                      </a:endParaRPr>
                    </a:p>
                    <a:p>
                      <a:pPr marL="0" marR="0" algn="ctr">
                        <a:spcBef>
                          <a:spcPts val="0"/>
                        </a:spcBef>
                        <a:spcAft>
                          <a:spcPts val="0"/>
                        </a:spcAft>
                      </a:pPr>
                      <a:r>
                        <a:rPr lang="en-US" sz="1000" dirty="0" smtClean="0">
                          <a:solidFill>
                            <a:srgbClr val="000000"/>
                          </a:solidFill>
                          <a:effectLst/>
                          <a:latin typeface="Marker Felt"/>
                          <a:ea typeface="ＭＳ 明朝"/>
                          <a:cs typeface="Marker Felt"/>
                        </a:rPr>
                        <a:t>Made </a:t>
                      </a:r>
                      <a:r>
                        <a:rPr lang="en-US" sz="1000" dirty="0">
                          <a:solidFill>
                            <a:srgbClr val="000000"/>
                          </a:solidFill>
                          <a:effectLst/>
                          <a:latin typeface="Marker Felt"/>
                          <a:ea typeface="ＭＳ 明朝"/>
                          <a:cs typeface="Marker Felt"/>
                        </a:rPr>
                        <a:t>consistent and comfortable eye contact throughout speech.</a:t>
                      </a:r>
                      <a:endParaRPr lang="en-US" sz="1000" dirty="0">
                        <a:effectLst/>
                        <a:latin typeface="Marker Felt"/>
                        <a:ea typeface="ＭＳ 明朝"/>
                        <a:cs typeface="Marker Felt"/>
                      </a:endParaRPr>
                    </a:p>
                    <a:p>
                      <a:pPr marL="0" marR="0" algn="ctr">
                        <a:spcBef>
                          <a:spcPts val="0"/>
                        </a:spcBef>
                        <a:spcAft>
                          <a:spcPts val="0"/>
                        </a:spcAft>
                      </a:pPr>
                      <a:r>
                        <a:rPr lang="en-US" sz="1000" dirty="0">
                          <a:solidFill>
                            <a:srgbClr val="000000"/>
                          </a:solidFill>
                          <a:effectLst/>
                          <a:latin typeface="Marker Felt"/>
                          <a:ea typeface="ＭＳ 明朝"/>
                          <a:cs typeface="Marker Felt"/>
                        </a:rPr>
                        <a:t>1...2…3...4…5…6…7...8…9…</a:t>
                      </a:r>
                      <a:r>
                        <a:rPr lang="en-US" sz="1000" dirty="0" smtClean="0">
                          <a:solidFill>
                            <a:srgbClr val="000000"/>
                          </a:solidFill>
                          <a:effectLst/>
                          <a:latin typeface="Marker Felt"/>
                          <a:ea typeface="ＭＳ 明朝"/>
                          <a:cs typeface="Marker Felt"/>
                        </a:rPr>
                        <a:t>10</a:t>
                      </a:r>
                      <a:endParaRPr lang="en-US" sz="1000" dirty="0" smtClean="0">
                        <a:solidFill>
                          <a:schemeClr val="tx1"/>
                        </a:solidFill>
                        <a:effectLst/>
                        <a:latin typeface="Marker Felt"/>
                        <a:ea typeface="ＭＳ 明朝"/>
                        <a:cs typeface="Marker Felt"/>
                      </a:endParaRPr>
                    </a:p>
                    <a:p>
                      <a:pPr marL="0" marR="0" algn="ctr">
                        <a:spcBef>
                          <a:spcPts val="0"/>
                        </a:spcBef>
                        <a:spcAft>
                          <a:spcPts val="0"/>
                        </a:spcAft>
                      </a:pPr>
                      <a:endParaRPr lang="en-US" sz="1000" dirty="0">
                        <a:effectLst/>
                        <a:latin typeface="Marker Felt"/>
                        <a:ea typeface="ＭＳ 明朝"/>
                        <a:cs typeface="Marker Felt"/>
                      </a:endParaRPr>
                    </a:p>
                    <a:p>
                      <a:pPr marL="0" marR="0" algn="ctr">
                        <a:spcBef>
                          <a:spcPts val="0"/>
                        </a:spcBef>
                        <a:spcAft>
                          <a:spcPts val="0"/>
                        </a:spcAft>
                      </a:pPr>
                      <a:r>
                        <a:rPr lang="en-US" sz="1000" dirty="0">
                          <a:solidFill>
                            <a:srgbClr val="000000"/>
                          </a:solidFill>
                          <a:effectLst/>
                          <a:latin typeface="Marker Felt"/>
                          <a:ea typeface="ＭＳ 明朝"/>
                          <a:cs typeface="Marker Felt"/>
                        </a:rPr>
                        <a:t>Used gestures to help communicate meaning</a:t>
                      </a:r>
                      <a:endParaRPr lang="en-US" sz="1000" dirty="0">
                        <a:effectLst/>
                        <a:latin typeface="Marker Felt"/>
                        <a:ea typeface="ＭＳ 明朝"/>
                        <a:cs typeface="Marker Felt"/>
                      </a:endParaRPr>
                    </a:p>
                    <a:p>
                      <a:pPr marL="0" marR="0" algn="ctr">
                        <a:spcBef>
                          <a:spcPts val="0"/>
                        </a:spcBef>
                        <a:spcAft>
                          <a:spcPts val="0"/>
                        </a:spcAft>
                      </a:pPr>
                      <a:r>
                        <a:rPr lang="en-US" sz="1000" dirty="0">
                          <a:solidFill>
                            <a:srgbClr val="000000"/>
                          </a:solidFill>
                          <a:effectLst/>
                          <a:latin typeface="Marker Felt"/>
                          <a:ea typeface="ＭＳ 明朝"/>
                          <a:cs typeface="Marker Felt"/>
                        </a:rPr>
                        <a:t>1...2…3...4…5…6…7...8…9…</a:t>
                      </a:r>
                      <a:r>
                        <a:rPr lang="en-US" sz="1000" dirty="0" smtClean="0">
                          <a:solidFill>
                            <a:srgbClr val="000000"/>
                          </a:solidFill>
                          <a:effectLst/>
                          <a:latin typeface="Marker Felt"/>
                          <a:ea typeface="ＭＳ 明朝"/>
                          <a:cs typeface="Marker Felt"/>
                        </a:rPr>
                        <a:t>10</a:t>
                      </a:r>
                      <a:endParaRPr lang="en-US" sz="1000" dirty="0" smtClean="0">
                        <a:solidFill>
                          <a:schemeClr val="tx1"/>
                        </a:solidFill>
                        <a:effectLst/>
                        <a:latin typeface="Marker Felt"/>
                        <a:ea typeface="ＭＳ 明朝"/>
                        <a:cs typeface="Marker Felt"/>
                      </a:endParaRPr>
                    </a:p>
                    <a:p>
                      <a:pPr marL="0" marR="0" algn="ctr">
                        <a:spcBef>
                          <a:spcPts val="0"/>
                        </a:spcBef>
                        <a:spcAft>
                          <a:spcPts val="0"/>
                        </a:spcAft>
                      </a:pPr>
                      <a:endParaRPr lang="en-US" sz="1000" dirty="0">
                        <a:effectLst/>
                        <a:latin typeface="Marker Felt"/>
                        <a:ea typeface="ＭＳ 明朝"/>
                        <a:cs typeface="Marker Felt"/>
                      </a:endParaRPr>
                    </a:p>
                    <a:p>
                      <a:pPr marL="0" marR="0" algn="ctr">
                        <a:spcBef>
                          <a:spcPts val="0"/>
                        </a:spcBef>
                        <a:spcAft>
                          <a:spcPts val="0"/>
                        </a:spcAft>
                      </a:pPr>
                      <a:r>
                        <a:rPr lang="en-US" sz="1000" dirty="0">
                          <a:solidFill>
                            <a:srgbClr val="000000"/>
                          </a:solidFill>
                          <a:effectLst/>
                          <a:latin typeface="Marker Felt"/>
                          <a:ea typeface="ＭＳ 明朝"/>
                          <a:cs typeface="Marker Felt"/>
                        </a:rPr>
                        <a:t>Used understandable volume.</a:t>
                      </a:r>
                      <a:endParaRPr lang="en-US" sz="1000" dirty="0">
                        <a:effectLst/>
                        <a:latin typeface="Marker Felt"/>
                        <a:ea typeface="ＭＳ 明朝"/>
                        <a:cs typeface="Marker Felt"/>
                      </a:endParaRPr>
                    </a:p>
                    <a:p>
                      <a:pPr marL="0" marR="0" algn="ctr">
                        <a:spcBef>
                          <a:spcPts val="0"/>
                        </a:spcBef>
                        <a:spcAft>
                          <a:spcPts val="0"/>
                        </a:spcAft>
                      </a:pPr>
                      <a:r>
                        <a:rPr lang="en-US" sz="1000" dirty="0">
                          <a:solidFill>
                            <a:srgbClr val="000000"/>
                          </a:solidFill>
                          <a:effectLst/>
                          <a:latin typeface="Marker Felt"/>
                          <a:ea typeface="ＭＳ 明朝"/>
                          <a:cs typeface="Marker Felt"/>
                        </a:rPr>
                        <a:t>1...2…3...4…5…6…7...8…9…10</a:t>
                      </a:r>
                      <a:endParaRPr lang="en-US" sz="1000" dirty="0">
                        <a:effectLst/>
                        <a:latin typeface="Marker Felt"/>
                        <a:ea typeface="ＭＳ 明朝"/>
                        <a:cs typeface="Marker Felt"/>
                      </a:endParaRPr>
                    </a:p>
                    <a:p>
                      <a:pPr marL="0" marR="0" algn="l">
                        <a:spcBef>
                          <a:spcPts val="0"/>
                        </a:spcBef>
                        <a:spcAft>
                          <a:spcPts val="0"/>
                        </a:spcAft>
                      </a:pPr>
                      <a:r>
                        <a:rPr lang="en-US" sz="1000" dirty="0">
                          <a:effectLst/>
                          <a:latin typeface="Marker Felt"/>
                          <a:ea typeface="Times New Roman"/>
                          <a:cs typeface="Marker Felt"/>
                        </a:rPr>
                        <a:t> </a:t>
                      </a:r>
                      <a:endParaRPr lang="en-US" sz="1000" dirty="0">
                        <a:effectLst/>
                        <a:latin typeface="Marker Felt"/>
                        <a:ea typeface="ＭＳ 明朝"/>
                        <a:cs typeface="Marker Felt"/>
                      </a:endParaRPr>
                    </a:p>
                    <a:p>
                      <a:pPr marL="0" marR="0" algn="ctr">
                        <a:spcBef>
                          <a:spcPts val="0"/>
                        </a:spcBef>
                        <a:spcAft>
                          <a:spcPts val="0"/>
                        </a:spcAft>
                      </a:pPr>
                      <a:r>
                        <a:rPr lang="en-US" sz="1000" dirty="0">
                          <a:solidFill>
                            <a:srgbClr val="000000"/>
                          </a:solidFill>
                          <a:effectLst/>
                          <a:latin typeface="Marker Felt"/>
                          <a:ea typeface="ＭＳ 明朝"/>
                          <a:cs typeface="Marker Felt"/>
                        </a:rPr>
                        <a:t>Spoke at understandable pace.</a:t>
                      </a:r>
                      <a:endParaRPr lang="en-US" sz="1000" dirty="0">
                        <a:effectLst/>
                        <a:latin typeface="Marker Felt"/>
                        <a:ea typeface="ＭＳ 明朝"/>
                        <a:cs typeface="Marker Felt"/>
                      </a:endParaRPr>
                    </a:p>
                    <a:p>
                      <a:pPr marL="0" marR="0" algn="ctr">
                        <a:spcBef>
                          <a:spcPts val="0"/>
                        </a:spcBef>
                        <a:spcAft>
                          <a:spcPts val="0"/>
                        </a:spcAft>
                      </a:pPr>
                      <a:r>
                        <a:rPr lang="en-US" sz="1000" dirty="0">
                          <a:solidFill>
                            <a:srgbClr val="000000"/>
                          </a:solidFill>
                          <a:effectLst/>
                          <a:latin typeface="Marker Felt"/>
                          <a:ea typeface="ＭＳ 明朝"/>
                          <a:cs typeface="Marker Felt"/>
                        </a:rPr>
                        <a:t>1...2…3...4…5…6…7...8…9…10</a:t>
                      </a:r>
                      <a:endParaRPr lang="en-US" sz="1000" dirty="0">
                        <a:effectLst/>
                        <a:latin typeface="Marker Felt"/>
                        <a:ea typeface="ＭＳ 明朝"/>
                        <a:cs typeface="Marker Felt"/>
                      </a:endParaRPr>
                    </a:p>
                    <a:p>
                      <a:pPr marL="0" marR="0" algn="ctr">
                        <a:spcBef>
                          <a:spcPts val="0"/>
                        </a:spcBef>
                        <a:spcAft>
                          <a:spcPts val="0"/>
                        </a:spcAft>
                      </a:pPr>
                      <a:r>
                        <a:rPr lang="en-US" sz="1000" dirty="0">
                          <a:solidFill>
                            <a:srgbClr val="000000"/>
                          </a:solidFill>
                          <a:effectLst/>
                          <a:latin typeface="Marker Felt"/>
                          <a:ea typeface="ＭＳ 明朝"/>
                          <a:cs typeface="Marker Felt"/>
                        </a:rPr>
                        <a:t> </a:t>
                      </a:r>
                      <a:endParaRPr lang="en-US" sz="1000" dirty="0">
                        <a:effectLst/>
                        <a:latin typeface="Marker Felt"/>
                        <a:ea typeface="ＭＳ 明朝"/>
                        <a:cs typeface="Marker Felt"/>
                      </a:endParaRPr>
                    </a:p>
                    <a:p>
                      <a:pPr marL="0" marR="0" algn="ctr">
                        <a:spcBef>
                          <a:spcPts val="0"/>
                        </a:spcBef>
                        <a:spcAft>
                          <a:spcPts val="0"/>
                        </a:spcAft>
                      </a:pPr>
                      <a:r>
                        <a:rPr lang="en-US" sz="1000" dirty="0">
                          <a:solidFill>
                            <a:srgbClr val="000000"/>
                          </a:solidFill>
                          <a:effectLst/>
                          <a:latin typeface="Marker Felt"/>
                          <a:ea typeface="ＭＳ 明朝"/>
                          <a:cs typeface="Marker Felt"/>
                        </a:rPr>
                        <a:t>What’s one piece of positive feedback</a:t>
                      </a:r>
                      <a:r>
                        <a:rPr lang="en-US" sz="1000" dirty="0" smtClean="0">
                          <a:solidFill>
                            <a:srgbClr val="000000"/>
                          </a:solidFill>
                          <a:effectLst/>
                          <a:latin typeface="Marker Felt"/>
                          <a:ea typeface="ＭＳ 明朝"/>
                          <a:cs typeface="Marker Felt"/>
                        </a:rPr>
                        <a:t>?</a:t>
                      </a:r>
                    </a:p>
                    <a:p>
                      <a:pPr marL="0" marR="0" algn="ctr">
                        <a:spcBef>
                          <a:spcPts val="0"/>
                        </a:spcBef>
                        <a:spcAft>
                          <a:spcPts val="0"/>
                        </a:spcAft>
                      </a:pPr>
                      <a:endParaRPr lang="en-US" sz="1000" dirty="0" smtClean="0">
                        <a:solidFill>
                          <a:srgbClr val="000000"/>
                        </a:solidFill>
                        <a:effectLst/>
                        <a:latin typeface="Marker Felt"/>
                        <a:ea typeface="ＭＳ 明朝"/>
                        <a:cs typeface="Marker Felt"/>
                      </a:endParaRPr>
                    </a:p>
                    <a:p>
                      <a:pPr marL="0" marR="0" algn="ctr">
                        <a:spcBef>
                          <a:spcPts val="0"/>
                        </a:spcBef>
                        <a:spcAft>
                          <a:spcPts val="0"/>
                        </a:spcAft>
                      </a:pPr>
                      <a:endParaRPr lang="en-US" sz="1000" dirty="0" smtClean="0">
                        <a:solidFill>
                          <a:srgbClr val="000000"/>
                        </a:solidFill>
                        <a:effectLst/>
                        <a:latin typeface="Marker Felt"/>
                        <a:ea typeface="ＭＳ 明朝"/>
                        <a:cs typeface="Marker Felt"/>
                      </a:endParaRPr>
                    </a:p>
                    <a:p>
                      <a:pPr marL="0" marR="0" algn="ctr">
                        <a:spcBef>
                          <a:spcPts val="0"/>
                        </a:spcBef>
                        <a:spcAft>
                          <a:spcPts val="0"/>
                        </a:spcAft>
                      </a:pPr>
                      <a:r>
                        <a:rPr lang="en-US" sz="1000" kern="1200" dirty="0" smtClean="0">
                          <a:solidFill>
                            <a:schemeClr val="tx1"/>
                          </a:solidFill>
                          <a:effectLst/>
                          <a:latin typeface="Marker Felt"/>
                          <a:ea typeface="+mn-ea"/>
                          <a:cs typeface="Marker Felt"/>
                        </a:rPr>
                        <a:t>What’s one piece of constructive feedback?</a:t>
                      </a:r>
                      <a:r>
                        <a:rPr lang="en-US" sz="1200" dirty="0" smtClean="0">
                          <a:effectLst/>
                          <a:latin typeface="Marker Felt"/>
                          <a:cs typeface="Marker Felt"/>
                        </a:rPr>
                        <a:t> </a:t>
                      </a:r>
                      <a:endParaRPr lang="en-US" sz="1200" dirty="0">
                        <a:effectLst/>
                        <a:latin typeface="Marker Felt"/>
                        <a:ea typeface="ＭＳ 明朝"/>
                        <a:cs typeface="Marker Felt"/>
                      </a:endParaRPr>
                    </a:p>
                  </a:txBody>
                  <a:tcPr marL="45720" marR="45720">
                    <a:lnL w="19050" cap="flat" cmpd="sng" algn="ctr">
                      <a:solidFill>
                        <a:scrgbClr r="0" g="0" b="0"/>
                      </a:solidFill>
                      <a:prstDash val="sysDash"/>
                      <a:round/>
                      <a:headEnd type="none" w="med" len="med"/>
                      <a:tailEnd type="none" w="med" len="med"/>
                    </a:lnL>
                    <a:lnR w="19050" cap="flat" cmpd="sng" algn="ctr">
                      <a:solidFill>
                        <a:scrgbClr r="0" g="0" b="0"/>
                      </a:solidFill>
                      <a:prstDash val="sysDash"/>
                      <a:round/>
                      <a:headEnd type="none" w="med" len="med"/>
                      <a:tailEnd type="none" w="med" len="med"/>
                    </a:lnR>
                    <a:lnT w="19050" cap="flat" cmpd="sng" algn="ctr">
                      <a:solidFill>
                        <a:scrgbClr r="0" g="0" b="0"/>
                      </a:solidFill>
                      <a:prstDash val="sysDash"/>
                      <a:round/>
                      <a:headEnd type="none" w="med" len="med"/>
                      <a:tailEnd type="none" w="med" len="med"/>
                    </a:lnT>
                    <a:lnB w="19050" cap="flat" cmpd="sng" algn="ctr">
                      <a:solidFill>
                        <a:scrgbClr r="0" g="0" b="0"/>
                      </a:solidFill>
                      <a:prstDash val="sysDash"/>
                      <a:round/>
                      <a:headEnd type="none" w="med" len="med"/>
                      <a:tailEnd type="none" w="med" len="med"/>
                    </a:lnB>
                  </a:tcPr>
                </a:tc>
                <a:tc>
                  <a:txBody>
                    <a:bodyPr/>
                    <a:lstStyle/>
                    <a:p>
                      <a:pPr algn="l" rtl="0"/>
                      <a:r>
                        <a:rPr lang="en-US" sz="1100" b="0" i="0" u="none" strike="noStrike" kern="1200" baseline="0" dirty="0" smtClean="0">
                          <a:solidFill>
                            <a:srgbClr val="000000"/>
                          </a:solidFill>
                          <a:latin typeface="Marker Felt"/>
                          <a:ea typeface="ＭＳ 明朝"/>
                        </a:rPr>
                        <a:t>Name:</a:t>
                      </a:r>
                    </a:p>
                    <a:p>
                      <a:pPr algn="ctr" rtl="0"/>
                      <a:endParaRPr lang="en-US" sz="1100" b="1" i="0" u="sng" strike="noStrike" kern="1200" baseline="0" dirty="0" smtClean="0">
                        <a:solidFill>
                          <a:srgbClr val="000000"/>
                        </a:solidFill>
                        <a:latin typeface="Marker Felt"/>
                        <a:ea typeface="ＭＳ 明朝"/>
                      </a:endParaRPr>
                    </a:p>
                    <a:p>
                      <a:pPr algn="ctr" rtl="0"/>
                      <a:r>
                        <a:rPr lang="en-US" sz="1100" b="1" i="0" u="sng" strike="noStrike" kern="1200" baseline="0" dirty="0" smtClean="0">
                          <a:solidFill>
                            <a:srgbClr val="000000"/>
                          </a:solidFill>
                          <a:latin typeface="Marker Felt"/>
                          <a:ea typeface="ＭＳ 明朝"/>
                        </a:rPr>
                        <a:t>Feedback from Peer 2</a:t>
                      </a:r>
                      <a:endParaRPr lang="en-US" sz="1100" b="0" i="0" u="none" strike="noStrike" kern="1200" baseline="0" dirty="0" smtClean="0">
                        <a:solidFill>
                          <a:srgbClr val="000000"/>
                        </a:solidFill>
                        <a:latin typeface="Marker Felt"/>
                        <a:ea typeface="ＭＳ 明朝"/>
                      </a:endParaRPr>
                    </a:p>
                    <a:p>
                      <a:pPr algn="ctr" rtl="0"/>
                      <a:r>
                        <a:rPr lang="en-US" sz="1200" b="0" i="0" u="none" strike="noStrike" kern="1200" baseline="0" dirty="0" smtClean="0">
                          <a:solidFill>
                            <a:srgbClr val="000000"/>
                          </a:solidFill>
                          <a:latin typeface="Marker Felt"/>
                          <a:ea typeface="ＭＳ 明朝"/>
                        </a:rPr>
                        <a:t> </a:t>
                      </a:r>
                    </a:p>
                    <a:p>
                      <a:pPr algn="ctr" rtl="0"/>
                      <a:r>
                        <a:rPr lang="en-US" sz="1000" b="0" i="0" u="none" strike="noStrike" kern="1200" baseline="0" dirty="0" smtClean="0">
                          <a:solidFill>
                            <a:srgbClr val="000000"/>
                          </a:solidFill>
                          <a:latin typeface="Marker Felt"/>
                          <a:ea typeface="ＭＳ 明朝"/>
                        </a:rPr>
                        <a:t>Made consistent and comfortable eye contact throughout speech.</a:t>
                      </a:r>
                    </a:p>
                    <a:p>
                      <a:pPr algn="ctr" rtl="0"/>
                      <a:r>
                        <a:rPr lang="en-US" sz="1000" b="0" i="0" u="none" strike="noStrike" kern="1200" baseline="0" dirty="0" smtClean="0">
                          <a:solidFill>
                            <a:srgbClr val="000000"/>
                          </a:solidFill>
                          <a:latin typeface="Marker Felt"/>
                          <a:ea typeface="ＭＳ 明朝"/>
                        </a:rPr>
                        <a:t>1...2…3...4…5…6…7...8…9…10</a:t>
                      </a:r>
                    </a:p>
                    <a:p>
                      <a:pPr rtl="0"/>
                      <a:r>
                        <a:rPr lang="en-US" sz="1000" b="0" i="0" u="none" strike="noStrike" kern="1200" baseline="0" dirty="0" smtClean="0">
                          <a:solidFill>
                            <a:srgbClr val="000000"/>
                          </a:solidFill>
                          <a:latin typeface="Marker Felt"/>
                          <a:ea typeface="Times New Roman"/>
                        </a:rPr>
                        <a:t> </a:t>
                      </a:r>
                      <a:endParaRPr lang="en-US" sz="1000" b="0" i="0" u="none" strike="noStrike" kern="1200" baseline="0" dirty="0" smtClean="0">
                        <a:solidFill>
                          <a:srgbClr val="000000"/>
                        </a:solidFill>
                        <a:latin typeface="Marker Felt"/>
                        <a:ea typeface="ＭＳ 明朝"/>
                      </a:endParaRPr>
                    </a:p>
                    <a:p>
                      <a:pPr algn="ctr" rtl="0"/>
                      <a:r>
                        <a:rPr lang="en-US" sz="1000" b="0" i="0" u="none" strike="noStrike" kern="1200" baseline="0" dirty="0" smtClean="0">
                          <a:solidFill>
                            <a:srgbClr val="000000"/>
                          </a:solidFill>
                          <a:latin typeface="Marker Felt"/>
                          <a:ea typeface="ＭＳ 明朝"/>
                        </a:rPr>
                        <a:t>Used gestures to help communicate meaning</a:t>
                      </a:r>
                    </a:p>
                    <a:p>
                      <a:pPr algn="ctr" rtl="0"/>
                      <a:r>
                        <a:rPr lang="en-US" sz="1000" b="0" i="0" u="none" strike="noStrike" kern="1200" baseline="0" dirty="0" smtClean="0">
                          <a:solidFill>
                            <a:srgbClr val="000000"/>
                          </a:solidFill>
                          <a:latin typeface="Marker Felt"/>
                          <a:ea typeface="ＭＳ 明朝"/>
                        </a:rPr>
                        <a:t>1...2…3...4…5…6…7...8…9…10</a:t>
                      </a:r>
                    </a:p>
                    <a:p>
                      <a:pPr rtl="0"/>
                      <a:r>
                        <a:rPr lang="en-US" sz="1000" b="0" i="0" u="none" strike="noStrike" kern="1200" baseline="0" dirty="0" smtClean="0">
                          <a:solidFill>
                            <a:srgbClr val="000000"/>
                          </a:solidFill>
                          <a:latin typeface="Marker Felt"/>
                          <a:ea typeface="Times New Roman"/>
                        </a:rPr>
                        <a:t> </a:t>
                      </a:r>
                      <a:endParaRPr lang="en-US" sz="1000" b="0" i="0" u="none" strike="noStrike" kern="1200" baseline="0" dirty="0" smtClean="0">
                        <a:solidFill>
                          <a:srgbClr val="000000"/>
                        </a:solidFill>
                        <a:latin typeface="Marker Felt"/>
                        <a:ea typeface="ＭＳ 明朝"/>
                      </a:endParaRPr>
                    </a:p>
                    <a:p>
                      <a:pPr algn="ctr" rtl="0"/>
                      <a:r>
                        <a:rPr lang="en-US" sz="1000" b="0" i="0" u="none" strike="noStrike" kern="1200" baseline="0" dirty="0" smtClean="0">
                          <a:solidFill>
                            <a:srgbClr val="000000"/>
                          </a:solidFill>
                          <a:latin typeface="Marker Felt"/>
                          <a:ea typeface="ＭＳ 明朝"/>
                        </a:rPr>
                        <a:t>Used understandable volume.</a:t>
                      </a:r>
                    </a:p>
                    <a:p>
                      <a:pPr algn="ctr" rtl="0"/>
                      <a:r>
                        <a:rPr lang="en-US" sz="1000" b="0" i="0" u="none" strike="noStrike" kern="1200" baseline="0" dirty="0" smtClean="0">
                          <a:solidFill>
                            <a:srgbClr val="000000"/>
                          </a:solidFill>
                          <a:latin typeface="Marker Felt"/>
                          <a:ea typeface="ＭＳ 明朝"/>
                        </a:rPr>
                        <a:t>1...2…3...4…5…6…7...8…9…10</a:t>
                      </a:r>
                    </a:p>
                    <a:p>
                      <a:pPr rtl="0"/>
                      <a:r>
                        <a:rPr lang="en-US" sz="1000" b="0" i="0" u="none" strike="noStrike" kern="1200" baseline="0" dirty="0" smtClean="0">
                          <a:solidFill>
                            <a:srgbClr val="000000"/>
                          </a:solidFill>
                          <a:latin typeface="Marker Felt"/>
                          <a:ea typeface="Times New Roman"/>
                        </a:rPr>
                        <a:t> </a:t>
                      </a:r>
                      <a:endParaRPr lang="en-US" sz="1000" b="0" i="0" u="none" strike="noStrike" kern="1200" baseline="0" dirty="0" smtClean="0">
                        <a:solidFill>
                          <a:srgbClr val="000000"/>
                        </a:solidFill>
                        <a:latin typeface="Marker Felt"/>
                        <a:ea typeface="ＭＳ 明朝"/>
                      </a:endParaRPr>
                    </a:p>
                    <a:p>
                      <a:pPr algn="ctr" rtl="0"/>
                      <a:r>
                        <a:rPr lang="en-US" sz="1000" b="0" i="0" u="none" strike="noStrike" kern="1200" baseline="0" dirty="0" smtClean="0">
                          <a:solidFill>
                            <a:srgbClr val="000000"/>
                          </a:solidFill>
                          <a:latin typeface="Marker Felt"/>
                          <a:ea typeface="ＭＳ 明朝"/>
                        </a:rPr>
                        <a:t>Spoke at understandable pace.</a:t>
                      </a:r>
                    </a:p>
                    <a:p>
                      <a:pPr algn="ctr" rtl="0"/>
                      <a:r>
                        <a:rPr lang="en-US" sz="1000" b="0" i="0" u="none" strike="noStrike" kern="1200" baseline="0" dirty="0" smtClean="0">
                          <a:solidFill>
                            <a:srgbClr val="000000"/>
                          </a:solidFill>
                          <a:latin typeface="Marker Felt"/>
                          <a:ea typeface="ＭＳ 明朝"/>
                        </a:rPr>
                        <a:t>1...2…3...4…5…6…7...8…9…10</a:t>
                      </a:r>
                    </a:p>
                    <a:p>
                      <a:pPr algn="ctr" rtl="0"/>
                      <a:r>
                        <a:rPr lang="en-US" sz="1000" b="0" i="0" u="none" strike="noStrike" kern="1200" baseline="0" dirty="0" smtClean="0">
                          <a:solidFill>
                            <a:srgbClr val="000000"/>
                          </a:solidFill>
                          <a:latin typeface="Marker Felt"/>
                          <a:ea typeface="ＭＳ 明朝"/>
                        </a:rPr>
                        <a:t> </a:t>
                      </a:r>
                    </a:p>
                    <a:p>
                      <a:pPr algn="ctr" rtl="0"/>
                      <a:r>
                        <a:rPr lang="en-US" sz="1000" b="0" i="0" u="none" strike="noStrike" kern="1200" baseline="0" dirty="0" smtClean="0">
                          <a:solidFill>
                            <a:srgbClr val="000000"/>
                          </a:solidFill>
                          <a:latin typeface="Marker Felt"/>
                          <a:ea typeface="ＭＳ 明朝"/>
                        </a:rPr>
                        <a:t>What’s one piece of positive feedback?</a:t>
                      </a:r>
                    </a:p>
                    <a:p>
                      <a:pPr algn="ctr" rtl="0"/>
                      <a:endParaRPr lang="en-US" sz="1000" b="0" i="0" u="none" strike="noStrike" kern="1200" baseline="0" dirty="0" smtClean="0">
                        <a:solidFill>
                          <a:srgbClr val="000000"/>
                        </a:solidFill>
                        <a:latin typeface="Marker Felt"/>
                        <a:ea typeface="ＭＳ 明朝"/>
                      </a:endParaRPr>
                    </a:p>
                    <a:p>
                      <a:pPr algn="ctr" rtl="0"/>
                      <a:endParaRPr lang="en-US" sz="1000" b="0" i="0" u="none" strike="noStrike" kern="1200" baseline="0" dirty="0" smtClean="0">
                        <a:solidFill>
                          <a:srgbClr val="000000"/>
                        </a:solidFill>
                        <a:latin typeface="Marker Felt"/>
                        <a:ea typeface="ＭＳ 明朝"/>
                      </a:endParaRPr>
                    </a:p>
                    <a:p>
                      <a:pPr algn="ctr" rtl="0"/>
                      <a:r>
                        <a:rPr lang="en-US" sz="1000" b="0" i="0" u="none" strike="noStrike" kern="1200" baseline="0" dirty="0" smtClean="0">
                          <a:solidFill>
                            <a:srgbClr val="000000"/>
                          </a:solidFill>
                          <a:latin typeface="Marker Felt"/>
                        </a:rPr>
                        <a:t>What’s one piece of constructive feedback?</a:t>
                      </a:r>
                      <a:r>
                        <a:rPr lang="en-US" sz="1400" b="0" i="0" u="none" strike="noStrike" kern="1200" baseline="0" dirty="0" smtClean="0">
                          <a:solidFill>
                            <a:srgbClr val="000000"/>
                          </a:solidFill>
                          <a:latin typeface="Marker Felt"/>
                        </a:rPr>
                        <a:t> </a:t>
                      </a:r>
                      <a:endParaRPr lang="en-US" dirty="0"/>
                    </a:p>
                  </a:txBody>
                  <a:tcPr marL="45720" marR="45720">
                    <a:lnL w="19050" cap="flat" cmpd="sng" algn="ctr">
                      <a:solidFill>
                        <a:scrgbClr r="0" g="0" b="0"/>
                      </a:solidFill>
                      <a:prstDash val="sysDash"/>
                      <a:round/>
                      <a:headEnd type="none" w="med" len="med"/>
                      <a:tailEnd type="none" w="med" len="med"/>
                    </a:lnL>
                    <a:lnR w="19050" cap="flat" cmpd="sng" algn="ctr">
                      <a:solidFill>
                        <a:scrgbClr r="0" g="0" b="0"/>
                      </a:solidFill>
                      <a:prstDash val="sysDash"/>
                      <a:round/>
                      <a:headEnd type="none" w="med" len="med"/>
                      <a:tailEnd type="none" w="med" len="med"/>
                    </a:lnR>
                    <a:lnT w="19050" cap="flat" cmpd="sng" algn="ctr">
                      <a:solidFill>
                        <a:scrgbClr r="0" g="0" b="0"/>
                      </a:solidFill>
                      <a:prstDash val="sysDash"/>
                      <a:round/>
                      <a:headEnd type="none" w="med" len="med"/>
                      <a:tailEnd type="none" w="med" len="med"/>
                    </a:lnT>
                    <a:lnB w="19050" cap="flat" cmpd="sng" algn="ctr">
                      <a:solidFill>
                        <a:scrgbClr r="0" g="0" b="0"/>
                      </a:solidFill>
                      <a:prstDash val="sysDash"/>
                      <a:round/>
                      <a:headEnd type="none" w="med" len="med"/>
                      <a:tailEnd type="none" w="med" len="med"/>
                    </a:lnB>
                  </a:tcPr>
                </a:tc>
                <a:extLst>
                  <a:ext uri="{0D108BD9-81ED-4DB2-BD59-A6C34878D82A}">
                    <a16:rowId xmlns:a16="http://schemas.microsoft.com/office/drawing/2014/main" val="10000"/>
                  </a:ext>
                </a:extLst>
              </a:tr>
              <a:tr h="3706226">
                <a:tc>
                  <a:txBody>
                    <a:bodyPr/>
                    <a:lstStyle/>
                    <a:p>
                      <a:pPr algn="l" rtl="0"/>
                      <a:r>
                        <a:rPr lang="en-US" sz="1100" b="0" i="0" u="none" strike="noStrike" kern="1200" baseline="0" dirty="0" smtClean="0">
                          <a:solidFill>
                            <a:srgbClr val="000000"/>
                          </a:solidFill>
                          <a:latin typeface="Marker Felt"/>
                          <a:ea typeface="ＭＳ 明朝"/>
                        </a:rPr>
                        <a:t>Name:</a:t>
                      </a:r>
                      <a:endParaRPr lang="en-US" sz="1100" b="1" i="0" u="sng" strike="noStrike" kern="1200" baseline="0" dirty="0" smtClean="0">
                        <a:solidFill>
                          <a:srgbClr val="000000"/>
                        </a:solidFill>
                        <a:latin typeface="Marker Felt"/>
                        <a:ea typeface="ＭＳ 明朝"/>
                      </a:endParaRPr>
                    </a:p>
                    <a:p>
                      <a:pPr algn="ctr" rtl="0"/>
                      <a:endParaRPr lang="en-US" sz="1200" b="1" i="0" u="sng" strike="noStrike" kern="1200" baseline="0" dirty="0" smtClean="0">
                        <a:solidFill>
                          <a:srgbClr val="000000"/>
                        </a:solidFill>
                        <a:latin typeface="Marker Felt"/>
                        <a:ea typeface="ＭＳ 明朝"/>
                      </a:endParaRPr>
                    </a:p>
                    <a:p>
                      <a:pPr algn="ctr" rtl="0"/>
                      <a:r>
                        <a:rPr lang="en-US" sz="1200" b="1" i="0" u="sng" strike="noStrike" kern="1200" baseline="0" dirty="0" smtClean="0">
                          <a:solidFill>
                            <a:srgbClr val="000000"/>
                          </a:solidFill>
                          <a:latin typeface="Marker Felt"/>
                          <a:ea typeface="ＭＳ 明朝"/>
                        </a:rPr>
                        <a:t>Feedback from Peer 3</a:t>
                      </a:r>
                      <a:endParaRPr lang="en-US" sz="1200" b="0" i="0" u="none" strike="noStrike" kern="1200" baseline="0" dirty="0" smtClean="0">
                        <a:solidFill>
                          <a:srgbClr val="000000"/>
                        </a:solidFill>
                        <a:latin typeface="Marker Felt"/>
                        <a:ea typeface="ＭＳ 明朝"/>
                      </a:endParaRPr>
                    </a:p>
                    <a:p>
                      <a:pPr algn="ctr" rtl="0"/>
                      <a:r>
                        <a:rPr lang="en-US" sz="1400" b="0" i="0" u="none" strike="noStrike" kern="1200" baseline="0" dirty="0" smtClean="0">
                          <a:solidFill>
                            <a:srgbClr val="000000"/>
                          </a:solidFill>
                          <a:latin typeface="Marker Felt"/>
                          <a:ea typeface="ＭＳ 明朝"/>
                        </a:rPr>
                        <a:t> </a:t>
                      </a:r>
                    </a:p>
                    <a:p>
                      <a:pPr algn="ctr" rtl="0"/>
                      <a:r>
                        <a:rPr lang="en-US" sz="1050" b="0" i="0" u="none" strike="noStrike" kern="1200" baseline="0" dirty="0" smtClean="0">
                          <a:solidFill>
                            <a:srgbClr val="000000"/>
                          </a:solidFill>
                          <a:latin typeface="Marker Felt"/>
                          <a:ea typeface="ＭＳ 明朝"/>
                        </a:rPr>
                        <a:t>Made consistent and comfortable eye contact throughout speech.</a:t>
                      </a:r>
                    </a:p>
                    <a:p>
                      <a:pPr algn="ctr" rtl="0"/>
                      <a:r>
                        <a:rPr lang="en-US" sz="1050" b="0" i="0" u="none" strike="noStrike" kern="1200" baseline="0" dirty="0" smtClean="0">
                          <a:solidFill>
                            <a:srgbClr val="000000"/>
                          </a:solidFill>
                          <a:latin typeface="Marker Felt"/>
                          <a:ea typeface="ＭＳ 明朝"/>
                        </a:rPr>
                        <a:t>1...2…3...4…5…6…7...8…9…10</a:t>
                      </a:r>
                    </a:p>
                    <a:p>
                      <a:pPr rtl="0"/>
                      <a:r>
                        <a:rPr lang="en-US" sz="1050" b="0" i="0" u="none" strike="noStrike" kern="1200" baseline="0" dirty="0" smtClean="0">
                          <a:solidFill>
                            <a:srgbClr val="000000"/>
                          </a:solidFill>
                          <a:latin typeface="Marker Felt"/>
                          <a:ea typeface="Times New Roman"/>
                        </a:rPr>
                        <a:t> </a:t>
                      </a:r>
                      <a:endParaRPr lang="en-US" sz="1050" b="0" i="0" u="none" strike="noStrike" kern="1200" baseline="0" dirty="0" smtClean="0">
                        <a:solidFill>
                          <a:srgbClr val="000000"/>
                        </a:solidFill>
                        <a:latin typeface="Marker Felt"/>
                        <a:ea typeface="ＭＳ 明朝"/>
                      </a:endParaRPr>
                    </a:p>
                    <a:p>
                      <a:pPr algn="ctr" rtl="0"/>
                      <a:r>
                        <a:rPr lang="en-US" sz="1050" b="0" i="0" u="none" strike="noStrike" kern="1200" baseline="0" dirty="0" smtClean="0">
                          <a:solidFill>
                            <a:srgbClr val="000000"/>
                          </a:solidFill>
                          <a:latin typeface="Marker Felt"/>
                          <a:ea typeface="ＭＳ 明朝"/>
                        </a:rPr>
                        <a:t>Used gestures to help communicate meaning</a:t>
                      </a:r>
                    </a:p>
                    <a:p>
                      <a:pPr algn="ctr" rtl="0"/>
                      <a:r>
                        <a:rPr lang="en-US" sz="1050" b="0" i="0" u="none" strike="noStrike" kern="1200" baseline="0" dirty="0" smtClean="0">
                          <a:solidFill>
                            <a:srgbClr val="000000"/>
                          </a:solidFill>
                          <a:latin typeface="Marker Felt"/>
                          <a:ea typeface="ＭＳ 明朝"/>
                        </a:rPr>
                        <a:t>1...2…3...4…5…6…7...8…9…10</a:t>
                      </a:r>
                    </a:p>
                    <a:p>
                      <a:pPr rtl="0"/>
                      <a:r>
                        <a:rPr lang="en-US" sz="1050" b="0" i="0" u="none" strike="noStrike" kern="1200" baseline="0" dirty="0" smtClean="0">
                          <a:solidFill>
                            <a:srgbClr val="000000"/>
                          </a:solidFill>
                          <a:latin typeface="Marker Felt"/>
                          <a:ea typeface="Times New Roman"/>
                        </a:rPr>
                        <a:t> </a:t>
                      </a:r>
                      <a:endParaRPr lang="en-US" sz="1050" b="0" i="0" u="none" strike="noStrike" kern="1200" baseline="0" dirty="0" smtClean="0">
                        <a:solidFill>
                          <a:srgbClr val="000000"/>
                        </a:solidFill>
                        <a:latin typeface="Marker Felt"/>
                        <a:ea typeface="ＭＳ 明朝"/>
                      </a:endParaRPr>
                    </a:p>
                    <a:p>
                      <a:pPr algn="ctr" rtl="0"/>
                      <a:r>
                        <a:rPr lang="en-US" sz="1050" b="0" i="0" u="none" strike="noStrike" kern="1200" baseline="0" dirty="0" smtClean="0">
                          <a:solidFill>
                            <a:srgbClr val="000000"/>
                          </a:solidFill>
                          <a:latin typeface="Marker Felt"/>
                          <a:ea typeface="ＭＳ 明朝"/>
                        </a:rPr>
                        <a:t>Used understandable volume.</a:t>
                      </a:r>
                    </a:p>
                    <a:p>
                      <a:pPr algn="ctr" rtl="0"/>
                      <a:r>
                        <a:rPr lang="en-US" sz="1050" b="0" i="0" u="none" strike="noStrike" kern="1200" baseline="0" dirty="0" smtClean="0">
                          <a:solidFill>
                            <a:srgbClr val="000000"/>
                          </a:solidFill>
                          <a:latin typeface="Marker Felt"/>
                          <a:ea typeface="ＭＳ 明朝"/>
                        </a:rPr>
                        <a:t>1...2…3...4…5…6…7...8…9…10</a:t>
                      </a:r>
                    </a:p>
                    <a:p>
                      <a:pPr rtl="0"/>
                      <a:r>
                        <a:rPr lang="en-US" sz="1050" b="0" i="0" u="none" strike="noStrike" kern="1200" baseline="0" dirty="0" smtClean="0">
                          <a:solidFill>
                            <a:srgbClr val="000000"/>
                          </a:solidFill>
                          <a:latin typeface="Marker Felt"/>
                          <a:ea typeface="Times New Roman"/>
                        </a:rPr>
                        <a:t> </a:t>
                      </a:r>
                      <a:endParaRPr lang="en-US" sz="1050" b="0" i="0" u="none" strike="noStrike" kern="1200" baseline="0" dirty="0" smtClean="0">
                        <a:solidFill>
                          <a:srgbClr val="000000"/>
                        </a:solidFill>
                        <a:latin typeface="Marker Felt"/>
                        <a:ea typeface="ＭＳ 明朝"/>
                      </a:endParaRPr>
                    </a:p>
                    <a:p>
                      <a:pPr algn="ctr" rtl="0"/>
                      <a:r>
                        <a:rPr lang="en-US" sz="1050" b="0" i="0" u="none" strike="noStrike" kern="1200" baseline="0" dirty="0" smtClean="0">
                          <a:solidFill>
                            <a:srgbClr val="000000"/>
                          </a:solidFill>
                          <a:latin typeface="Marker Felt"/>
                          <a:ea typeface="ＭＳ 明朝"/>
                        </a:rPr>
                        <a:t>Spoke at understandable pace.</a:t>
                      </a:r>
                    </a:p>
                    <a:p>
                      <a:pPr algn="ctr" rtl="0"/>
                      <a:r>
                        <a:rPr lang="en-US" sz="1050" b="0" i="0" u="none" strike="noStrike" kern="1200" baseline="0" dirty="0" smtClean="0">
                          <a:solidFill>
                            <a:srgbClr val="000000"/>
                          </a:solidFill>
                          <a:latin typeface="Marker Felt"/>
                          <a:ea typeface="ＭＳ 明朝"/>
                        </a:rPr>
                        <a:t>1...2…3...4…5…6…7...8…9…10</a:t>
                      </a:r>
                    </a:p>
                    <a:p>
                      <a:pPr algn="ctr" rtl="0"/>
                      <a:r>
                        <a:rPr lang="en-US" sz="1050" b="0" i="0" u="none" strike="noStrike" kern="1200" baseline="0" dirty="0" smtClean="0">
                          <a:solidFill>
                            <a:srgbClr val="000000"/>
                          </a:solidFill>
                          <a:latin typeface="Marker Felt"/>
                          <a:ea typeface="ＭＳ 明朝"/>
                        </a:rPr>
                        <a:t> </a:t>
                      </a:r>
                    </a:p>
                    <a:p>
                      <a:pPr algn="ctr" rtl="0"/>
                      <a:r>
                        <a:rPr lang="en-US" sz="1050" b="0" i="0" u="none" strike="noStrike" kern="1200" baseline="0" dirty="0" smtClean="0">
                          <a:solidFill>
                            <a:srgbClr val="000000"/>
                          </a:solidFill>
                          <a:latin typeface="Marker Felt"/>
                          <a:ea typeface="ＭＳ 明朝"/>
                        </a:rPr>
                        <a:t>What’s one piece of positive feedback?</a:t>
                      </a:r>
                    </a:p>
                    <a:p>
                      <a:pPr algn="ctr" rtl="0"/>
                      <a:endParaRPr lang="en-US" sz="1050" b="0" i="0" u="none" strike="noStrike" kern="1200" baseline="0" dirty="0" smtClean="0">
                        <a:solidFill>
                          <a:srgbClr val="000000"/>
                        </a:solidFill>
                        <a:latin typeface="Marker Felt"/>
                        <a:ea typeface="ＭＳ 明朝"/>
                      </a:endParaRPr>
                    </a:p>
                    <a:p>
                      <a:pPr algn="ctr" rtl="0"/>
                      <a:r>
                        <a:rPr lang="en-US" sz="1050" b="0" i="0" u="none" strike="noStrike" kern="1200" baseline="0" dirty="0" smtClean="0">
                          <a:solidFill>
                            <a:srgbClr val="000000"/>
                          </a:solidFill>
                          <a:latin typeface="Marker Felt"/>
                        </a:rPr>
                        <a:t>What’s one piece of constructive feedback?</a:t>
                      </a:r>
                      <a:r>
                        <a:rPr lang="en-US" sz="1600" b="0" i="0" u="none" strike="noStrike" kern="1200" baseline="0" dirty="0" smtClean="0">
                          <a:solidFill>
                            <a:srgbClr val="000000"/>
                          </a:solidFill>
                          <a:latin typeface="Marker Felt"/>
                        </a:rPr>
                        <a:t> </a:t>
                      </a:r>
                      <a:endParaRPr lang="en-US" dirty="0"/>
                    </a:p>
                  </a:txBody>
                  <a:tcPr marL="45720" marR="45720">
                    <a:lnL w="19050" cap="flat" cmpd="sng" algn="ctr">
                      <a:solidFill>
                        <a:scrgbClr r="0" g="0" b="0"/>
                      </a:solidFill>
                      <a:prstDash val="sysDash"/>
                      <a:round/>
                      <a:headEnd type="none" w="med" len="med"/>
                      <a:tailEnd type="none" w="med" len="med"/>
                    </a:lnL>
                    <a:lnR w="19050" cap="flat" cmpd="sng" algn="ctr">
                      <a:solidFill>
                        <a:scrgbClr r="0" g="0" b="0"/>
                      </a:solidFill>
                      <a:prstDash val="sysDash"/>
                      <a:round/>
                      <a:headEnd type="none" w="med" len="med"/>
                      <a:tailEnd type="none" w="med" len="med"/>
                    </a:lnR>
                    <a:lnT w="19050" cap="flat" cmpd="sng" algn="ctr">
                      <a:solidFill>
                        <a:scrgbClr r="0" g="0" b="0"/>
                      </a:solidFill>
                      <a:prstDash val="sysDash"/>
                      <a:round/>
                      <a:headEnd type="none" w="med" len="med"/>
                      <a:tailEnd type="none" w="med" len="med"/>
                    </a:lnT>
                    <a:lnB w="19050" cap="flat" cmpd="sng" algn="ctr">
                      <a:solidFill>
                        <a:scrgbClr r="0" g="0" b="0"/>
                      </a:solidFill>
                      <a:prstDash val="sysDash"/>
                      <a:round/>
                      <a:headEnd type="none" w="med" len="med"/>
                      <a:tailEnd type="none" w="med" len="med"/>
                    </a:lnB>
                  </a:tcPr>
                </a:tc>
                <a:tc>
                  <a:txBody>
                    <a:bodyPr/>
                    <a:lstStyle/>
                    <a:p>
                      <a:pPr algn="l" rtl="0"/>
                      <a:r>
                        <a:rPr lang="en-US" sz="1100" b="0" i="0" u="none" strike="noStrike" kern="1200" baseline="0" dirty="0" smtClean="0">
                          <a:solidFill>
                            <a:srgbClr val="000000"/>
                          </a:solidFill>
                          <a:latin typeface="Marker Felt"/>
                          <a:ea typeface="ＭＳ 明朝"/>
                        </a:rPr>
                        <a:t>Name:</a:t>
                      </a:r>
                      <a:endParaRPr lang="en-US" sz="1100" b="1" i="0" u="sng" strike="noStrike" kern="1200" baseline="0" dirty="0" smtClean="0">
                        <a:solidFill>
                          <a:srgbClr val="000000"/>
                        </a:solidFill>
                        <a:latin typeface="Marker Felt"/>
                        <a:ea typeface="ＭＳ 明朝"/>
                      </a:endParaRPr>
                    </a:p>
                    <a:p>
                      <a:pPr algn="ctr" rtl="0"/>
                      <a:endParaRPr lang="en-US" sz="1200" b="1" i="0" u="sng" strike="noStrike" kern="1200" baseline="0" dirty="0" smtClean="0">
                        <a:solidFill>
                          <a:srgbClr val="000000"/>
                        </a:solidFill>
                        <a:latin typeface="Marker Felt"/>
                        <a:ea typeface="ＭＳ 明朝"/>
                      </a:endParaRPr>
                    </a:p>
                    <a:p>
                      <a:pPr algn="ctr" rtl="0"/>
                      <a:r>
                        <a:rPr lang="en-US" sz="1200" b="1" i="0" u="sng" strike="noStrike" kern="1200" baseline="0" dirty="0" smtClean="0">
                          <a:solidFill>
                            <a:srgbClr val="000000"/>
                          </a:solidFill>
                          <a:latin typeface="Marker Felt"/>
                          <a:ea typeface="ＭＳ 明朝"/>
                        </a:rPr>
                        <a:t>Feedback from Peer 4</a:t>
                      </a:r>
                      <a:endParaRPr lang="en-US" sz="1200" b="0" i="0" u="none" strike="noStrike" kern="1200" baseline="0" dirty="0" smtClean="0">
                        <a:solidFill>
                          <a:srgbClr val="000000"/>
                        </a:solidFill>
                        <a:latin typeface="Marker Felt"/>
                        <a:ea typeface="ＭＳ 明朝"/>
                      </a:endParaRPr>
                    </a:p>
                    <a:p>
                      <a:pPr algn="ctr" rtl="0"/>
                      <a:r>
                        <a:rPr lang="en-US" sz="1400" b="0" i="0" u="none" strike="noStrike" kern="1200" baseline="0" dirty="0" smtClean="0">
                          <a:solidFill>
                            <a:srgbClr val="000000"/>
                          </a:solidFill>
                          <a:latin typeface="Marker Felt"/>
                          <a:ea typeface="ＭＳ 明朝"/>
                        </a:rPr>
                        <a:t> </a:t>
                      </a:r>
                    </a:p>
                    <a:p>
                      <a:pPr algn="ctr" rtl="0"/>
                      <a:r>
                        <a:rPr lang="en-US" sz="1050" b="0" i="0" u="none" strike="noStrike" kern="1200" baseline="0" dirty="0" smtClean="0">
                          <a:solidFill>
                            <a:srgbClr val="000000"/>
                          </a:solidFill>
                          <a:latin typeface="Marker Felt"/>
                          <a:ea typeface="ＭＳ 明朝"/>
                        </a:rPr>
                        <a:t>Made consistent and comfortable eye contact throughout speech.</a:t>
                      </a:r>
                    </a:p>
                    <a:p>
                      <a:pPr algn="ctr" rtl="0"/>
                      <a:r>
                        <a:rPr lang="en-US" sz="1050" b="0" i="0" u="none" strike="noStrike" kern="1200" baseline="0" dirty="0" smtClean="0">
                          <a:solidFill>
                            <a:srgbClr val="000000"/>
                          </a:solidFill>
                          <a:latin typeface="Marker Felt"/>
                          <a:ea typeface="ＭＳ 明朝"/>
                        </a:rPr>
                        <a:t>1...2…3...4…5…6…7...8…9…10</a:t>
                      </a:r>
                    </a:p>
                    <a:p>
                      <a:pPr rtl="0"/>
                      <a:r>
                        <a:rPr lang="en-US" sz="1050" b="0" i="0" u="none" strike="noStrike" kern="1200" baseline="0" dirty="0" smtClean="0">
                          <a:solidFill>
                            <a:srgbClr val="000000"/>
                          </a:solidFill>
                          <a:latin typeface="Marker Felt"/>
                          <a:ea typeface="Times New Roman"/>
                        </a:rPr>
                        <a:t> </a:t>
                      </a:r>
                      <a:endParaRPr lang="en-US" sz="1050" b="0" i="0" u="none" strike="noStrike" kern="1200" baseline="0" dirty="0" smtClean="0">
                        <a:solidFill>
                          <a:srgbClr val="000000"/>
                        </a:solidFill>
                        <a:latin typeface="Marker Felt"/>
                        <a:ea typeface="ＭＳ 明朝"/>
                      </a:endParaRPr>
                    </a:p>
                    <a:p>
                      <a:pPr algn="ctr" rtl="0"/>
                      <a:r>
                        <a:rPr lang="en-US" sz="1050" b="0" i="0" u="none" strike="noStrike" kern="1200" baseline="0" dirty="0" smtClean="0">
                          <a:solidFill>
                            <a:srgbClr val="000000"/>
                          </a:solidFill>
                          <a:latin typeface="Marker Felt"/>
                          <a:ea typeface="ＭＳ 明朝"/>
                        </a:rPr>
                        <a:t>Used gestures to help communicate meaning</a:t>
                      </a:r>
                    </a:p>
                    <a:p>
                      <a:pPr algn="ctr" rtl="0"/>
                      <a:r>
                        <a:rPr lang="en-US" sz="1050" b="0" i="0" u="none" strike="noStrike" kern="1200" baseline="0" dirty="0" smtClean="0">
                          <a:solidFill>
                            <a:srgbClr val="000000"/>
                          </a:solidFill>
                          <a:latin typeface="Marker Felt"/>
                          <a:ea typeface="ＭＳ 明朝"/>
                        </a:rPr>
                        <a:t>1...2…3...4…5…6…7...8…9…10</a:t>
                      </a:r>
                    </a:p>
                    <a:p>
                      <a:pPr rtl="0"/>
                      <a:r>
                        <a:rPr lang="en-US" sz="1050" b="0" i="0" u="none" strike="noStrike" kern="1200" baseline="0" dirty="0" smtClean="0">
                          <a:solidFill>
                            <a:srgbClr val="000000"/>
                          </a:solidFill>
                          <a:latin typeface="Marker Felt"/>
                          <a:ea typeface="Times New Roman"/>
                        </a:rPr>
                        <a:t> </a:t>
                      </a:r>
                      <a:endParaRPr lang="en-US" sz="1050" b="0" i="0" u="none" strike="noStrike" kern="1200" baseline="0" dirty="0" smtClean="0">
                        <a:solidFill>
                          <a:srgbClr val="000000"/>
                        </a:solidFill>
                        <a:latin typeface="Marker Felt"/>
                        <a:ea typeface="ＭＳ 明朝"/>
                      </a:endParaRPr>
                    </a:p>
                    <a:p>
                      <a:pPr algn="ctr" rtl="0"/>
                      <a:r>
                        <a:rPr lang="en-US" sz="1050" b="0" i="0" u="none" strike="noStrike" kern="1200" baseline="0" dirty="0" smtClean="0">
                          <a:solidFill>
                            <a:srgbClr val="000000"/>
                          </a:solidFill>
                          <a:latin typeface="Marker Felt"/>
                          <a:ea typeface="ＭＳ 明朝"/>
                        </a:rPr>
                        <a:t>Used understandable volume.</a:t>
                      </a:r>
                    </a:p>
                    <a:p>
                      <a:pPr algn="ctr" rtl="0"/>
                      <a:r>
                        <a:rPr lang="en-US" sz="1050" b="0" i="0" u="none" strike="noStrike" kern="1200" baseline="0" dirty="0" smtClean="0">
                          <a:solidFill>
                            <a:srgbClr val="000000"/>
                          </a:solidFill>
                          <a:latin typeface="Marker Felt"/>
                          <a:ea typeface="ＭＳ 明朝"/>
                        </a:rPr>
                        <a:t>1...2…3...4…5…6…7...8…9…10</a:t>
                      </a:r>
                    </a:p>
                    <a:p>
                      <a:pPr rtl="0"/>
                      <a:r>
                        <a:rPr lang="en-US" sz="1050" b="0" i="0" u="none" strike="noStrike" kern="1200" baseline="0" dirty="0" smtClean="0">
                          <a:solidFill>
                            <a:srgbClr val="000000"/>
                          </a:solidFill>
                          <a:latin typeface="Marker Felt"/>
                          <a:ea typeface="Times New Roman"/>
                        </a:rPr>
                        <a:t> </a:t>
                      </a:r>
                      <a:endParaRPr lang="en-US" sz="1050" b="0" i="0" u="none" strike="noStrike" kern="1200" baseline="0" dirty="0" smtClean="0">
                        <a:solidFill>
                          <a:srgbClr val="000000"/>
                        </a:solidFill>
                        <a:latin typeface="Marker Felt"/>
                        <a:ea typeface="ＭＳ 明朝"/>
                      </a:endParaRPr>
                    </a:p>
                    <a:p>
                      <a:pPr algn="ctr" rtl="0"/>
                      <a:r>
                        <a:rPr lang="en-US" sz="1050" b="0" i="0" u="none" strike="noStrike" kern="1200" baseline="0" dirty="0" smtClean="0">
                          <a:solidFill>
                            <a:srgbClr val="000000"/>
                          </a:solidFill>
                          <a:latin typeface="Marker Felt"/>
                          <a:ea typeface="ＭＳ 明朝"/>
                        </a:rPr>
                        <a:t>Spoke at understandable pace.</a:t>
                      </a:r>
                    </a:p>
                    <a:p>
                      <a:pPr algn="ctr" rtl="0"/>
                      <a:r>
                        <a:rPr lang="en-US" sz="1050" b="0" i="0" u="none" strike="noStrike" kern="1200" baseline="0" dirty="0" smtClean="0">
                          <a:solidFill>
                            <a:srgbClr val="000000"/>
                          </a:solidFill>
                          <a:latin typeface="Marker Felt"/>
                          <a:ea typeface="ＭＳ 明朝"/>
                        </a:rPr>
                        <a:t>1...2…3...4…5…6…7...8…9…10</a:t>
                      </a:r>
                    </a:p>
                    <a:p>
                      <a:pPr algn="ctr" rtl="0"/>
                      <a:r>
                        <a:rPr lang="en-US" sz="1050" b="0" i="0" u="none" strike="noStrike" kern="1200" baseline="0" dirty="0" smtClean="0">
                          <a:solidFill>
                            <a:srgbClr val="000000"/>
                          </a:solidFill>
                          <a:latin typeface="Marker Felt"/>
                          <a:ea typeface="ＭＳ 明朝"/>
                        </a:rPr>
                        <a:t> </a:t>
                      </a:r>
                    </a:p>
                    <a:p>
                      <a:pPr algn="ctr" rtl="0"/>
                      <a:r>
                        <a:rPr lang="en-US" sz="1050" b="0" i="0" u="none" strike="noStrike" kern="1200" baseline="0" dirty="0" smtClean="0">
                          <a:solidFill>
                            <a:srgbClr val="000000"/>
                          </a:solidFill>
                          <a:latin typeface="Marker Felt"/>
                          <a:ea typeface="ＭＳ 明朝"/>
                        </a:rPr>
                        <a:t>What’s one piece of positive feedback?</a:t>
                      </a:r>
                    </a:p>
                    <a:p>
                      <a:pPr algn="ctr" rtl="0"/>
                      <a:endParaRPr lang="en-US" sz="1050" b="0" i="0" u="none" strike="noStrike" kern="1200" baseline="0" dirty="0" smtClean="0">
                        <a:solidFill>
                          <a:srgbClr val="000000"/>
                        </a:solidFill>
                        <a:latin typeface="Marker Felt"/>
                        <a:ea typeface="ＭＳ 明朝"/>
                      </a:endParaRPr>
                    </a:p>
                    <a:p>
                      <a:pPr algn="ctr" rtl="0"/>
                      <a:r>
                        <a:rPr lang="en-US" sz="1050" b="0" i="0" u="none" strike="noStrike" kern="1200" baseline="0" dirty="0" smtClean="0">
                          <a:solidFill>
                            <a:srgbClr val="000000"/>
                          </a:solidFill>
                          <a:latin typeface="Marker Felt"/>
                        </a:rPr>
                        <a:t>What’s one piece of constructive feedback?</a:t>
                      </a:r>
                      <a:r>
                        <a:rPr lang="en-US" sz="1600" b="0" i="0" u="none" strike="noStrike" kern="1200" baseline="0" dirty="0" smtClean="0">
                          <a:solidFill>
                            <a:srgbClr val="000000"/>
                          </a:solidFill>
                          <a:latin typeface="Marker Felt"/>
                        </a:rPr>
                        <a:t> </a:t>
                      </a:r>
                      <a:endParaRPr lang="en-US" dirty="0"/>
                    </a:p>
                  </a:txBody>
                  <a:tcPr marL="45720" marR="45720">
                    <a:lnL w="19050" cap="flat" cmpd="sng" algn="ctr">
                      <a:solidFill>
                        <a:scrgbClr r="0" g="0" b="0"/>
                      </a:solidFill>
                      <a:prstDash val="sysDash"/>
                      <a:round/>
                      <a:headEnd type="none" w="med" len="med"/>
                      <a:tailEnd type="none" w="med" len="med"/>
                    </a:lnL>
                    <a:lnR w="19050" cap="flat" cmpd="sng" algn="ctr">
                      <a:solidFill>
                        <a:scrgbClr r="0" g="0" b="0"/>
                      </a:solidFill>
                      <a:prstDash val="sysDash"/>
                      <a:round/>
                      <a:headEnd type="none" w="med" len="med"/>
                      <a:tailEnd type="none" w="med" len="med"/>
                    </a:lnR>
                    <a:lnT w="19050" cap="flat" cmpd="sng" algn="ctr">
                      <a:solidFill>
                        <a:scrgbClr r="0" g="0" b="0"/>
                      </a:solidFill>
                      <a:prstDash val="sysDash"/>
                      <a:round/>
                      <a:headEnd type="none" w="med" len="med"/>
                      <a:tailEnd type="none" w="med" len="med"/>
                    </a:lnT>
                    <a:lnB w="19050" cap="flat" cmpd="sng" algn="ctr">
                      <a:solidFill>
                        <a:scrgbClr r="0" g="0" b="0"/>
                      </a:solidFill>
                      <a:prstDash val="sysDash"/>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Oval 5"/>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800" dirty="0" smtClean="0">
                <a:solidFill>
                  <a:sysClr val="windowText" lastClr="000000"/>
                </a:solidFill>
              </a:rPr>
              <a:t>28</a:t>
            </a:r>
            <a:endParaRPr lang="en-AU" sz="1400" dirty="0">
              <a:solidFill>
                <a:sysClr val="windowText" lastClr="000000"/>
              </a:solidFill>
            </a:endParaRPr>
          </a:p>
        </p:txBody>
      </p:sp>
    </p:spTree>
    <p:extLst>
      <p:ext uri="{BB962C8B-B14F-4D97-AF65-F5344CB8AC3E}">
        <p14:creationId xmlns:p14="http://schemas.microsoft.com/office/powerpoint/2010/main" val="158838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9544" y="554684"/>
            <a:ext cx="6120247" cy="8356134"/>
          </a:xfrm>
          <a:prstGeom prst="rect">
            <a:avLst/>
          </a:prstGeom>
        </p:spPr>
        <p:txBody>
          <a:bodyPr wrap="square">
            <a:spAutoFit/>
          </a:bodyPr>
          <a:lstStyle/>
          <a:p>
            <a:r>
              <a:rPr lang="en-AU" sz="1000" i="1" dirty="0" smtClean="0">
                <a:latin typeface="&amp;quot"/>
              </a:rPr>
              <a:t>Transcript</a:t>
            </a:r>
            <a:br>
              <a:rPr lang="en-AU" sz="1000" i="1" dirty="0" smtClean="0">
                <a:latin typeface="&amp;quot"/>
              </a:rPr>
            </a:br>
            <a:endParaRPr lang="en-AU" sz="1000" i="1" dirty="0">
              <a:latin typeface="&amp;quot"/>
            </a:endParaRPr>
          </a:p>
          <a:p>
            <a:r>
              <a:rPr lang="en-AU" sz="1600" b="1" dirty="0" smtClean="0">
                <a:latin typeface="&amp;quot"/>
              </a:rPr>
              <a:t>“Touchscreen”</a:t>
            </a:r>
            <a:r>
              <a:rPr lang="en-AU" sz="1600" b="1" dirty="0">
                <a:latin typeface="&amp;quot"/>
              </a:rPr>
              <a:t> </a:t>
            </a:r>
            <a:r>
              <a:rPr lang="en-AU" sz="1600" b="1" dirty="0" smtClean="0">
                <a:latin typeface="&amp;quot"/>
              </a:rPr>
              <a:t>by Marshall </a:t>
            </a:r>
            <a:r>
              <a:rPr lang="en-AU" sz="1600" b="1" dirty="0">
                <a:latin typeface="&amp;quot"/>
              </a:rPr>
              <a:t>Davis </a:t>
            </a:r>
            <a:r>
              <a:rPr lang="en-AU" sz="1600" b="1" dirty="0" smtClean="0">
                <a:latin typeface="&amp;quot"/>
              </a:rPr>
              <a:t>Jones</a:t>
            </a:r>
            <a:br>
              <a:rPr lang="en-AU" sz="1600" b="1" dirty="0" smtClean="0">
                <a:latin typeface="&amp;quot"/>
              </a:rPr>
            </a:br>
            <a:endParaRPr lang="en-AU" sz="1600" b="1" dirty="0">
              <a:latin typeface="&amp;quot"/>
            </a:endParaRPr>
          </a:p>
          <a:p>
            <a:r>
              <a:rPr lang="en-AU" sz="1100" dirty="0" smtClean="0">
                <a:latin typeface="&amp;quot"/>
              </a:rPr>
              <a:t>Introducing </a:t>
            </a:r>
            <a:r>
              <a:rPr lang="en-AU" sz="1100" dirty="0">
                <a:latin typeface="&amp;quot"/>
              </a:rPr>
              <a:t>the new Apple </a:t>
            </a:r>
            <a:r>
              <a:rPr lang="en-AU" sz="1100" dirty="0" err="1">
                <a:latin typeface="&amp;quot"/>
              </a:rPr>
              <a:t>iPerson</a:t>
            </a:r>
            <a:r>
              <a:rPr lang="en-AU" sz="1100" dirty="0">
                <a:latin typeface="&amp;quot"/>
              </a:rPr>
              <a:t/>
            </a:r>
            <a:br>
              <a:rPr lang="en-AU" sz="1100" dirty="0">
                <a:latin typeface="&amp;quot"/>
              </a:rPr>
            </a:br>
            <a:r>
              <a:rPr lang="en-AU" sz="1100" dirty="0">
                <a:latin typeface="&amp;quot"/>
              </a:rPr>
              <a:t>complete with </a:t>
            </a:r>
            <a:r>
              <a:rPr lang="en-AU" sz="1100" dirty="0" err="1">
                <a:latin typeface="&amp;quot"/>
              </a:rPr>
              <a:t>multitouch</a:t>
            </a:r>
            <a:r>
              <a:rPr lang="en-AU" sz="1100" dirty="0">
                <a:latin typeface="&amp;quot"/>
              </a:rPr>
              <a:t> and volume control</a:t>
            </a:r>
            <a:br>
              <a:rPr lang="en-AU" sz="1100" dirty="0">
                <a:latin typeface="&amp;quot"/>
              </a:rPr>
            </a:br>
            <a:r>
              <a:rPr lang="en-AU" sz="1100" dirty="0">
                <a:latin typeface="&amp;quot"/>
              </a:rPr>
              <a:t>doesn't it feel good to touch?</a:t>
            </a:r>
            <a:br>
              <a:rPr lang="en-AU" sz="1100" dirty="0">
                <a:latin typeface="&amp;quot"/>
              </a:rPr>
            </a:br>
            <a:r>
              <a:rPr lang="en-AU" sz="1100" dirty="0">
                <a:latin typeface="&amp;quot"/>
              </a:rPr>
              <a:t>doesn't it feel good to touch?</a:t>
            </a:r>
            <a:br>
              <a:rPr lang="en-AU" sz="1100" dirty="0">
                <a:latin typeface="&amp;quot"/>
              </a:rPr>
            </a:br>
            <a:r>
              <a:rPr lang="en-AU" sz="1100" dirty="0">
                <a:latin typeface="&amp;quot"/>
              </a:rPr>
              <a:t>doesn't it feel good to touch?</a:t>
            </a:r>
            <a:br>
              <a:rPr lang="en-AU" sz="1100" dirty="0">
                <a:latin typeface="&amp;quot"/>
              </a:rPr>
            </a:br>
            <a:r>
              <a:rPr lang="en-AU" sz="1100" dirty="0">
                <a:latin typeface="&amp;quot"/>
              </a:rPr>
              <a:t/>
            </a:r>
            <a:br>
              <a:rPr lang="en-AU" sz="1100" dirty="0">
                <a:latin typeface="&amp;quot"/>
              </a:rPr>
            </a:br>
            <a:r>
              <a:rPr lang="en-AU" sz="1100" dirty="0">
                <a:latin typeface="&amp;quot"/>
              </a:rPr>
              <a:t>my world is so digital</a:t>
            </a:r>
            <a:br>
              <a:rPr lang="en-AU" sz="1100" dirty="0">
                <a:latin typeface="&amp;quot"/>
              </a:rPr>
            </a:br>
            <a:r>
              <a:rPr lang="en-AU" sz="1100" dirty="0">
                <a:latin typeface="&amp;quot"/>
              </a:rPr>
              <a:t>that I have forgotten what that feels like</a:t>
            </a:r>
            <a:br>
              <a:rPr lang="en-AU" sz="1100" dirty="0">
                <a:latin typeface="&amp;quot"/>
              </a:rPr>
            </a:br>
            <a:r>
              <a:rPr lang="en-AU" sz="1100" dirty="0">
                <a:latin typeface="&amp;quot"/>
              </a:rPr>
              <a:t>it used to be hard to connect when friends formed cliques</a:t>
            </a:r>
            <a:br>
              <a:rPr lang="en-AU" sz="1100" dirty="0">
                <a:latin typeface="&amp;quot"/>
              </a:rPr>
            </a:br>
            <a:r>
              <a:rPr lang="en-AU" sz="1100" dirty="0">
                <a:latin typeface="&amp;quot"/>
              </a:rPr>
              <a:t>but it's even more difficult to connect now that clicks form friends</a:t>
            </a:r>
            <a:br>
              <a:rPr lang="en-AU" sz="1100" dirty="0">
                <a:latin typeface="&amp;quot"/>
              </a:rPr>
            </a:br>
            <a:r>
              <a:rPr lang="en-AU" sz="1100" dirty="0">
                <a:latin typeface="&amp;quot"/>
              </a:rPr>
              <a:t>But who am I to judge?</a:t>
            </a:r>
            <a:br>
              <a:rPr lang="en-AU" sz="1100" dirty="0">
                <a:latin typeface="&amp;quot"/>
              </a:rPr>
            </a:br>
            <a:r>
              <a:rPr lang="en-AU" sz="1100" dirty="0">
                <a:latin typeface="&amp;quot"/>
              </a:rPr>
              <a:t>I face Facebook</a:t>
            </a:r>
            <a:br>
              <a:rPr lang="en-AU" sz="1100" dirty="0">
                <a:latin typeface="&amp;quot"/>
              </a:rPr>
            </a:br>
            <a:r>
              <a:rPr lang="en-AU" sz="1100" dirty="0">
                <a:latin typeface="&amp;quot"/>
              </a:rPr>
              <a:t>more than books face me</a:t>
            </a:r>
            <a:br>
              <a:rPr lang="en-AU" sz="1100" dirty="0">
                <a:latin typeface="&amp;quot"/>
              </a:rPr>
            </a:br>
            <a:r>
              <a:rPr lang="en-AU" sz="1100" dirty="0">
                <a:latin typeface="&amp;quot"/>
              </a:rPr>
              <a:t>hoping to</a:t>
            </a:r>
            <a:br>
              <a:rPr lang="en-AU" sz="1100" dirty="0">
                <a:latin typeface="&amp;quot"/>
              </a:rPr>
            </a:br>
            <a:r>
              <a:rPr lang="en-AU" sz="1100" dirty="0">
                <a:latin typeface="&amp;quot"/>
              </a:rPr>
              <a:t>book face-to-faces</a:t>
            </a:r>
            <a:br>
              <a:rPr lang="en-AU" sz="1100" dirty="0">
                <a:latin typeface="&amp;quot"/>
              </a:rPr>
            </a:br>
            <a:r>
              <a:rPr lang="en-AU" sz="1100" dirty="0">
                <a:latin typeface="&amp;quot"/>
              </a:rPr>
              <a:t>I update my status</a:t>
            </a:r>
            <a:br>
              <a:rPr lang="en-AU" sz="1100" dirty="0">
                <a:latin typeface="&amp;quot"/>
              </a:rPr>
            </a:br>
            <a:r>
              <a:rPr lang="en-AU" sz="1100" dirty="0">
                <a:latin typeface="&amp;quot"/>
              </a:rPr>
              <a:t>420 spaces</a:t>
            </a:r>
            <a:br>
              <a:rPr lang="en-AU" sz="1100" dirty="0">
                <a:latin typeface="&amp;quot"/>
              </a:rPr>
            </a:br>
            <a:r>
              <a:rPr lang="en-AU" sz="1100" dirty="0">
                <a:latin typeface="&amp;quot"/>
              </a:rPr>
              <a:t>to prove that I am still breathing</a:t>
            </a:r>
            <a:br>
              <a:rPr lang="en-AU" sz="1100" dirty="0">
                <a:latin typeface="&amp;quot"/>
              </a:rPr>
            </a:br>
            <a:r>
              <a:rPr lang="en-AU" sz="1100" dirty="0">
                <a:latin typeface="&amp;quot"/>
              </a:rPr>
              <a:t>failure to do this daily</a:t>
            </a:r>
            <a:br>
              <a:rPr lang="en-AU" sz="1100" dirty="0">
                <a:latin typeface="&amp;quot"/>
              </a:rPr>
            </a:br>
            <a:r>
              <a:rPr lang="en-AU" sz="1100" dirty="0">
                <a:latin typeface="&amp;quot"/>
              </a:rPr>
              <a:t>means my whole web wide world will forget that I exist</a:t>
            </a:r>
            <a:br>
              <a:rPr lang="en-AU" sz="1100" dirty="0">
                <a:latin typeface="&amp;quot"/>
              </a:rPr>
            </a:br>
            <a:r>
              <a:rPr lang="en-AU" sz="1100" dirty="0">
                <a:latin typeface="&amp;quot"/>
              </a:rPr>
              <a:t>but with 3,000 friends online</a:t>
            </a:r>
            <a:br>
              <a:rPr lang="en-AU" sz="1100" dirty="0">
                <a:latin typeface="&amp;quot"/>
              </a:rPr>
            </a:br>
            <a:r>
              <a:rPr lang="en-AU" sz="1100" dirty="0">
                <a:latin typeface="&amp;quot"/>
              </a:rPr>
              <a:t>only five I can count in real life</a:t>
            </a:r>
            <a:br>
              <a:rPr lang="en-AU" sz="1100" dirty="0">
                <a:latin typeface="&amp;quot"/>
              </a:rPr>
            </a:br>
            <a:r>
              <a:rPr lang="en-AU" sz="1100" dirty="0">
                <a:latin typeface="&amp;quot"/>
              </a:rPr>
              <a:t>why wouldn't I spend more time in a world where there are more people that 'like' me</a:t>
            </a:r>
            <a:br>
              <a:rPr lang="en-AU" sz="1100" dirty="0">
                <a:latin typeface="&amp;quot"/>
              </a:rPr>
            </a:br>
            <a:r>
              <a:rPr lang="en-AU" sz="1100" dirty="0">
                <a:latin typeface="&amp;quot"/>
              </a:rPr>
              <a:t>Wouldn't you?</a:t>
            </a:r>
            <a:br>
              <a:rPr lang="en-AU" sz="1100" dirty="0">
                <a:latin typeface="&amp;quot"/>
              </a:rPr>
            </a:br>
            <a:r>
              <a:rPr lang="en-AU" sz="1100" dirty="0">
                <a:latin typeface="&amp;quot"/>
              </a:rPr>
              <a:t>Here, it doesn't matter</a:t>
            </a:r>
            <a:br>
              <a:rPr lang="en-AU" sz="1100" dirty="0">
                <a:latin typeface="&amp;quot"/>
              </a:rPr>
            </a:br>
            <a:r>
              <a:rPr lang="en-AU" sz="1100" dirty="0">
                <a:latin typeface="&amp;quot"/>
              </a:rPr>
              <a:t>if I'm an amateur person</a:t>
            </a:r>
            <a:br>
              <a:rPr lang="en-AU" sz="1100" dirty="0">
                <a:latin typeface="&amp;quot"/>
              </a:rPr>
            </a:br>
            <a:r>
              <a:rPr lang="en-AU" sz="1100" dirty="0">
                <a:latin typeface="&amp;quot"/>
              </a:rPr>
              <a:t>as long as I have a 'pro' file</a:t>
            </a:r>
            <a:br>
              <a:rPr lang="en-AU" sz="1100" dirty="0">
                <a:latin typeface="&amp;quot"/>
              </a:rPr>
            </a:br>
            <a:r>
              <a:rPr lang="en-AU" sz="1100" dirty="0">
                <a:latin typeface="&amp;quot"/>
              </a:rPr>
              <a:t>my smile is 50% genuine</a:t>
            </a:r>
            <a:br>
              <a:rPr lang="en-AU" sz="1100" dirty="0">
                <a:latin typeface="&amp;quot"/>
              </a:rPr>
            </a:br>
            <a:r>
              <a:rPr lang="en-AU" sz="1100" dirty="0">
                <a:latin typeface="&amp;quot"/>
              </a:rPr>
              <a:t>and 50% genuine HD</a:t>
            </a:r>
            <a:br>
              <a:rPr lang="en-AU" sz="1100" dirty="0">
                <a:latin typeface="&amp;quot"/>
              </a:rPr>
            </a:br>
            <a:r>
              <a:rPr lang="en-AU" sz="1100" dirty="0">
                <a:latin typeface="&amp;quot"/>
              </a:rPr>
              <a:t>You would need </a:t>
            </a:r>
            <a:r>
              <a:rPr lang="en-AU" sz="1100" dirty="0" err="1">
                <a:latin typeface="&amp;quot"/>
              </a:rPr>
              <a:t>blu</a:t>
            </a:r>
            <a:r>
              <a:rPr lang="en-AU" sz="1100" dirty="0">
                <a:latin typeface="&amp;quot"/>
              </a:rPr>
              <a:t>-rays to see the white on my teeth</a:t>
            </a:r>
            <a:br>
              <a:rPr lang="en-AU" sz="1100" dirty="0">
                <a:latin typeface="&amp;quot"/>
              </a:rPr>
            </a:br>
            <a:r>
              <a:rPr lang="en-AU" sz="1100" dirty="0">
                <a:latin typeface="&amp;quot"/>
              </a:rPr>
              <a:t>but I'm not that focused</a:t>
            </a:r>
            <a:br>
              <a:rPr lang="en-AU" sz="1100" dirty="0">
                <a:latin typeface="&amp;quot"/>
              </a:rPr>
            </a:br>
            <a:r>
              <a:rPr lang="en-AU" sz="1100" dirty="0">
                <a:latin typeface="&amp;quot"/>
              </a:rPr>
              <a:t>ten tabs open</a:t>
            </a:r>
            <a:br>
              <a:rPr lang="en-AU" sz="1100" dirty="0">
                <a:latin typeface="&amp;quot"/>
              </a:rPr>
            </a:br>
            <a:r>
              <a:rPr lang="en-AU" sz="1100" dirty="0" err="1">
                <a:latin typeface="&amp;quot"/>
              </a:rPr>
              <a:t>hopin</a:t>
            </a:r>
            <a:r>
              <a:rPr lang="en-AU" sz="1100" dirty="0">
                <a:latin typeface="&amp;quot"/>
              </a:rPr>
              <a:t>'</a:t>
            </a:r>
            <a:br>
              <a:rPr lang="en-AU" sz="1100" dirty="0">
                <a:latin typeface="&amp;quot"/>
              </a:rPr>
            </a:br>
            <a:r>
              <a:rPr lang="en-AU" sz="1100" dirty="0">
                <a:latin typeface="&amp;quot"/>
              </a:rPr>
              <a:t>my problems can be resolved with a 1600 by 1700 resolution</a:t>
            </a:r>
            <a:br>
              <a:rPr lang="en-AU" sz="1100" dirty="0">
                <a:latin typeface="&amp;quot"/>
              </a:rPr>
            </a:br>
            <a:r>
              <a:rPr lang="en-AU" sz="1100" dirty="0">
                <a:latin typeface="&amp;quot"/>
              </a:rPr>
              <a:t>this is a problem with this evolution</a:t>
            </a:r>
            <a:br>
              <a:rPr lang="en-AU" sz="1100" dirty="0">
                <a:latin typeface="&amp;quot"/>
              </a:rPr>
            </a:br>
            <a:r>
              <a:rPr lang="en-AU" sz="1100" dirty="0">
                <a:latin typeface="&amp;quot"/>
              </a:rPr>
              <a:t>doubled over we used to sit in tree tops</a:t>
            </a:r>
            <a:br>
              <a:rPr lang="en-AU" sz="1100" dirty="0">
                <a:latin typeface="&amp;quot"/>
              </a:rPr>
            </a:br>
            <a:r>
              <a:rPr lang="en-AU" sz="1100" dirty="0">
                <a:latin typeface="&amp;quot"/>
              </a:rPr>
              <a:t>till we swung down and stood upright</a:t>
            </a:r>
            <a:br>
              <a:rPr lang="en-AU" sz="1100" dirty="0">
                <a:latin typeface="&amp;quot"/>
              </a:rPr>
            </a:br>
            <a:r>
              <a:rPr lang="en-AU" sz="1100" dirty="0">
                <a:latin typeface="&amp;quot"/>
              </a:rPr>
              <a:t>then someone slipped a disc</a:t>
            </a:r>
            <a:br>
              <a:rPr lang="en-AU" sz="1100" dirty="0">
                <a:latin typeface="&amp;quot"/>
              </a:rPr>
            </a:br>
            <a:r>
              <a:rPr lang="en-AU" sz="1100" dirty="0">
                <a:latin typeface="&amp;quot"/>
              </a:rPr>
              <a:t>now we are doubled over at desktops</a:t>
            </a:r>
            <a:br>
              <a:rPr lang="en-AU" sz="1100" dirty="0">
                <a:latin typeface="&amp;quot"/>
              </a:rPr>
            </a:br>
            <a:r>
              <a:rPr lang="en-AU" sz="1100" dirty="0">
                <a:latin typeface="&amp;quot"/>
              </a:rPr>
              <a:t>from the Garden of Eden</a:t>
            </a:r>
            <a:br>
              <a:rPr lang="en-AU" sz="1100" dirty="0">
                <a:latin typeface="&amp;quot"/>
              </a:rPr>
            </a:br>
            <a:r>
              <a:rPr lang="en-AU" sz="1100" dirty="0">
                <a:latin typeface="&amp;quot"/>
              </a:rPr>
              <a:t>to the branches of Macintosh</a:t>
            </a:r>
            <a:br>
              <a:rPr lang="en-AU" sz="1100" dirty="0">
                <a:latin typeface="&amp;quot"/>
              </a:rPr>
            </a:br>
            <a:r>
              <a:rPr lang="en-AU" sz="1100" dirty="0">
                <a:latin typeface="&amp;quot"/>
              </a:rPr>
              <a:t>apple picking has always come at a great cost</a:t>
            </a:r>
            <a:br>
              <a:rPr lang="en-AU" sz="1100" dirty="0">
                <a:latin typeface="&amp;quot"/>
              </a:rPr>
            </a:br>
            <a:r>
              <a:rPr lang="en-AU" sz="1100" dirty="0">
                <a:latin typeface="&amp;quot"/>
              </a:rPr>
              <a:t>iPod iMac iPhone iChat</a:t>
            </a:r>
            <a:br>
              <a:rPr lang="en-AU" sz="1100" dirty="0">
                <a:latin typeface="&amp;quot"/>
              </a:rPr>
            </a:br>
            <a:endParaRPr lang="en-AU" sz="1000" b="0" i="0" strike="noStrike" dirty="0">
              <a:effectLst/>
              <a:latin typeface="&amp;quot"/>
            </a:endParaRPr>
          </a:p>
        </p:txBody>
      </p:sp>
      <p:sp>
        <p:nvSpPr>
          <p:cNvPr id="3" name="Oval 2"/>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a:solidFill>
                  <a:sysClr val="windowText" lastClr="000000"/>
                </a:solidFill>
              </a:rPr>
              <a:t>2</a:t>
            </a:r>
            <a:endParaRPr lang="en-AU" sz="1200" dirty="0">
              <a:solidFill>
                <a:sysClr val="windowText" lastClr="000000"/>
              </a:solidFill>
            </a:endParaRPr>
          </a:p>
        </p:txBody>
      </p:sp>
    </p:spTree>
    <p:extLst>
      <p:ext uri="{BB962C8B-B14F-4D97-AF65-F5344CB8AC3E}">
        <p14:creationId xmlns:p14="http://schemas.microsoft.com/office/powerpoint/2010/main" val="243216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982" y="538208"/>
            <a:ext cx="6806045" cy="6863417"/>
          </a:xfrm>
          <a:prstGeom prst="rect">
            <a:avLst/>
          </a:prstGeom>
        </p:spPr>
        <p:txBody>
          <a:bodyPr wrap="square">
            <a:spAutoFit/>
          </a:bodyPr>
          <a:lstStyle/>
          <a:p>
            <a:r>
              <a:rPr lang="en-AU" sz="1100" dirty="0">
                <a:latin typeface="&amp;quot"/>
              </a:rPr>
              <a:t>I can do all of these things without making eye contact</a:t>
            </a:r>
            <a:br>
              <a:rPr lang="en-AU" sz="1100" dirty="0">
                <a:latin typeface="&amp;quot"/>
              </a:rPr>
            </a:br>
            <a:r>
              <a:rPr lang="en-AU" sz="1100" dirty="0">
                <a:latin typeface="&amp;quot"/>
              </a:rPr>
              <a:t>We used to sprint to pick and store blackberries</a:t>
            </a:r>
            <a:br>
              <a:rPr lang="en-AU" sz="1100" dirty="0">
                <a:latin typeface="&amp;quot"/>
              </a:rPr>
            </a:br>
            <a:r>
              <a:rPr lang="en-AU" sz="1100" dirty="0">
                <a:latin typeface="&amp;quot"/>
              </a:rPr>
              <a:t>Now we run to the Sprint Store to pick Blackberries</a:t>
            </a:r>
            <a:br>
              <a:rPr lang="en-AU" sz="1100" dirty="0">
                <a:latin typeface="&amp;quot"/>
              </a:rPr>
            </a:br>
            <a:r>
              <a:rPr lang="en-AU" sz="1100" dirty="0">
                <a:latin typeface="&amp;quot"/>
              </a:rPr>
              <a:t>it's </a:t>
            </a:r>
            <a:r>
              <a:rPr lang="en-AU" sz="1100" dirty="0" smtClean="0">
                <a:latin typeface="&amp;quot"/>
              </a:rPr>
              <a:t>scary</a:t>
            </a:r>
          </a:p>
          <a:p>
            <a:r>
              <a:rPr lang="en-AU" sz="1100" dirty="0" smtClean="0">
                <a:latin typeface="&amp;quot"/>
              </a:rPr>
              <a:t>I </a:t>
            </a:r>
            <a:r>
              <a:rPr lang="en-AU" sz="1100" dirty="0">
                <a:latin typeface="&amp;quot"/>
              </a:rPr>
              <a:t>can't hear the sound of mother nature speaking over all this tweeting</a:t>
            </a:r>
            <a:br>
              <a:rPr lang="en-AU" sz="1100" dirty="0">
                <a:latin typeface="&amp;quot"/>
              </a:rPr>
            </a:br>
            <a:r>
              <a:rPr lang="en-AU" sz="1100" dirty="0">
                <a:latin typeface="&amp;quot"/>
              </a:rPr>
              <a:t>and along with it is our ability to feel as it's fleeting</a:t>
            </a:r>
            <a:br>
              <a:rPr lang="en-AU" sz="1100" dirty="0">
                <a:latin typeface="&amp;quot"/>
              </a:rPr>
            </a:br>
            <a:r>
              <a:rPr lang="en-AU" sz="1100" dirty="0">
                <a:latin typeface="&amp;quot"/>
              </a:rPr>
              <a:t>you would think these headphone jacks inject in the flesh</a:t>
            </a:r>
            <a:br>
              <a:rPr lang="en-AU" sz="1100" dirty="0">
                <a:latin typeface="&amp;quot"/>
              </a:rPr>
            </a:br>
            <a:r>
              <a:rPr lang="en-AU" sz="1100" dirty="0">
                <a:latin typeface="&amp;quot"/>
              </a:rPr>
              <a:t>the way we connect to disconnect</a:t>
            </a:r>
            <a:br>
              <a:rPr lang="en-AU" sz="1100" dirty="0">
                <a:latin typeface="&amp;quot"/>
              </a:rPr>
            </a:br>
            <a:r>
              <a:rPr lang="en-AU" sz="1100" dirty="0">
                <a:latin typeface="&amp;quot"/>
              </a:rPr>
              <a:t>power on</a:t>
            </a:r>
            <a:br>
              <a:rPr lang="en-AU" sz="1100" dirty="0">
                <a:latin typeface="&amp;quot"/>
              </a:rPr>
            </a:br>
            <a:r>
              <a:rPr lang="en-AU" sz="1100" dirty="0">
                <a:latin typeface="&amp;quot"/>
              </a:rPr>
              <a:t>but we are powerless</a:t>
            </a:r>
            <a:br>
              <a:rPr lang="en-AU" sz="1100" dirty="0">
                <a:latin typeface="&amp;quot"/>
              </a:rPr>
            </a:br>
            <a:r>
              <a:rPr lang="en-AU" sz="1100" dirty="0">
                <a:latin typeface="&amp;quot"/>
              </a:rPr>
              <a:t>they got us love drugged</a:t>
            </a:r>
            <a:br>
              <a:rPr lang="en-AU" sz="1100" dirty="0">
                <a:latin typeface="&amp;quot"/>
              </a:rPr>
            </a:br>
            <a:r>
              <a:rPr lang="en-AU" sz="1100" dirty="0">
                <a:latin typeface="&amp;quot"/>
              </a:rPr>
              <a:t>Like e-pills</a:t>
            </a:r>
            <a:br>
              <a:rPr lang="en-AU" sz="1100" dirty="0">
                <a:latin typeface="&amp;quot"/>
              </a:rPr>
            </a:br>
            <a:r>
              <a:rPr lang="en-AU" sz="1100" dirty="0">
                <a:latin typeface="&amp;quot"/>
              </a:rPr>
              <a:t>so we E*TRADE</a:t>
            </a:r>
            <a:br>
              <a:rPr lang="en-AU" sz="1100" dirty="0">
                <a:latin typeface="&amp;quot"/>
              </a:rPr>
            </a:br>
            <a:r>
              <a:rPr lang="en-AU" sz="1100" dirty="0">
                <a:latin typeface="&amp;quot"/>
              </a:rPr>
              <a:t>email</a:t>
            </a:r>
            <a:br>
              <a:rPr lang="en-AU" sz="1100" dirty="0">
                <a:latin typeface="&amp;quot"/>
              </a:rPr>
            </a:br>
            <a:r>
              <a:rPr lang="en-AU" sz="1100" dirty="0">
                <a:latin typeface="&amp;quot"/>
              </a:rPr>
              <a:t>e-motion</a:t>
            </a:r>
            <a:br>
              <a:rPr lang="en-AU" sz="1100" dirty="0">
                <a:latin typeface="&amp;quot"/>
              </a:rPr>
            </a:br>
            <a:r>
              <a:rPr lang="en-AU" sz="1100" dirty="0">
                <a:latin typeface="&amp;quot"/>
              </a:rPr>
              <a:t>like e-commerce</a:t>
            </a:r>
            <a:br>
              <a:rPr lang="en-AU" sz="1100" dirty="0">
                <a:latin typeface="&amp;quot"/>
              </a:rPr>
            </a:br>
            <a:r>
              <a:rPr lang="en-AU" sz="1100" dirty="0">
                <a:latin typeface="&amp;quot"/>
              </a:rPr>
              <a:t>because now money can buy love</a:t>
            </a:r>
            <a:br>
              <a:rPr lang="en-AU" sz="1100" dirty="0">
                <a:latin typeface="&amp;quot"/>
              </a:rPr>
            </a:br>
            <a:r>
              <a:rPr lang="en-AU" sz="1100" dirty="0">
                <a:latin typeface="&amp;quot"/>
              </a:rPr>
              <a:t>for $9.95 a month</a:t>
            </a:r>
            <a:br>
              <a:rPr lang="en-AU" sz="1100" dirty="0">
                <a:latin typeface="&amp;quot"/>
              </a:rPr>
            </a:br>
            <a:r>
              <a:rPr lang="en-AU" sz="1100" dirty="0">
                <a:latin typeface="&amp;quot"/>
              </a:rPr>
              <a:t>click</a:t>
            </a:r>
            <a:br>
              <a:rPr lang="en-AU" sz="1100" dirty="0">
                <a:latin typeface="&amp;quot"/>
              </a:rPr>
            </a:br>
            <a:r>
              <a:rPr lang="en-AU" sz="1100" dirty="0">
                <a:latin typeface="&amp;quot"/>
              </a:rPr>
              <a:t>to proceed the checkout</a:t>
            </a:r>
            <a:br>
              <a:rPr lang="en-AU" sz="1100" dirty="0">
                <a:latin typeface="&amp;quot"/>
              </a:rPr>
            </a:br>
            <a:r>
              <a:rPr lang="en-AU" sz="1100" dirty="0">
                <a:latin typeface="&amp;quot"/>
              </a:rPr>
              <a:t>click</a:t>
            </a:r>
            <a:br>
              <a:rPr lang="en-AU" sz="1100" dirty="0">
                <a:latin typeface="&amp;quot"/>
              </a:rPr>
            </a:br>
            <a:r>
              <a:rPr lang="en-AU" sz="1100" dirty="0">
                <a:latin typeface="&amp;quot"/>
              </a:rPr>
              <a:t>to x out where our hearts once where</a:t>
            </a:r>
            <a:br>
              <a:rPr lang="en-AU" sz="1100" dirty="0">
                <a:latin typeface="&amp;quot"/>
              </a:rPr>
            </a:br>
            <a:r>
              <a:rPr lang="en-AU" sz="1100" dirty="0">
                <a:latin typeface="&amp;quot"/>
              </a:rPr>
              <a:t>click</a:t>
            </a:r>
            <a:br>
              <a:rPr lang="en-AU" sz="1100" dirty="0">
                <a:latin typeface="&amp;quot"/>
              </a:rPr>
            </a:br>
            <a:r>
              <a:rPr lang="en-AU" sz="1100" dirty="0">
                <a:latin typeface="&amp;quot"/>
              </a:rPr>
              <a:t>I've uploaded this hug I hope she gets it</a:t>
            </a:r>
            <a:br>
              <a:rPr lang="en-AU" sz="1100" dirty="0">
                <a:latin typeface="&amp;quot"/>
              </a:rPr>
            </a:br>
            <a:r>
              <a:rPr lang="en-AU" sz="1100" dirty="0">
                <a:latin typeface="&amp;quot"/>
              </a:rPr>
              <a:t>click</a:t>
            </a:r>
            <a:br>
              <a:rPr lang="en-AU" sz="1100" dirty="0">
                <a:latin typeface="&amp;quot"/>
              </a:rPr>
            </a:br>
            <a:r>
              <a:rPr lang="en-AU" sz="1100" dirty="0">
                <a:latin typeface="&amp;quot"/>
              </a:rPr>
              <a:t>I'm making love to my wife I hope she's logged in</a:t>
            </a:r>
            <a:br>
              <a:rPr lang="en-AU" sz="1100" dirty="0">
                <a:latin typeface="&amp;quot"/>
              </a:rPr>
            </a:br>
            <a:r>
              <a:rPr lang="en-AU" sz="1100" dirty="0">
                <a:latin typeface="&amp;quot"/>
              </a:rPr>
              <a:t>click</a:t>
            </a:r>
            <a:br>
              <a:rPr lang="en-AU" sz="1100" dirty="0">
                <a:latin typeface="&amp;quot"/>
              </a:rPr>
            </a:br>
            <a:r>
              <a:rPr lang="en-AU" sz="1100" dirty="0">
                <a:latin typeface="&amp;quot"/>
              </a:rPr>
              <a:t>I'm holding my daughter over a Skype conference call</a:t>
            </a:r>
            <a:br>
              <a:rPr lang="en-AU" sz="1100" dirty="0">
                <a:latin typeface="&amp;quot"/>
              </a:rPr>
            </a:br>
            <a:r>
              <a:rPr lang="en-AU" sz="1100" dirty="0">
                <a:latin typeface="&amp;quot"/>
              </a:rPr>
              <a:t>while she's crying in the crib in the next room</a:t>
            </a:r>
            <a:br>
              <a:rPr lang="en-AU" sz="1100" dirty="0">
                <a:latin typeface="&amp;quot"/>
              </a:rPr>
            </a:br>
            <a:r>
              <a:rPr lang="en-AU" sz="1100" dirty="0">
                <a:latin typeface="&amp;quot"/>
              </a:rPr>
              <a:t>click</a:t>
            </a:r>
            <a:br>
              <a:rPr lang="en-AU" sz="1100" dirty="0">
                <a:latin typeface="&amp;quot"/>
              </a:rPr>
            </a:br>
            <a:r>
              <a:rPr lang="en-AU" sz="1100" dirty="0">
                <a:latin typeface="&amp;quot"/>
              </a:rPr>
              <a:t>so when my phone goes off in my hip iTouch and iTouch and iTouch</a:t>
            </a:r>
            <a:br>
              <a:rPr lang="en-AU" sz="1100" dirty="0">
                <a:latin typeface="&amp;quot"/>
              </a:rPr>
            </a:br>
            <a:r>
              <a:rPr lang="en-AU" sz="1100" dirty="0">
                <a:latin typeface="&amp;quot"/>
              </a:rPr>
              <a:t>because in a world</a:t>
            </a:r>
            <a:br>
              <a:rPr lang="en-AU" sz="1100" dirty="0">
                <a:latin typeface="&amp;quot"/>
              </a:rPr>
            </a:br>
            <a:r>
              <a:rPr lang="en-AU" sz="1100" dirty="0">
                <a:latin typeface="&amp;quot"/>
              </a:rPr>
              <a:t>where there are voices that are only read</a:t>
            </a:r>
            <a:br>
              <a:rPr lang="en-AU" sz="1100" dirty="0">
                <a:latin typeface="&amp;quot"/>
              </a:rPr>
            </a:br>
            <a:r>
              <a:rPr lang="en-AU" sz="1100" dirty="0">
                <a:latin typeface="&amp;quot"/>
              </a:rPr>
              <a:t>and laughter is never heard</a:t>
            </a:r>
            <a:br>
              <a:rPr lang="en-AU" sz="1100" dirty="0">
                <a:latin typeface="&amp;quot"/>
              </a:rPr>
            </a:br>
            <a:r>
              <a:rPr lang="en-AU" sz="1100" dirty="0">
                <a:latin typeface="&amp;quot"/>
              </a:rPr>
              <a:t>or I'm so desperate to feel</a:t>
            </a:r>
            <a:br>
              <a:rPr lang="en-AU" sz="1100" dirty="0">
                <a:latin typeface="&amp;quot"/>
              </a:rPr>
            </a:br>
            <a:r>
              <a:rPr lang="en-AU" sz="1100" dirty="0">
                <a:latin typeface="&amp;quot"/>
              </a:rPr>
              <a:t>that I hope the Technologic can reverse the universe</a:t>
            </a:r>
            <a:br>
              <a:rPr lang="en-AU" sz="1100" dirty="0">
                <a:latin typeface="&amp;quot"/>
              </a:rPr>
            </a:br>
            <a:r>
              <a:rPr lang="en-AU" sz="1100" dirty="0">
                <a:latin typeface="&amp;quot"/>
              </a:rPr>
              <a:t>so the screen can touch me back</a:t>
            </a:r>
            <a:br>
              <a:rPr lang="en-AU" sz="1100" dirty="0">
                <a:latin typeface="&amp;quot"/>
              </a:rPr>
            </a:br>
            <a:r>
              <a:rPr lang="en-AU" sz="1100" dirty="0">
                <a:latin typeface="&amp;quot"/>
              </a:rPr>
              <a:t>and maybe it will</a:t>
            </a:r>
            <a:br>
              <a:rPr lang="en-AU" sz="1100" dirty="0">
                <a:latin typeface="&amp;quot"/>
              </a:rPr>
            </a:br>
            <a:r>
              <a:rPr lang="en-AU" sz="1100" dirty="0">
                <a:latin typeface="&amp;quot"/>
              </a:rPr>
              <a:t>When our technology is advanced enough...</a:t>
            </a:r>
            <a:br>
              <a:rPr lang="en-AU" sz="1100" dirty="0">
                <a:latin typeface="&amp;quot"/>
              </a:rPr>
            </a:br>
            <a:r>
              <a:rPr lang="en-AU" sz="1100" dirty="0">
                <a:latin typeface="&amp;quot"/>
              </a:rPr>
              <a:t>to make us human again</a:t>
            </a:r>
          </a:p>
        </p:txBody>
      </p:sp>
      <p:sp>
        <p:nvSpPr>
          <p:cNvPr id="3" name="Oval 2"/>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a:solidFill>
                  <a:sysClr val="windowText" lastClr="000000"/>
                </a:solidFill>
              </a:rPr>
              <a:t>3</a:t>
            </a:r>
            <a:endParaRPr lang="en-AU" sz="1200" dirty="0">
              <a:solidFill>
                <a:sysClr val="windowText" lastClr="000000"/>
              </a:solidFill>
            </a:endParaRPr>
          </a:p>
        </p:txBody>
      </p:sp>
    </p:spTree>
    <p:extLst>
      <p:ext uri="{BB962C8B-B14F-4D97-AF65-F5344CB8AC3E}">
        <p14:creationId xmlns:p14="http://schemas.microsoft.com/office/powerpoint/2010/main" val="388533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a:off x="1953491" y="307988"/>
            <a:ext cx="3124946" cy="901834"/>
          </a:xfrm>
          <a:prstGeom prst="cloud">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lumMod val="85000"/>
                </a:schemeClr>
              </a:solidFill>
            </a:endParaRPr>
          </a:p>
        </p:txBody>
      </p:sp>
      <p:sp>
        <p:nvSpPr>
          <p:cNvPr id="2" name="Title 1"/>
          <p:cNvSpPr>
            <a:spLocks noGrp="1"/>
          </p:cNvSpPr>
          <p:nvPr>
            <p:ph type="ctrTitle"/>
          </p:nvPr>
        </p:nvSpPr>
        <p:spPr>
          <a:xfrm>
            <a:off x="514350" y="402436"/>
            <a:ext cx="5829300" cy="624173"/>
          </a:xfrm>
        </p:spPr>
        <p:txBody>
          <a:bodyPr>
            <a:normAutofit fontScale="90000"/>
          </a:bodyPr>
          <a:lstStyle/>
          <a:p>
            <a:r>
              <a:rPr lang="en-AU" sz="3600" b="1" dirty="0" smtClean="0"/>
              <a:t>Brainstorm</a:t>
            </a:r>
            <a:endParaRPr lang="en-AU" b="1" dirty="0"/>
          </a:p>
        </p:txBody>
      </p:sp>
      <p:sp>
        <p:nvSpPr>
          <p:cNvPr id="3" name="Subtitle 2"/>
          <p:cNvSpPr>
            <a:spLocks noGrp="1"/>
          </p:cNvSpPr>
          <p:nvPr>
            <p:ph type="subTitle" idx="1"/>
          </p:nvPr>
        </p:nvSpPr>
        <p:spPr>
          <a:xfrm>
            <a:off x="-446809" y="2345326"/>
            <a:ext cx="4800600" cy="533400"/>
          </a:xfrm>
        </p:spPr>
        <p:txBody>
          <a:bodyPr>
            <a:normAutofit lnSpcReduction="10000"/>
          </a:bodyPr>
          <a:lstStyle/>
          <a:p>
            <a:r>
              <a:rPr lang="en-AU" dirty="0" smtClean="0"/>
              <a:t>Slam Poetry</a:t>
            </a:r>
            <a:endParaRPr lang="en-AU" dirty="0"/>
          </a:p>
        </p:txBody>
      </p:sp>
      <p:sp>
        <p:nvSpPr>
          <p:cNvPr id="4" name="Subtitle 2"/>
          <p:cNvSpPr txBox="1">
            <a:spLocks/>
          </p:cNvSpPr>
          <p:nvPr/>
        </p:nvSpPr>
        <p:spPr>
          <a:xfrm>
            <a:off x="818526" y="6848158"/>
            <a:ext cx="4800600" cy="533400"/>
          </a:xfrm>
          <a:prstGeom prst="rect">
            <a:avLst/>
          </a:prstGeom>
        </p:spPr>
        <p:txBody>
          <a:bodyPr vert="horz" lIns="91429" tIns="45714" rIns="91429" bIns="45714" rtlCol="0">
            <a:normAutofit lnSpcReduction="10000"/>
          </a:bodyPr>
          <a:lstStyle>
            <a:lvl1pPr marL="0" indent="0" algn="ctr" defTabSz="457146"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146" indent="0" algn="ctr" defTabSz="457146"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293" indent="0" algn="ctr" defTabSz="457146"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440"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586"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5733"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2879"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026"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17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AU" dirty="0" smtClean="0"/>
              <a:t>Performance</a:t>
            </a:r>
            <a:endParaRPr lang="en-AU" dirty="0"/>
          </a:p>
        </p:txBody>
      </p:sp>
      <p:sp>
        <p:nvSpPr>
          <p:cNvPr id="5" name="Subtitle 2"/>
          <p:cNvSpPr txBox="1">
            <a:spLocks/>
          </p:cNvSpPr>
          <p:nvPr/>
        </p:nvSpPr>
        <p:spPr>
          <a:xfrm>
            <a:off x="1953491" y="4461161"/>
            <a:ext cx="4800600" cy="533400"/>
          </a:xfrm>
          <a:prstGeom prst="rect">
            <a:avLst/>
          </a:prstGeom>
        </p:spPr>
        <p:txBody>
          <a:bodyPr vert="horz" lIns="91429" tIns="45714" rIns="91429" bIns="45714" rtlCol="0">
            <a:normAutofit lnSpcReduction="10000"/>
          </a:bodyPr>
          <a:lstStyle>
            <a:lvl1pPr marL="0" indent="0" algn="ctr" defTabSz="457146"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146" indent="0" algn="ctr" defTabSz="457146"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293" indent="0" algn="ctr" defTabSz="457146"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440"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586"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5733"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2879"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026"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172" indent="0" algn="ctr" defTabSz="457146"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AU" dirty="0" smtClean="0"/>
              <a:t>Important issues</a:t>
            </a:r>
            <a:endParaRPr lang="en-AU" dirty="0"/>
          </a:p>
        </p:txBody>
      </p:sp>
      <p:sp>
        <p:nvSpPr>
          <p:cNvPr id="7" name="Oval 6"/>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a:solidFill>
                  <a:sysClr val="windowText" lastClr="000000"/>
                </a:solidFill>
              </a:rPr>
              <a:t>4</a:t>
            </a:r>
            <a:endParaRPr lang="en-AU" sz="1200" dirty="0">
              <a:solidFill>
                <a:sysClr val="windowText" lastClr="000000"/>
              </a:solidFill>
            </a:endParaRPr>
          </a:p>
        </p:txBody>
      </p:sp>
    </p:spTree>
    <p:extLst>
      <p:ext uri="{BB962C8B-B14F-4D97-AF65-F5344CB8AC3E}">
        <p14:creationId xmlns:p14="http://schemas.microsoft.com/office/powerpoint/2010/main" val="36516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287" y="343782"/>
            <a:ext cx="6117193" cy="352409"/>
          </a:xfrm>
        </p:spPr>
        <p:txBody>
          <a:bodyPr>
            <a:normAutofit fontScale="90000"/>
          </a:bodyPr>
          <a:lstStyle/>
          <a:p>
            <a:r>
              <a:rPr lang="en-US" sz="2000" b="1" u="sng" dirty="0" smtClean="0">
                <a:latin typeface="Archistico Bold"/>
                <a:cs typeface="Archistico Bold"/>
              </a:rPr>
              <a:t>My Multidimensional Identity</a:t>
            </a:r>
            <a:br>
              <a:rPr lang="en-US" sz="2000" b="1" u="sng" dirty="0" smtClean="0">
                <a:latin typeface="Archistico Bold"/>
                <a:cs typeface="Archistico Bold"/>
              </a:rPr>
            </a:br>
            <a:endParaRPr lang="en-US" sz="1100" i="1" dirty="0">
              <a:latin typeface="Archistico Bold"/>
              <a:cs typeface="Archistico Bold"/>
            </a:endParaRPr>
          </a:p>
        </p:txBody>
      </p:sp>
      <p:sp>
        <p:nvSpPr>
          <p:cNvPr id="9" name="Rectangle 8"/>
          <p:cNvSpPr/>
          <p:nvPr/>
        </p:nvSpPr>
        <p:spPr>
          <a:xfrm>
            <a:off x="531087" y="3331736"/>
            <a:ext cx="5826607" cy="1643527"/>
          </a:xfrm>
          <a:prstGeom prst="rect">
            <a:avLst/>
          </a:prstGeom>
        </p:spPr>
        <p:txBody>
          <a:bodyPr wrap="square">
            <a:spAutoFit/>
          </a:bodyPr>
          <a:lstStyle/>
          <a:p>
            <a:pPr algn="ctr">
              <a:lnSpc>
                <a:spcPct val="120000"/>
              </a:lnSpc>
            </a:pPr>
            <a:r>
              <a:rPr lang="en-US" sz="1200" b="1" dirty="0">
                <a:latin typeface="Marker Felt"/>
                <a:cs typeface="Marker Felt"/>
              </a:rPr>
              <a:t>Journal a little more deeply about </a:t>
            </a:r>
            <a:r>
              <a:rPr lang="en-US" sz="1200" b="1" dirty="0" smtClean="0">
                <a:latin typeface="Marker Felt"/>
                <a:cs typeface="Marker Felt"/>
              </a:rPr>
              <a:t>any of these below</a:t>
            </a:r>
            <a:r>
              <a:rPr lang="en-US" sz="1200" b="1" dirty="0">
                <a:latin typeface="Marker Felt"/>
                <a:cs typeface="Marker Felt"/>
              </a:rPr>
              <a:t>. </a:t>
            </a:r>
            <a:r>
              <a:rPr lang="en-US" sz="1200" b="1" dirty="0" smtClean="0">
                <a:latin typeface="Marker Felt"/>
                <a:cs typeface="Marker Felt"/>
              </a:rPr>
              <a:t/>
            </a:r>
            <a:br>
              <a:rPr lang="en-US" sz="1200" b="1" dirty="0" smtClean="0">
                <a:latin typeface="Marker Felt"/>
                <a:cs typeface="Marker Felt"/>
              </a:rPr>
            </a:br>
            <a:r>
              <a:rPr lang="en-US" sz="1200" b="1" dirty="0" smtClean="0">
                <a:latin typeface="Marker Felt"/>
                <a:cs typeface="Marker Felt"/>
              </a:rPr>
              <a:t>These </a:t>
            </a:r>
            <a:r>
              <a:rPr lang="en-US" sz="1200" b="1" dirty="0">
                <a:latin typeface="Marker Felt"/>
                <a:cs typeface="Marker Felt"/>
              </a:rPr>
              <a:t>sentence starters might help:</a:t>
            </a:r>
            <a:endParaRPr lang="en-US" sz="1200" dirty="0">
              <a:latin typeface="Marker Felt"/>
              <a:cs typeface="Marker Felt"/>
            </a:endParaRPr>
          </a:p>
          <a:p>
            <a:pPr marL="228600" indent="-228600">
              <a:lnSpc>
                <a:spcPct val="120000"/>
              </a:lnSpc>
              <a:buAutoNum type="arabicPeriod"/>
            </a:pPr>
            <a:r>
              <a:rPr lang="en-US" sz="1200" dirty="0">
                <a:latin typeface="Marker Felt"/>
                <a:cs typeface="Marker Felt"/>
              </a:rPr>
              <a:t>This piece of my identity I identify most strongly with </a:t>
            </a:r>
            <a:r>
              <a:rPr lang="en-US" sz="1200" dirty="0" smtClean="0">
                <a:latin typeface="Marker Felt"/>
                <a:cs typeface="Marker Felt"/>
              </a:rPr>
              <a:t>is…</a:t>
            </a:r>
            <a:endParaRPr lang="en-US" sz="1200" dirty="0">
              <a:latin typeface="Marker Felt"/>
              <a:cs typeface="Marker Felt"/>
            </a:endParaRPr>
          </a:p>
          <a:p>
            <a:pPr marL="228600" indent="-228600">
              <a:lnSpc>
                <a:spcPct val="120000"/>
              </a:lnSpc>
              <a:buAutoNum type="arabicPeriod"/>
            </a:pPr>
            <a:r>
              <a:rPr lang="en-US" sz="1200" dirty="0">
                <a:latin typeface="Marker Felt"/>
                <a:cs typeface="Marker Felt"/>
              </a:rPr>
              <a:t>This is super important to me </a:t>
            </a:r>
            <a:r>
              <a:rPr lang="en-US" sz="1200" dirty="0" smtClean="0">
                <a:latin typeface="Marker Felt"/>
                <a:cs typeface="Marker Felt"/>
              </a:rPr>
              <a:t>because…</a:t>
            </a:r>
            <a:endParaRPr lang="en-US" sz="1200" dirty="0">
              <a:latin typeface="Marker Felt"/>
              <a:cs typeface="Marker Felt"/>
            </a:endParaRPr>
          </a:p>
          <a:p>
            <a:pPr marL="228600" indent="-228600">
              <a:lnSpc>
                <a:spcPct val="120000"/>
              </a:lnSpc>
              <a:buAutoNum type="arabicPeriod"/>
            </a:pPr>
            <a:r>
              <a:rPr lang="en-US" sz="1200" dirty="0">
                <a:latin typeface="Marker Felt"/>
                <a:cs typeface="Marker Felt"/>
              </a:rPr>
              <a:t>I think of myself </a:t>
            </a:r>
            <a:r>
              <a:rPr lang="en-US" sz="1200" dirty="0" smtClean="0">
                <a:latin typeface="Marker Felt"/>
                <a:cs typeface="Marker Felt"/>
              </a:rPr>
              <a:t>as…</a:t>
            </a:r>
          </a:p>
          <a:p>
            <a:pPr marL="228600" indent="-228600">
              <a:lnSpc>
                <a:spcPct val="120000"/>
              </a:lnSpc>
              <a:buAutoNum type="arabicPeriod"/>
            </a:pPr>
            <a:r>
              <a:rPr lang="en-US" sz="1200" dirty="0" smtClean="0">
                <a:latin typeface="Marker Felt"/>
                <a:cs typeface="Marker Felt"/>
              </a:rPr>
              <a:t>The </a:t>
            </a:r>
            <a:r>
              <a:rPr lang="en-US" sz="1200" dirty="0">
                <a:latin typeface="Marker Felt"/>
                <a:cs typeface="Marker Felt"/>
              </a:rPr>
              <a:t>part of my identity I identify least with </a:t>
            </a:r>
            <a:r>
              <a:rPr lang="en-US" sz="1200" dirty="0" smtClean="0">
                <a:latin typeface="Marker Felt"/>
                <a:cs typeface="Marker Felt"/>
              </a:rPr>
              <a:t>is…</a:t>
            </a:r>
          </a:p>
          <a:p>
            <a:pPr marL="228600" indent="-228600">
              <a:lnSpc>
                <a:spcPct val="120000"/>
              </a:lnSpc>
              <a:buAutoNum type="arabicPeriod"/>
            </a:pPr>
            <a:r>
              <a:rPr lang="en-US" sz="1200" dirty="0" smtClean="0">
                <a:latin typeface="Marker Felt"/>
                <a:cs typeface="Marker Felt"/>
              </a:rPr>
              <a:t>My </a:t>
            </a:r>
            <a:r>
              <a:rPr lang="en-US" sz="1200" dirty="0">
                <a:latin typeface="Marker Felt"/>
                <a:cs typeface="Marker Felt"/>
              </a:rPr>
              <a:t>friends/family might say I’m _____, but I think I’m _____</a:t>
            </a:r>
          </a:p>
        </p:txBody>
      </p:sp>
      <p:graphicFrame>
        <p:nvGraphicFramePr>
          <p:cNvPr id="16" name="Table 15"/>
          <p:cNvGraphicFramePr>
            <a:graphicFrameLocks noGrp="1"/>
          </p:cNvGraphicFramePr>
          <p:nvPr>
            <p:extLst>
              <p:ext uri="{D42A27DB-BD31-4B8C-83A1-F6EECF244321}">
                <p14:modId xmlns:p14="http://schemas.microsoft.com/office/powerpoint/2010/main" val="2844060165"/>
              </p:ext>
            </p:extLst>
          </p:nvPr>
        </p:nvGraphicFramePr>
        <p:xfrm>
          <a:off x="531089" y="4832910"/>
          <a:ext cx="5826605" cy="3933630"/>
        </p:xfrm>
        <a:graphic>
          <a:graphicData uri="http://schemas.openxmlformats.org/drawingml/2006/table">
            <a:tbl>
              <a:tblPr firstRow="1" bandRow="1">
                <a:tableStyleId>{5940675A-B579-460E-94D1-54222C63F5DA}</a:tableStyleId>
              </a:tblPr>
              <a:tblGrid>
                <a:gridCol w="5826605">
                  <a:extLst>
                    <a:ext uri="{9D8B030D-6E8A-4147-A177-3AD203B41FA5}">
                      <a16:colId xmlns:a16="http://schemas.microsoft.com/office/drawing/2014/main" val="20000"/>
                    </a:ext>
                  </a:extLst>
                </a:gridCol>
              </a:tblGrid>
              <a:tr h="43707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707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3707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707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707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707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3707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3707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3707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5283873"/>
                  </a:ext>
                </a:extLst>
              </a:tr>
            </a:tbl>
          </a:graphicData>
        </a:graphic>
      </p:graphicFrame>
      <p:sp>
        <p:nvSpPr>
          <p:cNvPr id="4" name="Oval 3"/>
          <p:cNvSpPr/>
          <p:nvPr/>
        </p:nvSpPr>
        <p:spPr>
          <a:xfrm>
            <a:off x="2432895" y="1810831"/>
            <a:ext cx="1999976" cy="523089"/>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AU" dirty="0"/>
          </a:p>
        </p:txBody>
      </p:sp>
      <p:sp>
        <p:nvSpPr>
          <p:cNvPr id="7" name="Rectangle 6"/>
          <p:cNvSpPr/>
          <p:nvPr/>
        </p:nvSpPr>
        <p:spPr>
          <a:xfrm>
            <a:off x="618638" y="532109"/>
            <a:ext cx="5651504" cy="461665"/>
          </a:xfrm>
          <a:prstGeom prst="rect">
            <a:avLst/>
          </a:prstGeom>
        </p:spPr>
        <p:txBody>
          <a:bodyPr wrap="square">
            <a:spAutoFit/>
          </a:bodyPr>
          <a:lstStyle/>
          <a:p>
            <a:r>
              <a:rPr lang="en-US" sz="1200" dirty="0" smtClean="0">
                <a:latin typeface="Marker Felt"/>
                <a:cs typeface="Marker Felt"/>
              </a:rPr>
              <a:t>Write your name in the shape below. In the space around your name decide what makes up your identity (age, gender, values, beliefs, culture, interests etc.)</a:t>
            </a:r>
            <a:endParaRPr lang="en-AU" sz="1200" dirty="0"/>
          </a:p>
        </p:txBody>
      </p:sp>
      <p:sp>
        <p:nvSpPr>
          <p:cNvPr id="8" name="Oval 7"/>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smtClean="0">
                <a:solidFill>
                  <a:sysClr val="windowText" lastClr="000000"/>
                </a:solidFill>
              </a:rPr>
              <a:t>5</a:t>
            </a:r>
            <a:endParaRPr lang="en-AU" sz="1200" dirty="0">
              <a:solidFill>
                <a:sysClr val="windowText" lastClr="000000"/>
              </a:solidFill>
            </a:endParaRPr>
          </a:p>
        </p:txBody>
      </p:sp>
    </p:spTree>
    <p:extLst>
      <p:ext uri="{BB962C8B-B14F-4D97-AF65-F5344CB8AC3E}">
        <p14:creationId xmlns:p14="http://schemas.microsoft.com/office/powerpoint/2010/main" val="116482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286" y="265257"/>
            <a:ext cx="6117194" cy="782726"/>
          </a:xfrm>
        </p:spPr>
        <p:txBody>
          <a:bodyPr>
            <a:normAutofit/>
          </a:bodyPr>
          <a:lstStyle/>
          <a:p>
            <a:r>
              <a:rPr lang="en-US" sz="2000" b="1" dirty="0">
                <a:latin typeface="Archistico Bold"/>
                <a:cs typeface="Archistico Bold"/>
              </a:rPr>
              <a:t>Interactive </a:t>
            </a:r>
            <a:r>
              <a:rPr lang="en-US" sz="2000" b="1" dirty="0" smtClean="0">
                <a:latin typeface="Archistico Bold"/>
                <a:cs typeface="Archistico Bold"/>
              </a:rPr>
              <a:t>Slam-Poem-of-the-Day:</a:t>
            </a:r>
            <a:r>
              <a:rPr lang="en-US" sz="2400" b="1" u="sng" dirty="0" smtClean="0">
                <a:latin typeface="Archistico Bold"/>
                <a:cs typeface="Archistico Bold"/>
              </a:rPr>
              <a:t/>
            </a:r>
            <a:br>
              <a:rPr lang="en-US" sz="2400" b="1" u="sng" dirty="0" smtClean="0">
                <a:latin typeface="Archistico Bold"/>
                <a:cs typeface="Archistico Bold"/>
              </a:rPr>
            </a:br>
            <a:r>
              <a:rPr lang="en-US" sz="1400" b="1" dirty="0">
                <a:latin typeface="Archistico Bold"/>
                <a:cs typeface="Archistico Bold"/>
              </a:rPr>
              <a:t>“Times I’ve Been Mistaken for a Girl”</a:t>
            </a:r>
          </a:p>
        </p:txBody>
      </p:sp>
      <p:sp>
        <p:nvSpPr>
          <p:cNvPr id="5" name="Rectangle 4"/>
          <p:cNvSpPr/>
          <p:nvPr/>
        </p:nvSpPr>
        <p:spPr>
          <a:xfrm>
            <a:off x="374286" y="1059096"/>
            <a:ext cx="6117193" cy="321306"/>
          </a:xfrm>
          <a:prstGeom prst="rect">
            <a:avLst/>
          </a:prstGeom>
        </p:spPr>
        <p:txBody>
          <a:bodyPr wrap="square">
            <a:spAutoFit/>
          </a:bodyPr>
          <a:lstStyle/>
          <a:p>
            <a:pPr marL="228600" indent="-228600">
              <a:lnSpc>
                <a:spcPct val="140000"/>
              </a:lnSpc>
              <a:buAutoNum type="arabicPeriod"/>
            </a:pPr>
            <a:r>
              <a:rPr lang="en-US" sz="1200" b="1" dirty="0" smtClean="0">
                <a:latin typeface="Marker Felt"/>
                <a:cs typeface="Marker Felt"/>
              </a:rPr>
              <a:t>What is an assumption?</a:t>
            </a:r>
          </a:p>
        </p:txBody>
      </p:sp>
      <p:graphicFrame>
        <p:nvGraphicFramePr>
          <p:cNvPr id="4" name="Table 3"/>
          <p:cNvGraphicFramePr>
            <a:graphicFrameLocks noGrp="1"/>
          </p:cNvGraphicFramePr>
          <p:nvPr>
            <p:extLst>
              <p:ext uri="{D42A27DB-BD31-4B8C-83A1-F6EECF244321}">
                <p14:modId xmlns:p14="http://schemas.microsoft.com/office/powerpoint/2010/main" val="3815267000"/>
              </p:ext>
            </p:extLst>
          </p:nvPr>
        </p:nvGraphicFramePr>
        <p:xfrm>
          <a:off x="440166" y="1459289"/>
          <a:ext cx="5826607" cy="1112520"/>
        </p:xfrm>
        <a:graphic>
          <a:graphicData uri="http://schemas.openxmlformats.org/drawingml/2006/table">
            <a:tbl>
              <a:tblPr firstRow="1" bandRow="1">
                <a:tableStyleId>{5940675A-B579-460E-94D1-54222C63F5DA}</a:tableStyleId>
              </a:tblPr>
              <a:tblGrid>
                <a:gridCol w="5826607">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5" name="Rectangle 14"/>
          <p:cNvSpPr/>
          <p:nvPr/>
        </p:nvSpPr>
        <p:spPr>
          <a:xfrm>
            <a:off x="374286" y="2818208"/>
            <a:ext cx="6117193" cy="609398"/>
          </a:xfrm>
          <a:prstGeom prst="rect">
            <a:avLst/>
          </a:prstGeom>
        </p:spPr>
        <p:txBody>
          <a:bodyPr wrap="square">
            <a:spAutoFit/>
          </a:bodyPr>
          <a:lstStyle/>
          <a:p>
            <a:pPr>
              <a:lnSpc>
                <a:spcPct val="140000"/>
              </a:lnSpc>
            </a:pPr>
            <a:r>
              <a:rPr lang="en-US" sz="1200" b="1" dirty="0" smtClean="0">
                <a:latin typeface="Marker Felt"/>
                <a:cs typeface="Marker Felt"/>
              </a:rPr>
              <a:t>2. After </a:t>
            </a:r>
            <a:r>
              <a:rPr lang="en-US" sz="1200" b="1" dirty="0">
                <a:latin typeface="Marker Felt"/>
                <a:cs typeface="Marker Felt"/>
              </a:rPr>
              <a:t>the first viewing of Times I’ve Been Mistaken for a Girl, what were your thoughts </a:t>
            </a:r>
            <a:r>
              <a:rPr lang="en-US" sz="1200" b="1" dirty="0" smtClean="0">
                <a:latin typeface="Marker Felt"/>
                <a:cs typeface="Marker Felt"/>
              </a:rPr>
              <a:t>of </a:t>
            </a:r>
            <a:r>
              <a:rPr lang="en-US" sz="1200" b="1" dirty="0">
                <a:latin typeface="Marker Felt"/>
                <a:cs typeface="Marker Felt"/>
              </a:rPr>
              <a:t>the poem? </a:t>
            </a:r>
            <a:endParaRPr lang="en-US" sz="1200" dirty="0">
              <a:latin typeface="Marker Felt"/>
              <a:cs typeface="Marker Felt"/>
            </a:endParaRPr>
          </a:p>
        </p:txBody>
      </p:sp>
      <p:graphicFrame>
        <p:nvGraphicFramePr>
          <p:cNvPr id="17" name="Table 16"/>
          <p:cNvGraphicFramePr>
            <a:graphicFrameLocks noGrp="1"/>
          </p:cNvGraphicFramePr>
          <p:nvPr>
            <p:extLst>
              <p:ext uri="{D42A27DB-BD31-4B8C-83A1-F6EECF244321}">
                <p14:modId xmlns:p14="http://schemas.microsoft.com/office/powerpoint/2010/main" val="1226928642"/>
              </p:ext>
            </p:extLst>
          </p:nvPr>
        </p:nvGraphicFramePr>
        <p:xfrm>
          <a:off x="473555" y="3351030"/>
          <a:ext cx="5826607" cy="1112520"/>
        </p:xfrm>
        <a:graphic>
          <a:graphicData uri="http://schemas.openxmlformats.org/drawingml/2006/table">
            <a:tbl>
              <a:tblPr firstRow="1" bandRow="1">
                <a:tableStyleId>{5940675A-B579-460E-94D1-54222C63F5DA}</a:tableStyleId>
              </a:tblPr>
              <a:tblGrid>
                <a:gridCol w="5826607">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2" name="Rectangle 21"/>
          <p:cNvSpPr/>
          <p:nvPr/>
        </p:nvSpPr>
        <p:spPr>
          <a:xfrm>
            <a:off x="374285" y="4550314"/>
            <a:ext cx="6117193" cy="794064"/>
          </a:xfrm>
          <a:prstGeom prst="rect">
            <a:avLst/>
          </a:prstGeom>
        </p:spPr>
        <p:txBody>
          <a:bodyPr wrap="square">
            <a:spAutoFit/>
          </a:bodyPr>
          <a:lstStyle/>
          <a:p>
            <a:pPr>
              <a:lnSpc>
                <a:spcPct val="140000"/>
              </a:lnSpc>
            </a:pPr>
            <a:r>
              <a:rPr lang="en-US" sz="1200" b="1" dirty="0">
                <a:latin typeface="Marker Felt"/>
                <a:cs typeface="Marker Felt"/>
              </a:rPr>
              <a:t>DURING 2</a:t>
            </a:r>
            <a:r>
              <a:rPr lang="en-US" sz="1200" b="1" baseline="30000" dirty="0">
                <a:latin typeface="Marker Felt"/>
                <a:cs typeface="Marker Felt"/>
              </a:rPr>
              <a:t>nd</a:t>
            </a:r>
            <a:r>
              <a:rPr lang="en-US" sz="1200" b="1" dirty="0">
                <a:latin typeface="Marker Felt"/>
                <a:cs typeface="Marker Felt"/>
              </a:rPr>
              <a:t> viewing of Times I’ve Been Mistaken for a Girl, write down</a:t>
            </a:r>
            <a:r>
              <a:rPr lang="en-US" sz="1200" b="1" dirty="0" smtClean="0">
                <a:latin typeface="Marker Felt"/>
                <a:cs typeface="Marker Felt"/>
              </a:rPr>
              <a:t>:</a:t>
            </a:r>
          </a:p>
          <a:p>
            <a:pPr>
              <a:lnSpc>
                <a:spcPct val="140000"/>
              </a:lnSpc>
            </a:pPr>
            <a:r>
              <a:rPr lang="en-US" sz="1200" dirty="0" smtClean="0">
                <a:latin typeface="Marker Felt"/>
                <a:cs typeface="Marker Felt"/>
              </a:rPr>
              <a:t> </a:t>
            </a:r>
            <a:r>
              <a:rPr lang="en-US" sz="1200" dirty="0">
                <a:latin typeface="Marker Felt"/>
                <a:cs typeface="Marker Felt"/>
              </a:rPr>
              <a:t>What assumptions is he saying that people are making?</a:t>
            </a:r>
          </a:p>
          <a:p>
            <a:endParaRPr lang="en-US" sz="1200" b="1" dirty="0">
              <a:latin typeface="Marker Felt"/>
              <a:cs typeface="Marker Felt"/>
            </a:endParaRPr>
          </a:p>
        </p:txBody>
      </p:sp>
      <p:graphicFrame>
        <p:nvGraphicFramePr>
          <p:cNvPr id="23" name="Table 22"/>
          <p:cNvGraphicFramePr>
            <a:graphicFrameLocks noGrp="1"/>
          </p:cNvGraphicFramePr>
          <p:nvPr>
            <p:extLst>
              <p:ext uri="{D42A27DB-BD31-4B8C-83A1-F6EECF244321}">
                <p14:modId xmlns:p14="http://schemas.microsoft.com/office/powerpoint/2010/main" val="2781361847"/>
              </p:ext>
            </p:extLst>
          </p:nvPr>
        </p:nvGraphicFramePr>
        <p:xfrm>
          <a:off x="440165" y="5354566"/>
          <a:ext cx="5826607" cy="1112520"/>
        </p:xfrm>
        <a:graphic>
          <a:graphicData uri="http://schemas.openxmlformats.org/drawingml/2006/table">
            <a:tbl>
              <a:tblPr firstRow="1" bandRow="1">
                <a:tableStyleId>{5940675A-B579-460E-94D1-54222C63F5DA}</a:tableStyleId>
              </a:tblPr>
              <a:tblGrid>
                <a:gridCol w="5826607">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4" name="Rectangle 23"/>
          <p:cNvSpPr/>
          <p:nvPr/>
        </p:nvSpPr>
        <p:spPr>
          <a:xfrm>
            <a:off x="374286" y="6660613"/>
            <a:ext cx="6117193" cy="461665"/>
          </a:xfrm>
          <a:prstGeom prst="rect">
            <a:avLst/>
          </a:prstGeom>
        </p:spPr>
        <p:txBody>
          <a:bodyPr wrap="square">
            <a:spAutoFit/>
          </a:bodyPr>
          <a:lstStyle/>
          <a:p>
            <a:r>
              <a:rPr lang="en-US" sz="1200" dirty="0">
                <a:latin typeface="Marker Felt"/>
                <a:cs typeface="Marker Felt"/>
              </a:rPr>
              <a:t>What </a:t>
            </a:r>
            <a:r>
              <a:rPr lang="en-US" sz="1200" dirty="0" smtClean="0">
                <a:latin typeface="Marker Felt"/>
                <a:cs typeface="Marker Felt"/>
              </a:rPr>
              <a:t>messages </a:t>
            </a:r>
            <a:r>
              <a:rPr lang="en-US" sz="1200" dirty="0">
                <a:latin typeface="Marker Felt"/>
                <a:cs typeface="Marker Felt"/>
              </a:rPr>
              <a:t>is he trying to give them?</a:t>
            </a:r>
          </a:p>
          <a:p>
            <a:endParaRPr lang="en-US" sz="1200" b="1" dirty="0">
              <a:latin typeface="Marker Felt"/>
              <a:cs typeface="Marker Felt"/>
            </a:endParaRPr>
          </a:p>
        </p:txBody>
      </p:sp>
      <p:graphicFrame>
        <p:nvGraphicFramePr>
          <p:cNvPr id="25" name="Table 24"/>
          <p:cNvGraphicFramePr>
            <a:graphicFrameLocks noGrp="1"/>
          </p:cNvGraphicFramePr>
          <p:nvPr>
            <p:extLst>
              <p:ext uri="{D42A27DB-BD31-4B8C-83A1-F6EECF244321}">
                <p14:modId xmlns:p14="http://schemas.microsoft.com/office/powerpoint/2010/main" val="1597960358"/>
              </p:ext>
            </p:extLst>
          </p:nvPr>
        </p:nvGraphicFramePr>
        <p:xfrm>
          <a:off x="473556" y="7151089"/>
          <a:ext cx="5826607" cy="1112520"/>
        </p:xfrm>
        <a:graphic>
          <a:graphicData uri="http://schemas.openxmlformats.org/drawingml/2006/table">
            <a:tbl>
              <a:tblPr firstRow="1" bandRow="1">
                <a:tableStyleId>{5940675A-B579-460E-94D1-54222C63F5DA}</a:tableStyleId>
              </a:tblPr>
              <a:tblGrid>
                <a:gridCol w="5826607">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1" name="Oval 10"/>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a:solidFill>
                  <a:sysClr val="windowText" lastClr="000000"/>
                </a:solidFill>
              </a:rPr>
              <a:t>6</a:t>
            </a:r>
            <a:endParaRPr lang="en-AU" sz="1200" dirty="0">
              <a:solidFill>
                <a:sysClr val="windowText" lastClr="000000"/>
              </a:solidFill>
            </a:endParaRPr>
          </a:p>
        </p:txBody>
      </p:sp>
    </p:spTree>
    <p:extLst>
      <p:ext uri="{BB962C8B-B14F-4D97-AF65-F5344CB8AC3E}">
        <p14:creationId xmlns:p14="http://schemas.microsoft.com/office/powerpoint/2010/main" val="422327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407963" y="1001058"/>
            <a:ext cx="6138310" cy="769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proxima nova"/>
              </a:rPr>
              <a:t>Times I’ve been mistaken for a girl. One, ever since I was tall enough to reach the phone, perched and mounted against my wall, I was old enough to answer it. And every time I did, I was always greeted by someone on the other end calling me ma’am. And, for the longest time, I thought they were saying ‘man,’ because I was cool and hip, man.</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proxima nova"/>
              </a:rPr>
              <a:t>Two, when entering high school, I found a correlation between girls finding I was cute and long swishy hair, so I grew my hair out like an optimist never cut their dreams down or how dreamers never trim their hopes short. But this lion’s mane became and remained a gender mystery to some store owners asking my girlfriend and I, “So, how are you ladies doing tonight?”</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proxima nova"/>
              </a:rPr>
              <a:t>Three, I was always a crier. And, with three older brothers, manlier and tougher than I, it wouldn’t be strange to hear “shut up” or “buck up.” Uncomfortably familiar like loneliness. Hearing “stop being a girl” was a terrible mantra that I just got used to like “I will never amount to anything” or “I will die alone.”</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596B8"/>
                </a:solidFill>
                <a:effectLst/>
                <a:latin typeface="proxima nova"/>
              </a:rPr>
              <a:t>  </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proxima nova"/>
              </a:rPr>
              <a:t>Four Though very far from the truth, my mom in her traditional ways, believes ‘gay’ to be synonymous with ‘effeminate,’ so it wouldn’t be odd for her to question my sexuality due to the clothing I wore or how much I spent on appearances. “Why don’t you go do boy things?” “How are you going to take care of your wife?”</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proxima nova"/>
              </a:rPr>
              <a:t>Five, When my father found out that sometimes I like looking at boys, he told my mother that he lost a son, and I can’t help but think about my sister, who is six. My mother used to complain about having four boys and no daughters.</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proxima nova"/>
              </a:rPr>
              <a:t>Seven, my sister was born in 1991, but, eight. died three days after her birth due to complications. Nine, my mother didn’t want to have any children after that, but, 10, my father said he had a feeling, but I think it was 11 that he wanted to have another daughter.</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proxima nova"/>
              </a:rPr>
              <a:t>Twelve, I didn’t come out the way they expected. Thirteen. I think I was a failure before I was even conceived. Three. I was always a crier. Fourteen, I was always so mad at myself for being so sensitive. Fifteen, why wasn’t it okay to play house with the girls? Sixteen, I was never good at cops and robbers. Seventeen, they called roll and said “Alexandria.”</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proxima nova"/>
              </a:rPr>
              <a:t>Zero, I was a disappointment before I even existed. Twelve, I didn’t come out the way they expected. Twelve, I didn’t come out the way they expected. Twelve, I didn’t come out the way they expected.</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22222"/>
                </a:solidFill>
                <a:effectLst/>
                <a:latin typeface="proxima nova"/>
              </a:rPr>
              <a:t>And now, I’m at some variable of a number wondering if it still makes a difference. My hair is shorter, my voice is a little deeper, and I still may not do things a boy does. Instead, I do things a person does.</a:t>
            </a:r>
            <a:endParaRPr kumimoji="0" lang="en-US" altLang="en-US" sz="1300" b="0" i="0" u="none" strike="noStrike" cap="none" normalizeH="0" baseline="0" dirty="0" smtClean="0">
              <a:ln>
                <a:noFill/>
              </a:ln>
              <a:solidFill>
                <a:srgbClr val="2596B8"/>
              </a:solidFill>
              <a:effectLst/>
              <a:latin typeface="proxima nova"/>
            </a:endParaRPr>
          </a:p>
        </p:txBody>
      </p:sp>
      <p:sp>
        <p:nvSpPr>
          <p:cNvPr id="4" name="Rectangle 3"/>
          <p:cNvSpPr/>
          <p:nvPr/>
        </p:nvSpPr>
        <p:spPr>
          <a:xfrm>
            <a:off x="407962" y="477838"/>
            <a:ext cx="5992837" cy="523220"/>
          </a:xfrm>
          <a:prstGeom prst="rect">
            <a:avLst/>
          </a:prstGeom>
        </p:spPr>
        <p:txBody>
          <a:bodyPr wrap="square">
            <a:spAutoFit/>
          </a:bodyPr>
          <a:lstStyle/>
          <a:p>
            <a:r>
              <a:rPr lang="en-AU" sz="1000" i="1" dirty="0" smtClean="0">
                <a:latin typeface="proxima nova bold"/>
              </a:rPr>
              <a:t>Transcript</a:t>
            </a:r>
            <a:endParaRPr lang="en-AU" i="1" dirty="0" smtClean="0">
              <a:latin typeface="proxima nova bold"/>
            </a:endParaRPr>
          </a:p>
          <a:p>
            <a:r>
              <a:rPr lang="en-AU" b="1" dirty="0" smtClean="0">
                <a:latin typeface="proxima nova bold"/>
              </a:rPr>
              <a:t>“Times </a:t>
            </a:r>
            <a:r>
              <a:rPr lang="en-AU" b="1" dirty="0">
                <a:latin typeface="proxima nova bold"/>
              </a:rPr>
              <a:t>I’ve Been Mistaken for a </a:t>
            </a:r>
            <a:r>
              <a:rPr lang="en-AU" b="1" dirty="0" smtClean="0">
                <a:latin typeface="proxima nova bold"/>
              </a:rPr>
              <a:t>Girl” by Alex Dang</a:t>
            </a:r>
            <a:endParaRPr lang="en-AU" b="1" dirty="0"/>
          </a:p>
        </p:txBody>
      </p:sp>
      <p:sp>
        <p:nvSpPr>
          <p:cNvPr id="5" name="Oval 4"/>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100" dirty="0">
                <a:solidFill>
                  <a:sysClr val="windowText" lastClr="000000"/>
                </a:solidFill>
              </a:rPr>
              <a:t>7</a:t>
            </a:r>
            <a:endParaRPr lang="en-AU" sz="1100" dirty="0">
              <a:solidFill>
                <a:sysClr val="windowText" lastClr="000000"/>
              </a:solidFill>
            </a:endParaRPr>
          </a:p>
        </p:txBody>
      </p:sp>
    </p:spTree>
    <p:extLst>
      <p:ext uri="{BB962C8B-B14F-4D97-AF65-F5344CB8AC3E}">
        <p14:creationId xmlns:p14="http://schemas.microsoft.com/office/powerpoint/2010/main" val="185195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758" y="0"/>
            <a:ext cx="5983405" cy="992136"/>
          </a:xfrm>
        </p:spPr>
        <p:txBody>
          <a:bodyPr>
            <a:normAutofit/>
          </a:bodyPr>
          <a:lstStyle/>
          <a:p>
            <a:r>
              <a:rPr lang="en-US" sz="2000" b="1" u="sng" dirty="0">
                <a:latin typeface="Archistico Bold"/>
                <a:cs typeface="Archistico Bold"/>
              </a:rPr>
              <a:t>Assumptions People Make About </a:t>
            </a:r>
            <a:r>
              <a:rPr lang="en-US" sz="2000" b="1" u="sng" dirty="0" smtClean="0">
                <a:latin typeface="Archistico Bold"/>
                <a:cs typeface="Archistico Bold"/>
              </a:rPr>
              <a:t>Identity</a:t>
            </a:r>
            <a:r>
              <a:rPr lang="en-US" sz="2400" b="1" u="sng" dirty="0" smtClean="0">
                <a:latin typeface="Archistico Bold"/>
                <a:cs typeface="Archistico Bold"/>
              </a:rPr>
              <a:t/>
            </a:r>
            <a:br>
              <a:rPr lang="en-US" sz="2400" b="1" u="sng" dirty="0" smtClean="0">
                <a:latin typeface="Archistico Bold"/>
                <a:cs typeface="Archistico Bold"/>
              </a:rPr>
            </a:br>
            <a:endParaRPr lang="en-US" sz="1200" b="1" i="1" dirty="0">
              <a:latin typeface="Archistico Bold"/>
              <a:cs typeface="Archistico Bold"/>
            </a:endParaRPr>
          </a:p>
        </p:txBody>
      </p:sp>
      <p:sp>
        <p:nvSpPr>
          <p:cNvPr id="5" name="Rectangle 4"/>
          <p:cNvSpPr/>
          <p:nvPr/>
        </p:nvSpPr>
        <p:spPr>
          <a:xfrm>
            <a:off x="374287" y="669222"/>
            <a:ext cx="6117194" cy="830997"/>
          </a:xfrm>
          <a:prstGeom prst="rect">
            <a:avLst/>
          </a:prstGeom>
        </p:spPr>
        <p:txBody>
          <a:bodyPr wrap="square">
            <a:spAutoFit/>
          </a:bodyPr>
          <a:lstStyle/>
          <a:p>
            <a:r>
              <a:rPr lang="en-US" sz="1200" dirty="0">
                <a:latin typeface="Marker Felt"/>
                <a:cs typeface="Marker Felt"/>
              </a:rPr>
              <a:t>List some assumptions below. </a:t>
            </a:r>
            <a:r>
              <a:rPr lang="en-US" sz="1200" dirty="0" smtClean="0">
                <a:latin typeface="Marker Felt"/>
                <a:cs typeface="Marker Felt"/>
              </a:rPr>
              <a:t>These </a:t>
            </a:r>
            <a:r>
              <a:rPr lang="en-US" sz="1200" dirty="0">
                <a:latin typeface="Marker Felt"/>
                <a:cs typeface="Marker Felt"/>
              </a:rPr>
              <a:t>can include assumptions that</a:t>
            </a:r>
            <a:r>
              <a:rPr lang="en-US" sz="1200" dirty="0" smtClean="0">
                <a:latin typeface="Marker Felt"/>
                <a:cs typeface="Marker Felt"/>
              </a:rPr>
              <a:t>:</a:t>
            </a:r>
          </a:p>
          <a:p>
            <a:pPr marL="171450" indent="-171450">
              <a:buFont typeface="Arial"/>
              <a:buChar char="•"/>
            </a:pPr>
            <a:r>
              <a:rPr lang="en-US" sz="1200" dirty="0" smtClean="0">
                <a:latin typeface="Marker Felt"/>
                <a:cs typeface="Marker Felt"/>
              </a:rPr>
              <a:t>Other people have made about you</a:t>
            </a:r>
          </a:p>
          <a:p>
            <a:pPr marL="171450" indent="-171450">
              <a:buFont typeface="Arial"/>
              <a:buChar char="•"/>
            </a:pPr>
            <a:r>
              <a:rPr lang="en-US" sz="1200" dirty="0" smtClean="0">
                <a:latin typeface="Marker Felt"/>
                <a:cs typeface="Marker Felt"/>
              </a:rPr>
              <a:t>You’ve made about other people</a:t>
            </a:r>
          </a:p>
          <a:p>
            <a:pPr marL="171450" indent="-171450">
              <a:buFont typeface="Arial"/>
              <a:buChar char="•"/>
            </a:pPr>
            <a:r>
              <a:rPr lang="en-US" sz="1200" dirty="0" smtClean="0">
                <a:latin typeface="Marker Felt"/>
                <a:cs typeface="Marker Felt"/>
              </a:rPr>
              <a:t>You’ve seen people make about other people</a:t>
            </a:r>
            <a:endParaRPr lang="en-US" sz="1200" dirty="0">
              <a:latin typeface="Marker Felt"/>
              <a:cs typeface="Marker Felt"/>
            </a:endParaRPr>
          </a:p>
        </p:txBody>
      </p:sp>
      <p:sp>
        <p:nvSpPr>
          <p:cNvPr id="9" name="Rectangle 8"/>
          <p:cNvSpPr/>
          <p:nvPr/>
        </p:nvSpPr>
        <p:spPr>
          <a:xfrm>
            <a:off x="316758" y="3596241"/>
            <a:ext cx="6117193" cy="1858970"/>
          </a:xfrm>
          <a:prstGeom prst="rect">
            <a:avLst/>
          </a:prstGeom>
        </p:spPr>
        <p:txBody>
          <a:bodyPr wrap="square">
            <a:spAutoFit/>
          </a:bodyPr>
          <a:lstStyle/>
          <a:p>
            <a:pPr algn="ctr">
              <a:lnSpc>
                <a:spcPct val="120000"/>
              </a:lnSpc>
            </a:pPr>
            <a:r>
              <a:rPr lang="en-US" sz="1200" b="1" dirty="0">
                <a:latin typeface="Marker Felt"/>
                <a:cs typeface="Marker Felt"/>
              </a:rPr>
              <a:t>Journal a little more deeply about a few below. These sentence starters might help:</a:t>
            </a:r>
            <a:endParaRPr lang="en-US" sz="1200" dirty="0">
              <a:latin typeface="Marker Felt"/>
              <a:cs typeface="Marker Felt"/>
            </a:endParaRPr>
          </a:p>
          <a:p>
            <a:pPr marL="228600" indent="-228600">
              <a:lnSpc>
                <a:spcPct val="120000"/>
              </a:lnSpc>
              <a:buAutoNum type="arabicPeriod"/>
            </a:pPr>
            <a:r>
              <a:rPr lang="en-US" sz="1200" dirty="0" smtClean="0">
                <a:latin typeface="Marker Felt"/>
                <a:cs typeface="Marker Felt"/>
              </a:rPr>
              <a:t>A lot of people think that _______, but _______</a:t>
            </a:r>
            <a:endParaRPr lang="en-US" sz="1200" dirty="0">
              <a:latin typeface="Marker Felt"/>
              <a:cs typeface="Marker Felt"/>
            </a:endParaRPr>
          </a:p>
          <a:p>
            <a:pPr marL="228600" indent="-228600">
              <a:lnSpc>
                <a:spcPct val="120000"/>
              </a:lnSpc>
              <a:buAutoNum type="arabicPeriod"/>
            </a:pPr>
            <a:r>
              <a:rPr lang="en-US" sz="1200" dirty="0">
                <a:latin typeface="Marker Felt"/>
                <a:cs typeface="Marker Felt"/>
              </a:rPr>
              <a:t>This </a:t>
            </a:r>
            <a:r>
              <a:rPr lang="en-US" sz="1200" dirty="0" smtClean="0">
                <a:latin typeface="Marker Felt"/>
                <a:cs typeface="Marker Felt"/>
              </a:rPr>
              <a:t>isn’t true because____</a:t>
            </a:r>
            <a:endParaRPr lang="en-US" sz="1200" dirty="0">
              <a:latin typeface="Marker Felt"/>
              <a:cs typeface="Marker Felt"/>
            </a:endParaRPr>
          </a:p>
          <a:p>
            <a:pPr marL="228600" indent="-228600">
              <a:lnSpc>
                <a:spcPct val="120000"/>
              </a:lnSpc>
              <a:buAutoNum type="arabicPeriod"/>
            </a:pPr>
            <a:r>
              <a:rPr lang="en-US" sz="1200" dirty="0" smtClean="0">
                <a:latin typeface="Marker Felt"/>
                <a:cs typeface="Marker Felt"/>
              </a:rPr>
              <a:t>This makes me feel  _____ because </a:t>
            </a:r>
            <a:endParaRPr lang="en-US" sz="1200" dirty="0">
              <a:latin typeface="Marker Felt"/>
              <a:cs typeface="Marker Felt"/>
            </a:endParaRPr>
          </a:p>
          <a:p>
            <a:pPr marL="228600" indent="-228600">
              <a:lnSpc>
                <a:spcPct val="120000"/>
              </a:lnSpc>
              <a:buAutoNum type="arabicPeriod"/>
            </a:pPr>
            <a:r>
              <a:rPr lang="en-US" sz="1200" dirty="0" smtClean="0">
                <a:latin typeface="Marker Felt"/>
                <a:cs typeface="Marker Felt"/>
              </a:rPr>
              <a:t>I wish I could tell people </a:t>
            </a:r>
            <a:r>
              <a:rPr lang="en-US" sz="1200" dirty="0">
                <a:latin typeface="Marker Felt"/>
                <a:cs typeface="Marker Felt"/>
              </a:rPr>
              <a:t>_______</a:t>
            </a:r>
          </a:p>
          <a:p>
            <a:pPr marL="228600" indent="-228600">
              <a:lnSpc>
                <a:spcPct val="120000"/>
              </a:lnSpc>
              <a:buAutoNum type="arabicPeriod"/>
            </a:pPr>
            <a:r>
              <a:rPr lang="en-US" sz="1200" dirty="0" smtClean="0">
                <a:latin typeface="Marker Felt"/>
                <a:cs typeface="Marker Felt"/>
              </a:rPr>
              <a:t>If there was one thing I wish people understood,</a:t>
            </a:r>
            <a:r>
              <a:rPr lang="en-US" sz="1200" dirty="0">
                <a:latin typeface="Marker Felt"/>
                <a:cs typeface="Marker Felt"/>
              </a:rPr>
              <a:t> </a:t>
            </a:r>
            <a:r>
              <a:rPr lang="en-US" sz="1200" dirty="0" smtClean="0">
                <a:latin typeface="Marker Felt"/>
                <a:cs typeface="Marker Felt"/>
              </a:rPr>
              <a:t>it was _______</a:t>
            </a:r>
          </a:p>
          <a:p>
            <a:pPr marL="228600" indent="-228600">
              <a:lnSpc>
                <a:spcPct val="120000"/>
              </a:lnSpc>
              <a:buAutoNum type="arabicPeriod"/>
            </a:pPr>
            <a:r>
              <a:rPr lang="en-US" sz="1200" dirty="0" smtClean="0">
                <a:latin typeface="Marker Felt"/>
                <a:cs typeface="Marker Felt"/>
              </a:rPr>
              <a:t>What I didn’t say to them was _______</a:t>
            </a:r>
          </a:p>
          <a:p>
            <a:pPr marL="228600" indent="-228600">
              <a:lnSpc>
                <a:spcPct val="120000"/>
              </a:lnSpc>
              <a:buAutoNum type="arabicPeriod"/>
            </a:pPr>
            <a:r>
              <a:rPr lang="en-US" sz="1200" dirty="0" smtClean="0">
                <a:latin typeface="Marker Felt"/>
                <a:cs typeface="Marker Felt"/>
              </a:rPr>
              <a:t>They have no idea that _______    </a:t>
            </a:r>
            <a:endParaRPr lang="en-US" sz="1200" dirty="0">
              <a:latin typeface="Marker Felt"/>
              <a:cs typeface="Marker Felt"/>
            </a:endParaRPr>
          </a:p>
        </p:txBody>
      </p:sp>
      <p:graphicFrame>
        <p:nvGraphicFramePr>
          <p:cNvPr id="11" name="Table 10"/>
          <p:cNvGraphicFramePr>
            <a:graphicFrameLocks noGrp="1"/>
          </p:cNvGraphicFramePr>
          <p:nvPr>
            <p:extLst>
              <p:ext uri="{D42A27DB-BD31-4B8C-83A1-F6EECF244321}">
                <p14:modId xmlns:p14="http://schemas.microsoft.com/office/powerpoint/2010/main" val="3615138"/>
              </p:ext>
            </p:extLst>
          </p:nvPr>
        </p:nvGraphicFramePr>
        <p:xfrm>
          <a:off x="430241" y="1861661"/>
          <a:ext cx="2795082" cy="1854200"/>
        </p:xfrm>
        <a:graphic>
          <a:graphicData uri="http://schemas.openxmlformats.org/drawingml/2006/table">
            <a:tbl>
              <a:tblPr firstRow="1" bandRow="1">
                <a:tableStyleId>{5940675A-B579-460E-94D1-54222C63F5DA}</a:tableStyleId>
              </a:tblPr>
              <a:tblGrid>
                <a:gridCol w="2795082">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06428952"/>
              </p:ext>
            </p:extLst>
          </p:nvPr>
        </p:nvGraphicFramePr>
        <p:xfrm>
          <a:off x="3432884" y="1861661"/>
          <a:ext cx="2795082" cy="1854200"/>
        </p:xfrm>
        <a:graphic>
          <a:graphicData uri="http://schemas.openxmlformats.org/drawingml/2006/table">
            <a:tbl>
              <a:tblPr firstRow="1" bandRow="1">
                <a:tableStyleId>{5940675A-B579-460E-94D1-54222C63F5DA}</a:tableStyleId>
              </a:tblPr>
              <a:tblGrid>
                <a:gridCol w="2795082">
                  <a:extLst>
                    <a:ext uri="{9D8B030D-6E8A-4147-A177-3AD203B41FA5}">
                      <a16:colId xmlns:a16="http://schemas.microsoft.com/office/drawing/2014/main" val="20000"/>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83791140"/>
              </p:ext>
            </p:extLst>
          </p:nvPr>
        </p:nvGraphicFramePr>
        <p:xfrm>
          <a:off x="512927" y="7751240"/>
          <a:ext cx="5724854" cy="2225040"/>
        </p:xfrm>
        <a:graphic>
          <a:graphicData uri="http://schemas.openxmlformats.org/drawingml/2006/table">
            <a:tbl>
              <a:tblPr firstRow="1" bandRow="1">
                <a:tableStyleId>{5940675A-B579-460E-94D1-54222C63F5DA}</a:tableStyleId>
              </a:tblPr>
              <a:tblGrid>
                <a:gridCol w="5724854">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endParaRPr lang="en-US"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26862027"/>
              </p:ext>
            </p:extLst>
          </p:nvPr>
        </p:nvGraphicFramePr>
        <p:xfrm>
          <a:off x="503112" y="5526200"/>
          <a:ext cx="5724854" cy="2225040"/>
        </p:xfrm>
        <a:graphic>
          <a:graphicData uri="http://schemas.openxmlformats.org/drawingml/2006/table">
            <a:tbl>
              <a:tblPr firstRow="1" bandRow="1">
                <a:tableStyleId>{5940675A-B579-460E-94D1-54222C63F5DA}</a:tableStyleId>
              </a:tblPr>
              <a:tblGrid>
                <a:gridCol w="5724854">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endParaRPr lang="en-US" dirty="0"/>
                    </a:p>
                  </a:txBody>
                  <a:tcPr>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4" name="Rectangle 3"/>
          <p:cNvSpPr/>
          <p:nvPr/>
        </p:nvSpPr>
        <p:spPr>
          <a:xfrm>
            <a:off x="-270163" y="9144000"/>
            <a:ext cx="7855527" cy="55071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Oval 9"/>
          <p:cNvSpPr/>
          <p:nvPr/>
        </p:nvSpPr>
        <p:spPr>
          <a:xfrm>
            <a:off x="6045669" y="198304"/>
            <a:ext cx="416205" cy="396607"/>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smtClean="0">
                <a:solidFill>
                  <a:sysClr val="windowText" lastClr="000000"/>
                </a:solidFill>
              </a:rPr>
              <a:t>8</a:t>
            </a:r>
            <a:endParaRPr lang="en-AU" sz="1200" dirty="0">
              <a:solidFill>
                <a:sysClr val="windowText" lastClr="000000"/>
              </a:solidFill>
            </a:endParaRPr>
          </a:p>
        </p:txBody>
      </p:sp>
    </p:spTree>
    <p:extLst>
      <p:ext uri="{BB962C8B-B14F-4D97-AF65-F5344CB8AC3E}">
        <p14:creationId xmlns:p14="http://schemas.microsoft.com/office/powerpoint/2010/main" val="2148471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18198</TotalTime>
  <Words>4645</Words>
  <Application>Microsoft Office PowerPoint</Application>
  <PresentationFormat>Letter Paper (8.5x11 in)</PresentationFormat>
  <Paragraphs>429</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&amp;quot</vt:lpstr>
      <vt:lpstr>Archistico Bold</vt:lpstr>
      <vt:lpstr>Archistico Normal</vt:lpstr>
      <vt:lpstr>Arial</vt:lpstr>
      <vt:lpstr>Calibri</vt:lpstr>
      <vt:lpstr>Marker Felt</vt:lpstr>
      <vt:lpstr>ＭＳ 明朝</vt:lpstr>
      <vt:lpstr>proxima nova</vt:lpstr>
      <vt:lpstr>proxima nova bold</vt:lpstr>
      <vt:lpstr>Superclarendon Regular</vt:lpstr>
      <vt:lpstr>Times New Roman</vt:lpstr>
      <vt:lpstr>Wingdings</vt:lpstr>
      <vt:lpstr>Office Theme</vt:lpstr>
      <vt:lpstr>Slam Poetry Unit Plan:  Identity and Assumptions</vt:lpstr>
      <vt:lpstr>Introduction What Is Poetry?</vt:lpstr>
      <vt:lpstr>PowerPoint Presentation</vt:lpstr>
      <vt:lpstr>PowerPoint Presentation</vt:lpstr>
      <vt:lpstr>Brainstorm</vt:lpstr>
      <vt:lpstr>My Multidimensional Identity </vt:lpstr>
      <vt:lpstr>Interactive Slam-Poem-of-the-Day: “Times I’ve Been Mistaken for a Girl”</vt:lpstr>
      <vt:lpstr>PowerPoint Presentation</vt:lpstr>
      <vt:lpstr>Assumptions People Make About Identity </vt:lpstr>
      <vt:lpstr>PowerPoint Presentation</vt:lpstr>
      <vt:lpstr>Interactive Slam-Poem-of-the-Day: “Accents” </vt:lpstr>
      <vt:lpstr>Poetic Devices</vt:lpstr>
      <vt:lpstr>PowerPoint Presentation</vt:lpstr>
      <vt:lpstr>PowerPoint Presentation</vt:lpstr>
      <vt:lpstr>PowerPoint Presentation</vt:lpstr>
      <vt:lpstr>Awesome Phrases and Poetic Devices As you notice phrases from poems that jump out at you, write them down! Think about how you might do something similar in your own writing. </vt:lpstr>
      <vt:lpstr>Awesome Phrases and Poetic Devices Continued </vt:lpstr>
      <vt:lpstr>Step by step guide on how to write a slam poem</vt:lpstr>
      <vt:lpstr>Step one: your main story, your feelings, your message.</vt:lpstr>
      <vt:lpstr>Interactive Slam-Poem-of-the-Day Guide: How do I start my poem?</vt:lpstr>
      <vt:lpstr>How do I end my poem?</vt:lpstr>
      <vt:lpstr>PowerPoint Presentation</vt:lpstr>
      <vt:lpstr>PowerPoint Presentation</vt:lpstr>
      <vt:lpstr>PowerPoint Presentation</vt:lpstr>
      <vt:lpstr>Peer Feedback Activity</vt:lpstr>
      <vt:lpstr>PowerPoint Presentation</vt:lpstr>
      <vt:lpstr>PowerPoint Presentation</vt:lpstr>
      <vt:lpstr>PowerPoint Presentation</vt:lpstr>
      <vt:lpstr>Performance Feedback Place your name at the top of each card and cut them out. They will be distributed randomly, and anonymously, around the classroom and handed back to you at the end of presentations.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Title/Cover</dc:title>
  <dc:creator>Jeanne Zeller</dc:creator>
  <cp:lastModifiedBy>DUARTE Monique [Narrogin Senior High School]</cp:lastModifiedBy>
  <cp:revision>169</cp:revision>
  <cp:lastPrinted>2017-06-15T18:30:34Z</cp:lastPrinted>
  <dcterms:created xsi:type="dcterms:W3CDTF">2017-05-30T19:18:54Z</dcterms:created>
  <dcterms:modified xsi:type="dcterms:W3CDTF">2020-08-27T01:04:49Z</dcterms:modified>
</cp:coreProperties>
</file>