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08"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4E7925-D2D7-46E9-B9FD-554082DFF2EE}" type="datetimeFigureOut">
              <a:rPr lang="en-AU" smtClean="0"/>
              <a:t>9/06/2013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DCB0BB-EA34-43FA-A503-9152391F674B}" type="slidenum">
              <a:rPr lang="en-AU" smtClean="0"/>
              <a:t>‹#›</a:t>
            </a:fld>
            <a:endParaRPr lang="en-A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E7925-D2D7-46E9-B9FD-554082DFF2EE}" type="datetimeFigureOut">
              <a:rPr lang="en-AU" smtClean="0"/>
              <a:t>9/06/2013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4E7925-D2D7-46E9-B9FD-554082DFF2EE}" type="datetimeFigureOut">
              <a:rPr lang="en-AU" smtClean="0"/>
              <a:t>9/06/2013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E7925-D2D7-46E9-B9FD-554082DFF2EE}" type="datetimeFigureOut">
              <a:rPr lang="en-AU" smtClean="0"/>
              <a:t>9/06/2013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E7925-D2D7-46E9-B9FD-554082DFF2EE}" type="datetimeFigureOut">
              <a:rPr lang="en-AU" smtClean="0"/>
              <a:t>9/06/2013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DCB0BB-EA34-43FA-A503-9152391F674B}" type="slidenum">
              <a:rPr lang="en-AU" smtClean="0"/>
              <a:t>‹#›</a:t>
            </a:fld>
            <a:endParaRPr lang="en-A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4E7925-D2D7-46E9-B9FD-554082DFF2EE}" type="datetimeFigureOut">
              <a:rPr lang="en-AU" smtClean="0"/>
              <a:t>9/06/2013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E7925-D2D7-46E9-B9FD-554082DFF2EE}" type="datetimeFigureOut">
              <a:rPr lang="en-AU" smtClean="0"/>
              <a:t>9/06/2013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7DCB0BB-EA34-43FA-A503-9152391F674B}" type="slidenum">
              <a:rPr lang="en-AU" smtClean="0"/>
              <a:t>‹#›</a:t>
            </a:fld>
            <a:endParaRPr lang="en-A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E7925-D2D7-46E9-B9FD-554082DFF2EE}" type="datetimeFigureOut">
              <a:rPr lang="en-AU" smtClean="0"/>
              <a:t>9/06/2013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E7925-D2D7-46E9-B9FD-554082DFF2EE}" type="datetimeFigureOut">
              <a:rPr lang="en-AU" smtClean="0"/>
              <a:t>9/06/2013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E7925-D2D7-46E9-B9FD-554082DFF2EE}" type="datetimeFigureOut">
              <a:rPr lang="en-AU" smtClean="0"/>
              <a:t>9/06/2013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DCB0BB-EA34-43FA-A503-9152391F674B}" type="slidenum">
              <a:rPr lang="en-AU" smtClean="0"/>
              <a:t>‹#›</a:t>
            </a:fld>
            <a:endParaRPr lang="en-A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E7925-D2D7-46E9-B9FD-554082DFF2EE}" type="datetimeFigureOut">
              <a:rPr lang="en-AU" smtClean="0"/>
              <a:t>9/06/2013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DCB0BB-EA34-43FA-A503-9152391F674B}"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64E7925-D2D7-46E9-B9FD-554082DFF2EE}" type="datetimeFigureOut">
              <a:rPr lang="en-AU" smtClean="0"/>
              <a:t>9/06/2013</a:t>
            </a:fld>
            <a:endParaRPr lang="en-A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A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7DCB0BB-EA34-43FA-A503-9152391F674B}"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 Review</a:t>
            </a:r>
            <a:endParaRPr lang="en-AU" dirty="0"/>
          </a:p>
        </p:txBody>
      </p:sp>
      <p:sp>
        <p:nvSpPr>
          <p:cNvPr id="3" name="Subtitle 2"/>
          <p:cNvSpPr>
            <a:spLocks noGrp="1"/>
          </p:cNvSpPr>
          <p:nvPr>
            <p:ph type="subTitle" idx="1"/>
          </p:nvPr>
        </p:nvSpPr>
        <p:spPr/>
        <p:txBody>
          <a:bodyPr/>
          <a:lstStyle/>
          <a:p>
            <a:r>
              <a:rPr lang="en-AU" dirty="0" smtClean="0"/>
              <a:t>Year 9 Science – Physics Quiz 1</a:t>
            </a:r>
            <a:endParaRPr lang="en-AU" dirty="0"/>
          </a:p>
        </p:txBody>
      </p:sp>
    </p:spTree>
    <p:extLst>
      <p:ext uri="{BB962C8B-B14F-4D97-AF65-F5344CB8AC3E}">
        <p14:creationId xmlns:p14="http://schemas.microsoft.com/office/powerpoint/2010/main" val="2498417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5</a:t>
            </a:r>
            <a:endParaRPr lang="en-AU" dirty="0"/>
          </a:p>
        </p:txBody>
      </p:sp>
      <p:sp>
        <p:nvSpPr>
          <p:cNvPr id="3" name="Content Placeholder 2"/>
          <p:cNvSpPr>
            <a:spLocks noGrp="1"/>
          </p:cNvSpPr>
          <p:nvPr>
            <p:ph idx="1"/>
          </p:nvPr>
        </p:nvSpPr>
        <p:spPr>
          <a:xfrm>
            <a:off x="457200" y="1412776"/>
            <a:ext cx="8229600" cy="5064224"/>
          </a:xfrm>
        </p:spPr>
        <p:txBody>
          <a:bodyPr>
            <a:normAutofit/>
          </a:bodyPr>
          <a:lstStyle/>
          <a:p>
            <a:r>
              <a:rPr lang="en-AU" dirty="0"/>
              <a:t>The diagram below shows a pencil placed in water. The pencil appears bent when viewed from the air.</a:t>
            </a:r>
          </a:p>
          <a:p>
            <a:r>
              <a:rPr lang="en-AU" b="1" dirty="0"/>
              <a:t>Complete the diagram by drawing the position of the image</a:t>
            </a:r>
            <a:r>
              <a:rPr lang="en-AU" dirty="0"/>
              <a:t> of the pencil as seen by the viewer.</a:t>
            </a:r>
          </a:p>
          <a:p>
            <a:endParaRPr lang="en-AU" dirty="0" smtClean="0"/>
          </a:p>
          <a:p>
            <a:endParaRPr lang="en-AU" dirty="0"/>
          </a:p>
          <a:p>
            <a:endParaRPr lang="en-AU" dirty="0" smtClean="0"/>
          </a:p>
          <a:p>
            <a:endParaRPr lang="en-AU" dirty="0"/>
          </a:p>
          <a:p>
            <a:endParaRPr lang="en-AU" dirty="0" smtClean="0"/>
          </a:p>
          <a:p>
            <a:r>
              <a:rPr lang="en-AU" dirty="0" smtClean="0"/>
              <a:t>Why </a:t>
            </a:r>
            <a:r>
              <a:rPr lang="en-AU" dirty="0"/>
              <a:t>does the pencil appear bent</a:t>
            </a:r>
            <a:r>
              <a:rPr lang="en-AU" dirty="0" smtClean="0"/>
              <a:t>?</a:t>
            </a:r>
          </a:p>
          <a:p>
            <a:pPr marL="0" indent="0">
              <a:buNone/>
            </a:pPr>
            <a:r>
              <a:rPr lang="en-AU" sz="2000" i="1" dirty="0" smtClean="0"/>
              <a:t>Refraction </a:t>
            </a:r>
            <a:r>
              <a:rPr lang="en-AU" sz="2000" i="1" dirty="0"/>
              <a:t>– the bending of light rays  as light moves from air to water  ---- rays bend </a:t>
            </a:r>
            <a:r>
              <a:rPr lang="en-AU" sz="2000" i="1" dirty="0" smtClean="0"/>
              <a:t>away from the normal</a:t>
            </a:r>
            <a:endParaRPr lang="en-AU" sz="2000" i="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3212976"/>
            <a:ext cx="34099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571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6</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6202639"/>
              </p:ext>
            </p:extLst>
          </p:nvPr>
        </p:nvGraphicFramePr>
        <p:xfrm>
          <a:off x="827584" y="1556792"/>
          <a:ext cx="7704856" cy="4752529"/>
        </p:xfrm>
        <a:graphic>
          <a:graphicData uri="http://schemas.openxmlformats.org/drawingml/2006/table">
            <a:tbl>
              <a:tblPr firstRow="1" firstCol="1" bandRow="1">
                <a:tableStyleId>{5C22544A-7EE6-4342-B048-85BDC9FD1C3A}</a:tableStyleId>
              </a:tblPr>
              <a:tblGrid>
                <a:gridCol w="4104003"/>
                <a:gridCol w="3600853"/>
              </a:tblGrid>
              <a:tr h="339466">
                <a:tc>
                  <a:txBody>
                    <a:bodyPr/>
                    <a:lstStyle/>
                    <a:p>
                      <a:pPr marL="215900" indent="-215900">
                        <a:spcAft>
                          <a:spcPts val="200"/>
                        </a:spcAft>
                        <a:tabLst>
                          <a:tab pos="215900" algn="l"/>
                        </a:tabLst>
                      </a:pPr>
                      <a:r>
                        <a:rPr lang="en-AU" sz="1200" dirty="0">
                          <a:effectLst/>
                        </a:rPr>
                        <a:t>Function</a:t>
                      </a:r>
                      <a:endParaRPr lang="en-AU" sz="1200" dirty="0">
                        <a:effectLst/>
                        <a:latin typeface="Times New Roman"/>
                        <a:ea typeface="Times New Roman"/>
                      </a:endParaRPr>
                    </a:p>
                  </a:txBody>
                  <a:tcPr marL="68580" marR="68580" marT="0" marB="0"/>
                </a:tc>
                <a:tc>
                  <a:txBody>
                    <a:bodyPr/>
                    <a:lstStyle/>
                    <a:p>
                      <a:pPr marL="215900" indent="-215900">
                        <a:spcAft>
                          <a:spcPts val="200"/>
                        </a:spcAft>
                        <a:tabLst>
                          <a:tab pos="215900" algn="l"/>
                        </a:tabLst>
                      </a:pPr>
                      <a:r>
                        <a:rPr lang="en-AU" sz="1200">
                          <a:effectLst/>
                        </a:rPr>
                        <a:t>Labelled  part</a:t>
                      </a:r>
                      <a:endParaRPr lang="en-AU" sz="1200">
                        <a:effectLst/>
                        <a:latin typeface="Times New Roman"/>
                        <a:ea typeface="Times New Roman"/>
                      </a:endParaRPr>
                    </a:p>
                  </a:txBody>
                  <a:tcPr marL="68580" marR="68580" marT="0" marB="0"/>
                </a:tc>
              </a:tr>
              <a:tr h="678933">
                <a:tc>
                  <a:txBody>
                    <a:bodyPr/>
                    <a:lstStyle/>
                    <a:p>
                      <a:pPr marL="215900" indent="-215900">
                        <a:spcAft>
                          <a:spcPts val="200"/>
                        </a:spcAft>
                        <a:tabLst>
                          <a:tab pos="215900" algn="l"/>
                        </a:tabLst>
                      </a:pPr>
                      <a:r>
                        <a:rPr lang="en-AU" sz="1200">
                          <a:effectLst/>
                        </a:rPr>
                        <a:t>Part of the outer ear it funnels sound into the ear canal</a:t>
                      </a:r>
                      <a:endParaRPr lang="en-AU" sz="1200">
                        <a:effectLst/>
                        <a:latin typeface="Times New Roman"/>
                        <a:ea typeface="Times New Roman"/>
                      </a:endParaRPr>
                    </a:p>
                  </a:txBody>
                  <a:tcPr marL="68580" marR="68580" marT="0" marB="0"/>
                </a:tc>
                <a:tc>
                  <a:txBody>
                    <a:bodyPr/>
                    <a:lstStyle/>
                    <a:p>
                      <a:pPr marL="215900" indent="-215900">
                        <a:spcAft>
                          <a:spcPts val="200"/>
                        </a:spcAft>
                        <a:tabLst>
                          <a:tab pos="215900" algn="l"/>
                        </a:tabLst>
                      </a:pPr>
                      <a:r>
                        <a:rPr lang="en-AU" sz="1200">
                          <a:effectLst/>
                          <a:highlight>
                            <a:srgbClr val="FFFF00"/>
                          </a:highlight>
                        </a:rPr>
                        <a:t>Pinna</a:t>
                      </a:r>
                      <a:endParaRPr lang="en-AU" sz="1200">
                        <a:effectLst/>
                        <a:latin typeface="Times New Roman"/>
                        <a:ea typeface="Times New Roman"/>
                      </a:endParaRPr>
                    </a:p>
                  </a:txBody>
                  <a:tcPr marL="68580" marR="68580" marT="0" marB="0"/>
                </a:tc>
              </a:tr>
              <a:tr h="1018399">
                <a:tc>
                  <a:txBody>
                    <a:bodyPr/>
                    <a:lstStyle/>
                    <a:p>
                      <a:pPr marL="215900" indent="-215900">
                        <a:spcAft>
                          <a:spcPts val="200"/>
                        </a:spcAft>
                        <a:tabLst>
                          <a:tab pos="215900" algn="l"/>
                        </a:tabLst>
                      </a:pPr>
                      <a:r>
                        <a:rPr lang="en-AU" sz="1200">
                          <a:effectLst/>
                        </a:rPr>
                        <a:t>Fluid filled chamber which passes vibrations on to tiny hair receptors</a:t>
                      </a:r>
                      <a:endParaRPr lang="en-AU" sz="1200">
                        <a:effectLst/>
                        <a:latin typeface="Times New Roman"/>
                        <a:ea typeface="Times New Roman"/>
                      </a:endParaRPr>
                    </a:p>
                  </a:txBody>
                  <a:tcPr marL="68580" marR="68580" marT="0" marB="0"/>
                </a:tc>
                <a:tc>
                  <a:txBody>
                    <a:bodyPr/>
                    <a:lstStyle/>
                    <a:p>
                      <a:pPr marL="215900" indent="-215900">
                        <a:spcAft>
                          <a:spcPts val="200"/>
                        </a:spcAft>
                        <a:tabLst>
                          <a:tab pos="215900" algn="l"/>
                        </a:tabLst>
                      </a:pPr>
                      <a:r>
                        <a:rPr lang="en-AU" sz="1200">
                          <a:effectLst/>
                          <a:highlight>
                            <a:srgbClr val="FFFF00"/>
                          </a:highlight>
                        </a:rPr>
                        <a:t>Cochlea</a:t>
                      </a:r>
                      <a:endParaRPr lang="en-AU" sz="1200">
                        <a:effectLst/>
                        <a:latin typeface="Times New Roman"/>
                        <a:ea typeface="Times New Roman"/>
                      </a:endParaRPr>
                    </a:p>
                  </a:txBody>
                  <a:tcPr marL="68580" marR="68580" marT="0" marB="0"/>
                </a:tc>
              </a:tr>
              <a:tr h="1018399">
                <a:tc>
                  <a:txBody>
                    <a:bodyPr/>
                    <a:lstStyle/>
                    <a:p>
                      <a:pPr marL="215900" indent="-215900">
                        <a:spcAft>
                          <a:spcPts val="200"/>
                        </a:spcAft>
                        <a:tabLst>
                          <a:tab pos="215900" algn="l"/>
                        </a:tabLst>
                      </a:pPr>
                      <a:r>
                        <a:rPr lang="en-AU" sz="1200">
                          <a:effectLst/>
                        </a:rPr>
                        <a:t>Joins middle ear – Enables balance of pressure due to air movement</a:t>
                      </a:r>
                      <a:endParaRPr lang="en-AU" sz="1200">
                        <a:effectLst/>
                        <a:latin typeface="Times New Roman"/>
                        <a:ea typeface="Times New Roman"/>
                      </a:endParaRPr>
                    </a:p>
                  </a:txBody>
                  <a:tcPr marL="68580" marR="68580" marT="0" marB="0"/>
                </a:tc>
                <a:tc>
                  <a:txBody>
                    <a:bodyPr/>
                    <a:lstStyle/>
                    <a:p>
                      <a:pPr marL="215900" indent="-215900">
                        <a:spcAft>
                          <a:spcPts val="200"/>
                        </a:spcAft>
                        <a:tabLst>
                          <a:tab pos="215900" algn="l"/>
                        </a:tabLst>
                      </a:pPr>
                      <a:r>
                        <a:rPr lang="en-AU" sz="1200">
                          <a:effectLst/>
                          <a:highlight>
                            <a:srgbClr val="FFFF00"/>
                          </a:highlight>
                        </a:rPr>
                        <a:t>Eustachian Tube</a:t>
                      </a:r>
                      <a:endParaRPr lang="en-AU" sz="1200">
                        <a:effectLst/>
                        <a:latin typeface="Times New Roman"/>
                        <a:ea typeface="Times New Roman"/>
                      </a:endParaRPr>
                    </a:p>
                  </a:txBody>
                  <a:tcPr marL="68580" marR="68580" marT="0" marB="0"/>
                </a:tc>
              </a:tr>
              <a:tr h="1018399">
                <a:tc>
                  <a:txBody>
                    <a:bodyPr/>
                    <a:lstStyle/>
                    <a:p>
                      <a:pPr marL="215900" indent="-215900">
                        <a:spcAft>
                          <a:spcPts val="200"/>
                        </a:spcAft>
                        <a:tabLst>
                          <a:tab pos="215900" algn="l"/>
                        </a:tabLst>
                      </a:pPr>
                      <a:r>
                        <a:rPr lang="en-AU" sz="1200">
                          <a:effectLst/>
                        </a:rPr>
                        <a:t>Large flap stretched tight across inside of ear -- sound reaching this makes it vibrate</a:t>
                      </a:r>
                      <a:endParaRPr lang="en-AU" sz="1200">
                        <a:effectLst/>
                        <a:latin typeface="Times New Roman"/>
                        <a:ea typeface="Times New Roman"/>
                      </a:endParaRPr>
                    </a:p>
                  </a:txBody>
                  <a:tcPr marL="68580" marR="68580" marT="0" marB="0"/>
                </a:tc>
                <a:tc>
                  <a:txBody>
                    <a:bodyPr/>
                    <a:lstStyle/>
                    <a:p>
                      <a:pPr marL="215900" indent="-215900">
                        <a:spcAft>
                          <a:spcPts val="200"/>
                        </a:spcAft>
                        <a:tabLst>
                          <a:tab pos="215900" algn="l"/>
                        </a:tabLst>
                      </a:pPr>
                      <a:r>
                        <a:rPr lang="en-AU" sz="1200" dirty="0">
                          <a:effectLst/>
                          <a:highlight>
                            <a:srgbClr val="FFFF00"/>
                          </a:highlight>
                        </a:rPr>
                        <a:t>Eardrum</a:t>
                      </a:r>
                      <a:endParaRPr lang="en-AU" sz="1200" dirty="0">
                        <a:effectLst/>
                        <a:latin typeface="Times New Roman"/>
                        <a:ea typeface="Times New Roman"/>
                      </a:endParaRPr>
                    </a:p>
                  </a:txBody>
                  <a:tcPr marL="68580" marR="68580" marT="0" marB="0"/>
                </a:tc>
              </a:tr>
              <a:tr h="678933">
                <a:tc>
                  <a:txBody>
                    <a:bodyPr/>
                    <a:lstStyle/>
                    <a:p>
                      <a:pPr marL="215900" indent="-215900">
                        <a:spcAft>
                          <a:spcPts val="200"/>
                        </a:spcAft>
                        <a:tabLst>
                          <a:tab pos="215900" algn="l"/>
                        </a:tabLst>
                      </a:pPr>
                      <a:r>
                        <a:rPr lang="en-AU" sz="1200">
                          <a:effectLst/>
                        </a:rPr>
                        <a:t>Tiny bone which transmits vibrations to cochlea</a:t>
                      </a:r>
                      <a:endParaRPr lang="en-AU" sz="1200">
                        <a:effectLst/>
                        <a:latin typeface="Times New Roman"/>
                        <a:ea typeface="Times New Roman"/>
                      </a:endParaRPr>
                    </a:p>
                  </a:txBody>
                  <a:tcPr marL="68580" marR="68580" marT="0" marB="0"/>
                </a:tc>
                <a:tc>
                  <a:txBody>
                    <a:bodyPr/>
                    <a:lstStyle/>
                    <a:p>
                      <a:pPr marL="215900" indent="-215900">
                        <a:spcAft>
                          <a:spcPts val="200"/>
                        </a:spcAft>
                        <a:tabLst>
                          <a:tab pos="215900" algn="l"/>
                        </a:tabLst>
                      </a:pPr>
                      <a:r>
                        <a:rPr lang="en-AU" sz="1200" dirty="0">
                          <a:effectLst/>
                          <a:highlight>
                            <a:srgbClr val="FFFF00"/>
                          </a:highlight>
                        </a:rPr>
                        <a:t>Stapes</a:t>
                      </a:r>
                      <a:endParaRPr lang="en-AU"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24775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7</a:t>
            </a:r>
            <a:endParaRPr lang="en-AU"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851813"/>
            <a:ext cx="7173369"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4581128"/>
            <a:ext cx="4572000" cy="2031325"/>
          </a:xfrm>
          <a:prstGeom prst="rect">
            <a:avLst/>
          </a:prstGeom>
        </p:spPr>
        <p:txBody>
          <a:bodyPr>
            <a:spAutoFit/>
          </a:bodyPr>
          <a:lstStyle/>
          <a:p>
            <a:r>
              <a:rPr lang="en-AU" dirty="0" smtClean="0"/>
              <a:t>A  Retina</a:t>
            </a:r>
          </a:p>
          <a:p>
            <a:r>
              <a:rPr lang="en-AU" dirty="0" smtClean="0"/>
              <a:t>B  Aqueous </a:t>
            </a:r>
            <a:r>
              <a:rPr lang="en-AU" dirty="0"/>
              <a:t>Humour</a:t>
            </a:r>
          </a:p>
          <a:p>
            <a:r>
              <a:rPr lang="en-AU" dirty="0" smtClean="0"/>
              <a:t>C Iris</a:t>
            </a:r>
          </a:p>
          <a:p>
            <a:r>
              <a:rPr lang="en-AU" dirty="0" smtClean="0"/>
              <a:t>D Optic Nerve</a:t>
            </a:r>
          </a:p>
          <a:p>
            <a:r>
              <a:rPr lang="en-AU" dirty="0" smtClean="0"/>
              <a:t>E Cornea</a:t>
            </a:r>
          </a:p>
          <a:p>
            <a:r>
              <a:rPr lang="en-AU" dirty="0" smtClean="0"/>
              <a:t>F Lens</a:t>
            </a:r>
          </a:p>
          <a:p>
            <a:r>
              <a:rPr lang="en-AU" dirty="0" smtClean="0"/>
              <a:t>G Pupil</a:t>
            </a:r>
            <a:endParaRPr lang="en-AU" dirty="0"/>
          </a:p>
        </p:txBody>
      </p:sp>
    </p:spTree>
    <p:extLst>
      <p:ext uri="{BB962C8B-B14F-4D97-AF65-F5344CB8AC3E}">
        <p14:creationId xmlns:p14="http://schemas.microsoft.com/office/powerpoint/2010/main" val="3317656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8</a:t>
            </a:r>
            <a:endParaRPr lang="en-AU" dirty="0"/>
          </a:p>
        </p:txBody>
      </p:sp>
      <p:sp>
        <p:nvSpPr>
          <p:cNvPr id="3" name="Content Placeholder 2"/>
          <p:cNvSpPr>
            <a:spLocks noGrp="1"/>
          </p:cNvSpPr>
          <p:nvPr>
            <p:ph idx="1"/>
          </p:nvPr>
        </p:nvSpPr>
        <p:spPr/>
        <p:txBody>
          <a:bodyPr/>
          <a:lstStyle/>
          <a:p>
            <a:pPr marL="0" indent="0">
              <a:buNone/>
            </a:pPr>
            <a:endParaRPr lang="en-AU" dirty="0" smtClean="0"/>
          </a:p>
          <a:p>
            <a:pPr marL="0" indent="0">
              <a:buNone/>
            </a:pPr>
            <a:endParaRPr lang="en-AU" dirty="0"/>
          </a:p>
          <a:p>
            <a:pPr marL="0" indent="0">
              <a:buNone/>
            </a:pPr>
            <a:r>
              <a:rPr lang="en-AU" dirty="0" smtClean="0"/>
              <a:t>This </a:t>
            </a:r>
            <a:r>
              <a:rPr lang="en-AU" dirty="0"/>
              <a:t>diagram shows how Hannah’s eye focuses light.</a:t>
            </a:r>
          </a:p>
          <a:p>
            <a:r>
              <a:rPr lang="en-AU" dirty="0" smtClean="0"/>
              <a:t>Identify </a:t>
            </a:r>
            <a:r>
              <a:rPr lang="en-AU" dirty="0"/>
              <a:t>Hannah’s vision problem.</a:t>
            </a:r>
          </a:p>
          <a:p>
            <a:pPr marL="0" indent="0">
              <a:buNone/>
            </a:pPr>
            <a:r>
              <a:rPr lang="en-AU" sz="2000" i="1" dirty="0" smtClean="0"/>
              <a:t>	Myopia </a:t>
            </a:r>
            <a:r>
              <a:rPr lang="en-AU" sz="2000" i="1" dirty="0"/>
              <a:t>--- Short </a:t>
            </a:r>
            <a:r>
              <a:rPr lang="en-AU" sz="2000" i="1" dirty="0" smtClean="0"/>
              <a:t>sighted</a:t>
            </a:r>
          </a:p>
          <a:p>
            <a:pPr marL="0" indent="0">
              <a:buNone/>
            </a:pPr>
            <a:endParaRPr lang="en-AU" sz="2000" i="1" dirty="0" smtClean="0"/>
          </a:p>
          <a:p>
            <a:r>
              <a:rPr lang="en-AU" dirty="0" smtClean="0"/>
              <a:t>What </a:t>
            </a:r>
            <a:r>
              <a:rPr lang="en-AU" dirty="0"/>
              <a:t>type of lens could be used to help Hannah see clearly.</a:t>
            </a:r>
          </a:p>
          <a:p>
            <a:pPr marL="0" indent="0">
              <a:buNone/>
            </a:pPr>
            <a:r>
              <a:rPr lang="en-AU" dirty="0" smtClean="0"/>
              <a:t>	</a:t>
            </a:r>
            <a:r>
              <a:rPr lang="en-AU" sz="2000" i="1" dirty="0" smtClean="0"/>
              <a:t>Concave </a:t>
            </a:r>
            <a:r>
              <a:rPr lang="en-AU" sz="2000" i="1" dirty="0"/>
              <a:t>lens will focus image on </a:t>
            </a:r>
            <a:r>
              <a:rPr lang="en-AU" sz="2000" i="1" dirty="0" smtClean="0"/>
              <a:t>retina</a:t>
            </a:r>
            <a:endParaRPr lang="en-AU" sz="2000" i="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04664"/>
            <a:ext cx="399202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77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9</a:t>
            </a:r>
            <a:endParaRPr lang="en-AU"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8184" y="548680"/>
            <a:ext cx="2774769"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1772816"/>
            <a:ext cx="5976664" cy="2769989"/>
          </a:xfrm>
          <a:prstGeom prst="rect">
            <a:avLst/>
          </a:prstGeom>
          <a:noFill/>
        </p:spPr>
        <p:txBody>
          <a:bodyPr wrap="square" rtlCol="0">
            <a:spAutoFit/>
          </a:bodyPr>
          <a:lstStyle/>
          <a:p>
            <a:r>
              <a:rPr lang="en-AU" sz="2400" dirty="0" smtClean="0"/>
              <a:t>This diagram shows a light ray moving through a diamond.</a:t>
            </a:r>
          </a:p>
          <a:p>
            <a:endParaRPr lang="en-AU" sz="2400" dirty="0" smtClean="0"/>
          </a:p>
          <a:p>
            <a:r>
              <a:rPr lang="en-AU" sz="2400" dirty="0" smtClean="0"/>
              <a:t>Why is the light ray being reflected back towards the direction it came from?</a:t>
            </a:r>
          </a:p>
          <a:p>
            <a:endParaRPr lang="en-AU" dirty="0" smtClean="0"/>
          </a:p>
          <a:p>
            <a:r>
              <a:rPr lang="en-AU" i="1" dirty="0" smtClean="0"/>
              <a:t>Total Internal reflection – inside the diamond</a:t>
            </a:r>
          </a:p>
          <a:p>
            <a:endParaRPr lang="en-AU" dirty="0"/>
          </a:p>
        </p:txBody>
      </p:sp>
    </p:spTree>
    <p:extLst>
      <p:ext uri="{BB962C8B-B14F-4D97-AF65-F5344CB8AC3E}">
        <p14:creationId xmlns:p14="http://schemas.microsoft.com/office/powerpoint/2010/main" val="1428850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Return Test</a:t>
            </a:r>
            <a:endParaRPr lang="en-AU" dirty="0"/>
          </a:p>
        </p:txBody>
      </p:sp>
      <p:sp>
        <p:nvSpPr>
          <p:cNvPr id="3" name="Content Placeholder 2"/>
          <p:cNvSpPr>
            <a:spLocks noGrp="1"/>
          </p:cNvSpPr>
          <p:nvPr>
            <p:ph idx="1"/>
          </p:nvPr>
        </p:nvSpPr>
        <p:spPr/>
        <p:txBody>
          <a:bodyPr/>
          <a:lstStyle/>
          <a:p>
            <a:r>
              <a:rPr lang="en-AU" dirty="0" smtClean="0"/>
              <a:t>Put your marks in your diary – page 111</a:t>
            </a:r>
          </a:p>
          <a:p>
            <a:r>
              <a:rPr lang="en-AU" dirty="0" smtClean="0"/>
              <a:t>The test is out of 39 </a:t>
            </a:r>
            <a:endParaRPr lang="en-AU" dirty="0"/>
          </a:p>
        </p:txBody>
      </p:sp>
    </p:spTree>
    <p:extLst>
      <p:ext uri="{BB962C8B-B14F-4D97-AF65-F5344CB8AC3E}">
        <p14:creationId xmlns:p14="http://schemas.microsoft.com/office/powerpoint/2010/main" val="2445136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Choice</a:t>
            </a:r>
            <a:endParaRPr lang="en-AU" dirty="0"/>
          </a:p>
        </p:txBody>
      </p:sp>
      <p:sp>
        <p:nvSpPr>
          <p:cNvPr id="3" name="Content Placeholder 2"/>
          <p:cNvSpPr>
            <a:spLocks noGrp="1"/>
          </p:cNvSpPr>
          <p:nvPr>
            <p:ph idx="1"/>
          </p:nvPr>
        </p:nvSpPr>
        <p:spPr/>
        <p:txBody>
          <a:bodyPr/>
          <a:lstStyle/>
          <a:p>
            <a:r>
              <a:rPr lang="en-AU" dirty="0" smtClean="0"/>
              <a:t>Record the correct answers in a different colour on your multiple choice quiz</a:t>
            </a:r>
          </a:p>
          <a:p>
            <a:r>
              <a:rPr lang="en-AU" dirty="0" smtClean="0"/>
              <a:t>Review answers in your own time (hint - use to study for your next test)</a:t>
            </a:r>
            <a:endParaRPr lang="en-AU" dirty="0"/>
          </a:p>
        </p:txBody>
      </p:sp>
    </p:spTree>
    <p:extLst>
      <p:ext uri="{BB962C8B-B14F-4D97-AF65-F5344CB8AC3E}">
        <p14:creationId xmlns:p14="http://schemas.microsoft.com/office/powerpoint/2010/main" val="1374495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Short Answer</a:t>
            </a:r>
            <a:endParaRPr lang="en-AU" dirty="0"/>
          </a:p>
        </p:txBody>
      </p:sp>
      <p:sp>
        <p:nvSpPr>
          <p:cNvPr id="3" name="Content Placeholder 2"/>
          <p:cNvSpPr>
            <a:spLocks noGrp="1"/>
          </p:cNvSpPr>
          <p:nvPr>
            <p:ph idx="1"/>
          </p:nvPr>
        </p:nvSpPr>
        <p:spPr/>
        <p:txBody>
          <a:bodyPr/>
          <a:lstStyle/>
          <a:p>
            <a:r>
              <a:rPr lang="en-AU" dirty="0" smtClean="0"/>
              <a:t>Reviewing our work</a:t>
            </a:r>
          </a:p>
          <a:p>
            <a:pPr marL="731520" lvl="1" indent="-457200">
              <a:buFont typeface="+mj-lt"/>
              <a:buAutoNum type="arabicPeriod"/>
            </a:pPr>
            <a:r>
              <a:rPr lang="en-AU" dirty="0" smtClean="0"/>
              <a:t>Write down the correct answer in your exercise book</a:t>
            </a:r>
          </a:p>
          <a:p>
            <a:pPr marL="731520" lvl="1" indent="-457200">
              <a:buFont typeface="+mj-lt"/>
              <a:buAutoNum type="arabicPeriod"/>
            </a:pPr>
            <a:r>
              <a:rPr lang="en-AU" dirty="0" smtClean="0"/>
              <a:t>Look at your response and your mark</a:t>
            </a:r>
          </a:p>
          <a:p>
            <a:pPr marL="731520" lvl="1" indent="-457200">
              <a:buFont typeface="+mj-lt"/>
              <a:buAutoNum type="arabicPeriod"/>
            </a:pPr>
            <a:r>
              <a:rPr lang="en-AU" dirty="0" smtClean="0"/>
              <a:t>Compare your response to the correct response</a:t>
            </a:r>
          </a:p>
          <a:p>
            <a:pPr marL="731520" lvl="1" indent="-457200">
              <a:buFont typeface="+mj-lt"/>
              <a:buAutoNum type="arabicPeriod"/>
            </a:pPr>
            <a:r>
              <a:rPr lang="en-AU" dirty="0" smtClean="0"/>
              <a:t>Make notes under for what you could have included or written</a:t>
            </a:r>
          </a:p>
          <a:p>
            <a:pPr marL="731520" lvl="1" indent="-457200">
              <a:buFont typeface="+mj-lt"/>
              <a:buAutoNum type="arabicPeriod"/>
            </a:pPr>
            <a:endParaRPr lang="en-AU" dirty="0"/>
          </a:p>
          <a:p>
            <a:pPr marL="731520" lvl="1" indent="-457200">
              <a:buFont typeface="+mj-lt"/>
              <a:buAutoNum type="arabicPeriod"/>
            </a:pPr>
            <a:endParaRPr lang="en-AU" dirty="0" smtClean="0"/>
          </a:p>
          <a:p>
            <a:pPr marL="274320" lvl="1" indent="0">
              <a:buNone/>
            </a:pPr>
            <a:endParaRPr lang="en-AU" sz="1400" dirty="0"/>
          </a:p>
        </p:txBody>
      </p:sp>
    </p:spTree>
    <p:extLst>
      <p:ext uri="{BB962C8B-B14F-4D97-AF65-F5344CB8AC3E}">
        <p14:creationId xmlns:p14="http://schemas.microsoft.com/office/powerpoint/2010/main" val="3063719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compare your answers</a:t>
            </a:r>
            <a:endParaRPr lang="en-AU" dirty="0"/>
          </a:p>
        </p:txBody>
      </p:sp>
      <p:sp>
        <p:nvSpPr>
          <p:cNvPr id="3" name="Content Placeholder 2"/>
          <p:cNvSpPr>
            <a:spLocks noGrp="1"/>
          </p:cNvSpPr>
          <p:nvPr>
            <p:ph idx="1"/>
          </p:nvPr>
        </p:nvSpPr>
        <p:spPr/>
        <p:txBody>
          <a:bodyPr/>
          <a:lstStyle/>
          <a:p>
            <a:pPr marL="274320" lvl="1" indent="0">
              <a:buNone/>
            </a:pPr>
            <a:r>
              <a:rPr lang="en-AU" dirty="0"/>
              <a:t>Plot your response onto a line:</a:t>
            </a:r>
          </a:p>
          <a:p>
            <a:pPr marL="274320" lvl="1" indent="0">
              <a:buNone/>
            </a:pPr>
            <a:endParaRPr lang="en-AU" dirty="0"/>
          </a:p>
          <a:p>
            <a:pPr marL="274320" lvl="1" indent="0">
              <a:buNone/>
            </a:pPr>
            <a:endParaRPr lang="en-AU" dirty="0" smtClean="0"/>
          </a:p>
          <a:p>
            <a:pPr marL="274320" lvl="1" indent="0">
              <a:buNone/>
            </a:pPr>
            <a:endParaRPr lang="en-AU" dirty="0"/>
          </a:p>
          <a:p>
            <a:pPr marL="274320" lvl="1" indent="0">
              <a:buNone/>
            </a:pPr>
            <a:endParaRPr lang="en-AU" dirty="0"/>
          </a:p>
          <a:p>
            <a:pPr marL="274320" lvl="1" indent="0">
              <a:buNone/>
            </a:pPr>
            <a:r>
              <a:rPr lang="en-AU" sz="1400" dirty="0"/>
              <a:t>I didn’t write anything	</a:t>
            </a:r>
            <a:r>
              <a:rPr lang="en-AU" dirty="0"/>
              <a:t>			</a:t>
            </a:r>
            <a:r>
              <a:rPr lang="en-AU" sz="1400" dirty="0"/>
              <a:t>I wrote the correct </a:t>
            </a:r>
          </a:p>
          <a:p>
            <a:pPr marL="274320" lvl="1" indent="0">
              <a:buNone/>
            </a:pPr>
            <a:r>
              <a:rPr lang="en-AU" sz="1400" dirty="0"/>
              <a:t>						answer exactly</a:t>
            </a:r>
          </a:p>
          <a:p>
            <a:endParaRPr lang="en-AU" dirty="0"/>
          </a:p>
        </p:txBody>
      </p:sp>
    </p:spTree>
    <p:extLst>
      <p:ext uri="{BB962C8B-B14F-4D97-AF65-F5344CB8AC3E}">
        <p14:creationId xmlns:p14="http://schemas.microsoft.com/office/powerpoint/2010/main" val="354001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1</a:t>
            </a:r>
            <a:endParaRPr lang="en-AU" dirty="0"/>
          </a:p>
        </p:txBody>
      </p:sp>
      <p:sp>
        <p:nvSpPr>
          <p:cNvPr id="3" name="Content Placeholder 2"/>
          <p:cNvSpPr>
            <a:spLocks noGrp="1"/>
          </p:cNvSpPr>
          <p:nvPr>
            <p:ph idx="1"/>
          </p:nvPr>
        </p:nvSpPr>
        <p:spPr/>
        <p:txBody>
          <a:bodyPr>
            <a:normAutofit/>
          </a:bodyPr>
          <a:lstStyle/>
          <a:p>
            <a:pPr marL="0" indent="0">
              <a:buNone/>
            </a:pPr>
            <a:r>
              <a:rPr lang="en-AU" dirty="0" smtClean="0"/>
              <a:t>Classify </a:t>
            </a:r>
            <a:r>
              <a:rPr lang="en-AU" dirty="0"/>
              <a:t>each situation of heat transfer listed below as primarily being an example of conduction, convection or radiation</a:t>
            </a:r>
            <a:r>
              <a:rPr lang="en-AU" dirty="0" smtClean="0"/>
              <a:t>.</a:t>
            </a:r>
          </a:p>
          <a:p>
            <a:pPr marL="0" indent="0">
              <a:buNone/>
            </a:pPr>
            <a:endParaRPr lang="en-AU" dirty="0"/>
          </a:p>
          <a:p>
            <a:r>
              <a:rPr lang="en-AU" sz="1800" dirty="0" smtClean="0"/>
              <a:t>Aiden </a:t>
            </a:r>
            <a:r>
              <a:rPr lang="en-AU" sz="1800" dirty="0"/>
              <a:t>feels his arms getting warm as he plays cricket on a summer day.</a:t>
            </a:r>
          </a:p>
          <a:p>
            <a:pPr marL="0" indent="0">
              <a:buNone/>
            </a:pPr>
            <a:r>
              <a:rPr lang="en-AU" sz="1800" dirty="0"/>
              <a:t>	</a:t>
            </a:r>
            <a:r>
              <a:rPr lang="en-AU" sz="1800" i="1" dirty="0" smtClean="0"/>
              <a:t>radiation</a:t>
            </a:r>
            <a:endParaRPr lang="en-AU" sz="1800" dirty="0"/>
          </a:p>
          <a:p>
            <a:r>
              <a:rPr lang="en-AU" sz="1800" dirty="0" smtClean="0"/>
              <a:t>Mika touches a tray that has just come out of the oven and burns her hand.</a:t>
            </a:r>
            <a:endParaRPr lang="en-AU" sz="1800" dirty="0"/>
          </a:p>
          <a:p>
            <a:pPr marL="0" indent="0">
              <a:buNone/>
            </a:pPr>
            <a:r>
              <a:rPr lang="en-AU" sz="1800" dirty="0" smtClean="0"/>
              <a:t>	</a:t>
            </a:r>
            <a:r>
              <a:rPr lang="en-AU" sz="1800" i="1" dirty="0" smtClean="0"/>
              <a:t>conduction</a:t>
            </a:r>
            <a:endParaRPr lang="en-AU" sz="1800" dirty="0"/>
          </a:p>
          <a:p>
            <a:r>
              <a:rPr lang="en-AU" sz="1800" dirty="0" smtClean="0"/>
              <a:t>The </a:t>
            </a:r>
            <a:r>
              <a:rPr lang="en-AU" sz="1800" dirty="0"/>
              <a:t>interior of a car warms up soon after the heater has been turned on.</a:t>
            </a:r>
          </a:p>
          <a:p>
            <a:pPr marL="0" indent="0">
              <a:buNone/>
            </a:pPr>
            <a:r>
              <a:rPr lang="en-AU" sz="1800" dirty="0" smtClean="0"/>
              <a:t>	</a:t>
            </a:r>
            <a:r>
              <a:rPr lang="en-AU" sz="1800" i="1" dirty="0" smtClean="0"/>
              <a:t>convection</a:t>
            </a:r>
            <a:endParaRPr lang="en-AU" dirty="0"/>
          </a:p>
          <a:p>
            <a:endParaRPr lang="en-AU" dirty="0"/>
          </a:p>
          <a:p>
            <a:endParaRPr lang="en-AU" dirty="0"/>
          </a:p>
        </p:txBody>
      </p:sp>
    </p:spTree>
    <p:extLst>
      <p:ext uri="{BB962C8B-B14F-4D97-AF65-F5344CB8AC3E}">
        <p14:creationId xmlns:p14="http://schemas.microsoft.com/office/powerpoint/2010/main" val="3448921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2</a:t>
            </a:r>
            <a:endParaRPr lang="en-A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0112" y="0"/>
            <a:ext cx="3779912" cy="219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1700808"/>
            <a:ext cx="7704856" cy="4862870"/>
          </a:xfrm>
          <a:prstGeom prst="rect">
            <a:avLst/>
          </a:prstGeom>
          <a:noFill/>
        </p:spPr>
        <p:txBody>
          <a:bodyPr wrap="square" rtlCol="0">
            <a:spAutoFit/>
          </a:bodyPr>
          <a:lstStyle/>
          <a:p>
            <a:r>
              <a:rPr lang="en-AU" sz="2000" dirty="0" smtClean="0"/>
              <a:t>200 mL of cold water is heated in a spotted saucepan, and 400 mL of cold water is heated in an identical striped saucepan.</a:t>
            </a:r>
          </a:p>
          <a:p>
            <a:endParaRPr lang="en-AU" dirty="0" smtClean="0"/>
          </a:p>
          <a:p>
            <a:pPr marL="285750" indent="-285750">
              <a:buFont typeface="Arial" pitchFamily="34" charset="0"/>
              <a:buChar char="•"/>
            </a:pPr>
            <a:r>
              <a:rPr lang="en-AU" dirty="0" smtClean="0"/>
              <a:t>Propose why the base of each saucepan is metal, but the handles are made from a tough plastic. </a:t>
            </a:r>
          </a:p>
          <a:p>
            <a:r>
              <a:rPr lang="en-AU" i="1" dirty="0" smtClean="0"/>
              <a:t>The metal will conduct heat and the plastic will insulate – stop heat moving through (or burning) the hand</a:t>
            </a:r>
          </a:p>
          <a:p>
            <a:endParaRPr lang="en-AU" dirty="0" smtClean="0"/>
          </a:p>
          <a:p>
            <a:pPr marL="285750" indent="-285750">
              <a:buFont typeface="Arial" pitchFamily="34" charset="0"/>
              <a:buChar char="•"/>
            </a:pPr>
            <a:r>
              <a:rPr lang="en-AU" dirty="0" smtClean="0"/>
              <a:t>Explain why the water in the spotty saucepan heats up faster. </a:t>
            </a:r>
          </a:p>
          <a:p>
            <a:r>
              <a:rPr lang="en-AU" i="1" dirty="0" smtClean="0"/>
              <a:t>The spotty saucepan contains less water (200 mL). This means the molecules will heat up more quickly, making the temperature higher</a:t>
            </a:r>
          </a:p>
          <a:p>
            <a:r>
              <a:rPr lang="en-AU" dirty="0" smtClean="0"/>
              <a:t>	</a:t>
            </a:r>
          </a:p>
          <a:p>
            <a:pPr marL="285750" indent="-285750">
              <a:buFont typeface="Arial" pitchFamily="34" charset="0"/>
              <a:buChar char="•"/>
            </a:pPr>
            <a:r>
              <a:rPr lang="en-AU" dirty="0" smtClean="0"/>
              <a:t>Compare the average kinetic energy of particles in each saucepan. </a:t>
            </a:r>
          </a:p>
          <a:p>
            <a:r>
              <a:rPr lang="en-AU" i="1" dirty="0" smtClean="0"/>
              <a:t>The spotty saucepan has less water and therefore fewer particles meaning each particle will absorb more kinetic energy. The stripy saucepan has more particles so each will absorb less kinetic energy. </a:t>
            </a:r>
          </a:p>
          <a:p>
            <a:endParaRPr lang="en-AU" dirty="0"/>
          </a:p>
        </p:txBody>
      </p:sp>
    </p:spTree>
    <p:extLst>
      <p:ext uri="{BB962C8B-B14F-4D97-AF65-F5344CB8AC3E}">
        <p14:creationId xmlns:p14="http://schemas.microsoft.com/office/powerpoint/2010/main" val="47444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3</a:t>
            </a:r>
            <a:endParaRPr lang="en-AU" dirty="0"/>
          </a:p>
        </p:txBody>
      </p:sp>
      <p:sp>
        <p:nvSpPr>
          <p:cNvPr id="3" name="Content Placeholder 2"/>
          <p:cNvSpPr>
            <a:spLocks noGrp="1"/>
          </p:cNvSpPr>
          <p:nvPr>
            <p:ph idx="1"/>
          </p:nvPr>
        </p:nvSpPr>
        <p:spPr/>
        <p:txBody>
          <a:bodyPr/>
          <a:lstStyle/>
          <a:p>
            <a:r>
              <a:rPr lang="en-AU" dirty="0" smtClean="0"/>
              <a:t>Explain </a:t>
            </a:r>
            <a:r>
              <a:rPr lang="en-AU" dirty="0"/>
              <a:t>the difference between opaque and transparent objects. </a:t>
            </a:r>
            <a:endParaRPr lang="en-AU" dirty="0" smtClean="0"/>
          </a:p>
          <a:p>
            <a:endParaRPr lang="en-AU" dirty="0" smtClean="0"/>
          </a:p>
          <a:p>
            <a:pPr marL="0" indent="0">
              <a:buNone/>
            </a:pPr>
            <a:r>
              <a:rPr lang="en-AU" sz="2000" i="1" dirty="0" smtClean="0"/>
              <a:t>Opaque </a:t>
            </a:r>
            <a:r>
              <a:rPr lang="en-AU" sz="2000" i="1" dirty="0"/>
              <a:t>– light is either reflected/absorbed into the substance and no light is transmitted</a:t>
            </a:r>
          </a:p>
          <a:p>
            <a:endParaRPr lang="en-AU" sz="2000" i="1" dirty="0" smtClean="0"/>
          </a:p>
          <a:p>
            <a:pPr marL="0" indent="0">
              <a:buNone/>
            </a:pPr>
            <a:r>
              <a:rPr lang="en-AU" sz="2000" i="1" dirty="0" smtClean="0"/>
              <a:t>Transparent </a:t>
            </a:r>
            <a:r>
              <a:rPr lang="en-AU" sz="2000" i="1" dirty="0"/>
              <a:t>almost all of the light is transmitted through the substance – </a:t>
            </a:r>
            <a:r>
              <a:rPr lang="en-AU" sz="2000" i="1" dirty="0" smtClean="0"/>
              <a:t>it is clear / </a:t>
            </a:r>
            <a:r>
              <a:rPr lang="en-AU" sz="2000" i="1" dirty="0"/>
              <a:t>see </a:t>
            </a:r>
            <a:r>
              <a:rPr lang="en-AU" sz="2000" i="1" dirty="0" smtClean="0"/>
              <a:t>through</a:t>
            </a:r>
            <a:endParaRPr lang="en-AU" sz="2000" i="1" dirty="0"/>
          </a:p>
          <a:p>
            <a:endParaRPr lang="en-AU" sz="2000" dirty="0"/>
          </a:p>
        </p:txBody>
      </p:sp>
    </p:spTree>
    <p:extLst>
      <p:ext uri="{BB962C8B-B14F-4D97-AF65-F5344CB8AC3E}">
        <p14:creationId xmlns:p14="http://schemas.microsoft.com/office/powerpoint/2010/main" val="4293772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 4</a:t>
            </a:r>
            <a:endParaRPr lang="en-AU"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2996952"/>
            <a:ext cx="4313712" cy="334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1556792"/>
            <a:ext cx="7488832" cy="1754326"/>
          </a:xfrm>
          <a:prstGeom prst="rect">
            <a:avLst/>
          </a:prstGeom>
          <a:noFill/>
        </p:spPr>
        <p:txBody>
          <a:bodyPr wrap="square" rtlCol="0">
            <a:spAutoFit/>
          </a:bodyPr>
          <a:lstStyle/>
          <a:p>
            <a:r>
              <a:rPr lang="en-AU" dirty="0" smtClean="0"/>
              <a:t>The diagram below shows a light ray travelling through air to the interface between the air and a glass block.</a:t>
            </a:r>
          </a:p>
          <a:p>
            <a:endParaRPr lang="en-AU" dirty="0"/>
          </a:p>
          <a:p>
            <a:r>
              <a:rPr lang="en-AU" dirty="0" smtClean="0"/>
              <a:t>On the diagram, </a:t>
            </a:r>
            <a:r>
              <a:rPr lang="en-AU" b="1" dirty="0" smtClean="0"/>
              <a:t>draw and label </a:t>
            </a:r>
            <a:r>
              <a:rPr lang="en-AU" dirty="0" smtClean="0"/>
              <a:t>the normal and a possible path for the ray in the glass.</a:t>
            </a:r>
          </a:p>
          <a:p>
            <a:endParaRPr lang="en-AU" dirty="0"/>
          </a:p>
        </p:txBody>
      </p:sp>
    </p:spTree>
    <p:extLst>
      <p:ext uri="{BB962C8B-B14F-4D97-AF65-F5344CB8AC3E}">
        <p14:creationId xmlns:p14="http://schemas.microsoft.com/office/powerpoint/2010/main" val="3727323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TotalTime>
  <Words>547</Words>
  <Application>Microsoft Office PowerPoint</Application>
  <PresentationFormat>On-screen Show (4:3)</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Test Review</vt:lpstr>
      <vt:lpstr>Return Test</vt:lpstr>
      <vt:lpstr>Multiple Choice</vt:lpstr>
      <vt:lpstr>Short Answer</vt:lpstr>
      <vt:lpstr>How to compare your answers</vt:lpstr>
      <vt:lpstr>Question 1</vt:lpstr>
      <vt:lpstr>Question 2</vt:lpstr>
      <vt:lpstr>Question 3</vt:lpstr>
      <vt:lpstr>Question 4</vt:lpstr>
      <vt:lpstr>Question 5</vt:lpstr>
      <vt:lpstr>Question 6</vt:lpstr>
      <vt:lpstr>Question 7</vt:lpstr>
      <vt:lpstr>Question 8</vt:lpstr>
      <vt:lpstr>Question 9</vt:lpstr>
    </vt:vector>
  </TitlesOfParts>
  <Company>Aranmore Catholic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dc:title>
  <dc:creator>Elisa Laitt</dc:creator>
  <cp:lastModifiedBy>Elisa Laitt</cp:lastModifiedBy>
  <cp:revision>3</cp:revision>
  <dcterms:created xsi:type="dcterms:W3CDTF">2013-06-09T08:05:18Z</dcterms:created>
  <dcterms:modified xsi:type="dcterms:W3CDTF">2013-06-09T08:27:23Z</dcterms:modified>
</cp:coreProperties>
</file>