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C4AA05C-6DE3-4458-88B3-BA064B7B10BF}" type="datetimeFigureOut">
              <a:rPr lang="en-AU" smtClean="0"/>
              <a:t>10/08/2018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41714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4AA05C-6DE3-4458-88B3-BA064B7B10BF}" type="datetimeFigureOut">
              <a:rPr lang="en-AU" smtClean="0"/>
              <a:t>10/08/2018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150361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4AA05C-6DE3-4458-88B3-BA064B7B10BF}" type="datetimeFigureOut">
              <a:rPr lang="en-AU" smtClean="0"/>
              <a:t>10/08/2018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320050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4AA05C-6DE3-4458-88B3-BA064B7B10BF}" type="datetimeFigureOut">
              <a:rPr lang="en-AU" smtClean="0"/>
              <a:t>10/08/2018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25841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4AA05C-6DE3-4458-88B3-BA064B7B10BF}" type="datetimeFigureOut">
              <a:rPr lang="en-AU" smtClean="0"/>
              <a:t>10/08/2018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52375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C4AA05C-6DE3-4458-88B3-BA064B7B10BF}" type="datetimeFigureOut">
              <a:rPr lang="en-AU" smtClean="0"/>
              <a:t>10/08/2018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299357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C4AA05C-6DE3-4458-88B3-BA064B7B10BF}" type="datetimeFigureOut">
              <a:rPr lang="en-AU" smtClean="0"/>
              <a:t>10/08/2018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67296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C4AA05C-6DE3-4458-88B3-BA064B7B10BF}" type="datetimeFigureOut">
              <a:rPr lang="en-AU" smtClean="0"/>
              <a:t>10/08/2018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42111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AA05C-6DE3-4458-88B3-BA064B7B10BF}" type="datetimeFigureOut">
              <a:rPr lang="en-AU" smtClean="0"/>
              <a:t>10/08/2018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83255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AA05C-6DE3-4458-88B3-BA064B7B10BF}" type="datetimeFigureOut">
              <a:rPr lang="en-AU" smtClean="0"/>
              <a:t>10/08/2018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137398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AA05C-6DE3-4458-88B3-BA064B7B10BF}" type="datetimeFigureOut">
              <a:rPr lang="en-AU" smtClean="0"/>
              <a:t>10/08/2018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470920-B389-476D-BF9B-D75B8A449EB6}" type="slidenum">
              <a:rPr lang="en-AU" smtClean="0"/>
              <a:t>‹#›</a:t>
            </a:fld>
            <a:endParaRPr lang="en-AU"/>
          </a:p>
        </p:txBody>
      </p:sp>
    </p:spTree>
    <p:extLst>
      <p:ext uri="{BB962C8B-B14F-4D97-AF65-F5344CB8AC3E}">
        <p14:creationId xmlns:p14="http://schemas.microsoft.com/office/powerpoint/2010/main" val="243028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AA05C-6DE3-4458-88B3-BA064B7B10BF}" type="datetimeFigureOut">
              <a:rPr lang="en-AU" smtClean="0"/>
              <a:t>10/08/2018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70920-B389-476D-BF9B-D75B8A449EB6}" type="slidenum">
              <a:rPr lang="en-AU" smtClean="0"/>
              <a:t>‹#›</a:t>
            </a:fld>
            <a:endParaRPr lang="en-AU"/>
          </a:p>
        </p:txBody>
      </p:sp>
    </p:spTree>
    <p:extLst>
      <p:ext uri="{BB962C8B-B14F-4D97-AF65-F5344CB8AC3E}">
        <p14:creationId xmlns:p14="http://schemas.microsoft.com/office/powerpoint/2010/main" val="2819278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b="1" dirty="0"/>
              <a:t>YEAR: 7</a:t>
            </a:r>
            <a:r>
              <a:rPr lang="en-AU" dirty="0"/>
              <a:t/>
            </a:r>
            <a:br>
              <a:rPr lang="en-AU" dirty="0"/>
            </a:br>
            <a:r>
              <a:rPr lang="en-AU" b="1" dirty="0"/>
              <a:t>2017</a:t>
            </a:r>
            <a:r>
              <a:rPr lang="en-AU" dirty="0"/>
              <a:t/>
            </a:r>
            <a:br>
              <a:rPr lang="en-AU" dirty="0"/>
            </a:br>
            <a:r>
              <a:rPr lang="en-AU" b="1" dirty="0"/>
              <a:t>SUBJECT: Science</a:t>
            </a:r>
            <a:r>
              <a:rPr lang="en-AU" dirty="0"/>
              <a:t/>
            </a:r>
            <a:br>
              <a:rPr lang="en-AU" dirty="0"/>
            </a:br>
            <a:endParaRPr lang="en-AU" dirty="0"/>
          </a:p>
        </p:txBody>
      </p:sp>
      <p:sp>
        <p:nvSpPr>
          <p:cNvPr id="3" name="Subtitle 2"/>
          <p:cNvSpPr>
            <a:spLocks noGrp="1"/>
          </p:cNvSpPr>
          <p:nvPr>
            <p:ph type="subTitle" idx="1"/>
          </p:nvPr>
        </p:nvSpPr>
        <p:spPr/>
        <p:txBody>
          <a:bodyPr/>
          <a:lstStyle/>
          <a:p>
            <a:r>
              <a:rPr lang="en-AU" b="1" dirty="0"/>
              <a:t>TEST: Ecosystems</a:t>
            </a:r>
            <a:endParaRPr lang="en-AU" dirty="0"/>
          </a:p>
          <a:p>
            <a:endParaRPr lang="en-AU" dirty="0"/>
          </a:p>
        </p:txBody>
      </p:sp>
    </p:spTree>
    <p:extLst>
      <p:ext uri="{BB962C8B-B14F-4D97-AF65-F5344CB8AC3E}">
        <p14:creationId xmlns:p14="http://schemas.microsoft.com/office/powerpoint/2010/main" val="14656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268" y="620688"/>
            <a:ext cx="8568952" cy="4401205"/>
          </a:xfrm>
          <a:prstGeom prst="rect">
            <a:avLst/>
          </a:prstGeom>
        </p:spPr>
        <p:txBody>
          <a:bodyPr wrap="square">
            <a:spAutoFit/>
          </a:bodyPr>
          <a:lstStyle/>
          <a:p>
            <a:pPr lvl="0"/>
            <a:r>
              <a:rPr lang="en-AU" sz="4000" dirty="0" smtClean="0"/>
              <a:t>9) Which </a:t>
            </a:r>
            <a:r>
              <a:rPr lang="en-AU" sz="4000" dirty="0"/>
              <a:t>of the following organisms has been introduced to Australia?</a:t>
            </a:r>
          </a:p>
          <a:p>
            <a:r>
              <a:rPr lang="en-AU" sz="4000" dirty="0"/>
              <a:t> </a:t>
            </a:r>
          </a:p>
          <a:p>
            <a:pPr lvl="0"/>
            <a:r>
              <a:rPr lang="en-AU" sz="4000" dirty="0" smtClean="0"/>
              <a:t>a) rabbit</a:t>
            </a:r>
            <a:endParaRPr lang="en-AU" sz="4000" dirty="0"/>
          </a:p>
          <a:p>
            <a:pPr lvl="0"/>
            <a:r>
              <a:rPr lang="en-AU" sz="4000" dirty="0" smtClean="0"/>
              <a:t>b) koala</a:t>
            </a:r>
            <a:endParaRPr lang="en-AU" sz="4000" dirty="0"/>
          </a:p>
          <a:p>
            <a:pPr lvl="0"/>
            <a:r>
              <a:rPr lang="en-AU" sz="4000" dirty="0" smtClean="0"/>
              <a:t>c) frilled-neck </a:t>
            </a:r>
            <a:r>
              <a:rPr lang="en-AU" sz="4000" dirty="0"/>
              <a:t>lizard</a:t>
            </a:r>
          </a:p>
          <a:p>
            <a:pPr lvl="0"/>
            <a:r>
              <a:rPr lang="en-AU" sz="4000" dirty="0" smtClean="0"/>
              <a:t>d) kangaroo</a:t>
            </a:r>
            <a:endParaRPr lang="en-AU" sz="4000" dirty="0"/>
          </a:p>
        </p:txBody>
      </p:sp>
    </p:spTree>
    <p:extLst>
      <p:ext uri="{BB962C8B-B14F-4D97-AF65-F5344CB8AC3E}">
        <p14:creationId xmlns:p14="http://schemas.microsoft.com/office/powerpoint/2010/main" val="188882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5"/>
            <a:ext cx="8496944" cy="5632311"/>
          </a:xfrm>
          <a:prstGeom prst="rect">
            <a:avLst/>
          </a:prstGeom>
        </p:spPr>
        <p:txBody>
          <a:bodyPr wrap="square">
            <a:spAutoFit/>
          </a:bodyPr>
          <a:lstStyle/>
          <a:p>
            <a:pPr lvl="0"/>
            <a:r>
              <a:rPr lang="en-AU" sz="3600" dirty="0" smtClean="0"/>
              <a:t>10) Which </a:t>
            </a:r>
            <a:r>
              <a:rPr lang="en-AU" sz="3600" dirty="0"/>
              <a:t>of these human activities would have a </a:t>
            </a:r>
            <a:r>
              <a:rPr lang="en-AU" sz="3600" b="1" i="1" dirty="0"/>
              <a:t>negative</a:t>
            </a:r>
            <a:r>
              <a:rPr lang="en-AU" sz="3600" dirty="0"/>
              <a:t> impact on a natural environment?</a:t>
            </a:r>
          </a:p>
          <a:p>
            <a:r>
              <a:rPr lang="en-AU" sz="3600" dirty="0"/>
              <a:t> </a:t>
            </a:r>
          </a:p>
          <a:p>
            <a:r>
              <a:rPr lang="en-AU" sz="3600" dirty="0"/>
              <a:t>a) removing grazing cattle from a natural woodland</a:t>
            </a:r>
          </a:p>
          <a:p>
            <a:r>
              <a:rPr lang="en-AU" sz="3600" dirty="0"/>
              <a:t>b) clearing forests and replacing them with exotic trees</a:t>
            </a:r>
          </a:p>
          <a:p>
            <a:r>
              <a:rPr lang="en-AU" sz="3600" dirty="0"/>
              <a:t>c) replanting eucalypt trees</a:t>
            </a:r>
          </a:p>
          <a:p>
            <a:r>
              <a:rPr lang="en-AU" sz="3600" dirty="0"/>
              <a:t>d) reintroducing koalas into eucalypt forests</a:t>
            </a:r>
          </a:p>
        </p:txBody>
      </p:sp>
    </p:spTree>
    <p:extLst>
      <p:ext uri="{BB962C8B-B14F-4D97-AF65-F5344CB8AC3E}">
        <p14:creationId xmlns:p14="http://schemas.microsoft.com/office/powerpoint/2010/main" val="391132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548680"/>
            <a:ext cx="8496944" cy="5632311"/>
          </a:xfrm>
          <a:prstGeom prst="rect">
            <a:avLst/>
          </a:prstGeom>
        </p:spPr>
        <p:txBody>
          <a:bodyPr wrap="square">
            <a:spAutoFit/>
          </a:bodyPr>
          <a:lstStyle/>
          <a:p>
            <a:pPr marL="742950" lvl="0" indent="-742950" hangingPunct="0">
              <a:buAutoNum type="arabicParenR"/>
            </a:pPr>
            <a:r>
              <a:rPr lang="en-AU" sz="4000" dirty="0" smtClean="0"/>
              <a:t>There </a:t>
            </a:r>
            <a:r>
              <a:rPr lang="en-AU" sz="4000" dirty="0"/>
              <a:t>are many different places where organisms can live, each with different climate and resources. These places are called ecosystems or biomes</a:t>
            </a:r>
            <a:r>
              <a:rPr lang="en-AU" sz="4000" dirty="0" smtClean="0"/>
              <a:t>.</a:t>
            </a:r>
          </a:p>
          <a:p>
            <a:pPr lvl="0" hangingPunct="0"/>
            <a:endParaRPr lang="en-AU" sz="4000" dirty="0"/>
          </a:p>
          <a:p>
            <a:pPr hangingPunct="0"/>
            <a:r>
              <a:rPr lang="en-AU" sz="4000" b="1" dirty="0"/>
              <a:t>List</a:t>
            </a:r>
            <a:r>
              <a:rPr lang="en-AU" sz="4000" dirty="0"/>
              <a:t> three different ecosystems or biomes where organisms can live:		</a:t>
            </a:r>
            <a:r>
              <a:rPr lang="en-AU" sz="4000" dirty="0" smtClean="0"/>
              <a:t>  (</a:t>
            </a:r>
            <a:r>
              <a:rPr lang="en-AU" sz="4000" dirty="0"/>
              <a:t>3 marks</a:t>
            </a:r>
            <a:r>
              <a:rPr lang="en-AU" sz="4000" dirty="0" smtClean="0"/>
              <a:t>)</a:t>
            </a:r>
            <a:endParaRPr lang="en-AU" sz="4000" dirty="0"/>
          </a:p>
        </p:txBody>
      </p:sp>
    </p:spTree>
    <p:extLst>
      <p:ext uri="{BB962C8B-B14F-4D97-AF65-F5344CB8AC3E}">
        <p14:creationId xmlns:p14="http://schemas.microsoft.com/office/powerpoint/2010/main" val="369972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a:off x="2862580" y="3140968"/>
            <a:ext cx="678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 name="Straight Arrow Connector 2"/>
          <p:cNvCxnSpPr/>
          <p:nvPr/>
        </p:nvCxnSpPr>
        <p:spPr>
          <a:xfrm>
            <a:off x="4389120" y="3134618"/>
            <a:ext cx="678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5940152" y="3115568"/>
            <a:ext cx="678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395536" y="548680"/>
            <a:ext cx="8496944" cy="5293757"/>
          </a:xfrm>
          <a:prstGeom prst="rect">
            <a:avLst/>
          </a:prstGeom>
        </p:spPr>
        <p:txBody>
          <a:bodyPr wrap="square">
            <a:spAutoFit/>
          </a:bodyPr>
          <a:lstStyle/>
          <a:p>
            <a:r>
              <a:rPr lang="en-AU" sz="3200" dirty="0" smtClean="0"/>
              <a:t>2.	A food chain shows the feeding relationships in an ecosystem. In the following food chain, letters are used to represent the organisms.</a:t>
            </a:r>
          </a:p>
          <a:p>
            <a:endParaRPr lang="en-AU" sz="3200" dirty="0" smtClean="0"/>
          </a:p>
          <a:p>
            <a:r>
              <a:rPr lang="en-AU" sz="3200" dirty="0" smtClean="0"/>
              <a:t>                  W                 X             Y                  Z</a:t>
            </a:r>
          </a:p>
          <a:p>
            <a:endParaRPr lang="en-AU" sz="3200" dirty="0" smtClean="0"/>
          </a:p>
          <a:p>
            <a:endParaRPr lang="en-AU" sz="3200" dirty="0"/>
          </a:p>
          <a:p>
            <a:endParaRPr lang="en-AU" sz="3200" dirty="0" smtClean="0"/>
          </a:p>
          <a:p>
            <a:r>
              <a:rPr lang="en-AU" sz="3200" dirty="0" smtClean="0"/>
              <a:t>a)	Explain what the arrow in a food chain represents.				(1 mark)</a:t>
            </a:r>
          </a:p>
          <a:p>
            <a:r>
              <a:rPr lang="en-AU" dirty="0" smtClean="0"/>
              <a:t>							</a:t>
            </a:r>
            <a:endParaRPr lang="en-AU" dirty="0"/>
          </a:p>
        </p:txBody>
      </p:sp>
    </p:spTree>
    <p:extLst>
      <p:ext uri="{BB962C8B-B14F-4D97-AF65-F5344CB8AC3E}">
        <p14:creationId xmlns:p14="http://schemas.microsoft.com/office/powerpoint/2010/main" val="12341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a:off x="2251710" y="685800"/>
            <a:ext cx="678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 name="Straight Arrow Connector 2"/>
          <p:cNvCxnSpPr/>
          <p:nvPr/>
        </p:nvCxnSpPr>
        <p:spPr>
          <a:xfrm>
            <a:off x="4765039" y="679450"/>
            <a:ext cx="678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7164288" y="679450"/>
            <a:ext cx="678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p:cNvSpPr>
            <a:spLocks noChangeArrowheads="1"/>
          </p:cNvSpPr>
          <p:nvPr/>
        </p:nvSpPr>
        <p:spPr bwMode="auto">
          <a:xfrm>
            <a:off x="0" y="43934"/>
            <a:ext cx="494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AU" dirty="0" smtClean="0"/>
              <a:t>2b)</a:t>
            </a:r>
            <a:endParaRPr lang="en-AU" dirty="0"/>
          </a:p>
        </p:txBody>
      </p:sp>
      <p:sp>
        <p:nvSpPr>
          <p:cNvPr id="6" name="Rectangle 5"/>
          <p:cNvSpPr>
            <a:spLocks noChangeArrowheads="1"/>
          </p:cNvSpPr>
          <p:nvPr/>
        </p:nvSpPr>
        <p:spPr bwMode="auto">
          <a:xfrm>
            <a:off x="1267593" y="424190"/>
            <a:ext cx="75232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1pPr>
            <a:lvl2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2pPr>
            <a:lvl3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3pPr>
            <a:lvl4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4pPr>
            <a:lvl5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5pPr>
            <a:lvl6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6pPr>
            <a:lvl7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7pPr>
            <a:lvl8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8pPr>
            <a:lvl9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r>
              <a:rPr kumimoji="0" lang="en-AU" altLang="en-US" sz="28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W                            X                          Y                         Z</a:t>
            </a:r>
            <a:endParaRPr kumimoji="0" lang="en-AU" altLang="en-US" sz="2800" b="0" i="0" u="none" strike="noStrike" cap="none" normalizeH="0" baseline="0" dirty="0" smtClean="0">
              <a:ln>
                <a:noFill/>
              </a:ln>
              <a:solidFill>
                <a:schemeClr val="tx1"/>
              </a:solidFill>
              <a:effectLst/>
            </a:endParaRPr>
          </a:p>
        </p:txBody>
      </p:sp>
      <p:sp>
        <p:nvSpPr>
          <p:cNvPr id="7" name="Rectangle 6"/>
          <p:cNvSpPr/>
          <p:nvPr/>
        </p:nvSpPr>
        <p:spPr>
          <a:xfrm>
            <a:off x="323528" y="1916832"/>
            <a:ext cx="8467278" cy="3170099"/>
          </a:xfrm>
          <a:prstGeom prst="rect">
            <a:avLst/>
          </a:prstGeom>
        </p:spPr>
        <p:txBody>
          <a:bodyPr wrap="square">
            <a:spAutoFit/>
          </a:bodyPr>
          <a:lstStyle/>
          <a:p>
            <a:pPr lvl="0" hangingPunct="0"/>
            <a:r>
              <a:rPr lang="en-AU" sz="4000" b="1" dirty="0"/>
              <a:t>Identify </a:t>
            </a:r>
            <a:r>
              <a:rPr lang="en-AU" sz="4000" dirty="0"/>
              <a:t> the letter(s) representing a:				</a:t>
            </a:r>
            <a:r>
              <a:rPr lang="en-AU" sz="4000" dirty="0" smtClean="0"/>
              <a:t>                             (</a:t>
            </a:r>
            <a:r>
              <a:rPr lang="en-AU" sz="4000" dirty="0"/>
              <a:t>4 marks)</a:t>
            </a:r>
          </a:p>
          <a:p>
            <a:pPr lvl="0" hangingPunct="0"/>
            <a:r>
              <a:rPr lang="en-AU" sz="4000" dirty="0"/>
              <a:t>Producer organism	</a:t>
            </a:r>
            <a:r>
              <a:rPr lang="en-AU" sz="4000" dirty="0" smtClean="0"/>
              <a:t>        </a:t>
            </a:r>
            <a:r>
              <a:rPr lang="en-AU" sz="4000" u="dash" dirty="0"/>
              <a:t>	</a:t>
            </a:r>
            <a:endParaRPr lang="en-AU" sz="4000" dirty="0"/>
          </a:p>
          <a:p>
            <a:pPr lvl="0" hangingPunct="0"/>
            <a:r>
              <a:rPr lang="en-AU" sz="4000" dirty="0"/>
              <a:t>Second-order consumer	</a:t>
            </a:r>
            <a:r>
              <a:rPr lang="en-AU" sz="4000" u="dash" dirty="0"/>
              <a:t>	</a:t>
            </a:r>
            <a:endParaRPr lang="en-AU" sz="4000" dirty="0"/>
          </a:p>
          <a:p>
            <a:pPr lvl="0" hangingPunct="0"/>
            <a:r>
              <a:rPr lang="en-AU" sz="4000" dirty="0"/>
              <a:t>Carnivore	</a:t>
            </a:r>
            <a:r>
              <a:rPr lang="en-AU" sz="4000" dirty="0" smtClean="0"/>
              <a:t>                        </a:t>
            </a:r>
            <a:r>
              <a:rPr lang="en-AU" sz="4000" u="dash" dirty="0"/>
              <a:t>	</a:t>
            </a:r>
            <a:endParaRPr lang="en-AU" sz="4000" dirty="0"/>
          </a:p>
        </p:txBody>
      </p:sp>
    </p:spTree>
    <p:extLst>
      <p:ext uri="{BB962C8B-B14F-4D97-AF65-F5344CB8AC3E}">
        <p14:creationId xmlns:p14="http://schemas.microsoft.com/office/powerpoint/2010/main" val="349669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7504" y="550422"/>
            <a:ext cx="892899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1pPr>
            <a:lvl2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2pPr>
            <a:lvl3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3pPr>
            <a:lvl4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4pPr>
            <a:lvl5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5pPr>
            <a:lvl6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6pPr>
            <a:lvl7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7pPr>
            <a:lvl8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8pPr>
            <a:lvl9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990600" algn="l"/>
                <a:tab pos="2700338" algn="l"/>
                <a:tab pos="2970213" algn="l"/>
              </a:tabLst>
            </a:pPr>
            <a:r>
              <a:rPr kumimoji="0" lang="en-AU" altLang="en-US" sz="28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3) Construct</a:t>
            </a:r>
            <a:r>
              <a:rPr kumimoji="0" lang="en-AU" altLang="en-US" sz="2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 food chain from the following information: 				(6 marks)</a:t>
            </a:r>
            <a:endParaRPr kumimoji="0" lang="en-AU"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90600" algn="l"/>
                <a:tab pos="2700338" algn="l"/>
                <a:tab pos="2970213" algn="l"/>
              </a:tabLst>
            </a:pPr>
            <a:r>
              <a:rPr kumimoji="0" lang="en-AU" altLang="en-US" sz="2800" b="0" i="1"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Killer whales swim through the ocean in search of seals, which are their favourite food. In turn, seals search for large fish that have grown fat on their meals of smaller fish. Floating in the water are millions of plankton. These are microscopic producer organisms that provide food for smaller fish and other herbivorous animals in the ocean.</a:t>
            </a:r>
            <a:endParaRPr kumimoji="0" lang="en-AU"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90600" algn="l"/>
                <a:tab pos="2700338" algn="l"/>
                <a:tab pos="2970213" algn="l"/>
              </a:tabLst>
            </a:pPr>
            <a:endParaRPr kumimoji="0" lang="en-AU"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23528" y="5589240"/>
            <a:ext cx="8208911" cy="7924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sp>
        <p:nvSpPr>
          <p:cNvPr id="4" name="Rectangle 3"/>
          <p:cNvSpPr>
            <a:spLocks noChangeArrowheads="1"/>
          </p:cNvSpPr>
          <p:nvPr/>
        </p:nvSpPr>
        <p:spPr bwMode="auto">
          <a:xfrm>
            <a:off x="457200" y="-4251780"/>
            <a:ext cx="994439" cy="94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1pPr>
            <a:lvl2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2pPr>
            <a:lvl3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3pPr>
            <a:lvl4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4pPr>
            <a:lvl5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5pPr>
            <a:lvl6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6pPr>
            <a:lvl7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7pPr>
            <a:lvl8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8pPr>
            <a:lvl9pPr fontAlgn="base">
              <a:spcBef>
                <a:spcPct val="0"/>
              </a:spcBef>
              <a:spcAft>
                <a:spcPct val="0"/>
              </a:spcAft>
              <a:tabLst>
                <a:tab pos="990600" algn="l"/>
                <a:tab pos="2700338" algn="l"/>
                <a:tab pos="2970213"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endParaRPr lang="en-AU" altLang="en-US" sz="12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990600" algn="l"/>
                <a:tab pos="2700338" algn="l"/>
                <a:tab pos="2970213" algn="l"/>
              </a:tabLst>
            </a:pPr>
            <a:r>
              <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FOOD CHAIN</a:t>
            </a:r>
            <a:endParaRPr kumimoji="0" lang="en-AU"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90600" algn="l"/>
                <a:tab pos="2700338" algn="l"/>
                <a:tab pos="2970213" algn="l"/>
              </a:tabLst>
            </a:pPr>
            <a:endParaRPr kumimoji="0" lang="en-AU"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342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640960" cy="2523768"/>
          </a:xfrm>
          <a:prstGeom prst="rect">
            <a:avLst/>
          </a:prstGeom>
        </p:spPr>
        <p:txBody>
          <a:bodyPr wrap="square">
            <a:spAutoFit/>
          </a:bodyPr>
          <a:lstStyle/>
          <a:p>
            <a:r>
              <a:rPr lang="en-AU" dirty="0" smtClean="0"/>
              <a:t>4</a:t>
            </a:r>
            <a:r>
              <a:rPr lang="en-AU" sz="2800" dirty="0" smtClean="0"/>
              <a:t>. We get the energy we need by eating other living organisms. Where do the following organisms get their energy? Write your answers in the table below and give one example of each type of organism.								                               (6 marks)</a:t>
            </a:r>
          </a:p>
          <a:p>
            <a:endParaRPr lang="en-AU" dirty="0" smtClean="0"/>
          </a:p>
        </p:txBody>
      </p:sp>
      <p:graphicFrame>
        <p:nvGraphicFramePr>
          <p:cNvPr id="3" name="Table 2"/>
          <p:cNvGraphicFramePr>
            <a:graphicFrameLocks noGrp="1"/>
          </p:cNvGraphicFramePr>
          <p:nvPr/>
        </p:nvGraphicFramePr>
        <p:xfrm>
          <a:off x="1637665" y="2492534"/>
          <a:ext cx="5868670" cy="2741295"/>
        </p:xfrm>
        <a:graphic>
          <a:graphicData uri="http://schemas.openxmlformats.org/drawingml/2006/table">
            <a:tbl>
              <a:tblPr firstRow="1" firstCol="1" bandRow="1">
                <a:tableStyleId>{5C22544A-7EE6-4342-B048-85BDC9FD1C3A}</a:tableStyleId>
              </a:tblPr>
              <a:tblGrid>
                <a:gridCol w="1411605"/>
                <a:gridCol w="2494915"/>
                <a:gridCol w="1962150"/>
              </a:tblGrid>
              <a:tr h="0">
                <a:tc>
                  <a:txBody>
                    <a:bodyPr/>
                    <a:lstStyle/>
                    <a:p>
                      <a:pPr marL="457200" algn="ctr">
                        <a:spcAft>
                          <a:spcPts val="0"/>
                        </a:spcAft>
                      </a:pPr>
                      <a:r>
                        <a:rPr lang="en-AU" sz="1200">
                          <a:effectLst/>
                        </a:rPr>
                        <a:t>TYPE OF ORGANISM</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a:effectLst/>
                        </a:rPr>
                        <a:t>THEY GET THEIR ENERGY FROM…</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a:effectLst/>
                        </a:rPr>
                        <a:t>EXAMPLE OF THIS TYPE OF ORGANISM</a:t>
                      </a:r>
                      <a:endParaRPr lang="en-AU" sz="1200">
                        <a:effectLst/>
                        <a:latin typeface="Times New Roman"/>
                        <a:ea typeface="Times New Roman"/>
                      </a:endParaRPr>
                    </a:p>
                  </a:txBody>
                  <a:tcPr marL="68580" marR="68580" marT="0" marB="0" anchor="ctr"/>
                </a:tc>
              </a:tr>
              <a:tr h="791845">
                <a:tc>
                  <a:txBody>
                    <a:bodyPr/>
                    <a:lstStyle/>
                    <a:p>
                      <a:pPr marL="457200" algn="ctr">
                        <a:spcAft>
                          <a:spcPts val="0"/>
                        </a:spcAft>
                      </a:pPr>
                      <a:r>
                        <a:rPr lang="en-AU" sz="1200">
                          <a:effectLst/>
                        </a:rPr>
                        <a:t>Producer</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a:effectLst/>
                        </a:rPr>
                        <a:t> </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a:effectLst/>
                        </a:rPr>
                        <a:t> </a:t>
                      </a:r>
                      <a:endParaRPr lang="en-AU" sz="1200">
                        <a:effectLst/>
                        <a:latin typeface="Times New Roman"/>
                        <a:ea typeface="Times New Roman"/>
                      </a:endParaRPr>
                    </a:p>
                  </a:txBody>
                  <a:tcPr marL="68580" marR="68580" marT="0" marB="0" anchor="ctr"/>
                </a:tc>
              </a:tr>
              <a:tr h="791845">
                <a:tc>
                  <a:txBody>
                    <a:bodyPr/>
                    <a:lstStyle/>
                    <a:p>
                      <a:pPr marL="457200" algn="ctr">
                        <a:spcAft>
                          <a:spcPts val="0"/>
                        </a:spcAft>
                      </a:pPr>
                      <a:r>
                        <a:rPr lang="en-AU" sz="1200">
                          <a:effectLst/>
                        </a:rPr>
                        <a:t>First-order consumer</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a:effectLst/>
                        </a:rPr>
                        <a:t> </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a:effectLst/>
                        </a:rPr>
                        <a:t> </a:t>
                      </a:r>
                      <a:endParaRPr lang="en-AU" sz="1200">
                        <a:effectLst/>
                        <a:latin typeface="Times New Roman"/>
                        <a:ea typeface="Times New Roman"/>
                      </a:endParaRPr>
                    </a:p>
                  </a:txBody>
                  <a:tcPr marL="68580" marR="68580" marT="0" marB="0" anchor="ctr"/>
                </a:tc>
              </a:tr>
              <a:tr h="791845">
                <a:tc>
                  <a:txBody>
                    <a:bodyPr/>
                    <a:lstStyle/>
                    <a:p>
                      <a:pPr marL="457200" algn="ctr">
                        <a:spcAft>
                          <a:spcPts val="0"/>
                        </a:spcAft>
                      </a:pPr>
                      <a:r>
                        <a:rPr lang="en-AU" sz="1200">
                          <a:effectLst/>
                        </a:rPr>
                        <a:t>Decomposer</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a:effectLst/>
                        </a:rPr>
                        <a:t> </a:t>
                      </a:r>
                      <a:endParaRPr lang="en-AU" sz="1200">
                        <a:effectLst/>
                        <a:latin typeface="Times New Roman"/>
                        <a:ea typeface="Times New Roman"/>
                      </a:endParaRPr>
                    </a:p>
                  </a:txBody>
                  <a:tcPr marL="68580" marR="68580" marT="0" marB="0" anchor="ctr"/>
                </a:tc>
                <a:tc>
                  <a:txBody>
                    <a:bodyPr/>
                    <a:lstStyle/>
                    <a:p>
                      <a:pPr marL="457200" algn="ctr">
                        <a:spcAft>
                          <a:spcPts val="0"/>
                        </a:spcAft>
                      </a:pPr>
                      <a:r>
                        <a:rPr lang="en-AU" sz="1200" dirty="0">
                          <a:effectLst/>
                        </a:rPr>
                        <a:t> </a:t>
                      </a:r>
                      <a:endParaRPr lang="en-AU" sz="12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25014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343" y="3356992"/>
            <a:ext cx="7830616" cy="2862322"/>
          </a:xfrm>
          <a:prstGeom prst="rect">
            <a:avLst/>
          </a:prstGeom>
        </p:spPr>
        <p:txBody>
          <a:bodyPr wrap="square">
            <a:spAutoFit/>
          </a:bodyPr>
          <a:lstStyle/>
          <a:p>
            <a:pPr lvl="0"/>
            <a:r>
              <a:rPr lang="en-AU" dirty="0"/>
              <a:t>How many producers are there?	</a:t>
            </a:r>
            <a:r>
              <a:rPr lang="en-AU" u="dash" dirty="0"/>
              <a:t>			</a:t>
            </a:r>
            <a:endParaRPr lang="en-AU" dirty="0"/>
          </a:p>
          <a:p>
            <a:r>
              <a:rPr lang="en-AU" dirty="0"/>
              <a:t> </a:t>
            </a:r>
          </a:p>
          <a:p>
            <a:pPr lvl="0"/>
            <a:r>
              <a:rPr lang="en-AU" dirty="0"/>
              <a:t>Name one animal which is both a second-order consumer </a:t>
            </a:r>
            <a:r>
              <a:rPr lang="en-AU" i="1" dirty="0"/>
              <a:t>AND</a:t>
            </a:r>
            <a:r>
              <a:rPr lang="en-AU" dirty="0"/>
              <a:t> a third-order consumer.</a:t>
            </a:r>
          </a:p>
          <a:p>
            <a:r>
              <a:rPr lang="en-AU" dirty="0"/>
              <a:t> </a:t>
            </a:r>
          </a:p>
          <a:p>
            <a:r>
              <a:rPr lang="en-AU" u="dash" dirty="0"/>
              <a:t>							</a:t>
            </a:r>
            <a:endParaRPr lang="en-AU" dirty="0"/>
          </a:p>
          <a:p>
            <a:r>
              <a:rPr lang="en-AU" dirty="0"/>
              <a:t> </a:t>
            </a:r>
          </a:p>
          <a:p>
            <a:pPr lvl="0"/>
            <a:r>
              <a:rPr lang="en-AU" dirty="0"/>
              <a:t>Name one top-order consumer.</a:t>
            </a:r>
          </a:p>
          <a:p>
            <a:r>
              <a:rPr lang="en-AU" dirty="0"/>
              <a:t> </a:t>
            </a:r>
          </a:p>
          <a:p>
            <a:r>
              <a:rPr lang="en-AU" u="dash" dirty="0"/>
              <a:t>							</a:t>
            </a:r>
            <a:endParaRPr lang="en-AU" dirty="0"/>
          </a:p>
        </p:txBody>
      </p:sp>
      <p:pic>
        <p:nvPicPr>
          <p:cNvPr id="3" name="Picture 2"/>
          <p:cNvPicPr/>
          <p:nvPr/>
        </p:nvPicPr>
        <p:blipFill rotWithShape="1">
          <a:blip r:embed="rId2"/>
          <a:srcRect l="2336"/>
          <a:stretch/>
        </p:blipFill>
        <p:spPr bwMode="auto">
          <a:xfrm>
            <a:off x="2987824" y="332656"/>
            <a:ext cx="2589654" cy="27359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261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052736"/>
            <a:ext cx="8496944" cy="4401205"/>
          </a:xfrm>
          <a:prstGeom prst="rect">
            <a:avLst/>
          </a:prstGeom>
        </p:spPr>
        <p:txBody>
          <a:bodyPr wrap="square">
            <a:spAutoFit/>
          </a:bodyPr>
          <a:lstStyle/>
          <a:p>
            <a:pPr lvl="0"/>
            <a:r>
              <a:rPr lang="en-AU" sz="4000" dirty="0" smtClean="0"/>
              <a:t>1)Which </a:t>
            </a:r>
            <a:r>
              <a:rPr lang="en-AU" sz="4000" dirty="0"/>
              <a:t>one of the following groups of living things contains only producers?</a:t>
            </a:r>
          </a:p>
          <a:p>
            <a:r>
              <a:rPr lang="en-AU" sz="4000" dirty="0"/>
              <a:t> </a:t>
            </a:r>
          </a:p>
          <a:p>
            <a:pPr lvl="0"/>
            <a:r>
              <a:rPr lang="en-AU" sz="4000" dirty="0" smtClean="0"/>
              <a:t>a)   Cacti</a:t>
            </a:r>
            <a:r>
              <a:rPr lang="en-AU" sz="4000" dirty="0"/>
              <a:t>, grass, pond weed </a:t>
            </a:r>
          </a:p>
          <a:p>
            <a:pPr lvl="0"/>
            <a:r>
              <a:rPr lang="en-AU" sz="4000" dirty="0" smtClean="0"/>
              <a:t>b)   Cats</a:t>
            </a:r>
            <a:r>
              <a:rPr lang="en-AU" sz="4000" dirty="0"/>
              <a:t>, green frogs, mice</a:t>
            </a:r>
          </a:p>
          <a:p>
            <a:pPr lvl="0"/>
            <a:r>
              <a:rPr lang="en-AU" sz="4000" dirty="0" smtClean="0"/>
              <a:t>c)   Gum </a:t>
            </a:r>
            <a:r>
              <a:rPr lang="en-AU" sz="4000" dirty="0"/>
              <a:t>trees, worms, beetles</a:t>
            </a:r>
          </a:p>
          <a:p>
            <a:pPr lvl="0"/>
            <a:r>
              <a:rPr lang="en-AU" sz="4000" dirty="0" smtClean="0"/>
              <a:t>d)   Bacteria</a:t>
            </a:r>
            <a:r>
              <a:rPr lang="en-AU" sz="4000" dirty="0"/>
              <a:t>, fungi, vegetables</a:t>
            </a:r>
          </a:p>
        </p:txBody>
      </p:sp>
    </p:spTree>
    <p:extLst>
      <p:ext uri="{BB962C8B-B14F-4D97-AF65-F5344CB8AC3E}">
        <p14:creationId xmlns:p14="http://schemas.microsoft.com/office/powerpoint/2010/main" val="387856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4"/>
            <a:ext cx="7848872" cy="5632311"/>
          </a:xfrm>
          <a:prstGeom prst="rect">
            <a:avLst/>
          </a:prstGeom>
        </p:spPr>
        <p:txBody>
          <a:bodyPr wrap="square">
            <a:spAutoFit/>
          </a:bodyPr>
          <a:lstStyle/>
          <a:p>
            <a:pPr lvl="0"/>
            <a:r>
              <a:rPr lang="en-AU" sz="4000" dirty="0" smtClean="0"/>
              <a:t>2) Describe </a:t>
            </a:r>
            <a:r>
              <a:rPr lang="en-AU" sz="4000" dirty="0"/>
              <a:t>a decomposer organism.</a:t>
            </a:r>
          </a:p>
          <a:p>
            <a:r>
              <a:rPr lang="en-AU" sz="4000" dirty="0"/>
              <a:t> </a:t>
            </a:r>
          </a:p>
          <a:p>
            <a:pPr lvl="0"/>
            <a:r>
              <a:rPr lang="en-AU" sz="4000" dirty="0" smtClean="0"/>
              <a:t>a) An </a:t>
            </a:r>
            <a:r>
              <a:rPr lang="en-AU" sz="4000" dirty="0"/>
              <a:t>animal that eats another animal</a:t>
            </a:r>
          </a:p>
          <a:p>
            <a:pPr lvl="0"/>
            <a:r>
              <a:rPr lang="en-AU" sz="4000" dirty="0" smtClean="0"/>
              <a:t>b) A </a:t>
            </a:r>
            <a:r>
              <a:rPr lang="en-AU" sz="4000" dirty="0"/>
              <a:t>plant that loses its leaves in winter</a:t>
            </a:r>
          </a:p>
          <a:p>
            <a:pPr lvl="0"/>
            <a:r>
              <a:rPr lang="en-AU" sz="4000" dirty="0" smtClean="0"/>
              <a:t>c) An </a:t>
            </a:r>
            <a:r>
              <a:rPr lang="en-AU" sz="4000" dirty="0"/>
              <a:t>organism that breaks down organic matter so it is recycled</a:t>
            </a:r>
          </a:p>
          <a:p>
            <a:pPr lvl="0"/>
            <a:r>
              <a:rPr lang="en-AU" sz="4000" dirty="0" smtClean="0"/>
              <a:t>d) An </a:t>
            </a:r>
            <a:r>
              <a:rPr lang="en-AU" sz="4000" dirty="0"/>
              <a:t>animal that eats only plants</a:t>
            </a:r>
          </a:p>
        </p:txBody>
      </p:sp>
    </p:spTree>
    <p:extLst>
      <p:ext uri="{BB962C8B-B14F-4D97-AF65-F5344CB8AC3E}">
        <p14:creationId xmlns:p14="http://schemas.microsoft.com/office/powerpoint/2010/main" val="423451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548680"/>
            <a:ext cx="8136904" cy="5016758"/>
          </a:xfrm>
          <a:prstGeom prst="rect">
            <a:avLst/>
          </a:prstGeom>
        </p:spPr>
        <p:txBody>
          <a:bodyPr wrap="square">
            <a:spAutoFit/>
          </a:bodyPr>
          <a:lstStyle/>
          <a:p>
            <a:pPr lvl="0"/>
            <a:r>
              <a:rPr lang="en-AU" sz="4000" dirty="0" smtClean="0"/>
              <a:t>3) Which </a:t>
            </a:r>
            <a:r>
              <a:rPr lang="en-AU" sz="4000" dirty="0"/>
              <a:t>of the following is </a:t>
            </a:r>
            <a:r>
              <a:rPr lang="en-AU" sz="4000" b="1" i="1" dirty="0"/>
              <a:t>not true</a:t>
            </a:r>
            <a:r>
              <a:rPr lang="en-AU" sz="4000" dirty="0"/>
              <a:t> for food chains?</a:t>
            </a:r>
          </a:p>
          <a:p>
            <a:r>
              <a:rPr lang="en-AU" sz="4000" dirty="0"/>
              <a:t> </a:t>
            </a:r>
          </a:p>
          <a:p>
            <a:pPr lvl="0"/>
            <a:r>
              <a:rPr lang="en-AU" sz="4000" dirty="0" smtClean="0"/>
              <a:t>a) They </a:t>
            </a:r>
            <a:r>
              <a:rPr lang="en-AU" sz="4000" dirty="0"/>
              <a:t>usually begin with producers</a:t>
            </a:r>
          </a:p>
          <a:p>
            <a:pPr lvl="0"/>
            <a:r>
              <a:rPr lang="en-AU" sz="4000" dirty="0" smtClean="0"/>
              <a:t>b) They </a:t>
            </a:r>
            <a:r>
              <a:rPr lang="en-AU" sz="4000" dirty="0"/>
              <a:t>show the number of living things in the ecosystem</a:t>
            </a:r>
          </a:p>
          <a:p>
            <a:pPr lvl="0"/>
            <a:r>
              <a:rPr lang="en-AU" sz="4000" dirty="0" smtClean="0"/>
              <a:t>c) They </a:t>
            </a:r>
            <a:r>
              <a:rPr lang="en-AU" sz="4000" dirty="0"/>
              <a:t>show what each animal eats</a:t>
            </a:r>
          </a:p>
          <a:p>
            <a:pPr lvl="0"/>
            <a:r>
              <a:rPr lang="en-AU" sz="4000" dirty="0" smtClean="0"/>
              <a:t>d) They </a:t>
            </a:r>
            <a:r>
              <a:rPr lang="en-AU" sz="4000" dirty="0"/>
              <a:t>show which animals eat plants</a:t>
            </a:r>
          </a:p>
        </p:txBody>
      </p:sp>
    </p:spTree>
    <p:extLst>
      <p:ext uri="{BB962C8B-B14F-4D97-AF65-F5344CB8AC3E}">
        <p14:creationId xmlns:p14="http://schemas.microsoft.com/office/powerpoint/2010/main" val="219076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8208912" cy="5909310"/>
          </a:xfrm>
          <a:prstGeom prst="rect">
            <a:avLst/>
          </a:prstGeom>
        </p:spPr>
        <p:txBody>
          <a:bodyPr wrap="square">
            <a:spAutoFit/>
          </a:bodyPr>
          <a:lstStyle/>
          <a:p>
            <a:r>
              <a:rPr lang="en-AU" dirty="0"/>
              <a:t> </a:t>
            </a:r>
          </a:p>
          <a:p>
            <a:pPr lvl="0"/>
            <a:r>
              <a:rPr lang="en-AU" sz="4000" dirty="0" smtClean="0"/>
              <a:t>4) What </a:t>
            </a:r>
            <a:r>
              <a:rPr lang="en-AU" sz="4000" dirty="0"/>
              <a:t>could the X in the food chain represent?</a:t>
            </a:r>
          </a:p>
          <a:p>
            <a:r>
              <a:rPr lang="en-AU" sz="4000" dirty="0"/>
              <a:t> </a:t>
            </a:r>
          </a:p>
          <a:p>
            <a:r>
              <a:rPr lang="en-AU" sz="4000" dirty="0"/>
              <a:t>X </a:t>
            </a:r>
            <a:r>
              <a:rPr lang="en-AU" sz="4000" dirty="0">
                <a:sym typeface="Wingdings"/>
              </a:rPr>
              <a:t></a:t>
            </a:r>
            <a:r>
              <a:rPr lang="en-AU" sz="4000" dirty="0"/>
              <a:t> snail </a:t>
            </a:r>
            <a:r>
              <a:rPr lang="en-AU" sz="4000" dirty="0">
                <a:sym typeface="Wingdings"/>
              </a:rPr>
              <a:t></a:t>
            </a:r>
            <a:r>
              <a:rPr lang="en-AU" sz="4000" dirty="0"/>
              <a:t> duck </a:t>
            </a:r>
            <a:r>
              <a:rPr lang="en-AU" sz="4000" dirty="0">
                <a:sym typeface="Wingdings"/>
              </a:rPr>
              <a:t></a:t>
            </a:r>
            <a:r>
              <a:rPr lang="en-AU" sz="4000" dirty="0"/>
              <a:t> human</a:t>
            </a:r>
          </a:p>
          <a:p>
            <a:r>
              <a:rPr lang="en-AU" sz="4000" dirty="0"/>
              <a:t> </a:t>
            </a:r>
          </a:p>
          <a:p>
            <a:r>
              <a:rPr lang="en-AU" sz="4000" dirty="0"/>
              <a:t>a)  a tree</a:t>
            </a:r>
          </a:p>
          <a:p>
            <a:r>
              <a:rPr lang="en-AU" sz="4000" dirty="0"/>
              <a:t>b) an eagle</a:t>
            </a:r>
          </a:p>
          <a:p>
            <a:r>
              <a:rPr lang="en-AU" sz="4000" dirty="0"/>
              <a:t>c) a grasshopper</a:t>
            </a:r>
          </a:p>
          <a:p>
            <a:r>
              <a:rPr lang="en-AU" sz="4000" dirty="0"/>
              <a:t>d) pond weed</a:t>
            </a:r>
          </a:p>
        </p:txBody>
      </p:sp>
    </p:spTree>
    <p:extLst>
      <p:ext uri="{BB962C8B-B14F-4D97-AF65-F5344CB8AC3E}">
        <p14:creationId xmlns:p14="http://schemas.microsoft.com/office/powerpoint/2010/main" val="219356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76672"/>
            <a:ext cx="8280920" cy="6247864"/>
          </a:xfrm>
          <a:prstGeom prst="rect">
            <a:avLst/>
          </a:prstGeom>
        </p:spPr>
        <p:txBody>
          <a:bodyPr wrap="square">
            <a:spAutoFit/>
          </a:bodyPr>
          <a:lstStyle/>
          <a:p>
            <a:pPr lvl="0"/>
            <a:r>
              <a:rPr lang="en-AU" sz="4000" dirty="0" smtClean="0"/>
              <a:t>5) Define </a:t>
            </a:r>
            <a:r>
              <a:rPr lang="en-AU" sz="4000" dirty="0"/>
              <a:t>an organism’s habitat:</a:t>
            </a:r>
          </a:p>
          <a:p>
            <a:r>
              <a:rPr lang="en-AU" sz="4000" dirty="0"/>
              <a:t> </a:t>
            </a:r>
          </a:p>
          <a:p>
            <a:pPr lvl="0"/>
            <a:r>
              <a:rPr lang="en-AU" sz="4000" dirty="0" smtClean="0"/>
              <a:t>a) The </a:t>
            </a:r>
            <a:r>
              <a:rPr lang="en-AU" sz="4000" dirty="0"/>
              <a:t>place where the organism lives</a:t>
            </a:r>
          </a:p>
          <a:p>
            <a:pPr lvl="0"/>
            <a:r>
              <a:rPr lang="en-AU" sz="4000" dirty="0" smtClean="0"/>
              <a:t>b)The </a:t>
            </a:r>
            <a:r>
              <a:rPr lang="en-AU" sz="4000" dirty="0"/>
              <a:t>place where the organism is at a point in time</a:t>
            </a:r>
          </a:p>
          <a:p>
            <a:pPr lvl="0"/>
            <a:r>
              <a:rPr lang="en-AU" sz="4000" dirty="0" smtClean="0"/>
              <a:t>c) The </a:t>
            </a:r>
            <a:r>
              <a:rPr lang="en-AU" sz="4000" dirty="0"/>
              <a:t>place where all the non-living factors are suited to the organism’s survival</a:t>
            </a:r>
          </a:p>
          <a:p>
            <a:pPr lvl="0"/>
            <a:r>
              <a:rPr lang="en-AU" sz="4000" dirty="0" smtClean="0"/>
              <a:t>d) A </a:t>
            </a:r>
            <a:r>
              <a:rPr lang="en-AU" sz="4000" dirty="0"/>
              <a:t>place where the organism hunts for food</a:t>
            </a:r>
          </a:p>
        </p:txBody>
      </p:sp>
    </p:spTree>
    <p:extLst>
      <p:ext uri="{BB962C8B-B14F-4D97-AF65-F5344CB8AC3E}">
        <p14:creationId xmlns:p14="http://schemas.microsoft.com/office/powerpoint/2010/main" val="195126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424936" cy="5293757"/>
          </a:xfrm>
          <a:prstGeom prst="rect">
            <a:avLst/>
          </a:prstGeom>
        </p:spPr>
        <p:txBody>
          <a:bodyPr wrap="square">
            <a:spAutoFit/>
          </a:bodyPr>
          <a:lstStyle/>
          <a:p>
            <a:r>
              <a:rPr lang="en-AU" dirty="0"/>
              <a:t> </a:t>
            </a:r>
          </a:p>
          <a:p>
            <a:pPr lvl="0"/>
            <a:r>
              <a:rPr lang="en-AU" sz="3200" dirty="0"/>
              <a:t>6</a:t>
            </a:r>
            <a:r>
              <a:rPr lang="en-AU" sz="3200" dirty="0" smtClean="0"/>
              <a:t>) The </a:t>
            </a:r>
            <a:r>
              <a:rPr lang="en-AU" sz="3200" dirty="0"/>
              <a:t>role of bacteria in an ecosystem is very important because they:</a:t>
            </a:r>
          </a:p>
          <a:p>
            <a:r>
              <a:rPr lang="en-AU" sz="3200" dirty="0"/>
              <a:t> </a:t>
            </a:r>
          </a:p>
          <a:p>
            <a:r>
              <a:rPr lang="en-AU" sz="3200" dirty="0"/>
              <a:t>a) make their own food and give it to other organisms </a:t>
            </a:r>
          </a:p>
          <a:p>
            <a:r>
              <a:rPr lang="en-AU" sz="3200" dirty="0"/>
              <a:t>b) control the input and output of matter in the ecosystem</a:t>
            </a:r>
          </a:p>
          <a:p>
            <a:r>
              <a:rPr lang="en-AU" sz="3200" dirty="0"/>
              <a:t>c) kill all the weak organisms, thus helping to maintain healthy populations</a:t>
            </a:r>
          </a:p>
          <a:p>
            <a:r>
              <a:rPr lang="en-AU" sz="3200" dirty="0"/>
              <a:t>d) recycle matter and return nutrients to the soil</a:t>
            </a:r>
          </a:p>
        </p:txBody>
      </p:sp>
    </p:spTree>
    <p:extLst>
      <p:ext uri="{BB962C8B-B14F-4D97-AF65-F5344CB8AC3E}">
        <p14:creationId xmlns:p14="http://schemas.microsoft.com/office/powerpoint/2010/main" val="107154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2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Look at the food web below to answer questions 7 &amp; 8:</a:t>
            </a:r>
            <a:endParaRPr kumimoji="0" lang="en-AU"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5" name="Picture 2" descr="Image result for food web"/>
          <p:cNvPicPr>
            <a:picLocks noChangeAspect="1" noChangeArrowheads="1"/>
          </p:cNvPicPr>
          <p:nvPr/>
        </p:nvPicPr>
        <p:blipFill>
          <a:blip r:embed="rId2">
            <a:extLst>
              <a:ext uri="{28A0092B-C50C-407E-A947-70E740481C1C}">
                <a14:useLocalDpi xmlns:a14="http://schemas.microsoft.com/office/drawing/2010/main" val="0"/>
              </a:ext>
            </a:extLst>
          </a:blip>
          <a:srcRect b="8549"/>
          <a:stretch>
            <a:fillRect/>
          </a:stretch>
        </p:blipFill>
        <p:spPr bwMode="auto">
          <a:xfrm>
            <a:off x="2555776" y="485679"/>
            <a:ext cx="4362450" cy="2686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80975" y="-134567"/>
            <a:ext cx="5675015"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endParaRPr kumimoji="0" lang="en-AU" alt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AU" altLang="en-US" sz="12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AU" altLang="en-US" sz="4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AU" altLang="en-US" sz="40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AU" altLang="en-US" sz="4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AU" altLang="en-US" sz="4000" dirty="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AU" altLang="en-US" sz="4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tabLst/>
            </a:pPr>
            <a:r>
              <a:rPr lang="en-AU" altLang="en-US" sz="2800" dirty="0" smtClean="0">
                <a:latin typeface="Calibri" pitchFamily="34" charset="0"/>
                <a:ea typeface="Times New Roman" pitchFamily="18" charset="0"/>
                <a:cs typeface="Calibri" pitchFamily="34" charset="0"/>
              </a:rPr>
              <a:t>7)</a:t>
            </a:r>
            <a:r>
              <a:rPr kumimoji="0" lang="en-AU" altLang="en-US" sz="2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Which of the organisms in the food </a:t>
            </a:r>
          </a:p>
          <a:p>
            <a:pPr marL="0" marR="0" lvl="0" indent="0" algn="l" defTabSz="914400" rtl="0" eaLnBrk="1" fontAlgn="base" latinLnBrk="0" hangingPunct="1">
              <a:lnSpc>
                <a:spcPct val="100000"/>
              </a:lnSpc>
              <a:spcBef>
                <a:spcPct val="0"/>
              </a:spcBef>
              <a:spcAft>
                <a:spcPct val="0"/>
              </a:spcAft>
              <a:buClrTx/>
              <a:buSzTx/>
              <a:tabLst/>
            </a:pPr>
            <a:r>
              <a:rPr lang="en-AU" altLang="en-US" sz="2800" dirty="0">
                <a:latin typeface="Calibri" pitchFamily="34" charset="0"/>
                <a:ea typeface="Times New Roman" pitchFamily="18" charset="0"/>
                <a:cs typeface="Calibri" pitchFamily="34" charset="0"/>
              </a:rPr>
              <a:t> </a:t>
            </a:r>
            <a:r>
              <a:rPr lang="en-AU" altLang="en-US" sz="2800" dirty="0" smtClean="0">
                <a:latin typeface="Calibri" pitchFamily="34" charset="0"/>
                <a:ea typeface="Times New Roman" pitchFamily="18" charset="0"/>
                <a:cs typeface="Calibri" pitchFamily="34" charset="0"/>
              </a:rPr>
              <a:t>  </a:t>
            </a:r>
            <a:r>
              <a:rPr kumimoji="0" lang="en-AU" altLang="en-US" sz="2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web are herbivores?</a:t>
            </a:r>
          </a:p>
          <a:p>
            <a:pPr marL="0" marR="0" lvl="0" indent="0" algn="l" defTabSz="914400" rtl="0" eaLnBrk="1" fontAlgn="base" latinLnBrk="0" hangingPunct="1">
              <a:lnSpc>
                <a:spcPct val="100000"/>
              </a:lnSpc>
              <a:spcBef>
                <a:spcPct val="0"/>
              </a:spcBef>
              <a:spcAft>
                <a:spcPct val="0"/>
              </a:spcAft>
              <a:buClrTx/>
              <a:buSzTx/>
              <a:tabLst/>
            </a:pPr>
            <a:endParaRPr kumimoji="0" lang="en-AU"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altLang="en-US" sz="2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Green plants only</a:t>
            </a:r>
            <a:endParaRPr kumimoji="0" lang="en-AU"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altLang="en-US" sz="2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Mice only</a:t>
            </a:r>
            <a:endParaRPr kumimoji="0" lang="en-AU"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altLang="en-US" sz="2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Grasshoppers only</a:t>
            </a:r>
            <a:endParaRPr kumimoji="0" lang="en-AU"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altLang="en-US" sz="2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Both mice and grasshoppers</a:t>
            </a:r>
            <a:endParaRPr kumimoji="0" lang="en-AU"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6762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food web"/>
          <p:cNvPicPr/>
          <p:nvPr/>
        </p:nvPicPr>
        <p:blipFill rotWithShape="1">
          <a:blip r:embed="rId2">
            <a:extLst>
              <a:ext uri="{28A0092B-C50C-407E-A947-70E740481C1C}">
                <a14:useLocalDpi xmlns:a14="http://schemas.microsoft.com/office/drawing/2010/main" val="0"/>
              </a:ext>
            </a:extLst>
          </a:blip>
          <a:srcRect b="8549"/>
          <a:stretch/>
        </p:blipFill>
        <p:spPr bwMode="auto">
          <a:xfrm>
            <a:off x="2392680" y="332656"/>
            <a:ext cx="4358640" cy="2689860"/>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323528" y="4005064"/>
            <a:ext cx="8136904" cy="2677656"/>
          </a:xfrm>
          <a:prstGeom prst="rect">
            <a:avLst/>
          </a:prstGeom>
        </p:spPr>
        <p:txBody>
          <a:bodyPr wrap="square">
            <a:spAutoFit/>
          </a:bodyPr>
          <a:lstStyle/>
          <a:p>
            <a:pPr lvl="0"/>
            <a:r>
              <a:rPr lang="en-AU" sz="2400" dirty="0" smtClean="0"/>
              <a:t>8) If </a:t>
            </a:r>
            <a:r>
              <a:rPr lang="en-AU" sz="2400" dirty="0"/>
              <a:t>all of the grasshoppers were to disappear from the area, which organisms would be directly affected?</a:t>
            </a:r>
          </a:p>
          <a:p>
            <a:r>
              <a:rPr lang="en-AU" sz="2400" dirty="0"/>
              <a:t> </a:t>
            </a:r>
          </a:p>
          <a:p>
            <a:pPr lvl="0"/>
            <a:r>
              <a:rPr lang="en-AU" sz="2400" dirty="0" smtClean="0"/>
              <a:t>a) Mice</a:t>
            </a:r>
            <a:r>
              <a:rPr lang="en-AU" sz="2400" dirty="0"/>
              <a:t>, owls and hawks</a:t>
            </a:r>
          </a:p>
          <a:p>
            <a:pPr lvl="0"/>
            <a:r>
              <a:rPr lang="en-AU" sz="2400" dirty="0" smtClean="0"/>
              <a:t>b) Mice</a:t>
            </a:r>
            <a:r>
              <a:rPr lang="en-AU" sz="2400" dirty="0"/>
              <a:t>, frogs and green plants</a:t>
            </a:r>
          </a:p>
          <a:p>
            <a:pPr lvl="0"/>
            <a:r>
              <a:rPr lang="en-AU" sz="2400" dirty="0" smtClean="0"/>
              <a:t>c) Frogs</a:t>
            </a:r>
            <a:r>
              <a:rPr lang="en-AU" sz="2400" dirty="0"/>
              <a:t>, snakes and hawks</a:t>
            </a:r>
          </a:p>
          <a:p>
            <a:pPr lvl="0"/>
            <a:r>
              <a:rPr lang="en-AU" sz="2400" dirty="0" smtClean="0"/>
              <a:t>d) Snakes</a:t>
            </a:r>
            <a:r>
              <a:rPr lang="en-AU" sz="2400" dirty="0"/>
              <a:t>, owls and hawks</a:t>
            </a:r>
          </a:p>
        </p:txBody>
      </p:sp>
    </p:spTree>
    <p:extLst>
      <p:ext uri="{BB962C8B-B14F-4D97-AF65-F5344CB8AC3E}">
        <p14:creationId xmlns:p14="http://schemas.microsoft.com/office/powerpoint/2010/main" val="2207361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262</Words>
  <Application>Microsoft Office PowerPoint</Application>
  <PresentationFormat>On-screen Show (4:3)</PresentationFormat>
  <Paragraphs>165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YEAR: 7 2017 SUBJECT: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7 2017 SUBJECT: Science</dc:title>
  <dc:creator>WHITE Elaine</dc:creator>
  <cp:lastModifiedBy>WHITE Elaine</cp:lastModifiedBy>
  <cp:revision>4</cp:revision>
  <dcterms:created xsi:type="dcterms:W3CDTF">2018-08-10T05:22:55Z</dcterms:created>
  <dcterms:modified xsi:type="dcterms:W3CDTF">2018-08-10T05:58:02Z</dcterms:modified>
</cp:coreProperties>
</file>