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6"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5B427314-3F58-4E3D-9FB5-06022A1A35EA}" type="datetimeFigureOut">
              <a:rPr lang="en-AU" smtClean="0"/>
              <a:t>26/06/2018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5919B1-F416-4040-8198-5EAC7AD62640}" type="slidenum">
              <a:rPr lang="en-AU" smtClean="0"/>
              <a:t>‹#›</a:t>
            </a:fld>
            <a:endParaRPr lang="en-AU"/>
          </a:p>
        </p:txBody>
      </p:sp>
    </p:spTree>
    <p:extLst>
      <p:ext uri="{BB962C8B-B14F-4D97-AF65-F5344CB8AC3E}">
        <p14:creationId xmlns:p14="http://schemas.microsoft.com/office/powerpoint/2010/main" val="644218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B427314-3F58-4E3D-9FB5-06022A1A35EA}" type="datetimeFigureOut">
              <a:rPr lang="en-AU" smtClean="0"/>
              <a:t>26/06/2018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5919B1-F416-4040-8198-5EAC7AD62640}" type="slidenum">
              <a:rPr lang="en-AU" smtClean="0"/>
              <a:t>‹#›</a:t>
            </a:fld>
            <a:endParaRPr lang="en-AU"/>
          </a:p>
        </p:txBody>
      </p:sp>
    </p:spTree>
    <p:extLst>
      <p:ext uri="{BB962C8B-B14F-4D97-AF65-F5344CB8AC3E}">
        <p14:creationId xmlns:p14="http://schemas.microsoft.com/office/powerpoint/2010/main" val="1517161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B427314-3F58-4E3D-9FB5-06022A1A35EA}" type="datetimeFigureOut">
              <a:rPr lang="en-AU" smtClean="0"/>
              <a:t>26/06/2018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5919B1-F416-4040-8198-5EAC7AD62640}" type="slidenum">
              <a:rPr lang="en-AU" smtClean="0"/>
              <a:t>‹#›</a:t>
            </a:fld>
            <a:endParaRPr lang="en-AU"/>
          </a:p>
        </p:txBody>
      </p:sp>
    </p:spTree>
    <p:extLst>
      <p:ext uri="{BB962C8B-B14F-4D97-AF65-F5344CB8AC3E}">
        <p14:creationId xmlns:p14="http://schemas.microsoft.com/office/powerpoint/2010/main" val="926106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5B427314-3F58-4E3D-9FB5-06022A1A35EA}" type="datetimeFigureOut">
              <a:rPr lang="en-AU" smtClean="0"/>
              <a:t>26/06/2018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5919B1-F416-4040-8198-5EAC7AD62640}" type="slidenum">
              <a:rPr lang="en-AU" smtClean="0"/>
              <a:t>‹#›</a:t>
            </a:fld>
            <a:endParaRPr lang="en-AU"/>
          </a:p>
        </p:txBody>
      </p:sp>
    </p:spTree>
    <p:extLst>
      <p:ext uri="{BB962C8B-B14F-4D97-AF65-F5344CB8AC3E}">
        <p14:creationId xmlns:p14="http://schemas.microsoft.com/office/powerpoint/2010/main" val="2691752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427314-3F58-4E3D-9FB5-06022A1A35EA}" type="datetimeFigureOut">
              <a:rPr lang="en-AU" smtClean="0"/>
              <a:t>26/06/2018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A5919B1-F416-4040-8198-5EAC7AD62640}" type="slidenum">
              <a:rPr lang="en-AU" smtClean="0"/>
              <a:t>‹#›</a:t>
            </a:fld>
            <a:endParaRPr lang="en-AU"/>
          </a:p>
        </p:txBody>
      </p:sp>
    </p:spTree>
    <p:extLst>
      <p:ext uri="{BB962C8B-B14F-4D97-AF65-F5344CB8AC3E}">
        <p14:creationId xmlns:p14="http://schemas.microsoft.com/office/powerpoint/2010/main" val="75731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5B427314-3F58-4E3D-9FB5-06022A1A35EA}" type="datetimeFigureOut">
              <a:rPr lang="en-AU" smtClean="0"/>
              <a:t>26/06/2018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A5919B1-F416-4040-8198-5EAC7AD62640}" type="slidenum">
              <a:rPr lang="en-AU" smtClean="0"/>
              <a:t>‹#›</a:t>
            </a:fld>
            <a:endParaRPr lang="en-AU"/>
          </a:p>
        </p:txBody>
      </p:sp>
    </p:spTree>
    <p:extLst>
      <p:ext uri="{BB962C8B-B14F-4D97-AF65-F5344CB8AC3E}">
        <p14:creationId xmlns:p14="http://schemas.microsoft.com/office/powerpoint/2010/main" val="347574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B427314-3F58-4E3D-9FB5-06022A1A35EA}" type="datetimeFigureOut">
              <a:rPr lang="en-AU" smtClean="0"/>
              <a:t>26/06/2018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A5919B1-F416-4040-8198-5EAC7AD62640}" type="slidenum">
              <a:rPr lang="en-AU" smtClean="0"/>
              <a:t>‹#›</a:t>
            </a:fld>
            <a:endParaRPr lang="en-AU"/>
          </a:p>
        </p:txBody>
      </p:sp>
    </p:spTree>
    <p:extLst>
      <p:ext uri="{BB962C8B-B14F-4D97-AF65-F5344CB8AC3E}">
        <p14:creationId xmlns:p14="http://schemas.microsoft.com/office/powerpoint/2010/main" val="1975188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5B427314-3F58-4E3D-9FB5-06022A1A35EA}" type="datetimeFigureOut">
              <a:rPr lang="en-AU" smtClean="0"/>
              <a:t>26/06/2018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A5919B1-F416-4040-8198-5EAC7AD62640}" type="slidenum">
              <a:rPr lang="en-AU" smtClean="0"/>
              <a:t>‹#›</a:t>
            </a:fld>
            <a:endParaRPr lang="en-AU"/>
          </a:p>
        </p:txBody>
      </p:sp>
    </p:spTree>
    <p:extLst>
      <p:ext uri="{BB962C8B-B14F-4D97-AF65-F5344CB8AC3E}">
        <p14:creationId xmlns:p14="http://schemas.microsoft.com/office/powerpoint/2010/main" val="368781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427314-3F58-4E3D-9FB5-06022A1A35EA}" type="datetimeFigureOut">
              <a:rPr lang="en-AU" smtClean="0"/>
              <a:t>26/06/2018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A5919B1-F416-4040-8198-5EAC7AD62640}" type="slidenum">
              <a:rPr lang="en-AU" smtClean="0"/>
              <a:t>‹#›</a:t>
            </a:fld>
            <a:endParaRPr lang="en-AU"/>
          </a:p>
        </p:txBody>
      </p:sp>
    </p:spTree>
    <p:extLst>
      <p:ext uri="{BB962C8B-B14F-4D97-AF65-F5344CB8AC3E}">
        <p14:creationId xmlns:p14="http://schemas.microsoft.com/office/powerpoint/2010/main" val="326135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427314-3F58-4E3D-9FB5-06022A1A35EA}" type="datetimeFigureOut">
              <a:rPr lang="en-AU" smtClean="0"/>
              <a:t>26/06/2018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A5919B1-F416-4040-8198-5EAC7AD62640}" type="slidenum">
              <a:rPr lang="en-AU" smtClean="0"/>
              <a:t>‹#›</a:t>
            </a:fld>
            <a:endParaRPr lang="en-AU"/>
          </a:p>
        </p:txBody>
      </p:sp>
    </p:spTree>
    <p:extLst>
      <p:ext uri="{BB962C8B-B14F-4D97-AF65-F5344CB8AC3E}">
        <p14:creationId xmlns:p14="http://schemas.microsoft.com/office/powerpoint/2010/main" val="4123438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427314-3F58-4E3D-9FB5-06022A1A35EA}" type="datetimeFigureOut">
              <a:rPr lang="en-AU" smtClean="0"/>
              <a:t>26/06/2018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A5919B1-F416-4040-8198-5EAC7AD62640}" type="slidenum">
              <a:rPr lang="en-AU" smtClean="0"/>
              <a:t>‹#›</a:t>
            </a:fld>
            <a:endParaRPr lang="en-AU"/>
          </a:p>
        </p:txBody>
      </p:sp>
    </p:spTree>
    <p:extLst>
      <p:ext uri="{BB962C8B-B14F-4D97-AF65-F5344CB8AC3E}">
        <p14:creationId xmlns:p14="http://schemas.microsoft.com/office/powerpoint/2010/main" val="89569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427314-3F58-4E3D-9FB5-06022A1A35EA}" type="datetimeFigureOut">
              <a:rPr lang="en-AU" smtClean="0"/>
              <a:t>26/06/2018</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919B1-F416-4040-8198-5EAC7AD62640}" type="slidenum">
              <a:rPr lang="en-AU" smtClean="0"/>
              <a:t>‹#›</a:t>
            </a:fld>
            <a:endParaRPr lang="en-AU"/>
          </a:p>
        </p:txBody>
      </p:sp>
    </p:spTree>
    <p:extLst>
      <p:ext uri="{BB962C8B-B14F-4D97-AF65-F5344CB8AC3E}">
        <p14:creationId xmlns:p14="http://schemas.microsoft.com/office/powerpoint/2010/main" val="2827635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png"/><Relationship Id="rId1" Type="http://schemas.openxmlformats.org/officeDocument/2006/relationships/slideLayout" Target="../slideLayouts/slideLayout8.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Classification Test</a:t>
            </a:r>
            <a:endParaRPr lang="en-AU" dirty="0"/>
          </a:p>
        </p:txBody>
      </p:sp>
      <p:sp>
        <p:nvSpPr>
          <p:cNvPr id="3" name="Subtitle 2"/>
          <p:cNvSpPr>
            <a:spLocks noGrp="1"/>
          </p:cNvSpPr>
          <p:nvPr>
            <p:ph type="subTitle" idx="1"/>
          </p:nvPr>
        </p:nvSpPr>
        <p:spPr/>
        <p:txBody>
          <a:bodyPr/>
          <a:lstStyle/>
          <a:p>
            <a:r>
              <a:rPr lang="en-AU" dirty="0" smtClean="0"/>
              <a:t>Multiple Choice – 10 Questions</a:t>
            </a:r>
            <a:endParaRPr lang="en-AU" dirty="0"/>
          </a:p>
        </p:txBody>
      </p:sp>
    </p:spTree>
    <p:extLst>
      <p:ext uri="{BB962C8B-B14F-4D97-AF65-F5344CB8AC3E}">
        <p14:creationId xmlns:p14="http://schemas.microsoft.com/office/powerpoint/2010/main" val="185719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8" descr="img0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78630"/>
            <a:ext cx="6248118" cy="1886477"/>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2"/>
          <p:cNvSpPr txBox="1">
            <a:spLocks noChangeArrowheads="1"/>
          </p:cNvSpPr>
          <p:nvPr/>
        </p:nvSpPr>
        <p:spPr bwMode="auto">
          <a:xfrm>
            <a:off x="4560888" y="568325"/>
            <a:ext cx="325437"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AU"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a:spLocks noChangeArrowheads="1"/>
          </p:cNvSpPr>
          <p:nvPr/>
        </p:nvSpPr>
        <p:spPr bwMode="auto">
          <a:xfrm>
            <a:off x="302499" y="456287"/>
            <a:ext cx="662918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28600" algn="l"/>
                <a:tab pos="4572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 pos="4572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 pos="4572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 pos="4572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 pos="4572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 pos="4572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 pos="4572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 pos="4572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 pos="4572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tabLst>
                <a:tab pos="228600" algn="l"/>
                <a:tab pos="457200" algn="l"/>
              </a:tabLst>
            </a:pPr>
            <a:r>
              <a:rPr lang="en-AU" altLang="en-US" sz="3200" dirty="0" smtClean="0">
                <a:latin typeface="Cambria" pitchFamily="18" charset="0"/>
                <a:ea typeface="Times New Roman" pitchFamily="18" charset="0"/>
                <a:cs typeface="Times New Roman" pitchFamily="18" charset="0"/>
              </a:rPr>
              <a:t>9.</a:t>
            </a:r>
            <a:r>
              <a:rPr kumimoji="0" lang="en-AU" altLang="en-US" sz="3200" b="0" i="0" u="none" strike="noStrike" cap="none" normalizeH="0" baseline="0" dirty="0" smtClean="0">
                <a:ln>
                  <a:noFill/>
                </a:ln>
                <a:solidFill>
                  <a:schemeClr val="tx1"/>
                </a:solidFill>
                <a:effectLst/>
                <a:latin typeface="+mn-lt"/>
                <a:ea typeface="Times New Roman" pitchFamily="18" charset="0"/>
                <a:cs typeface="Times New Roman" pitchFamily="18" charset="0"/>
              </a:rPr>
              <a:t>) Look at the four sea animals below:</a:t>
            </a:r>
            <a:endParaRPr kumimoji="0" lang="en-AU" altLang="en-US" sz="3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 pos="457200" algn="l"/>
              </a:tabLst>
            </a:pPr>
            <a:endParaRPr kumimoji="0" lang="en-AU"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9" name="Rectangle 8"/>
          <p:cNvSpPr>
            <a:spLocks noChangeArrowheads="1"/>
          </p:cNvSpPr>
          <p:nvPr/>
        </p:nvSpPr>
        <p:spPr bwMode="auto">
          <a:xfrm>
            <a:off x="29776" y="3212976"/>
            <a:ext cx="856760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tabLst>
                <a:tab pos="228600" algn="l"/>
                <a:tab pos="457200" algn="l"/>
              </a:tabLst>
              <a:defRPr>
                <a:solidFill>
                  <a:schemeClr val="tx1"/>
                </a:solidFill>
                <a:latin typeface="Arial" pitchFamily="34" charset="0"/>
                <a:cs typeface="Arial" pitchFamily="34" charset="0"/>
              </a:defRPr>
            </a:lvl1pPr>
            <a:lvl2pPr fontAlgn="base">
              <a:spcBef>
                <a:spcPct val="0"/>
              </a:spcBef>
              <a:spcAft>
                <a:spcPct val="0"/>
              </a:spcAft>
              <a:tabLst>
                <a:tab pos="228600" algn="l"/>
                <a:tab pos="457200" algn="l"/>
              </a:tabLst>
              <a:defRPr>
                <a:solidFill>
                  <a:schemeClr val="tx1"/>
                </a:solidFill>
                <a:latin typeface="Arial" pitchFamily="34" charset="0"/>
                <a:cs typeface="Arial" pitchFamily="34" charset="0"/>
              </a:defRPr>
            </a:lvl2pPr>
            <a:lvl3pPr fontAlgn="base">
              <a:spcBef>
                <a:spcPct val="0"/>
              </a:spcBef>
              <a:spcAft>
                <a:spcPct val="0"/>
              </a:spcAft>
              <a:tabLst>
                <a:tab pos="228600" algn="l"/>
                <a:tab pos="457200" algn="l"/>
              </a:tabLst>
              <a:defRPr>
                <a:solidFill>
                  <a:schemeClr val="tx1"/>
                </a:solidFill>
                <a:latin typeface="Arial" pitchFamily="34" charset="0"/>
                <a:cs typeface="Arial" pitchFamily="34" charset="0"/>
              </a:defRPr>
            </a:lvl3pPr>
            <a:lvl4pPr fontAlgn="base">
              <a:spcBef>
                <a:spcPct val="0"/>
              </a:spcBef>
              <a:spcAft>
                <a:spcPct val="0"/>
              </a:spcAft>
              <a:tabLst>
                <a:tab pos="228600" algn="l"/>
                <a:tab pos="457200" algn="l"/>
              </a:tabLst>
              <a:defRPr>
                <a:solidFill>
                  <a:schemeClr val="tx1"/>
                </a:solidFill>
                <a:latin typeface="Arial" pitchFamily="34" charset="0"/>
                <a:cs typeface="Arial" pitchFamily="34" charset="0"/>
              </a:defRPr>
            </a:lvl4pPr>
            <a:lvl5pPr fontAlgn="base">
              <a:spcBef>
                <a:spcPct val="0"/>
              </a:spcBef>
              <a:spcAft>
                <a:spcPct val="0"/>
              </a:spcAft>
              <a:tabLst>
                <a:tab pos="228600" algn="l"/>
                <a:tab pos="457200" algn="l"/>
              </a:tabLst>
              <a:defRPr>
                <a:solidFill>
                  <a:schemeClr val="tx1"/>
                </a:solidFill>
                <a:latin typeface="Arial" pitchFamily="34" charset="0"/>
                <a:cs typeface="Arial" pitchFamily="34" charset="0"/>
              </a:defRPr>
            </a:lvl5pPr>
            <a:lvl6pPr fontAlgn="base">
              <a:spcBef>
                <a:spcPct val="0"/>
              </a:spcBef>
              <a:spcAft>
                <a:spcPct val="0"/>
              </a:spcAft>
              <a:tabLst>
                <a:tab pos="228600" algn="l"/>
                <a:tab pos="457200" algn="l"/>
              </a:tabLst>
              <a:defRPr>
                <a:solidFill>
                  <a:schemeClr val="tx1"/>
                </a:solidFill>
                <a:latin typeface="Arial" pitchFamily="34" charset="0"/>
                <a:cs typeface="Arial" pitchFamily="34" charset="0"/>
              </a:defRPr>
            </a:lvl6pPr>
            <a:lvl7pPr fontAlgn="base">
              <a:spcBef>
                <a:spcPct val="0"/>
              </a:spcBef>
              <a:spcAft>
                <a:spcPct val="0"/>
              </a:spcAft>
              <a:tabLst>
                <a:tab pos="228600" algn="l"/>
                <a:tab pos="457200" algn="l"/>
              </a:tabLst>
              <a:defRPr>
                <a:solidFill>
                  <a:schemeClr val="tx1"/>
                </a:solidFill>
                <a:latin typeface="Arial" pitchFamily="34" charset="0"/>
                <a:cs typeface="Arial" pitchFamily="34" charset="0"/>
              </a:defRPr>
            </a:lvl7pPr>
            <a:lvl8pPr fontAlgn="base">
              <a:spcBef>
                <a:spcPct val="0"/>
              </a:spcBef>
              <a:spcAft>
                <a:spcPct val="0"/>
              </a:spcAft>
              <a:tabLst>
                <a:tab pos="228600" algn="l"/>
                <a:tab pos="457200" algn="l"/>
              </a:tabLst>
              <a:defRPr>
                <a:solidFill>
                  <a:schemeClr val="tx1"/>
                </a:solidFill>
                <a:latin typeface="Arial" pitchFamily="34" charset="0"/>
                <a:cs typeface="Arial" pitchFamily="34" charset="0"/>
              </a:defRPr>
            </a:lvl8pPr>
            <a:lvl9pPr fontAlgn="base">
              <a:spcBef>
                <a:spcPct val="0"/>
              </a:spcBef>
              <a:spcAft>
                <a:spcPct val="0"/>
              </a:spcAft>
              <a:tabLst>
                <a:tab pos="228600" algn="l"/>
                <a:tab pos="457200" algn="l"/>
              </a:tabLs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tabLst>
                <a:tab pos="228600" algn="l"/>
                <a:tab pos="457200" algn="l"/>
              </a:tabLst>
            </a:pPr>
            <a:r>
              <a:rPr kumimoji="0" lang="en-AU" altLang="en-US" sz="3200" b="0" i="0" u="none" strike="noStrike" cap="none" normalizeH="0" baseline="0" dirty="0" smtClean="0">
                <a:ln>
                  <a:noFill/>
                </a:ln>
                <a:solidFill>
                  <a:schemeClr val="tx1"/>
                </a:solidFill>
                <a:effectLst/>
                <a:latin typeface="+mn-lt"/>
                <a:ea typeface="Times New Roman" pitchFamily="18" charset="0"/>
                <a:cs typeface="Times New Roman" pitchFamily="18" charset="0"/>
              </a:rPr>
              <a:t>If three (3) of these animals were to be placed in </a:t>
            </a:r>
          </a:p>
          <a:p>
            <a:pPr marL="0" marR="0" lvl="0" indent="0" algn="l" defTabSz="914400" rtl="0" eaLnBrk="1" fontAlgn="base" latinLnBrk="0" hangingPunct="1">
              <a:lnSpc>
                <a:spcPct val="100000"/>
              </a:lnSpc>
              <a:spcBef>
                <a:spcPct val="0"/>
              </a:spcBef>
              <a:spcAft>
                <a:spcPct val="0"/>
              </a:spcAft>
              <a:buClrTx/>
              <a:buSzTx/>
              <a:tabLst>
                <a:tab pos="228600" algn="l"/>
                <a:tab pos="457200" algn="l"/>
              </a:tabLst>
            </a:pPr>
            <a:r>
              <a:rPr kumimoji="0" lang="en-AU" altLang="en-US" sz="3200" b="0" i="0" u="none" strike="noStrike" cap="none" normalizeH="0" baseline="0" dirty="0" smtClean="0">
                <a:ln>
                  <a:noFill/>
                </a:ln>
                <a:solidFill>
                  <a:schemeClr val="tx1"/>
                </a:solidFill>
                <a:effectLst/>
                <a:latin typeface="+mn-lt"/>
                <a:ea typeface="Times New Roman" pitchFamily="18" charset="0"/>
                <a:cs typeface="Times New Roman" pitchFamily="18" charset="0"/>
              </a:rPr>
              <a:t>one group and the remaining one in a separate</a:t>
            </a:r>
          </a:p>
          <a:p>
            <a:pPr marL="0" marR="0" lvl="0" indent="0" algn="l" defTabSz="914400" rtl="0" eaLnBrk="1" fontAlgn="base" latinLnBrk="0" hangingPunct="1">
              <a:lnSpc>
                <a:spcPct val="100000"/>
              </a:lnSpc>
              <a:spcBef>
                <a:spcPct val="0"/>
              </a:spcBef>
              <a:spcAft>
                <a:spcPct val="0"/>
              </a:spcAft>
              <a:buClrTx/>
              <a:buSzTx/>
              <a:tabLst>
                <a:tab pos="228600" algn="l"/>
                <a:tab pos="457200" algn="l"/>
              </a:tabLst>
            </a:pPr>
            <a:r>
              <a:rPr kumimoji="0" lang="en-AU" altLang="en-US" sz="3200" b="0" i="0" u="none" strike="noStrike" cap="none" normalizeH="0" baseline="0" dirty="0" smtClean="0">
                <a:ln>
                  <a:noFill/>
                </a:ln>
                <a:solidFill>
                  <a:schemeClr val="tx1"/>
                </a:solidFill>
                <a:effectLst/>
                <a:latin typeface="+mn-lt"/>
                <a:ea typeface="Times New Roman" pitchFamily="18" charset="0"/>
                <a:cs typeface="Times New Roman" pitchFamily="18" charset="0"/>
              </a:rPr>
              <a:t> group, which one would be in a group by itself?</a:t>
            </a:r>
            <a:endParaRPr kumimoji="0" lang="en-AU" altLang="en-US" sz="3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 pos="457200" algn="l"/>
              </a:tabLst>
            </a:pPr>
            <a:r>
              <a:rPr kumimoji="0" lang="en-AU" altLang="en-US" sz="3200" b="0" i="0" u="none" strike="noStrike" cap="none" normalizeH="0" baseline="0" dirty="0" smtClean="0">
                <a:ln>
                  <a:noFill/>
                </a:ln>
                <a:solidFill>
                  <a:schemeClr val="tx1"/>
                </a:solidFill>
                <a:effectLst/>
                <a:latin typeface="+mn-lt"/>
                <a:ea typeface="Times New Roman" pitchFamily="18" charset="0"/>
              </a:rPr>
              <a:t>A</a:t>
            </a:r>
            <a:endParaRPr kumimoji="0" lang="en-AU" altLang="en-US" sz="3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 pos="457200" algn="l"/>
              </a:tabLst>
            </a:pPr>
            <a:r>
              <a:rPr kumimoji="0" lang="en-AU" altLang="en-US" sz="3200" b="0" i="0" u="none" strike="noStrike" cap="none" normalizeH="0" baseline="0" dirty="0" smtClean="0">
                <a:ln>
                  <a:noFill/>
                </a:ln>
                <a:solidFill>
                  <a:schemeClr val="tx1"/>
                </a:solidFill>
                <a:effectLst/>
                <a:latin typeface="+mn-lt"/>
                <a:ea typeface="Times New Roman" pitchFamily="18" charset="0"/>
              </a:rPr>
              <a:t>B</a:t>
            </a:r>
            <a:endParaRPr kumimoji="0" lang="en-AU" altLang="en-US" sz="3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 pos="457200" algn="l"/>
              </a:tabLst>
            </a:pPr>
            <a:r>
              <a:rPr kumimoji="0" lang="en-AU" altLang="en-US" sz="3200" b="0" i="0" u="none" strike="noStrike" cap="none" normalizeH="0" baseline="0" dirty="0" smtClean="0">
                <a:ln>
                  <a:noFill/>
                </a:ln>
                <a:solidFill>
                  <a:schemeClr val="tx1"/>
                </a:solidFill>
                <a:effectLst/>
                <a:latin typeface="+mn-lt"/>
                <a:ea typeface="Times New Roman" pitchFamily="18" charset="0"/>
              </a:rPr>
              <a:t>C</a:t>
            </a:r>
            <a:endParaRPr kumimoji="0" lang="en-AU" altLang="en-US" sz="32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 pos="457200" algn="l"/>
              </a:tabLst>
            </a:pPr>
            <a:r>
              <a:rPr kumimoji="0" lang="en-AU" altLang="en-US" sz="3200" b="0" i="0" u="none" strike="noStrike" cap="none" normalizeH="0" baseline="0" dirty="0" smtClean="0">
                <a:ln>
                  <a:noFill/>
                </a:ln>
                <a:solidFill>
                  <a:schemeClr val="tx1"/>
                </a:solidFill>
                <a:effectLst/>
                <a:latin typeface="+mn-lt"/>
                <a:ea typeface="Times New Roman" pitchFamily="18" charset="0"/>
              </a:rPr>
              <a:t>D</a:t>
            </a:r>
            <a:endParaRPr kumimoji="0" lang="en-AU" altLang="en-US" sz="32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893957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3600" dirty="0"/>
              <a:t>10)  Students created this key for their group.</a:t>
            </a:r>
            <a:r>
              <a:rPr lang="en-AU" dirty="0"/>
              <a:t/>
            </a:r>
            <a:br>
              <a:rPr lang="en-AU" dirty="0"/>
            </a:br>
            <a:endParaRPr lang="en-AU" dirty="0"/>
          </a:p>
        </p:txBody>
      </p:sp>
      <p:sp>
        <p:nvSpPr>
          <p:cNvPr id="4" name="Content Placeholder 3"/>
          <p:cNvSpPr>
            <a:spLocks noGrp="1"/>
          </p:cNvSpPr>
          <p:nvPr>
            <p:ph sz="half" idx="2"/>
          </p:nvPr>
        </p:nvSpPr>
        <p:spPr/>
        <p:txBody>
          <a:bodyPr>
            <a:normAutofit fontScale="92500" lnSpcReduction="10000"/>
          </a:bodyPr>
          <a:lstStyle/>
          <a:p>
            <a:r>
              <a:rPr lang="en-AU" dirty="0"/>
              <a:t>1a   Male Go to 2</a:t>
            </a:r>
          </a:p>
          <a:p>
            <a:r>
              <a:rPr lang="en-AU" dirty="0"/>
              <a:t>  b   Female Go to 5</a:t>
            </a:r>
          </a:p>
          <a:p>
            <a:r>
              <a:rPr lang="en-AU" dirty="0"/>
              <a:t>2a   Straight hair Go to 3</a:t>
            </a:r>
          </a:p>
          <a:p>
            <a:r>
              <a:rPr lang="en-AU" dirty="0"/>
              <a:t>  b   Curly hair Go to 4</a:t>
            </a:r>
          </a:p>
          <a:p>
            <a:r>
              <a:rPr lang="en-AU" dirty="0"/>
              <a:t>3a   Can roll tongue Mark</a:t>
            </a:r>
          </a:p>
          <a:p>
            <a:r>
              <a:rPr lang="en-AU" dirty="0"/>
              <a:t>  b   Cannot roll tongue </a:t>
            </a:r>
            <a:r>
              <a:rPr lang="en-AU" dirty="0" err="1"/>
              <a:t>Yasu</a:t>
            </a:r>
            <a:endParaRPr lang="en-AU" dirty="0"/>
          </a:p>
          <a:p>
            <a:r>
              <a:rPr lang="en-AU" dirty="0"/>
              <a:t>4a   Brown eyes Hans</a:t>
            </a:r>
          </a:p>
          <a:p>
            <a:r>
              <a:rPr lang="en-AU" dirty="0"/>
              <a:t>  b   Grey eyes Jack</a:t>
            </a:r>
          </a:p>
          <a:p>
            <a:r>
              <a:rPr lang="en-AU" dirty="0"/>
              <a:t>5a   Straight hair Jane</a:t>
            </a:r>
          </a:p>
          <a:p>
            <a:r>
              <a:rPr lang="en-AU" dirty="0"/>
              <a:t>  b   Curly hair Mai</a:t>
            </a:r>
          </a:p>
          <a:p>
            <a:endParaRPr lang="en-AU" dirty="0"/>
          </a:p>
        </p:txBody>
      </p:sp>
      <p:sp>
        <p:nvSpPr>
          <p:cNvPr id="6" name="Content Placeholder 5"/>
          <p:cNvSpPr>
            <a:spLocks noGrp="1"/>
          </p:cNvSpPr>
          <p:nvPr>
            <p:ph sz="quarter" idx="4"/>
          </p:nvPr>
        </p:nvSpPr>
        <p:spPr/>
        <p:txBody>
          <a:bodyPr>
            <a:normAutofit fontScale="92500" lnSpcReduction="20000"/>
          </a:bodyPr>
          <a:lstStyle/>
          <a:p>
            <a:r>
              <a:rPr lang="en-AU" b="1" dirty="0"/>
              <a:t>Identify</a:t>
            </a:r>
            <a:r>
              <a:rPr lang="en-AU" dirty="0"/>
              <a:t> the description of Jack.</a:t>
            </a:r>
          </a:p>
          <a:p>
            <a:r>
              <a:rPr lang="en-AU" dirty="0"/>
              <a:t>a)	Straight-haired male with brown eyes that cannot role his tongue.</a:t>
            </a:r>
          </a:p>
          <a:p>
            <a:r>
              <a:rPr lang="en-AU" dirty="0"/>
              <a:t>b)	Curly-haired male with grey eyes.</a:t>
            </a:r>
          </a:p>
          <a:p>
            <a:r>
              <a:rPr lang="en-AU" dirty="0"/>
              <a:t>c)	Male that can roll his tongue and has grey eyes and curly hair. </a:t>
            </a:r>
          </a:p>
          <a:p>
            <a:r>
              <a:rPr lang="en-AU" dirty="0" smtClean="0"/>
              <a:t>d</a:t>
            </a:r>
            <a:r>
              <a:rPr lang="en-AU" dirty="0"/>
              <a:t>)</a:t>
            </a:r>
            <a:r>
              <a:rPr lang="en-AU" b="1" dirty="0"/>
              <a:t>          </a:t>
            </a:r>
            <a:r>
              <a:rPr lang="en-AU" dirty="0"/>
              <a:t>Male with straight hair and brown eyes.</a:t>
            </a:r>
          </a:p>
          <a:p>
            <a:endParaRPr lang="en-AU" dirty="0"/>
          </a:p>
        </p:txBody>
      </p:sp>
    </p:spTree>
    <p:extLst>
      <p:ext uri="{BB962C8B-B14F-4D97-AF65-F5344CB8AC3E}">
        <p14:creationId xmlns:p14="http://schemas.microsoft.com/office/powerpoint/2010/main" val="2420577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620688"/>
            <a:ext cx="8424936" cy="6001643"/>
          </a:xfrm>
          <a:prstGeom prst="rect">
            <a:avLst/>
          </a:prstGeom>
          <a:noFill/>
        </p:spPr>
        <p:txBody>
          <a:bodyPr wrap="square" rtlCol="0">
            <a:spAutoFit/>
          </a:bodyPr>
          <a:lstStyle/>
          <a:p>
            <a:pPr marL="514350" indent="-514350">
              <a:buAutoNum type="arabicPeriod"/>
            </a:pPr>
            <a:r>
              <a:rPr lang="en-AU" sz="3200" dirty="0" smtClean="0"/>
              <a:t>A </a:t>
            </a:r>
            <a:r>
              <a:rPr lang="en-AU" sz="3200" dirty="0"/>
              <a:t>round dark coloured blob was discovered in a rock pool.  </a:t>
            </a:r>
            <a:r>
              <a:rPr lang="en-AU" sz="3200" b="1" dirty="0"/>
              <a:t>List </a:t>
            </a:r>
            <a:r>
              <a:rPr lang="en-AU" sz="3200" dirty="0"/>
              <a:t>and </a:t>
            </a:r>
            <a:r>
              <a:rPr lang="en-AU" sz="3200" b="1" dirty="0"/>
              <a:t>explain</a:t>
            </a:r>
            <a:r>
              <a:rPr lang="en-AU" sz="3200" dirty="0"/>
              <a:t> 3 factors or observations which would help decide if it was living or non-living</a:t>
            </a:r>
            <a:r>
              <a:rPr lang="en-AU" sz="3200" dirty="0" smtClean="0"/>
              <a:t>.                            (</a:t>
            </a:r>
            <a:r>
              <a:rPr lang="en-AU" sz="3200" dirty="0"/>
              <a:t>6 marks</a:t>
            </a:r>
            <a:r>
              <a:rPr lang="en-AU" sz="3200" dirty="0" smtClean="0"/>
              <a:t>)</a:t>
            </a:r>
          </a:p>
          <a:p>
            <a:endParaRPr lang="en-AU" sz="3200" dirty="0"/>
          </a:p>
          <a:p>
            <a:pPr lvl="0"/>
            <a:r>
              <a:rPr lang="en-AU" sz="3200" dirty="0"/>
              <a:t>List ( provide name of factor) </a:t>
            </a:r>
            <a:r>
              <a:rPr lang="en-AU" sz="3200" dirty="0" smtClean="0"/>
              <a:t>________________________________________________________________________________</a:t>
            </a:r>
            <a:endParaRPr lang="en-AU" sz="3200" dirty="0"/>
          </a:p>
          <a:p>
            <a:r>
              <a:rPr lang="en-AU" sz="3200" dirty="0"/>
              <a:t> </a:t>
            </a:r>
          </a:p>
          <a:p>
            <a:r>
              <a:rPr lang="en-AU" sz="3200" dirty="0"/>
              <a:t>Explanation/Meaning: </a:t>
            </a:r>
            <a:r>
              <a:rPr lang="en-AU" sz="3200" dirty="0" smtClean="0"/>
              <a:t>________________________________________________________________________________</a:t>
            </a:r>
            <a:endParaRPr lang="en-AU" dirty="0"/>
          </a:p>
        </p:txBody>
      </p:sp>
    </p:spTree>
    <p:extLst>
      <p:ext uri="{BB962C8B-B14F-4D97-AF65-F5344CB8AC3E}">
        <p14:creationId xmlns:p14="http://schemas.microsoft.com/office/powerpoint/2010/main" val="3810911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640960" cy="6771084"/>
          </a:xfrm>
          <a:prstGeom prst="rect">
            <a:avLst/>
          </a:prstGeom>
          <a:noFill/>
        </p:spPr>
        <p:txBody>
          <a:bodyPr wrap="square" rtlCol="0">
            <a:spAutoFit/>
          </a:bodyPr>
          <a:lstStyle/>
          <a:p>
            <a:r>
              <a:rPr lang="en-AU" sz="3200" dirty="0"/>
              <a:t>b. List ( provide name of factor) </a:t>
            </a:r>
            <a:endParaRPr lang="en-AU" sz="3200" dirty="0" smtClean="0"/>
          </a:p>
          <a:p>
            <a:r>
              <a:rPr lang="en-AU" sz="3200" dirty="0" smtClean="0"/>
              <a:t>_________________________________________</a:t>
            </a:r>
            <a:endParaRPr lang="en-AU" sz="3200" dirty="0"/>
          </a:p>
          <a:p>
            <a:r>
              <a:rPr lang="en-AU" sz="3200" dirty="0"/>
              <a:t> </a:t>
            </a:r>
          </a:p>
          <a:p>
            <a:r>
              <a:rPr lang="en-AU" sz="3200" dirty="0"/>
              <a:t>Explanation/Meaning: </a:t>
            </a:r>
            <a:r>
              <a:rPr lang="en-AU" sz="3200" dirty="0" smtClean="0"/>
              <a:t>________________________________________</a:t>
            </a:r>
            <a:endParaRPr lang="en-AU" sz="3200" dirty="0"/>
          </a:p>
          <a:p>
            <a:r>
              <a:rPr lang="en-AU" sz="3200" dirty="0" smtClean="0"/>
              <a:t>_________________________________________</a:t>
            </a:r>
          </a:p>
          <a:p>
            <a:r>
              <a:rPr lang="en-AU" sz="3200" dirty="0"/>
              <a:t> </a:t>
            </a:r>
          </a:p>
          <a:p>
            <a:r>
              <a:rPr lang="en-AU" sz="3200" dirty="0"/>
              <a:t>c. List ( provide name of factor) </a:t>
            </a:r>
            <a:r>
              <a:rPr lang="en-AU" sz="3200" dirty="0" smtClean="0"/>
              <a:t>_________________________________________</a:t>
            </a:r>
            <a:endParaRPr lang="en-AU" sz="3200" dirty="0"/>
          </a:p>
          <a:p>
            <a:r>
              <a:rPr lang="en-AU" sz="3200" dirty="0"/>
              <a:t> </a:t>
            </a:r>
          </a:p>
          <a:p>
            <a:r>
              <a:rPr lang="en-AU" sz="3200" dirty="0"/>
              <a:t>Explanation/Meaning: </a:t>
            </a:r>
            <a:r>
              <a:rPr lang="en-AU" sz="3200" dirty="0" smtClean="0"/>
              <a:t>__________________________________________________________________________________</a:t>
            </a:r>
            <a:endParaRPr lang="en-AU" sz="3200" dirty="0"/>
          </a:p>
          <a:p>
            <a:endParaRPr lang="en-AU" dirty="0"/>
          </a:p>
        </p:txBody>
      </p:sp>
    </p:spTree>
    <p:extLst>
      <p:ext uri="{BB962C8B-B14F-4D97-AF65-F5344CB8AC3E}">
        <p14:creationId xmlns:p14="http://schemas.microsoft.com/office/powerpoint/2010/main" val="101110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476672"/>
            <a:ext cx="8712968" cy="3785652"/>
          </a:xfrm>
          <a:prstGeom prst="rect">
            <a:avLst/>
          </a:prstGeom>
          <a:noFill/>
        </p:spPr>
        <p:txBody>
          <a:bodyPr wrap="square" rtlCol="0">
            <a:spAutoFit/>
          </a:bodyPr>
          <a:lstStyle/>
          <a:p>
            <a:r>
              <a:rPr lang="en-AU" sz="4000" dirty="0"/>
              <a:t>If you decided it was living, what would you need to know to decide whether it was a plant or an animal</a:t>
            </a:r>
            <a:r>
              <a:rPr lang="en-AU" sz="4000" dirty="0" smtClean="0"/>
              <a:t>?          (</a:t>
            </a:r>
            <a:r>
              <a:rPr lang="en-AU" sz="4000" dirty="0"/>
              <a:t>1 marks)</a:t>
            </a:r>
          </a:p>
          <a:p>
            <a:r>
              <a:rPr lang="en-AU" sz="4000" dirty="0" smtClean="0"/>
              <a:t>___________________________________________________________________________________________________</a:t>
            </a:r>
            <a:endParaRPr lang="en-AU" sz="4000" dirty="0"/>
          </a:p>
        </p:txBody>
      </p:sp>
    </p:spTree>
    <p:extLst>
      <p:ext uri="{BB962C8B-B14F-4D97-AF65-F5344CB8AC3E}">
        <p14:creationId xmlns:p14="http://schemas.microsoft.com/office/powerpoint/2010/main" val="3316268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32656"/>
            <a:ext cx="8784976" cy="7571303"/>
          </a:xfrm>
          <a:prstGeom prst="rect">
            <a:avLst/>
          </a:prstGeom>
          <a:noFill/>
        </p:spPr>
        <p:txBody>
          <a:bodyPr wrap="square" rtlCol="0">
            <a:spAutoFit/>
          </a:bodyPr>
          <a:lstStyle/>
          <a:p>
            <a:r>
              <a:rPr lang="en-AU" dirty="0"/>
              <a:t>2) The dichotomous key below shows one way of presenting information on the plant </a:t>
            </a:r>
          </a:p>
          <a:p>
            <a:r>
              <a:rPr lang="en-AU" dirty="0"/>
              <a:t>      kingdom.  Use the key to answer the questions that follow.</a:t>
            </a:r>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endParaRPr lang="en-AU" dirty="0"/>
          </a:p>
          <a:p>
            <a:endParaRPr lang="en-AU" dirty="0" smtClean="0"/>
          </a:p>
          <a:p>
            <a:pPr lvl="0"/>
            <a:r>
              <a:rPr lang="en-AU" dirty="0"/>
              <a:t>List one similarity and one difference between flowering plants and </a:t>
            </a:r>
            <a:r>
              <a:rPr lang="en-AU" dirty="0" smtClean="0"/>
              <a:t>conifers        (2 </a:t>
            </a:r>
            <a:r>
              <a:rPr lang="en-AU" dirty="0"/>
              <a:t>marks)</a:t>
            </a:r>
          </a:p>
          <a:p>
            <a:r>
              <a:rPr lang="en-AU" dirty="0"/>
              <a:t>Similarity </a:t>
            </a:r>
          </a:p>
          <a:p>
            <a:r>
              <a:rPr lang="en-AU" dirty="0"/>
              <a:t> </a:t>
            </a:r>
          </a:p>
          <a:p>
            <a:r>
              <a:rPr lang="en-AU" dirty="0" smtClean="0"/>
              <a:t>___________________________________________________________________________</a:t>
            </a:r>
            <a:endParaRPr lang="en-AU" dirty="0"/>
          </a:p>
          <a:p>
            <a:r>
              <a:rPr lang="en-AU" dirty="0"/>
              <a:t>Difference </a:t>
            </a:r>
          </a:p>
          <a:p>
            <a:r>
              <a:rPr lang="en-AU" dirty="0"/>
              <a:t> </a:t>
            </a:r>
          </a:p>
          <a:p>
            <a:r>
              <a:rPr lang="en-AU" dirty="0" smtClean="0"/>
              <a:t>___________________________________________________________________________</a:t>
            </a:r>
            <a:endParaRPr lang="en-AU" dirty="0"/>
          </a:p>
          <a:p>
            <a:endParaRPr lang="en-AU" dirty="0" smtClean="0"/>
          </a:p>
          <a:p>
            <a:endParaRPr lang="en-AU" dirty="0"/>
          </a:p>
          <a:p>
            <a:endParaRPr lang="en-AU" dirty="0" smtClean="0"/>
          </a:p>
          <a:p>
            <a:endParaRPr lang="en-AU" dirty="0"/>
          </a:p>
          <a:p>
            <a:endParaRPr lang="en-A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80728"/>
            <a:ext cx="6244941" cy="3459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9750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z="3600" dirty="0"/>
              <a:t>3) Use the key below to classify the animals pictured here.                                  (4 marks)</a:t>
            </a:r>
            <a:r>
              <a:rPr lang="en-AU" dirty="0"/>
              <a:t/>
            </a:r>
            <a:br>
              <a:rPr lang="en-AU" dirty="0"/>
            </a:br>
            <a:endParaRPr lang="en-AU" dirty="0"/>
          </a:p>
        </p:txBody>
      </p:sp>
      <p:graphicFrame>
        <p:nvGraphicFramePr>
          <p:cNvPr id="7" name="Content Placeholder 6"/>
          <p:cNvGraphicFramePr>
            <a:graphicFrameLocks noGrp="1"/>
          </p:cNvGraphicFramePr>
          <p:nvPr>
            <p:ph sz="quarter" idx="4"/>
          </p:nvPr>
        </p:nvGraphicFramePr>
        <p:xfrm>
          <a:off x="5061902" y="2778919"/>
          <a:ext cx="3208020" cy="2743200"/>
        </p:xfrm>
        <a:graphic>
          <a:graphicData uri="http://schemas.openxmlformats.org/drawingml/2006/table">
            <a:tbl>
              <a:tblPr firstRow="1" firstCol="1" lastRow="1" lastCol="1" bandRow="1" bandCol="1">
                <a:tableStyleId>{5C22544A-7EE6-4342-B048-85BDC9FD1C3A}</a:tableStyleId>
              </a:tblPr>
              <a:tblGrid>
                <a:gridCol w="803275"/>
                <a:gridCol w="2404745"/>
              </a:tblGrid>
              <a:tr h="0">
                <a:tc>
                  <a:txBody>
                    <a:bodyPr/>
                    <a:lstStyle/>
                    <a:p>
                      <a:pPr algn="ctr">
                        <a:spcAft>
                          <a:spcPts val="0"/>
                        </a:spcAft>
                      </a:pPr>
                      <a:r>
                        <a:rPr lang="en-AU" sz="1200">
                          <a:effectLst/>
                        </a:rPr>
                        <a:t> </a:t>
                      </a:r>
                    </a:p>
                    <a:p>
                      <a:pPr algn="ctr">
                        <a:spcAft>
                          <a:spcPts val="0"/>
                        </a:spcAft>
                      </a:pPr>
                      <a:r>
                        <a:rPr lang="en-AU" sz="1200">
                          <a:effectLst/>
                        </a:rPr>
                        <a:t>ANIMAL</a:t>
                      </a:r>
                    </a:p>
                    <a:p>
                      <a:pPr algn="ctr">
                        <a:spcAft>
                          <a:spcPts val="0"/>
                        </a:spcAft>
                      </a:pPr>
                      <a:r>
                        <a:rPr lang="en-AU" sz="1200">
                          <a:effectLst/>
                        </a:rPr>
                        <a:t> </a:t>
                      </a:r>
                      <a:endParaRPr lang="en-AU" sz="1200">
                        <a:effectLst/>
                        <a:latin typeface="Times New Roman"/>
                        <a:ea typeface="Times New Roman"/>
                      </a:endParaRPr>
                    </a:p>
                  </a:txBody>
                  <a:tcPr marL="68580" marR="68580" marT="0" marB="0"/>
                </a:tc>
                <a:tc>
                  <a:txBody>
                    <a:bodyPr/>
                    <a:lstStyle/>
                    <a:p>
                      <a:pPr algn="ctr">
                        <a:spcAft>
                          <a:spcPts val="0"/>
                        </a:spcAft>
                      </a:pPr>
                      <a:r>
                        <a:rPr lang="en-AU" sz="1200">
                          <a:effectLst/>
                        </a:rPr>
                        <a:t> </a:t>
                      </a:r>
                    </a:p>
                    <a:p>
                      <a:pPr algn="ctr">
                        <a:spcAft>
                          <a:spcPts val="0"/>
                        </a:spcAft>
                      </a:pPr>
                      <a:r>
                        <a:rPr lang="en-AU" sz="1200">
                          <a:effectLst/>
                        </a:rPr>
                        <a:t>GROUP (A,B,C,D or E)</a:t>
                      </a:r>
                      <a:endParaRPr lang="en-AU" sz="1200">
                        <a:effectLst/>
                        <a:latin typeface="Times New Roman"/>
                        <a:ea typeface="Times New Roman"/>
                      </a:endParaRPr>
                    </a:p>
                  </a:txBody>
                  <a:tcPr marL="68580" marR="68580" marT="0" marB="0"/>
                </a:tc>
              </a:tr>
              <a:tr h="0">
                <a:tc>
                  <a:txBody>
                    <a:bodyPr/>
                    <a:lstStyle/>
                    <a:p>
                      <a:pPr algn="ctr">
                        <a:spcAft>
                          <a:spcPts val="0"/>
                        </a:spcAft>
                      </a:pPr>
                      <a:r>
                        <a:rPr lang="en-AU" sz="1200">
                          <a:effectLst/>
                        </a:rPr>
                        <a:t> </a:t>
                      </a:r>
                    </a:p>
                    <a:p>
                      <a:pPr algn="ctr">
                        <a:spcAft>
                          <a:spcPts val="0"/>
                        </a:spcAft>
                      </a:pPr>
                      <a:r>
                        <a:rPr lang="en-AU" sz="1200">
                          <a:effectLst/>
                        </a:rPr>
                        <a:t>I</a:t>
                      </a:r>
                    </a:p>
                    <a:p>
                      <a:pPr algn="ctr">
                        <a:spcAft>
                          <a:spcPts val="0"/>
                        </a:spcAft>
                      </a:pPr>
                      <a:r>
                        <a:rPr lang="en-AU" sz="1200">
                          <a:effectLst/>
                        </a:rPr>
                        <a:t> </a:t>
                      </a:r>
                      <a:endParaRPr lang="en-AU" sz="1200">
                        <a:effectLst/>
                        <a:latin typeface="Times New Roman"/>
                        <a:ea typeface="Times New Roman"/>
                      </a:endParaRPr>
                    </a:p>
                  </a:txBody>
                  <a:tcPr marL="68580" marR="68580" marT="0" marB="0"/>
                </a:tc>
                <a:tc>
                  <a:txBody>
                    <a:bodyPr/>
                    <a:lstStyle/>
                    <a:p>
                      <a:pPr algn="l">
                        <a:spcAft>
                          <a:spcPts val="0"/>
                        </a:spcAft>
                      </a:pPr>
                      <a:r>
                        <a:rPr lang="en-AU" sz="1200">
                          <a:effectLst/>
                        </a:rPr>
                        <a:t> </a:t>
                      </a:r>
                      <a:endParaRPr lang="en-AU" sz="1200">
                        <a:effectLst/>
                        <a:latin typeface="Times New Roman"/>
                        <a:ea typeface="Times New Roman"/>
                      </a:endParaRPr>
                    </a:p>
                  </a:txBody>
                  <a:tcPr marL="68580" marR="68580" marT="0" marB="0"/>
                </a:tc>
              </a:tr>
              <a:tr h="0">
                <a:tc>
                  <a:txBody>
                    <a:bodyPr/>
                    <a:lstStyle/>
                    <a:p>
                      <a:pPr algn="ctr">
                        <a:spcAft>
                          <a:spcPts val="0"/>
                        </a:spcAft>
                      </a:pPr>
                      <a:r>
                        <a:rPr lang="en-AU" sz="1200">
                          <a:effectLst/>
                        </a:rPr>
                        <a:t> </a:t>
                      </a:r>
                    </a:p>
                    <a:p>
                      <a:pPr algn="ctr">
                        <a:spcAft>
                          <a:spcPts val="0"/>
                        </a:spcAft>
                      </a:pPr>
                      <a:r>
                        <a:rPr lang="en-AU" sz="1200">
                          <a:effectLst/>
                        </a:rPr>
                        <a:t>II</a:t>
                      </a:r>
                    </a:p>
                    <a:p>
                      <a:pPr algn="ctr">
                        <a:spcAft>
                          <a:spcPts val="0"/>
                        </a:spcAft>
                      </a:pPr>
                      <a:r>
                        <a:rPr lang="en-AU" sz="1200">
                          <a:effectLst/>
                        </a:rPr>
                        <a:t> </a:t>
                      </a:r>
                      <a:endParaRPr lang="en-AU" sz="1200">
                        <a:effectLst/>
                        <a:latin typeface="Times New Roman"/>
                        <a:ea typeface="Times New Roman"/>
                      </a:endParaRPr>
                    </a:p>
                  </a:txBody>
                  <a:tcPr marL="68580" marR="68580" marT="0" marB="0"/>
                </a:tc>
                <a:tc>
                  <a:txBody>
                    <a:bodyPr/>
                    <a:lstStyle/>
                    <a:p>
                      <a:pPr algn="l">
                        <a:spcAft>
                          <a:spcPts val="0"/>
                        </a:spcAft>
                      </a:pPr>
                      <a:r>
                        <a:rPr lang="en-AU" sz="1200">
                          <a:effectLst/>
                        </a:rPr>
                        <a:t> </a:t>
                      </a:r>
                      <a:endParaRPr lang="en-AU" sz="1200">
                        <a:effectLst/>
                        <a:latin typeface="Times New Roman"/>
                        <a:ea typeface="Times New Roman"/>
                      </a:endParaRPr>
                    </a:p>
                  </a:txBody>
                  <a:tcPr marL="68580" marR="68580" marT="0" marB="0"/>
                </a:tc>
              </a:tr>
              <a:tr h="0">
                <a:tc>
                  <a:txBody>
                    <a:bodyPr/>
                    <a:lstStyle/>
                    <a:p>
                      <a:pPr algn="ctr">
                        <a:spcAft>
                          <a:spcPts val="0"/>
                        </a:spcAft>
                      </a:pPr>
                      <a:r>
                        <a:rPr lang="en-AU" sz="1200">
                          <a:effectLst/>
                        </a:rPr>
                        <a:t> </a:t>
                      </a:r>
                    </a:p>
                    <a:p>
                      <a:pPr algn="ctr">
                        <a:spcAft>
                          <a:spcPts val="0"/>
                        </a:spcAft>
                      </a:pPr>
                      <a:r>
                        <a:rPr lang="en-AU" sz="1200">
                          <a:effectLst/>
                        </a:rPr>
                        <a:t>III</a:t>
                      </a:r>
                    </a:p>
                    <a:p>
                      <a:pPr algn="ctr">
                        <a:spcAft>
                          <a:spcPts val="0"/>
                        </a:spcAft>
                      </a:pPr>
                      <a:r>
                        <a:rPr lang="en-AU" sz="1200">
                          <a:effectLst/>
                        </a:rPr>
                        <a:t> </a:t>
                      </a:r>
                      <a:endParaRPr lang="en-AU" sz="1200">
                        <a:effectLst/>
                        <a:latin typeface="Times New Roman"/>
                        <a:ea typeface="Times New Roman"/>
                      </a:endParaRPr>
                    </a:p>
                  </a:txBody>
                  <a:tcPr marL="68580" marR="68580" marT="0" marB="0"/>
                </a:tc>
                <a:tc>
                  <a:txBody>
                    <a:bodyPr/>
                    <a:lstStyle/>
                    <a:p>
                      <a:pPr algn="l">
                        <a:spcAft>
                          <a:spcPts val="0"/>
                        </a:spcAft>
                      </a:pPr>
                      <a:r>
                        <a:rPr lang="en-AU" sz="1200">
                          <a:effectLst/>
                        </a:rPr>
                        <a:t> </a:t>
                      </a:r>
                      <a:endParaRPr lang="en-AU" sz="1200">
                        <a:effectLst/>
                        <a:latin typeface="Times New Roman"/>
                        <a:ea typeface="Times New Roman"/>
                      </a:endParaRPr>
                    </a:p>
                  </a:txBody>
                  <a:tcPr marL="68580" marR="68580" marT="0" marB="0"/>
                </a:tc>
              </a:tr>
              <a:tr h="0">
                <a:tc>
                  <a:txBody>
                    <a:bodyPr/>
                    <a:lstStyle/>
                    <a:p>
                      <a:pPr algn="ctr">
                        <a:spcAft>
                          <a:spcPts val="0"/>
                        </a:spcAft>
                      </a:pPr>
                      <a:r>
                        <a:rPr lang="en-AU" sz="1200">
                          <a:effectLst/>
                        </a:rPr>
                        <a:t> </a:t>
                      </a:r>
                    </a:p>
                    <a:p>
                      <a:pPr algn="ctr">
                        <a:spcAft>
                          <a:spcPts val="0"/>
                        </a:spcAft>
                      </a:pPr>
                      <a:r>
                        <a:rPr lang="en-AU" sz="1200">
                          <a:effectLst/>
                        </a:rPr>
                        <a:t>IV</a:t>
                      </a:r>
                    </a:p>
                    <a:p>
                      <a:pPr algn="ctr">
                        <a:spcAft>
                          <a:spcPts val="0"/>
                        </a:spcAft>
                      </a:pPr>
                      <a:r>
                        <a:rPr lang="en-AU" sz="1200">
                          <a:effectLst/>
                        </a:rPr>
                        <a:t> </a:t>
                      </a:r>
                      <a:endParaRPr lang="en-AU" sz="1200">
                        <a:effectLst/>
                        <a:latin typeface="Times New Roman"/>
                        <a:ea typeface="Times New Roman"/>
                      </a:endParaRPr>
                    </a:p>
                  </a:txBody>
                  <a:tcPr marL="68580" marR="68580" marT="0" marB="0"/>
                </a:tc>
                <a:tc>
                  <a:txBody>
                    <a:bodyPr/>
                    <a:lstStyle/>
                    <a:p>
                      <a:pPr algn="l">
                        <a:spcAft>
                          <a:spcPts val="0"/>
                        </a:spcAft>
                      </a:pPr>
                      <a:r>
                        <a:rPr lang="en-AU" sz="1200" dirty="0">
                          <a:effectLst/>
                        </a:rPr>
                        <a:t> </a:t>
                      </a:r>
                      <a:endParaRPr lang="en-AU" sz="1200" dirty="0">
                        <a:effectLst/>
                        <a:latin typeface="Times New Roman"/>
                        <a:ea typeface="Times New Roman"/>
                      </a:endParaRPr>
                    </a:p>
                  </a:txBody>
                  <a:tcPr marL="68580" marR="68580" marT="0" marB="0"/>
                </a:tc>
              </a:tr>
            </a:tbl>
          </a:graphicData>
        </a:graphic>
      </p:graphicFrame>
      <p:pic>
        <p:nvPicPr>
          <p:cNvPr id="4098"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57200" y="2728070"/>
            <a:ext cx="4040188" cy="2844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323677"/>
            <a:ext cx="1262063"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7744" y="1315540"/>
            <a:ext cx="1201737"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4219" y="1323677"/>
            <a:ext cx="10366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6"/>
          <p:cNvSpPr>
            <a:spLocks noChangeArrowheads="1"/>
          </p:cNvSpPr>
          <p:nvPr/>
        </p:nvSpPr>
        <p:spPr bwMode="auto">
          <a:xfrm>
            <a:off x="5062538" y="27797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41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240" y="1363936"/>
            <a:ext cx="130492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95536" y="2146002"/>
            <a:ext cx="6480720" cy="369332"/>
          </a:xfrm>
          <a:prstGeom prst="rect">
            <a:avLst/>
          </a:prstGeom>
          <a:noFill/>
        </p:spPr>
        <p:txBody>
          <a:bodyPr wrap="square" rtlCol="0">
            <a:spAutoFit/>
          </a:bodyPr>
          <a:lstStyle/>
          <a:p>
            <a:r>
              <a:rPr lang="en-AU" dirty="0" smtClean="0"/>
              <a:t>       I                                  II                                      III                             IV</a:t>
            </a:r>
            <a:endParaRPr lang="en-AU" dirty="0"/>
          </a:p>
        </p:txBody>
      </p:sp>
    </p:spTree>
    <p:extLst>
      <p:ext uri="{BB962C8B-B14F-4D97-AF65-F5344CB8AC3E}">
        <p14:creationId xmlns:p14="http://schemas.microsoft.com/office/powerpoint/2010/main" val="1391159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332656"/>
            <a:ext cx="7992888" cy="2088232"/>
          </a:xfrm>
        </p:spPr>
        <p:txBody>
          <a:bodyPr>
            <a:noAutofit/>
          </a:bodyPr>
          <a:lstStyle/>
          <a:p>
            <a:pPr algn="l"/>
            <a:r>
              <a:rPr lang="en-AU" sz="2000" dirty="0" smtClean="0"/>
              <a:t>4) </a:t>
            </a:r>
            <a:r>
              <a:rPr lang="en-GB" sz="2000" dirty="0" smtClean="0"/>
              <a:t>Using </a:t>
            </a:r>
            <a:r>
              <a:rPr lang="en-GB" sz="2000" dirty="0"/>
              <a:t>the 3 creatures below, design a Dichotomous key (minimum of </a:t>
            </a:r>
            <a:r>
              <a:rPr lang="en-GB" sz="2000" dirty="0" smtClean="0"/>
              <a:t>3 steps)</a:t>
            </a:r>
            <a:r>
              <a:rPr lang="en-AU" sz="2000" dirty="0" smtClean="0"/>
              <a:t>  </a:t>
            </a:r>
            <a:r>
              <a:rPr lang="en-GB" sz="2000" dirty="0" smtClean="0"/>
              <a:t>to </a:t>
            </a:r>
            <a:r>
              <a:rPr lang="en-GB" sz="2000" dirty="0"/>
              <a:t>help identify them based on 2 or </a:t>
            </a:r>
            <a:r>
              <a:rPr lang="en-GB" sz="2000" dirty="0" smtClean="0"/>
              <a:t>more specific </a:t>
            </a:r>
            <a:r>
              <a:rPr lang="en-GB" sz="2000" dirty="0"/>
              <a:t>characteristics. </a:t>
            </a:r>
            <a:r>
              <a:rPr lang="en-GB" sz="2000" dirty="0" smtClean="0"/>
              <a:t/>
            </a:r>
            <a:br>
              <a:rPr lang="en-GB" sz="2000" dirty="0" smtClean="0"/>
            </a:br>
            <a:r>
              <a:rPr lang="en-GB" sz="2000" dirty="0" smtClean="0"/>
              <a:t>                                                 (</a:t>
            </a:r>
            <a:r>
              <a:rPr lang="en-GB" sz="2000" dirty="0"/>
              <a:t>3marks)</a:t>
            </a:r>
            <a:r>
              <a:rPr lang="en-AU" sz="3200" dirty="0"/>
              <a:t/>
            </a:r>
            <a:br>
              <a:rPr lang="en-AU" sz="3200" dirty="0"/>
            </a:br>
            <a:endParaRPr lang="en-AU" sz="3200" dirty="0"/>
          </a:p>
        </p:txBody>
      </p:sp>
      <p:sp>
        <p:nvSpPr>
          <p:cNvPr id="3" name="Subtitle 2"/>
          <p:cNvSpPr>
            <a:spLocks noGrp="1"/>
          </p:cNvSpPr>
          <p:nvPr>
            <p:ph type="subTitle" idx="1"/>
          </p:nvPr>
        </p:nvSpPr>
        <p:spPr/>
        <p:txBody>
          <a:bodyPr>
            <a:normAutofit fontScale="25000" lnSpcReduction="20000"/>
          </a:bodyPr>
          <a:lstStyle/>
          <a:p>
            <a:endParaRPr lang="en-AU" dirty="0" smtClean="0">
              <a:effectLst/>
            </a:endParaRPr>
          </a:p>
          <a:p>
            <a:r>
              <a:rPr lang="en-GB" dirty="0"/>
              <a:t/>
            </a:r>
            <a:br>
              <a:rPr lang="en-GB" dirty="0"/>
            </a:br>
            <a:r>
              <a:rPr lang="en-GB" dirty="0"/>
              <a:t> </a:t>
            </a:r>
            <a:endParaRPr lang="en-AU" dirty="0"/>
          </a:p>
          <a:p>
            <a:r>
              <a:rPr lang="en-GB" dirty="0"/>
              <a:t>                                           							</a:t>
            </a:r>
            <a:endParaRPr lang="en-AU" dirty="0"/>
          </a:p>
          <a:p>
            <a:r>
              <a:rPr lang="en-GB" dirty="0"/>
              <a:t> </a:t>
            </a:r>
            <a:endParaRPr lang="en-AU" dirty="0"/>
          </a:p>
          <a:p>
            <a:r>
              <a:rPr lang="en-GB" dirty="0" smtClean="0"/>
              <a:t>   </a:t>
            </a:r>
            <a:r>
              <a:rPr lang="en-GB" dirty="0"/>
              <a:t>			                                                                                            </a:t>
            </a:r>
            <a:endParaRPr lang="en-AU" dirty="0"/>
          </a:p>
          <a:p>
            <a:r>
              <a:rPr lang="en-GB" dirty="0"/>
              <a:t/>
            </a:r>
            <a:br>
              <a:rPr lang="en-GB" dirty="0"/>
            </a:br>
            <a:endParaRPr lang="en-AU" dirty="0"/>
          </a:p>
          <a:p>
            <a:r>
              <a:rPr lang="en-GB" dirty="0" smtClean="0">
                <a:effectLst/>
              </a:rPr>
              <a:t> </a:t>
            </a:r>
            <a:r>
              <a:rPr lang="en-AU" dirty="0" smtClean="0">
                <a:effectLst/>
              </a:rPr>
              <a:t> </a:t>
            </a:r>
            <a:endParaRPr lang="en-AU" dirty="0"/>
          </a:p>
          <a:p>
            <a:r>
              <a:rPr lang="en-GB" dirty="0"/>
              <a:t/>
            </a:r>
            <a:br>
              <a:rPr lang="en-GB" dirty="0"/>
            </a:br>
            <a:endParaRPr lang="en-AU"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08" y="1916832"/>
            <a:ext cx="9004983"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4528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2434282"/>
          </a:xfrm>
        </p:spPr>
        <p:txBody>
          <a:bodyPr>
            <a:noAutofit/>
          </a:bodyPr>
          <a:lstStyle/>
          <a:p>
            <a:pPr algn="l"/>
            <a:r>
              <a:rPr lang="en-GB" sz="3200" dirty="0" smtClean="0"/>
              <a:t>5) Use the key to identify the species name of each of the smileys below then write their name under the correct picture. The first one is done</a:t>
            </a:r>
            <a:br>
              <a:rPr lang="en-GB" sz="3200" dirty="0" smtClean="0"/>
            </a:br>
            <a:r>
              <a:rPr lang="en-GB" sz="3200" dirty="0"/>
              <a:t> </a:t>
            </a:r>
            <a:r>
              <a:rPr lang="en-GB" sz="3200" dirty="0" smtClean="0"/>
              <a:t>for you.	                                               (10 marks)</a:t>
            </a:r>
            <a:endParaRPr lang="en-AU" sz="3200"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07376" y="3793696"/>
            <a:ext cx="1320808" cy="1343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1560" y="3140968"/>
            <a:ext cx="7560840" cy="646331"/>
          </a:xfrm>
          <a:prstGeom prst="rect">
            <a:avLst/>
          </a:prstGeom>
          <a:noFill/>
        </p:spPr>
        <p:txBody>
          <a:bodyPr wrap="square" rtlCol="0">
            <a:spAutoFit/>
          </a:bodyPr>
          <a:lstStyle/>
          <a:p>
            <a:r>
              <a:rPr lang="en-GB" sz="3600" dirty="0" err="1" smtClean="0"/>
              <a:t>S.dramaticus</a:t>
            </a:r>
            <a:r>
              <a:rPr lang="en-GB" sz="3600" dirty="0" smtClean="0"/>
              <a:t> </a:t>
            </a:r>
            <a:endParaRPr lang="en-AU" sz="3600" dirty="0"/>
          </a:p>
        </p:txBody>
      </p:sp>
    </p:spTree>
    <p:extLst>
      <p:ext uri="{BB962C8B-B14F-4D97-AF65-F5344CB8AC3E}">
        <p14:creationId xmlns:p14="http://schemas.microsoft.com/office/powerpoint/2010/main" val="812753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73050"/>
            <a:ext cx="5111750" cy="6584950"/>
          </a:xfrm>
        </p:spPr>
        <p:txBody>
          <a:bodyPr>
            <a:normAutofit fontScale="47500" lnSpcReduction="20000"/>
          </a:bodyPr>
          <a:lstStyle/>
          <a:p>
            <a:pPr marL="0" indent="0">
              <a:buNone/>
            </a:pPr>
            <a:r>
              <a:rPr lang="en-GB" dirty="0" smtClean="0"/>
              <a:t>1</a:t>
            </a:r>
            <a:r>
              <a:rPr lang="en-GB" dirty="0"/>
              <a:t>. Teeth visible </a:t>
            </a:r>
            <a:r>
              <a:rPr lang="en-GB" dirty="0" smtClean="0"/>
              <a:t>   …………… </a:t>
            </a:r>
            <a:r>
              <a:rPr lang="en-GB" dirty="0"/>
              <a:t>go to 2 </a:t>
            </a:r>
            <a:endParaRPr lang="en-AU" dirty="0"/>
          </a:p>
          <a:p>
            <a:pPr marL="0" indent="0">
              <a:buNone/>
            </a:pPr>
            <a:r>
              <a:rPr lang="en-GB" dirty="0" smtClean="0"/>
              <a:t>    Teeth </a:t>
            </a:r>
            <a:r>
              <a:rPr lang="en-GB" dirty="0"/>
              <a:t>not visible</a:t>
            </a:r>
            <a:r>
              <a:rPr lang="en-GB" dirty="0" smtClean="0"/>
              <a:t>........... go </a:t>
            </a:r>
            <a:r>
              <a:rPr lang="en-GB" dirty="0"/>
              <a:t>to 4 </a:t>
            </a:r>
            <a:endParaRPr lang="en-GB" dirty="0" smtClean="0"/>
          </a:p>
          <a:p>
            <a:endParaRPr lang="en-AU" dirty="0"/>
          </a:p>
          <a:p>
            <a:pPr marL="0" indent="0">
              <a:buNone/>
            </a:pPr>
            <a:r>
              <a:rPr lang="en-GB" dirty="0"/>
              <a:t>2. Has a wide, toothy smile ……...</a:t>
            </a:r>
            <a:r>
              <a:rPr lang="en-GB" i="1" dirty="0" err="1"/>
              <a:t>Smilus</a:t>
            </a:r>
            <a:r>
              <a:rPr lang="en-GB" i="1" dirty="0"/>
              <a:t> </a:t>
            </a:r>
            <a:r>
              <a:rPr lang="en-GB" i="1" dirty="0" smtClean="0"/>
              <a:t> </a:t>
            </a:r>
            <a:r>
              <a:rPr lang="en-GB" i="1" dirty="0" err="1" smtClean="0"/>
              <a:t>toothyus</a:t>
            </a:r>
            <a:r>
              <a:rPr lang="en-GB" i="1" dirty="0"/>
              <a:t>. </a:t>
            </a:r>
            <a:endParaRPr lang="en-AU" dirty="0"/>
          </a:p>
          <a:p>
            <a:pPr marL="0" indent="0">
              <a:buNone/>
            </a:pPr>
            <a:r>
              <a:rPr lang="en-GB" dirty="0" smtClean="0"/>
              <a:t>    Is </a:t>
            </a:r>
            <a:r>
              <a:rPr lang="en-GB" dirty="0"/>
              <a:t>not </a:t>
            </a:r>
            <a:r>
              <a:rPr lang="en-GB" dirty="0" smtClean="0"/>
              <a:t>smiling……………....</a:t>
            </a:r>
            <a:r>
              <a:rPr lang="en-GB" dirty="0"/>
              <a:t>go to 3 </a:t>
            </a:r>
            <a:endParaRPr lang="en-GB" dirty="0" smtClean="0"/>
          </a:p>
          <a:p>
            <a:endParaRPr lang="en-AU" dirty="0"/>
          </a:p>
          <a:p>
            <a:pPr marL="0" indent="0">
              <a:buNone/>
            </a:pPr>
            <a:r>
              <a:rPr lang="en-GB" dirty="0" smtClean="0"/>
              <a:t>3</a:t>
            </a:r>
            <a:r>
              <a:rPr lang="en-GB" dirty="0"/>
              <a:t>. Visibly crying </a:t>
            </a:r>
            <a:r>
              <a:rPr lang="en-GB" dirty="0" smtClean="0"/>
              <a:t>…….</a:t>
            </a:r>
            <a:r>
              <a:rPr lang="en-GB" i="1" dirty="0" err="1" smtClean="0"/>
              <a:t>Smilus</a:t>
            </a:r>
            <a:r>
              <a:rPr lang="en-GB" i="1" dirty="0" smtClean="0"/>
              <a:t> </a:t>
            </a:r>
            <a:r>
              <a:rPr lang="en-GB" i="1" dirty="0" err="1"/>
              <a:t>dramaticus</a:t>
            </a:r>
            <a:r>
              <a:rPr lang="en-GB" i="1" dirty="0"/>
              <a:t> </a:t>
            </a:r>
            <a:endParaRPr lang="en-AU" dirty="0"/>
          </a:p>
          <a:p>
            <a:pPr marL="0" indent="0">
              <a:buNone/>
            </a:pPr>
            <a:r>
              <a:rPr lang="en-GB" dirty="0"/>
              <a:t> </a:t>
            </a:r>
            <a:r>
              <a:rPr lang="en-GB" dirty="0" smtClean="0"/>
              <a:t>   </a:t>
            </a:r>
            <a:r>
              <a:rPr lang="en-GB" dirty="0"/>
              <a:t>Frowning ..... </a:t>
            </a:r>
            <a:r>
              <a:rPr lang="en-GB" i="1" dirty="0" err="1"/>
              <a:t>Smilus</a:t>
            </a:r>
            <a:r>
              <a:rPr lang="en-GB" i="1" dirty="0"/>
              <a:t> </a:t>
            </a:r>
            <a:r>
              <a:rPr lang="en-GB" i="1" dirty="0" err="1"/>
              <a:t>upsettus</a:t>
            </a:r>
            <a:r>
              <a:rPr lang="en-GB" i="1" dirty="0"/>
              <a:t> </a:t>
            </a:r>
            <a:endParaRPr lang="en-AU" dirty="0"/>
          </a:p>
          <a:p>
            <a:pPr marL="0" indent="0">
              <a:buNone/>
            </a:pPr>
            <a:r>
              <a:rPr lang="en-GB" i="1" dirty="0"/>
              <a:t> </a:t>
            </a:r>
            <a:endParaRPr lang="en-AU" dirty="0"/>
          </a:p>
          <a:p>
            <a:pPr marL="0" indent="0">
              <a:buNone/>
            </a:pPr>
            <a:r>
              <a:rPr lang="en-GB" dirty="0"/>
              <a:t>4. Eyes are symmetrical………….go to 5 </a:t>
            </a:r>
            <a:endParaRPr lang="en-AU" dirty="0"/>
          </a:p>
          <a:p>
            <a:pPr marL="0" indent="0">
              <a:buNone/>
            </a:pPr>
            <a:r>
              <a:rPr lang="en-GB" dirty="0" smtClean="0"/>
              <a:t>    Eyes </a:t>
            </a:r>
            <a:r>
              <a:rPr lang="en-GB" dirty="0"/>
              <a:t>not symmetrical </a:t>
            </a:r>
            <a:r>
              <a:rPr lang="en-GB" dirty="0" smtClean="0"/>
              <a:t>…….. </a:t>
            </a:r>
            <a:r>
              <a:rPr lang="en-GB" dirty="0"/>
              <a:t>….go to 8 </a:t>
            </a:r>
            <a:endParaRPr lang="en-GB" dirty="0" smtClean="0"/>
          </a:p>
          <a:p>
            <a:pPr marL="0" indent="0">
              <a:buNone/>
            </a:pPr>
            <a:endParaRPr lang="en-AU" dirty="0"/>
          </a:p>
          <a:p>
            <a:pPr marL="0" indent="0">
              <a:buNone/>
            </a:pPr>
            <a:r>
              <a:rPr lang="en-GB" dirty="0"/>
              <a:t>5. Eyes shaped like hearts  </a:t>
            </a:r>
            <a:r>
              <a:rPr lang="en-GB" dirty="0" smtClean="0"/>
              <a:t>…….</a:t>
            </a:r>
            <a:r>
              <a:rPr lang="en-GB" i="1" dirty="0" err="1" smtClean="0"/>
              <a:t>Smilus</a:t>
            </a:r>
            <a:r>
              <a:rPr lang="en-GB" i="1" dirty="0" smtClean="0"/>
              <a:t> </a:t>
            </a:r>
            <a:r>
              <a:rPr lang="en-GB" i="1" dirty="0" err="1"/>
              <a:t>valentinus</a:t>
            </a:r>
            <a:r>
              <a:rPr lang="en-GB" i="1" dirty="0"/>
              <a:t> </a:t>
            </a:r>
            <a:br>
              <a:rPr lang="en-GB" i="1" dirty="0"/>
            </a:br>
            <a:r>
              <a:rPr lang="en-GB" dirty="0"/>
              <a:t>    Eyes are shaped as ovals …… go to 6 </a:t>
            </a:r>
            <a:endParaRPr lang="en-AU" dirty="0"/>
          </a:p>
          <a:p>
            <a:endParaRPr lang="en-AU" dirty="0"/>
          </a:p>
          <a:p>
            <a:pPr marL="0" indent="0">
              <a:buNone/>
            </a:pPr>
            <a:r>
              <a:rPr lang="en-GB" dirty="0" smtClean="0"/>
              <a:t>6</a:t>
            </a:r>
            <a:r>
              <a:rPr lang="en-GB" dirty="0"/>
              <a:t>. Smiling, happy </a:t>
            </a:r>
            <a:r>
              <a:rPr lang="en-GB" dirty="0" smtClean="0"/>
              <a:t>face….     </a:t>
            </a:r>
            <a:r>
              <a:rPr lang="en-GB" i="1" dirty="0" err="1" smtClean="0"/>
              <a:t>Smilus</a:t>
            </a:r>
            <a:r>
              <a:rPr lang="en-GB" i="1" dirty="0" smtClean="0"/>
              <a:t> </a:t>
            </a:r>
            <a:r>
              <a:rPr lang="en-GB" i="1" dirty="0" err="1"/>
              <a:t>traditionalis</a:t>
            </a:r>
            <a:r>
              <a:rPr lang="en-GB" i="1" dirty="0"/>
              <a:t>. </a:t>
            </a:r>
            <a:endParaRPr lang="en-AU" dirty="0"/>
          </a:p>
          <a:p>
            <a:pPr marL="0" indent="0">
              <a:buNone/>
            </a:pPr>
            <a:r>
              <a:rPr lang="en-GB" dirty="0"/>
              <a:t>Not happy, frowning or other .... go to 7 </a:t>
            </a:r>
            <a:endParaRPr lang="en-GB" dirty="0" smtClean="0"/>
          </a:p>
          <a:p>
            <a:endParaRPr lang="en-AU" dirty="0"/>
          </a:p>
          <a:p>
            <a:pPr marL="0" indent="0">
              <a:buNone/>
            </a:pPr>
            <a:r>
              <a:rPr lang="en-GB" dirty="0"/>
              <a:t>7. Mouth curved down, frowning ...</a:t>
            </a:r>
            <a:r>
              <a:rPr lang="en-GB" i="1" dirty="0" err="1"/>
              <a:t>Smilus</a:t>
            </a:r>
            <a:r>
              <a:rPr lang="en-GB" i="1" dirty="0"/>
              <a:t> </a:t>
            </a:r>
            <a:r>
              <a:rPr lang="en-GB" i="1" dirty="0" err="1"/>
              <a:t>saddus</a:t>
            </a:r>
            <a:r>
              <a:rPr lang="en-GB" i="1" dirty="0"/>
              <a:t> </a:t>
            </a:r>
            <a:endParaRPr lang="en-AU" dirty="0"/>
          </a:p>
          <a:p>
            <a:pPr marL="0" indent="0">
              <a:buNone/>
            </a:pPr>
            <a:r>
              <a:rPr lang="en-GB" dirty="0"/>
              <a:t>     Mouth is a small circle. ……….</a:t>
            </a:r>
            <a:r>
              <a:rPr lang="en-GB" i="1" dirty="0" err="1"/>
              <a:t>Smilus</a:t>
            </a:r>
            <a:r>
              <a:rPr lang="en-GB" i="1" dirty="0"/>
              <a:t> </a:t>
            </a:r>
            <a:r>
              <a:rPr lang="en-GB" i="1" dirty="0" err="1"/>
              <a:t>suprisus</a:t>
            </a:r>
            <a:r>
              <a:rPr lang="en-GB" i="1" dirty="0"/>
              <a:t> </a:t>
            </a:r>
            <a:endParaRPr lang="en-GB" i="1" dirty="0" smtClean="0"/>
          </a:p>
          <a:p>
            <a:endParaRPr lang="en-AU" dirty="0"/>
          </a:p>
          <a:p>
            <a:pPr marL="0" indent="0">
              <a:buNone/>
            </a:pPr>
            <a:r>
              <a:rPr lang="en-GB" dirty="0"/>
              <a:t>8. Has a pirate eye patch………..</a:t>
            </a:r>
            <a:r>
              <a:rPr lang="en-GB" i="1" dirty="0" err="1"/>
              <a:t>Smilus</a:t>
            </a:r>
            <a:r>
              <a:rPr lang="en-GB" i="1" dirty="0"/>
              <a:t> </a:t>
            </a:r>
            <a:r>
              <a:rPr lang="en-GB" i="1" dirty="0" err="1"/>
              <a:t>piratus</a:t>
            </a:r>
            <a:r>
              <a:rPr lang="en-GB" i="1" dirty="0"/>
              <a:t> </a:t>
            </a:r>
            <a:endParaRPr lang="en-AU" dirty="0"/>
          </a:p>
          <a:p>
            <a:pPr marL="0" indent="0">
              <a:buNone/>
            </a:pPr>
            <a:r>
              <a:rPr lang="en-GB" dirty="0"/>
              <a:t>    Does not have eye patch……..go to 9 </a:t>
            </a:r>
            <a:endParaRPr lang="en-GB" dirty="0" smtClean="0"/>
          </a:p>
          <a:p>
            <a:endParaRPr lang="en-AU" dirty="0"/>
          </a:p>
          <a:p>
            <a:pPr marL="0" indent="0">
              <a:buNone/>
            </a:pPr>
            <a:r>
              <a:rPr lang="en-GB" dirty="0"/>
              <a:t>9. One eye is much larger than the </a:t>
            </a:r>
            <a:r>
              <a:rPr lang="en-GB" dirty="0" smtClean="0"/>
              <a:t>other eye  ….</a:t>
            </a:r>
            <a:r>
              <a:rPr lang="en-GB" i="1" dirty="0" err="1" smtClean="0"/>
              <a:t>Smilus</a:t>
            </a:r>
            <a:r>
              <a:rPr lang="en-GB" i="1" dirty="0" smtClean="0"/>
              <a:t> </a:t>
            </a:r>
            <a:r>
              <a:rPr lang="en-GB" i="1" dirty="0" err="1"/>
              <a:t>mutatus</a:t>
            </a:r>
            <a:r>
              <a:rPr lang="en-GB" i="1" dirty="0"/>
              <a:t> </a:t>
            </a:r>
            <a:endParaRPr lang="en-AU" dirty="0"/>
          </a:p>
          <a:p>
            <a:pPr marL="0" indent="0">
              <a:buNone/>
            </a:pPr>
            <a:r>
              <a:rPr lang="en-GB" dirty="0" smtClean="0"/>
              <a:t>     One </a:t>
            </a:r>
            <a:r>
              <a:rPr lang="en-GB" dirty="0"/>
              <a:t>eye is winking 	…….</a:t>
            </a:r>
            <a:r>
              <a:rPr lang="en-GB" i="1" dirty="0" err="1"/>
              <a:t>Smilus</a:t>
            </a:r>
            <a:r>
              <a:rPr lang="en-GB" i="1" dirty="0"/>
              <a:t> </a:t>
            </a:r>
            <a:r>
              <a:rPr lang="en-GB" i="1" dirty="0" err="1"/>
              <a:t>winkus</a:t>
            </a:r>
            <a:r>
              <a:rPr lang="en-GB" i="1" dirty="0"/>
              <a:t> </a:t>
            </a:r>
            <a:endParaRPr lang="en-AU" dirty="0"/>
          </a:p>
          <a:p>
            <a:endParaRPr lang="en-AU" dirty="0"/>
          </a:p>
        </p:txBody>
      </p:sp>
      <p:sp>
        <p:nvSpPr>
          <p:cNvPr id="4" name="Text Placeholder 3"/>
          <p:cNvSpPr>
            <a:spLocks noGrp="1"/>
          </p:cNvSpPr>
          <p:nvPr>
            <p:ph type="body" sz="half" idx="2"/>
          </p:nvPr>
        </p:nvSpPr>
        <p:spPr>
          <a:xfrm>
            <a:off x="373755" y="187175"/>
            <a:ext cx="3008313" cy="6554193"/>
          </a:xfrm>
        </p:spPr>
        <p:txBody>
          <a:bodyPr>
            <a:normAutofit/>
          </a:bodyPr>
          <a:lstStyle/>
          <a:p>
            <a:r>
              <a:rPr lang="en-GB" dirty="0" smtClean="0"/>
              <a:t> </a:t>
            </a:r>
            <a:endParaRPr lang="en-AU" dirty="0"/>
          </a:p>
          <a:p>
            <a:endParaRPr lang="en-AU"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207" y="332656"/>
            <a:ext cx="712787"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p:nvPr/>
        </p:nvPicPr>
        <p:blipFill rotWithShape="1">
          <a:blip r:embed="rId3" cstate="print">
            <a:extLst>
              <a:ext uri="{28A0092B-C50C-407E-A947-70E740481C1C}">
                <a14:useLocalDpi xmlns:a14="http://schemas.microsoft.com/office/drawing/2010/main" val="0"/>
              </a:ext>
            </a:extLst>
          </a:blip>
          <a:srcRect t="6291"/>
          <a:stretch/>
        </p:blipFill>
        <p:spPr bwMode="auto">
          <a:xfrm>
            <a:off x="2176091" y="332656"/>
            <a:ext cx="733425" cy="749300"/>
          </a:xfrm>
          <a:prstGeom prst="rect">
            <a:avLst/>
          </a:prstGeom>
          <a:noFill/>
          <a:ln>
            <a:noFill/>
          </a:ln>
          <a:extLst>
            <a:ext uri="{53640926-AAD7-44D8-BBD7-CCE9431645EC}">
              <a14:shadowObscured xmlns:a14="http://schemas.microsoft.com/office/drawing/2010/main"/>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157" y="1844824"/>
            <a:ext cx="731837"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6091" y="1863874"/>
            <a:ext cx="706437"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157" y="3429000"/>
            <a:ext cx="706437"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49103" y="3478212"/>
            <a:ext cx="733425" cy="695325"/>
          </a:xfrm>
          <a:prstGeom prst="rect">
            <a:avLst/>
          </a:prstGeom>
          <a:noFill/>
          <a:ln>
            <a:noFill/>
          </a:ln>
        </p:spPr>
      </p:pic>
      <p:pic>
        <p:nvPicPr>
          <p:cNvPr id="6153"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867" y="5013176"/>
            <a:ext cx="712787"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 name="Picture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44167" y="4941168"/>
            <a:ext cx="695325"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5"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1380" y="6021288"/>
            <a:ext cx="712787" cy="74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221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86408" cy="346050"/>
          </a:xfrm>
        </p:spPr>
        <p:txBody>
          <a:bodyPr>
            <a:normAutofit fontScale="90000"/>
          </a:bodyPr>
          <a:lstStyle/>
          <a:p>
            <a:r>
              <a:rPr lang="en-AU" dirty="0" smtClean="0"/>
              <a:t>1.</a:t>
            </a:r>
            <a:endParaRPr lang="en-AU" dirty="0"/>
          </a:p>
        </p:txBody>
      </p:sp>
      <p:sp>
        <p:nvSpPr>
          <p:cNvPr id="3" name="Content Placeholder 2"/>
          <p:cNvSpPr>
            <a:spLocks noGrp="1"/>
          </p:cNvSpPr>
          <p:nvPr>
            <p:ph idx="1"/>
          </p:nvPr>
        </p:nvSpPr>
        <p:spPr>
          <a:xfrm>
            <a:off x="457200" y="980728"/>
            <a:ext cx="8229600" cy="5145435"/>
          </a:xfrm>
        </p:spPr>
        <p:txBody>
          <a:bodyPr>
            <a:normAutofit fontScale="92500" lnSpcReduction="10000"/>
          </a:bodyPr>
          <a:lstStyle/>
          <a:p>
            <a:pPr marL="0" indent="0">
              <a:buNone/>
            </a:pPr>
            <a:r>
              <a:rPr lang="en-AU" dirty="0"/>
              <a:t>State the type of scientist who names and classifies things</a:t>
            </a:r>
            <a:r>
              <a:rPr lang="en-AU" dirty="0" smtClean="0"/>
              <a:t>.</a:t>
            </a:r>
          </a:p>
          <a:p>
            <a:pPr marL="0" indent="0">
              <a:buNone/>
            </a:pPr>
            <a:endParaRPr lang="en-AU" dirty="0"/>
          </a:p>
          <a:p>
            <a:r>
              <a:rPr lang="en-AU" dirty="0"/>
              <a:t>a.	</a:t>
            </a:r>
            <a:r>
              <a:rPr lang="en-AU" dirty="0" smtClean="0"/>
              <a:t>Ecologist</a:t>
            </a:r>
          </a:p>
          <a:p>
            <a:endParaRPr lang="en-AU" dirty="0"/>
          </a:p>
          <a:p>
            <a:r>
              <a:rPr lang="en-AU" dirty="0"/>
              <a:t>b.	</a:t>
            </a:r>
            <a:r>
              <a:rPr lang="en-AU" dirty="0" smtClean="0"/>
              <a:t>Biologist</a:t>
            </a:r>
          </a:p>
          <a:p>
            <a:endParaRPr lang="en-AU" dirty="0"/>
          </a:p>
          <a:p>
            <a:r>
              <a:rPr lang="en-AU" dirty="0"/>
              <a:t>c.	</a:t>
            </a:r>
            <a:r>
              <a:rPr lang="en-AU" dirty="0" smtClean="0"/>
              <a:t>Taxonomist</a:t>
            </a:r>
          </a:p>
          <a:p>
            <a:endParaRPr lang="en-AU" dirty="0"/>
          </a:p>
          <a:p>
            <a:r>
              <a:rPr lang="en-AU" dirty="0"/>
              <a:t>d.</a:t>
            </a:r>
            <a:r>
              <a:rPr lang="en-AU" b="1" dirty="0"/>
              <a:t>	</a:t>
            </a:r>
            <a:r>
              <a:rPr lang="en-AU" dirty="0"/>
              <a:t>Zoologist</a:t>
            </a:r>
          </a:p>
          <a:p>
            <a:endParaRPr lang="en-AU" dirty="0"/>
          </a:p>
        </p:txBody>
      </p:sp>
    </p:spTree>
    <p:extLst>
      <p:ext uri="{BB962C8B-B14F-4D97-AF65-F5344CB8AC3E}">
        <p14:creationId xmlns:p14="http://schemas.microsoft.com/office/powerpoint/2010/main" val="2603530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04664"/>
            <a:ext cx="8424936" cy="5909310"/>
          </a:xfrm>
          <a:prstGeom prst="rect">
            <a:avLst/>
          </a:prstGeom>
          <a:noFill/>
        </p:spPr>
        <p:txBody>
          <a:bodyPr wrap="square" rtlCol="0">
            <a:spAutoFit/>
          </a:bodyPr>
          <a:lstStyle/>
          <a:p>
            <a:r>
              <a:rPr lang="en-AU" sz="3600" dirty="0"/>
              <a:t>2) Scientists classify organisms because:</a:t>
            </a:r>
          </a:p>
          <a:p>
            <a:r>
              <a:rPr lang="en-AU" sz="3600" dirty="0"/>
              <a:t> </a:t>
            </a:r>
          </a:p>
          <a:p>
            <a:r>
              <a:rPr lang="en-AU" sz="3200" dirty="0" smtClean="0"/>
              <a:t>a. it </a:t>
            </a:r>
            <a:r>
              <a:rPr lang="en-AU" sz="3200" dirty="0"/>
              <a:t>makes it easier to identify organisms</a:t>
            </a:r>
            <a:r>
              <a:rPr lang="en-AU" sz="3200" dirty="0" smtClean="0"/>
              <a:t>.</a:t>
            </a:r>
          </a:p>
          <a:p>
            <a:pPr marL="742950" indent="-742950">
              <a:buAutoNum type="alphaLcPeriod"/>
            </a:pPr>
            <a:endParaRPr lang="en-AU" sz="3200" dirty="0"/>
          </a:p>
          <a:p>
            <a:r>
              <a:rPr lang="en-AU" sz="3200" dirty="0" smtClean="0"/>
              <a:t>b. there </a:t>
            </a:r>
            <a:r>
              <a:rPr lang="en-AU" sz="3200" dirty="0"/>
              <a:t>are only a few organisms </a:t>
            </a:r>
            <a:r>
              <a:rPr lang="en-AU" sz="3200" dirty="0" smtClean="0"/>
              <a:t>that</a:t>
            </a:r>
          </a:p>
          <a:p>
            <a:r>
              <a:rPr lang="en-AU" sz="3200" dirty="0"/>
              <a:t> </a:t>
            </a:r>
            <a:r>
              <a:rPr lang="en-AU" sz="3200" dirty="0" smtClean="0"/>
              <a:t>   differ </a:t>
            </a:r>
            <a:r>
              <a:rPr lang="en-AU" sz="3200" dirty="0"/>
              <a:t>from each other</a:t>
            </a:r>
            <a:r>
              <a:rPr lang="en-AU" sz="3200" dirty="0" smtClean="0"/>
              <a:t>.</a:t>
            </a:r>
          </a:p>
          <a:p>
            <a:endParaRPr lang="en-AU" sz="3200" dirty="0"/>
          </a:p>
          <a:p>
            <a:r>
              <a:rPr lang="en-AU" sz="3200" dirty="0" smtClean="0"/>
              <a:t>c. most </a:t>
            </a:r>
            <a:r>
              <a:rPr lang="en-AU" sz="3200" dirty="0"/>
              <a:t>discoveries in biology have </a:t>
            </a:r>
            <a:r>
              <a:rPr lang="en-AU" sz="3200" dirty="0" smtClean="0"/>
              <a:t>already</a:t>
            </a:r>
          </a:p>
          <a:p>
            <a:r>
              <a:rPr lang="en-AU" sz="3200" dirty="0"/>
              <a:t> </a:t>
            </a:r>
            <a:r>
              <a:rPr lang="en-AU" sz="3200" dirty="0" smtClean="0"/>
              <a:t>   been </a:t>
            </a:r>
            <a:r>
              <a:rPr lang="en-AU" sz="3200" dirty="0"/>
              <a:t>made</a:t>
            </a:r>
            <a:r>
              <a:rPr lang="en-AU" sz="3200" dirty="0" smtClean="0"/>
              <a:t>.</a:t>
            </a:r>
          </a:p>
          <a:p>
            <a:endParaRPr lang="en-AU" sz="3200" dirty="0"/>
          </a:p>
          <a:p>
            <a:r>
              <a:rPr lang="en-AU" sz="3200" dirty="0" smtClean="0"/>
              <a:t>d. all </a:t>
            </a:r>
            <a:r>
              <a:rPr lang="en-AU" sz="3200" dirty="0"/>
              <a:t>organisms have characteristics in common.</a:t>
            </a:r>
          </a:p>
          <a:p>
            <a:endParaRPr lang="en-AU" dirty="0"/>
          </a:p>
        </p:txBody>
      </p:sp>
    </p:spTree>
    <p:extLst>
      <p:ext uri="{BB962C8B-B14F-4D97-AF65-F5344CB8AC3E}">
        <p14:creationId xmlns:p14="http://schemas.microsoft.com/office/powerpoint/2010/main" val="190962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620688"/>
            <a:ext cx="8424936" cy="5293757"/>
          </a:xfrm>
          <a:prstGeom prst="rect">
            <a:avLst/>
          </a:prstGeom>
          <a:noFill/>
        </p:spPr>
        <p:txBody>
          <a:bodyPr wrap="square" rtlCol="0">
            <a:spAutoFit/>
          </a:bodyPr>
          <a:lstStyle/>
          <a:p>
            <a:r>
              <a:rPr lang="en-AU" sz="2800" dirty="0"/>
              <a:t>3) </a:t>
            </a:r>
            <a:r>
              <a:rPr lang="en-AU" sz="3200" dirty="0"/>
              <a:t>Organisms can be grouped into five major kingdoms. These are:</a:t>
            </a:r>
          </a:p>
          <a:p>
            <a:r>
              <a:rPr lang="en-AU" sz="3200" dirty="0"/>
              <a:t> </a:t>
            </a:r>
          </a:p>
          <a:p>
            <a:pPr marL="342900" indent="-342900">
              <a:buAutoNum type="alphaLcPeriod"/>
            </a:pPr>
            <a:r>
              <a:rPr lang="en-AU" sz="3200" dirty="0" smtClean="0"/>
              <a:t>mammals</a:t>
            </a:r>
            <a:r>
              <a:rPr lang="en-AU" sz="3200" dirty="0"/>
              <a:t>, fish, birds, amphibians and reptiles</a:t>
            </a:r>
            <a:r>
              <a:rPr lang="en-AU" sz="3200" dirty="0" smtClean="0"/>
              <a:t>.</a:t>
            </a:r>
          </a:p>
          <a:p>
            <a:pPr marL="342900" indent="-342900">
              <a:buAutoNum type="alphaLcPeriod"/>
            </a:pPr>
            <a:endParaRPr lang="en-AU" sz="3200" dirty="0"/>
          </a:p>
          <a:p>
            <a:pPr marL="342900" indent="-342900">
              <a:buAutoNum type="alphaLcPeriod" startAt="2"/>
            </a:pPr>
            <a:r>
              <a:rPr lang="en-AU" sz="3200" dirty="0" smtClean="0"/>
              <a:t>animals</a:t>
            </a:r>
            <a:r>
              <a:rPr lang="en-AU" sz="3200" dirty="0"/>
              <a:t>, fungi, </a:t>
            </a:r>
            <a:r>
              <a:rPr lang="en-AU" sz="3200" dirty="0" err="1"/>
              <a:t>monera</a:t>
            </a:r>
            <a:r>
              <a:rPr lang="en-AU" sz="3200" dirty="0"/>
              <a:t>, plants and </a:t>
            </a:r>
            <a:r>
              <a:rPr lang="en-AU" sz="3200" dirty="0" err="1"/>
              <a:t>protists</a:t>
            </a:r>
            <a:r>
              <a:rPr lang="en-AU" sz="3200" dirty="0" smtClean="0"/>
              <a:t>.</a:t>
            </a:r>
          </a:p>
          <a:p>
            <a:pPr marL="342900" indent="-342900">
              <a:buAutoNum type="alphaLcPeriod" startAt="2"/>
            </a:pPr>
            <a:endParaRPr lang="en-AU" sz="3200" dirty="0"/>
          </a:p>
          <a:p>
            <a:pPr marL="342900" indent="-342900">
              <a:buAutoNum type="alphaLcPeriod" startAt="3"/>
            </a:pPr>
            <a:r>
              <a:rPr lang="en-AU" sz="3200" dirty="0" smtClean="0"/>
              <a:t>animals</a:t>
            </a:r>
            <a:r>
              <a:rPr lang="en-AU" sz="3200" dirty="0"/>
              <a:t>, fungi, insects, plants and algae. </a:t>
            </a:r>
            <a:endParaRPr lang="en-AU" sz="3200" dirty="0" smtClean="0"/>
          </a:p>
          <a:p>
            <a:pPr marL="342900" indent="-342900">
              <a:buAutoNum type="alphaLcPeriod" startAt="3"/>
            </a:pPr>
            <a:endParaRPr lang="en-AU" sz="3200" dirty="0"/>
          </a:p>
          <a:p>
            <a:r>
              <a:rPr lang="en-AU" sz="3200" dirty="0" err="1" smtClean="0"/>
              <a:t>d.animals</a:t>
            </a:r>
            <a:r>
              <a:rPr lang="en-AU" sz="3200" dirty="0"/>
              <a:t>, plants, insects, birds and reptiles.</a:t>
            </a:r>
          </a:p>
          <a:p>
            <a:endParaRPr lang="en-AU" dirty="0"/>
          </a:p>
        </p:txBody>
      </p:sp>
    </p:spTree>
    <p:extLst>
      <p:ext uri="{BB962C8B-B14F-4D97-AF65-F5344CB8AC3E}">
        <p14:creationId xmlns:p14="http://schemas.microsoft.com/office/powerpoint/2010/main" val="2386351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476672"/>
            <a:ext cx="8352928" cy="5293757"/>
          </a:xfrm>
          <a:prstGeom prst="rect">
            <a:avLst/>
          </a:prstGeom>
          <a:noFill/>
        </p:spPr>
        <p:txBody>
          <a:bodyPr wrap="square" rtlCol="0">
            <a:spAutoFit/>
          </a:bodyPr>
          <a:lstStyle/>
          <a:p>
            <a:r>
              <a:rPr lang="en-AU" dirty="0"/>
              <a:t>4) </a:t>
            </a:r>
            <a:r>
              <a:rPr lang="en-AU" sz="3200" dirty="0"/>
              <a:t>Kingdoms themselves can be sub-divided. The sequence of classification following kingdoms is:</a:t>
            </a:r>
          </a:p>
          <a:p>
            <a:r>
              <a:rPr lang="en-AU" sz="3200" dirty="0"/>
              <a:t> </a:t>
            </a:r>
          </a:p>
          <a:p>
            <a:pPr marL="342900" indent="-342900">
              <a:buAutoNum type="alphaLcPeriod"/>
            </a:pPr>
            <a:r>
              <a:rPr lang="en-AU" sz="3200" dirty="0" smtClean="0"/>
              <a:t>species</a:t>
            </a:r>
            <a:r>
              <a:rPr lang="en-AU" sz="3200" dirty="0"/>
              <a:t>, phylum, class, order, family, genus</a:t>
            </a:r>
            <a:r>
              <a:rPr lang="en-AU" sz="3200" dirty="0" smtClean="0"/>
              <a:t>.</a:t>
            </a:r>
          </a:p>
          <a:p>
            <a:pPr marL="342900" indent="-342900">
              <a:buAutoNum type="alphaLcPeriod"/>
            </a:pPr>
            <a:endParaRPr lang="en-AU" sz="3200" dirty="0"/>
          </a:p>
          <a:p>
            <a:pPr marL="342900" indent="-342900">
              <a:buAutoNum type="alphaLcPeriod" startAt="2"/>
            </a:pPr>
            <a:r>
              <a:rPr lang="en-AU" sz="3200" dirty="0" smtClean="0"/>
              <a:t>class</a:t>
            </a:r>
            <a:r>
              <a:rPr lang="en-AU" sz="3200" dirty="0"/>
              <a:t>, order, family, genus, species, phylum</a:t>
            </a:r>
            <a:r>
              <a:rPr lang="en-AU" sz="3200" dirty="0" smtClean="0"/>
              <a:t>.</a:t>
            </a:r>
          </a:p>
          <a:p>
            <a:pPr marL="342900" indent="-342900">
              <a:buAutoNum type="alphaLcPeriod" startAt="2"/>
            </a:pPr>
            <a:endParaRPr lang="en-AU" sz="3200" dirty="0"/>
          </a:p>
          <a:p>
            <a:pPr marL="342900" indent="-342900">
              <a:buAutoNum type="alphaLcPeriod" startAt="3"/>
            </a:pPr>
            <a:r>
              <a:rPr lang="en-AU" sz="3200" dirty="0" smtClean="0"/>
              <a:t>order</a:t>
            </a:r>
            <a:r>
              <a:rPr lang="en-AU" sz="3200" dirty="0"/>
              <a:t>, family, genus, phylum, class, species</a:t>
            </a:r>
            <a:r>
              <a:rPr lang="en-AU" sz="3200" dirty="0" smtClean="0"/>
              <a:t>.</a:t>
            </a:r>
          </a:p>
          <a:p>
            <a:pPr marL="342900" indent="-342900">
              <a:buAutoNum type="alphaLcPeriod" startAt="3"/>
            </a:pPr>
            <a:endParaRPr lang="en-AU" sz="3200" dirty="0"/>
          </a:p>
          <a:p>
            <a:r>
              <a:rPr lang="en-AU" sz="3200" dirty="0" smtClean="0"/>
              <a:t>d. phylum</a:t>
            </a:r>
            <a:r>
              <a:rPr lang="en-AU" sz="3200" dirty="0"/>
              <a:t>, class, order, family, genus, species.</a:t>
            </a:r>
          </a:p>
          <a:p>
            <a:endParaRPr lang="en-AU" dirty="0"/>
          </a:p>
        </p:txBody>
      </p:sp>
    </p:spTree>
    <p:extLst>
      <p:ext uri="{BB962C8B-B14F-4D97-AF65-F5344CB8AC3E}">
        <p14:creationId xmlns:p14="http://schemas.microsoft.com/office/powerpoint/2010/main" val="1001753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620688"/>
            <a:ext cx="8280920" cy="4801314"/>
          </a:xfrm>
          <a:prstGeom prst="rect">
            <a:avLst/>
          </a:prstGeom>
          <a:noFill/>
        </p:spPr>
        <p:txBody>
          <a:bodyPr wrap="square" rtlCol="0">
            <a:spAutoFit/>
          </a:bodyPr>
          <a:lstStyle/>
          <a:p>
            <a:r>
              <a:rPr lang="en-AU" sz="3200" dirty="0"/>
              <a:t>5) A vertebrate is an animal which has:</a:t>
            </a:r>
          </a:p>
          <a:p>
            <a:r>
              <a:rPr lang="en-AU" sz="3200" dirty="0"/>
              <a:t> </a:t>
            </a:r>
          </a:p>
          <a:p>
            <a:r>
              <a:rPr lang="en-AU" sz="3200" dirty="0" smtClean="0"/>
              <a:t>a. a </a:t>
            </a:r>
            <a:r>
              <a:rPr lang="en-AU" sz="3200" dirty="0"/>
              <a:t>backbone</a:t>
            </a:r>
            <a:r>
              <a:rPr lang="en-AU" sz="3200" dirty="0" smtClean="0"/>
              <a:t>.</a:t>
            </a:r>
          </a:p>
          <a:p>
            <a:r>
              <a:rPr lang="en-AU" sz="3200" dirty="0"/>
              <a:t>	</a:t>
            </a:r>
          </a:p>
          <a:p>
            <a:r>
              <a:rPr lang="en-AU" sz="3200" dirty="0" smtClean="0"/>
              <a:t>b. a </a:t>
            </a:r>
            <a:r>
              <a:rPr lang="en-AU" sz="3200" dirty="0"/>
              <a:t>hard shell</a:t>
            </a:r>
            <a:r>
              <a:rPr lang="en-AU" sz="3200" dirty="0" smtClean="0"/>
              <a:t>.</a:t>
            </a:r>
          </a:p>
          <a:p>
            <a:endParaRPr lang="en-AU" sz="3200" dirty="0"/>
          </a:p>
          <a:p>
            <a:r>
              <a:rPr lang="en-AU" sz="3200" dirty="0" smtClean="0"/>
              <a:t>c. wings.</a:t>
            </a:r>
          </a:p>
          <a:p>
            <a:endParaRPr lang="en-AU" sz="3200" dirty="0"/>
          </a:p>
          <a:p>
            <a:r>
              <a:rPr lang="en-AU" sz="3200" dirty="0" smtClean="0"/>
              <a:t>d. fins</a:t>
            </a:r>
            <a:endParaRPr lang="en-AU" sz="3200" dirty="0"/>
          </a:p>
          <a:p>
            <a:endParaRPr lang="en-AU" dirty="0"/>
          </a:p>
        </p:txBody>
      </p:sp>
    </p:spTree>
    <p:extLst>
      <p:ext uri="{BB962C8B-B14F-4D97-AF65-F5344CB8AC3E}">
        <p14:creationId xmlns:p14="http://schemas.microsoft.com/office/powerpoint/2010/main" val="3642620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476672"/>
            <a:ext cx="8352928" cy="5786199"/>
          </a:xfrm>
          <a:prstGeom prst="rect">
            <a:avLst/>
          </a:prstGeom>
          <a:noFill/>
        </p:spPr>
        <p:txBody>
          <a:bodyPr wrap="square" rtlCol="0">
            <a:spAutoFit/>
          </a:bodyPr>
          <a:lstStyle/>
          <a:p>
            <a:r>
              <a:rPr lang="en-AU" sz="3200" dirty="0"/>
              <a:t>6) The reason for using structural characteristics (rather than colour or size) for classification is:</a:t>
            </a:r>
          </a:p>
          <a:p>
            <a:r>
              <a:rPr lang="en-AU" sz="3200" dirty="0"/>
              <a:t> </a:t>
            </a:r>
          </a:p>
          <a:p>
            <a:pPr marL="342900" indent="-342900">
              <a:buAutoNum type="alphaLcPeriod"/>
            </a:pPr>
            <a:r>
              <a:rPr lang="en-AU" sz="3200" dirty="0" smtClean="0"/>
              <a:t>structural </a:t>
            </a:r>
            <a:r>
              <a:rPr lang="en-AU" sz="3200" dirty="0"/>
              <a:t>features are easy to observe</a:t>
            </a:r>
            <a:r>
              <a:rPr lang="en-AU" sz="3200" dirty="0" smtClean="0"/>
              <a:t>.</a:t>
            </a:r>
          </a:p>
          <a:p>
            <a:pPr marL="342900" indent="-342900">
              <a:buAutoNum type="alphaLcPeriod"/>
            </a:pPr>
            <a:endParaRPr lang="en-AU" sz="3200" dirty="0"/>
          </a:p>
          <a:p>
            <a:pPr marL="342900" indent="-342900">
              <a:buAutoNum type="alphaLcPeriod" startAt="2"/>
            </a:pPr>
            <a:r>
              <a:rPr lang="en-AU" sz="3200" dirty="0" smtClean="0"/>
              <a:t>individuals </a:t>
            </a:r>
            <a:r>
              <a:rPr lang="en-AU" sz="3200" dirty="0"/>
              <a:t>of the same type can differ in colour</a:t>
            </a:r>
            <a:r>
              <a:rPr lang="en-AU" sz="3200" dirty="0" smtClean="0"/>
              <a:t>.</a:t>
            </a:r>
          </a:p>
          <a:p>
            <a:pPr marL="342900" indent="-342900">
              <a:buAutoNum type="alphaLcPeriod" startAt="2"/>
            </a:pPr>
            <a:endParaRPr lang="en-AU" sz="3200" dirty="0"/>
          </a:p>
          <a:p>
            <a:pPr marL="342900" indent="-342900">
              <a:buAutoNum type="alphaLcPeriod" startAt="3"/>
            </a:pPr>
            <a:r>
              <a:rPr lang="en-AU" sz="3200" dirty="0" smtClean="0"/>
              <a:t>organisms </a:t>
            </a:r>
            <a:r>
              <a:rPr lang="en-AU" sz="3200" dirty="0"/>
              <a:t>change size as they grow</a:t>
            </a:r>
            <a:r>
              <a:rPr lang="en-AU" sz="3200" dirty="0" smtClean="0"/>
              <a:t>.</a:t>
            </a:r>
          </a:p>
          <a:p>
            <a:pPr marL="342900" indent="-342900">
              <a:buAutoNum type="alphaLcPeriod" startAt="3"/>
            </a:pPr>
            <a:endParaRPr lang="en-AU" sz="3200" dirty="0"/>
          </a:p>
          <a:p>
            <a:pPr marL="342900" indent="-342900">
              <a:buAutoNum type="alphaLcPeriod" startAt="4"/>
            </a:pPr>
            <a:r>
              <a:rPr lang="en-AU" sz="3200" dirty="0" smtClean="0"/>
              <a:t>all </a:t>
            </a:r>
            <a:r>
              <a:rPr lang="en-AU" sz="3200" dirty="0"/>
              <a:t>of the above</a:t>
            </a:r>
            <a:r>
              <a:rPr lang="en-AU" sz="3200" dirty="0" smtClean="0"/>
              <a:t>.</a:t>
            </a:r>
          </a:p>
          <a:p>
            <a:pPr marL="342900" indent="-342900">
              <a:buAutoNum type="alphaLcPeriod" startAt="4"/>
            </a:pPr>
            <a:endParaRPr lang="en-AU" dirty="0"/>
          </a:p>
        </p:txBody>
      </p:sp>
    </p:spTree>
    <p:extLst>
      <p:ext uri="{BB962C8B-B14F-4D97-AF65-F5344CB8AC3E}">
        <p14:creationId xmlns:p14="http://schemas.microsoft.com/office/powerpoint/2010/main" val="35466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548680"/>
            <a:ext cx="8640960" cy="5355312"/>
          </a:xfrm>
          <a:prstGeom prst="rect">
            <a:avLst/>
          </a:prstGeom>
          <a:noFill/>
        </p:spPr>
        <p:txBody>
          <a:bodyPr wrap="square" rtlCol="0">
            <a:spAutoFit/>
          </a:bodyPr>
          <a:lstStyle/>
          <a:p>
            <a:r>
              <a:rPr lang="en-AU" b="1" dirty="0"/>
              <a:t>The diagram shows four characters, and a key to identify them. </a:t>
            </a:r>
            <a:endParaRPr lang="en-AU" dirty="0"/>
          </a:p>
          <a:p>
            <a:r>
              <a:rPr lang="en-AU" dirty="0"/>
              <a:t> </a:t>
            </a:r>
          </a:p>
          <a:p>
            <a:r>
              <a:rPr lang="en-AU" dirty="0"/>
              <a:t> </a:t>
            </a:r>
            <a:endParaRPr lang="en-AU" dirty="0" smtClean="0"/>
          </a:p>
          <a:p>
            <a:endParaRPr lang="en-AU" dirty="0"/>
          </a:p>
          <a:p>
            <a:endParaRPr lang="en-AU" dirty="0" smtClean="0"/>
          </a:p>
          <a:p>
            <a:endParaRPr lang="en-AU" dirty="0"/>
          </a:p>
          <a:p>
            <a:endParaRPr lang="en-AU" dirty="0" smtClean="0"/>
          </a:p>
          <a:p>
            <a:endParaRPr lang="en-AU" dirty="0"/>
          </a:p>
          <a:p>
            <a:r>
              <a:rPr lang="en-AU" dirty="0" smtClean="0"/>
              <a:t>1   </a:t>
            </a:r>
            <a:r>
              <a:rPr lang="en-AU" dirty="0"/>
              <a:t>Round body		Go to 3.</a:t>
            </a:r>
          </a:p>
          <a:p>
            <a:r>
              <a:rPr lang="en-AU" dirty="0"/>
              <a:t>     Not round body 		Go to 2.</a:t>
            </a:r>
          </a:p>
          <a:p>
            <a:r>
              <a:rPr lang="en-AU" dirty="0"/>
              <a:t>	</a:t>
            </a:r>
          </a:p>
          <a:p>
            <a:r>
              <a:rPr lang="en-AU" dirty="0" smtClean="0"/>
              <a:t>2   </a:t>
            </a:r>
            <a:r>
              <a:rPr lang="en-AU" dirty="0"/>
              <a:t>Three fingers		</a:t>
            </a:r>
            <a:r>
              <a:rPr lang="en-AU" dirty="0" smtClean="0"/>
              <a:t>Gertie                                   </a:t>
            </a:r>
            <a:r>
              <a:rPr lang="en-AU" dirty="0" smtClean="0"/>
              <a:t>7) Which one is Iris?</a:t>
            </a:r>
            <a:endParaRPr lang="en-AU" dirty="0"/>
          </a:p>
          <a:p>
            <a:r>
              <a:rPr lang="en-AU" dirty="0"/>
              <a:t>     Four fingers		 </a:t>
            </a:r>
            <a:r>
              <a:rPr lang="en-AU" dirty="0" smtClean="0"/>
              <a:t>Iris			</a:t>
            </a:r>
            <a:r>
              <a:rPr lang="en-AU" dirty="0" smtClean="0"/>
              <a:t>a.	A</a:t>
            </a:r>
            <a:endParaRPr lang="en-AU" dirty="0"/>
          </a:p>
          <a:p>
            <a:r>
              <a:rPr lang="en-AU" dirty="0"/>
              <a:t>	</a:t>
            </a:r>
            <a:r>
              <a:rPr lang="en-AU" dirty="0" smtClean="0"/>
              <a:t>					b.              B	</a:t>
            </a:r>
            <a:r>
              <a:rPr lang="en-AU" dirty="0" smtClean="0"/>
              <a:t>	</a:t>
            </a:r>
            <a:endParaRPr lang="en-AU" dirty="0"/>
          </a:p>
          <a:p>
            <a:r>
              <a:rPr lang="en-AU" dirty="0" smtClean="0"/>
              <a:t>3   </a:t>
            </a:r>
            <a:r>
              <a:rPr lang="en-AU" dirty="0"/>
              <a:t>Mouth			</a:t>
            </a:r>
            <a:r>
              <a:rPr lang="en-AU" dirty="0" smtClean="0"/>
              <a:t>Fred			c.  	C</a:t>
            </a:r>
            <a:endParaRPr lang="en-AU" dirty="0"/>
          </a:p>
          <a:p>
            <a:r>
              <a:rPr lang="en-AU" dirty="0"/>
              <a:t>     No mouth		</a:t>
            </a:r>
            <a:r>
              <a:rPr lang="en-AU" dirty="0" smtClean="0"/>
              <a:t>Harry			d.	D</a:t>
            </a:r>
            <a:endParaRPr lang="en-AU" dirty="0"/>
          </a:p>
          <a:p>
            <a:endParaRPr lang="en-AU" dirty="0" smtClean="0"/>
          </a:p>
          <a:p>
            <a:endParaRPr lang="en-AU" dirty="0"/>
          </a:p>
          <a:p>
            <a:endParaRPr lang="en-AU" dirty="0"/>
          </a:p>
        </p:txBody>
      </p:sp>
      <p:pic>
        <p:nvPicPr>
          <p:cNvPr id="3" name="Picture 2" descr="BT1Q1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1052736"/>
            <a:ext cx="4896544" cy="1512168"/>
          </a:xfrm>
          <a:prstGeom prst="rect">
            <a:avLst/>
          </a:prstGeom>
          <a:noFill/>
          <a:ln>
            <a:noFill/>
          </a:ln>
        </p:spPr>
      </p:pic>
    </p:spTree>
    <p:extLst>
      <p:ext uri="{BB962C8B-B14F-4D97-AF65-F5344CB8AC3E}">
        <p14:creationId xmlns:p14="http://schemas.microsoft.com/office/powerpoint/2010/main" val="2162380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188640"/>
            <a:ext cx="8928992" cy="5355312"/>
          </a:xfrm>
          <a:prstGeom prst="rect">
            <a:avLst/>
          </a:prstGeom>
          <a:noFill/>
        </p:spPr>
        <p:txBody>
          <a:bodyPr wrap="square" rtlCol="0">
            <a:spAutoFit/>
          </a:bodyPr>
          <a:lstStyle/>
          <a:p>
            <a:r>
              <a:rPr lang="en-AU" dirty="0"/>
              <a:t>8) Use the circular key below to </a:t>
            </a:r>
            <a:r>
              <a:rPr lang="en-AU" b="1" dirty="0"/>
              <a:t>classify</a:t>
            </a:r>
            <a:r>
              <a:rPr lang="en-AU" dirty="0"/>
              <a:t> an animal with 6 legs, 4 heads, 8 eyes and no mouth.</a:t>
            </a:r>
          </a:p>
          <a:p>
            <a:r>
              <a:rPr lang="en-AU" dirty="0"/>
              <a:t> </a:t>
            </a:r>
          </a:p>
          <a:p>
            <a:pPr lvl="0"/>
            <a:r>
              <a:rPr lang="en-AU" dirty="0"/>
              <a:t> </a:t>
            </a:r>
            <a:endParaRPr lang="en-AU" dirty="0" smtClean="0"/>
          </a:p>
          <a:p>
            <a:pPr lvl="0"/>
            <a:endParaRPr lang="en-AU" dirty="0"/>
          </a:p>
          <a:p>
            <a:pPr lvl="0"/>
            <a:endParaRPr lang="en-AU" dirty="0" smtClean="0"/>
          </a:p>
          <a:p>
            <a:pPr lvl="0"/>
            <a:endParaRPr lang="en-AU" dirty="0"/>
          </a:p>
          <a:p>
            <a:pPr lvl="0"/>
            <a:endParaRPr lang="en-AU" dirty="0" smtClean="0"/>
          </a:p>
          <a:p>
            <a:pPr lvl="0"/>
            <a:endParaRPr lang="en-AU" dirty="0"/>
          </a:p>
          <a:p>
            <a:pPr lvl="0"/>
            <a:endParaRPr lang="en-AU" dirty="0" smtClean="0"/>
          </a:p>
          <a:p>
            <a:pPr lvl="0"/>
            <a:endParaRPr lang="en-AU" dirty="0"/>
          </a:p>
          <a:p>
            <a:pPr lvl="0"/>
            <a:endParaRPr lang="en-AU" dirty="0" smtClean="0"/>
          </a:p>
          <a:p>
            <a:pPr lvl="0"/>
            <a:endParaRPr lang="en-AU" dirty="0" smtClean="0"/>
          </a:p>
          <a:p>
            <a:pPr lvl="0"/>
            <a:endParaRPr lang="en-AU" dirty="0"/>
          </a:p>
          <a:p>
            <a:pPr lvl="0"/>
            <a:r>
              <a:rPr lang="en-AU" dirty="0"/>
              <a:t>a.	</a:t>
            </a:r>
            <a:r>
              <a:rPr lang="en-AU" dirty="0" err="1"/>
              <a:t>Feep</a:t>
            </a:r>
            <a:endParaRPr lang="en-AU" dirty="0"/>
          </a:p>
          <a:p>
            <a:pPr lvl="0"/>
            <a:r>
              <a:rPr lang="en-AU" dirty="0"/>
              <a:t>b.	</a:t>
            </a:r>
            <a:r>
              <a:rPr lang="en-AU" dirty="0" err="1"/>
              <a:t>Xero</a:t>
            </a:r>
            <a:endParaRPr lang="en-AU" dirty="0"/>
          </a:p>
          <a:p>
            <a:pPr lvl="0"/>
            <a:r>
              <a:rPr lang="en-AU" dirty="0"/>
              <a:t>c.	Cara</a:t>
            </a:r>
          </a:p>
          <a:p>
            <a:pPr lvl="0"/>
            <a:r>
              <a:rPr lang="en-AU" dirty="0"/>
              <a:t>d.	</a:t>
            </a:r>
            <a:r>
              <a:rPr lang="en-AU" dirty="0" err="1"/>
              <a:t>Zeep</a:t>
            </a:r>
            <a:endParaRPr lang="en-AU" dirty="0"/>
          </a:p>
          <a:p>
            <a:pPr lvl="0"/>
            <a:r>
              <a:rPr lang="en-AU" dirty="0"/>
              <a:t> </a:t>
            </a:r>
          </a:p>
          <a:p>
            <a:endParaRPr lang="en-AU" dirty="0"/>
          </a:p>
        </p:txBody>
      </p:sp>
      <p:pic>
        <p:nvPicPr>
          <p:cNvPr id="3" name="Picture 2" descr="PS7_PR_6_08T"/>
          <p:cNvPicPr/>
          <p:nvPr/>
        </p:nvPicPr>
        <p:blipFill>
          <a:blip r:embed="rId2">
            <a:extLst>
              <a:ext uri="{28A0092B-C50C-407E-A947-70E740481C1C}">
                <a14:useLocalDpi xmlns:a14="http://schemas.microsoft.com/office/drawing/2010/main" val="0"/>
              </a:ext>
            </a:extLst>
          </a:blip>
          <a:srcRect/>
          <a:stretch>
            <a:fillRect/>
          </a:stretch>
        </p:blipFill>
        <p:spPr bwMode="auto">
          <a:xfrm>
            <a:off x="3252787" y="1196752"/>
            <a:ext cx="4271541" cy="3503835"/>
          </a:xfrm>
          <a:prstGeom prst="rect">
            <a:avLst/>
          </a:prstGeom>
          <a:noFill/>
          <a:ln>
            <a:noFill/>
          </a:ln>
        </p:spPr>
      </p:pic>
    </p:spTree>
    <p:extLst>
      <p:ext uri="{BB962C8B-B14F-4D97-AF65-F5344CB8AC3E}">
        <p14:creationId xmlns:p14="http://schemas.microsoft.com/office/powerpoint/2010/main" val="2174927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502</Words>
  <Application>Microsoft Office PowerPoint</Application>
  <PresentationFormat>On-screen Show (4:3)</PresentationFormat>
  <Paragraphs>219</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Classification Test</vt:lpstr>
      <vt:lpstr>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10)  Students created this key for their group. </vt:lpstr>
      <vt:lpstr>PowerPoint Presentation</vt:lpstr>
      <vt:lpstr>PowerPoint Presentation</vt:lpstr>
      <vt:lpstr>PowerPoint Presentation</vt:lpstr>
      <vt:lpstr>PowerPoint Presentation</vt:lpstr>
      <vt:lpstr>3) Use the key below to classify the animals pictured here.                                  (4 marks) </vt:lpstr>
      <vt:lpstr>4) Using the 3 creatures below, design a Dichotomous key (minimum of 3 steps)  to help identify them based on 2 or more specific characteristics.                                                   (3marks) </vt:lpstr>
      <vt:lpstr>5) Use the key to identify the species name of each of the smileys below then write their name under the correct picture. The first one is done  for you.                                                (10 marks)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Test</dc:title>
  <dc:creator>WHITE Elaine</dc:creator>
  <cp:lastModifiedBy>WHITE Elaine</cp:lastModifiedBy>
  <cp:revision>7</cp:revision>
  <dcterms:created xsi:type="dcterms:W3CDTF">2018-06-25T23:39:01Z</dcterms:created>
  <dcterms:modified xsi:type="dcterms:W3CDTF">2018-06-26T00:37:24Z</dcterms:modified>
</cp:coreProperties>
</file>