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59" r:id="rId4"/>
    <p:sldId id="266" r:id="rId5"/>
    <p:sldId id="291" r:id="rId6"/>
    <p:sldId id="294" r:id="rId7"/>
    <p:sldId id="292" r:id="rId8"/>
    <p:sldId id="295" r:id="rId9"/>
    <p:sldId id="296" r:id="rId10"/>
    <p:sldId id="293" r:id="rId11"/>
    <p:sldId id="297" r:id="rId12"/>
    <p:sldId id="298" r:id="rId13"/>
    <p:sldId id="300" r:id="rId14"/>
    <p:sldId id="301" r:id="rId15"/>
    <p:sldId id="315" r:id="rId16"/>
    <p:sldId id="299" r:id="rId17"/>
    <p:sldId id="30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13"/>
    <p:restoredTop sz="94687"/>
  </p:normalViewPr>
  <p:slideViewPr>
    <p:cSldViewPr snapToGrid="0" snapToObjects="1">
      <p:cViewPr varScale="1">
        <p:scale>
          <a:sx n="87" d="100"/>
          <a:sy n="87" d="100"/>
        </p:scale>
        <p:origin x="-45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2B4B0B-3DBF-48BE-9A4E-82C0D4A515C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AU"/>
        </a:p>
      </dgm:t>
    </dgm:pt>
    <dgm:pt modelId="{F11DFF72-276A-4DC9-90EA-6D1D10C38860}">
      <dgm:prSet custT="1"/>
      <dgm:spPr/>
      <dgm: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AU" sz="3200" dirty="0"/>
            <a:t>Force is a pushing or pulling action that changes a body’s state of motion.</a:t>
          </a:r>
        </a:p>
      </dgm:t>
    </dgm:pt>
    <dgm:pt modelId="{84836A1E-2A46-49A0-923B-0277C0B1EC39}" type="parTrans" cxnId="{8E61AEF3-2C68-4B7C-8D41-47512AC46EA9}">
      <dgm:prSet/>
      <dgm:spPr/>
      <dgm:t>
        <a:bodyPr/>
        <a:lstStyle/>
        <a:p>
          <a:endParaRPr lang="en-AU"/>
        </a:p>
      </dgm:t>
    </dgm:pt>
    <dgm:pt modelId="{F62A86C9-4FB2-44DD-BB17-E3B793B449B5}" type="sibTrans" cxnId="{8E61AEF3-2C68-4B7C-8D41-47512AC46EA9}">
      <dgm:prSet/>
      <dgm:spPr/>
      <dgm:t>
        <a:bodyPr/>
        <a:lstStyle/>
        <a:p>
          <a:endParaRPr lang="en-AU"/>
        </a:p>
      </dgm:t>
    </dgm:pt>
    <dgm:pt modelId="{1E3284FD-8CFE-411A-AABF-826FC75DFD63}" type="pres">
      <dgm:prSet presAssocID="{FE2B4B0B-3DBF-48BE-9A4E-82C0D4A515CC}" presName="linear" presStyleCnt="0">
        <dgm:presLayoutVars>
          <dgm:animLvl val="lvl"/>
          <dgm:resizeHandles val="exact"/>
        </dgm:presLayoutVars>
      </dgm:prSet>
      <dgm:spPr/>
      <dgm:t>
        <a:bodyPr/>
        <a:lstStyle/>
        <a:p>
          <a:endParaRPr lang="en-AU"/>
        </a:p>
      </dgm:t>
    </dgm:pt>
    <dgm:pt modelId="{778A3492-9A2F-49E9-907A-56B5C2096126}" type="pres">
      <dgm:prSet presAssocID="{F11DFF72-276A-4DC9-90EA-6D1D10C38860}" presName="parentText" presStyleLbl="node1" presStyleIdx="0" presStyleCnt="1" custLinFactNeighborY="12328">
        <dgm:presLayoutVars>
          <dgm:chMax val="0"/>
          <dgm:bulletEnabled val="1"/>
        </dgm:presLayoutVars>
      </dgm:prSet>
      <dgm:spPr/>
      <dgm:t>
        <a:bodyPr/>
        <a:lstStyle/>
        <a:p>
          <a:endParaRPr lang="en-AU"/>
        </a:p>
      </dgm:t>
    </dgm:pt>
  </dgm:ptLst>
  <dgm:cxnLst>
    <dgm:cxn modelId="{D3B5793F-9BB2-428E-8815-D8E670CFF435}" type="presOf" srcId="{F11DFF72-276A-4DC9-90EA-6D1D10C38860}" destId="{778A3492-9A2F-49E9-907A-56B5C2096126}" srcOrd="0" destOrd="0" presId="urn:microsoft.com/office/officeart/2005/8/layout/vList2"/>
    <dgm:cxn modelId="{8E61AEF3-2C68-4B7C-8D41-47512AC46EA9}" srcId="{FE2B4B0B-3DBF-48BE-9A4E-82C0D4A515CC}" destId="{F11DFF72-276A-4DC9-90EA-6D1D10C38860}" srcOrd="0" destOrd="0" parTransId="{84836A1E-2A46-49A0-923B-0277C0B1EC39}" sibTransId="{F62A86C9-4FB2-44DD-BB17-E3B793B449B5}"/>
    <dgm:cxn modelId="{14D9DFF6-E7D1-4A1B-864E-449C13189142}" type="presOf" srcId="{FE2B4B0B-3DBF-48BE-9A4E-82C0D4A515CC}" destId="{1E3284FD-8CFE-411A-AABF-826FC75DFD63}" srcOrd="0" destOrd="0" presId="urn:microsoft.com/office/officeart/2005/8/layout/vList2"/>
    <dgm:cxn modelId="{E727FBF5-9B44-4ED6-9027-366AF428738B}" type="presParOf" srcId="{1E3284FD-8CFE-411A-AABF-826FC75DFD63}" destId="{778A3492-9A2F-49E9-907A-56B5C209612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A3492-9A2F-49E9-907A-56B5C2096126}">
      <dsp:nvSpPr>
        <dsp:cNvPr id="0" name=""/>
        <dsp:cNvSpPr/>
      </dsp:nvSpPr>
      <dsp:spPr>
        <a:xfrm>
          <a:off x="0" y="1087774"/>
          <a:ext cx="9514936" cy="12928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AU" sz="3200" kern="1200" dirty="0"/>
            <a:t>Force is a pushing or pulling action that changes a body’s state of motion.</a:t>
          </a:r>
        </a:p>
      </dsp:txBody>
      <dsp:txXfrm>
        <a:off x="63112" y="1150886"/>
        <a:ext cx="9388712" cy="11666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8971D-492A-5B45-BA30-44101ABA4BF8}" type="datetimeFigureOut">
              <a:rPr lang="en-US" smtClean="0"/>
              <a:t>3/28/2019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EE39F-5759-3448-B324-D1A78FC736D2}" type="slidenum">
              <a:rPr lang="en-US" smtClean="0"/>
              <a:t>‹#›</a:t>
            </a:fld>
            <a:endParaRPr lang="en-US"/>
          </a:p>
        </p:txBody>
      </p:sp>
    </p:spTree>
    <p:extLst>
      <p:ext uri="{BB962C8B-B14F-4D97-AF65-F5344CB8AC3E}">
        <p14:creationId xmlns:p14="http://schemas.microsoft.com/office/powerpoint/2010/main" val="241326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39070E07-898D-1D41-BE6A-EBD1587DF7A4}"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F067A-8B0E-B44A-A830-BA66B8744994}" type="slidenum">
              <a:rPr lang="en-US" smtClean="0"/>
              <a:t>‹#›</a:t>
            </a:fld>
            <a:endParaRPr lang="en-US"/>
          </a:p>
        </p:txBody>
      </p:sp>
    </p:spTree>
    <p:extLst>
      <p:ext uri="{BB962C8B-B14F-4D97-AF65-F5344CB8AC3E}">
        <p14:creationId xmlns:p14="http://schemas.microsoft.com/office/powerpoint/2010/main" val="67520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070E07-898D-1D41-BE6A-EBD1587DF7A4}"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F067A-8B0E-B44A-A830-BA66B8744994}" type="slidenum">
              <a:rPr lang="en-US" smtClean="0"/>
              <a:t>‹#›</a:t>
            </a:fld>
            <a:endParaRPr lang="en-US"/>
          </a:p>
        </p:txBody>
      </p:sp>
    </p:spTree>
    <p:extLst>
      <p:ext uri="{BB962C8B-B14F-4D97-AF65-F5344CB8AC3E}">
        <p14:creationId xmlns:p14="http://schemas.microsoft.com/office/powerpoint/2010/main" val="312886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070E07-898D-1D41-BE6A-EBD1587DF7A4}"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F067A-8B0E-B44A-A830-BA66B8744994}" type="slidenum">
              <a:rPr lang="en-US" smtClean="0"/>
              <a:t>‹#›</a:t>
            </a:fld>
            <a:endParaRPr lang="en-US"/>
          </a:p>
        </p:txBody>
      </p:sp>
    </p:spTree>
    <p:extLst>
      <p:ext uri="{BB962C8B-B14F-4D97-AF65-F5344CB8AC3E}">
        <p14:creationId xmlns:p14="http://schemas.microsoft.com/office/powerpoint/2010/main" val="364169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70E07-898D-1D41-BE6A-EBD1587DF7A4}"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F067A-8B0E-B44A-A830-BA66B8744994}" type="slidenum">
              <a:rPr lang="en-US" smtClean="0"/>
              <a:t>‹#›</a:t>
            </a:fld>
            <a:endParaRPr lang="en-US"/>
          </a:p>
        </p:txBody>
      </p:sp>
    </p:spTree>
    <p:extLst>
      <p:ext uri="{BB962C8B-B14F-4D97-AF65-F5344CB8AC3E}">
        <p14:creationId xmlns:p14="http://schemas.microsoft.com/office/powerpoint/2010/main" val="421752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Edit Master text styles</a:t>
            </a:r>
          </a:p>
        </p:txBody>
      </p:sp>
      <p:sp>
        <p:nvSpPr>
          <p:cNvPr id="4" name="Date Placeholder 3"/>
          <p:cNvSpPr>
            <a:spLocks noGrp="1"/>
          </p:cNvSpPr>
          <p:nvPr>
            <p:ph type="dt" sz="half" idx="10"/>
          </p:nvPr>
        </p:nvSpPr>
        <p:spPr/>
        <p:txBody>
          <a:bodyPr/>
          <a:lstStyle/>
          <a:p>
            <a:fld id="{39070E07-898D-1D41-BE6A-EBD1587DF7A4}"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F067A-8B0E-B44A-A830-BA66B8744994}" type="slidenum">
              <a:rPr lang="en-US" smtClean="0"/>
              <a:t>‹#›</a:t>
            </a:fld>
            <a:endParaRPr lang="en-US"/>
          </a:p>
        </p:txBody>
      </p:sp>
    </p:spTree>
    <p:extLst>
      <p:ext uri="{BB962C8B-B14F-4D97-AF65-F5344CB8AC3E}">
        <p14:creationId xmlns:p14="http://schemas.microsoft.com/office/powerpoint/2010/main" val="381721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070E07-898D-1D41-BE6A-EBD1587DF7A4}"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F067A-8B0E-B44A-A830-BA66B8744994}"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988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070E07-898D-1D41-BE6A-EBD1587DF7A4}" type="datetimeFigureOut">
              <a:rPr lang="en-US" smtClean="0"/>
              <a:t>3/28/2019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F067A-8B0E-B44A-A830-BA66B8744994}" type="slidenum">
              <a:rPr lang="en-US" smtClean="0"/>
              <a:t>‹#›</a:t>
            </a:fld>
            <a:endParaRPr lang="en-US"/>
          </a:p>
        </p:txBody>
      </p:sp>
    </p:spTree>
    <p:extLst>
      <p:ext uri="{BB962C8B-B14F-4D97-AF65-F5344CB8AC3E}">
        <p14:creationId xmlns:p14="http://schemas.microsoft.com/office/powerpoint/2010/main" val="2565997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070E07-898D-1D41-BE6A-EBD1587DF7A4}" type="datetimeFigureOut">
              <a:rPr lang="en-US" smtClean="0"/>
              <a:t>3/28/2019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F067A-8B0E-B44A-A830-BA66B8744994}" type="slidenum">
              <a:rPr lang="en-US" smtClean="0"/>
              <a:t>‹#›</a:t>
            </a:fld>
            <a:endParaRPr lang="en-US"/>
          </a:p>
        </p:txBody>
      </p:sp>
    </p:spTree>
    <p:extLst>
      <p:ext uri="{BB962C8B-B14F-4D97-AF65-F5344CB8AC3E}">
        <p14:creationId xmlns:p14="http://schemas.microsoft.com/office/powerpoint/2010/main" val="89602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70E07-898D-1D41-BE6A-EBD1587DF7A4}" type="datetimeFigureOut">
              <a:rPr lang="en-US" smtClean="0"/>
              <a:t>3/28/2019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F067A-8B0E-B44A-A830-BA66B8744994}" type="slidenum">
              <a:rPr lang="en-US" smtClean="0"/>
              <a:t>‹#›</a:t>
            </a:fld>
            <a:endParaRPr lang="en-US"/>
          </a:p>
        </p:txBody>
      </p:sp>
    </p:spTree>
    <p:extLst>
      <p:ext uri="{BB962C8B-B14F-4D97-AF65-F5344CB8AC3E}">
        <p14:creationId xmlns:p14="http://schemas.microsoft.com/office/powerpoint/2010/main" val="371175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Edit Master text styles</a:t>
            </a:r>
          </a:p>
        </p:txBody>
      </p:sp>
      <p:sp>
        <p:nvSpPr>
          <p:cNvPr id="5" name="Date Placeholder 4"/>
          <p:cNvSpPr>
            <a:spLocks noGrp="1"/>
          </p:cNvSpPr>
          <p:nvPr>
            <p:ph type="dt" sz="half" idx="10"/>
          </p:nvPr>
        </p:nvSpPr>
        <p:spPr/>
        <p:txBody>
          <a:bodyPr/>
          <a:lstStyle/>
          <a:p>
            <a:fld id="{39070E07-898D-1D41-BE6A-EBD1587DF7A4}" type="datetimeFigureOut">
              <a:rPr lang="en-US" smtClean="0"/>
              <a:t>3/28/2019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55BF067A-8B0E-B44A-A830-BA66B8744994}" type="slidenum">
              <a:rPr lang="en-US" smtClean="0"/>
              <a:t>‹#›</a:t>
            </a:fld>
            <a:endParaRPr lang="en-US"/>
          </a:p>
        </p:txBody>
      </p:sp>
    </p:spTree>
    <p:extLst>
      <p:ext uri="{BB962C8B-B14F-4D97-AF65-F5344CB8AC3E}">
        <p14:creationId xmlns:p14="http://schemas.microsoft.com/office/powerpoint/2010/main" val="362627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070E07-898D-1D41-BE6A-EBD1587DF7A4}"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F067A-8B0E-B44A-A830-BA66B8744994}" type="slidenum">
              <a:rPr lang="en-US" smtClean="0"/>
              <a:t>‹#›</a:t>
            </a:fld>
            <a:endParaRPr lang="en-US"/>
          </a:p>
        </p:txBody>
      </p:sp>
    </p:spTree>
    <p:extLst>
      <p:ext uri="{BB962C8B-B14F-4D97-AF65-F5344CB8AC3E}">
        <p14:creationId xmlns:p14="http://schemas.microsoft.com/office/powerpoint/2010/main" val="397612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39070E07-898D-1D41-BE6A-EBD1587DF7A4}" type="datetimeFigureOut">
              <a:rPr lang="en-US" smtClean="0"/>
              <a:t>3/28/2019</a:t>
            </a:fld>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55BF067A-8B0E-B44A-A830-BA66B8744994}" type="slidenum">
              <a:rPr lang="en-US" smtClean="0"/>
              <a:t>‹#›</a:t>
            </a:fld>
            <a:endParaRPr lang="en-US"/>
          </a:p>
        </p:txBody>
      </p:sp>
    </p:spTree>
    <p:extLst>
      <p:ext uri="{BB962C8B-B14F-4D97-AF65-F5344CB8AC3E}">
        <p14:creationId xmlns:p14="http://schemas.microsoft.com/office/powerpoint/2010/main" val="1718686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PAdNdh6R9I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5A81F6-B641-1E47-AF27-E528AA170969}"/>
              </a:ext>
            </a:extLst>
          </p:cNvPr>
          <p:cNvSpPr>
            <a:spLocks noGrp="1"/>
          </p:cNvSpPr>
          <p:nvPr>
            <p:ph type="ctrTitle"/>
          </p:nvPr>
        </p:nvSpPr>
        <p:spPr/>
        <p:txBody>
          <a:bodyPr/>
          <a:lstStyle/>
          <a:p>
            <a:r>
              <a:rPr lang="en-US" dirty="0"/>
              <a:t>Biomechanics </a:t>
            </a:r>
          </a:p>
        </p:txBody>
      </p:sp>
      <p:sp>
        <p:nvSpPr>
          <p:cNvPr id="3" name="Subtitle 2">
            <a:extLst>
              <a:ext uri="{FF2B5EF4-FFF2-40B4-BE49-F238E27FC236}">
                <a16:creationId xmlns="" xmlns:a16="http://schemas.microsoft.com/office/drawing/2014/main" id="{837B5644-2701-554E-8CB9-C6A0B9F1FAA9}"/>
              </a:ext>
            </a:extLst>
          </p:cNvPr>
          <p:cNvSpPr>
            <a:spLocks noGrp="1"/>
          </p:cNvSpPr>
          <p:nvPr>
            <p:ph type="subTitle" idx="1"/>
          </p:nvPr>
        </p:nvSpPr>
        <p:spPr/>
        <p:txBody>
          <a:bodyPr/>
          <a:lstStyle/>
          <a:p>
            <a:r>
              <a:rPr lang="en-US" dirty="0" smtClean="0"/>
              <a:t>Week9 </a:t>
            </a:r>
            <a:endParaRPr lang="en-US" dirty="0"/>
          </a:p>
        </p:txBody>
      </p:sp>
    </p:spTree>
    <p:extLst>
      <p:ext uri="{BB962C8B-B14F-4D97-AF65-F5344CB8AC3E}">
        <p14:creationId xmlns:p14="http://schemas.microsoft.com/office/powerpoint/2010/main" val="55646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0CD4D7-E78D-0D42-BE30-4BD63E373FA5}"/>
              </a:ext>
            </a:extLst>
          </p:cNvPr>
          <p:cNvSpPr>
            <a:spLocks noGrp="1"/>
          </p:cNvSpPr>
          <p:nvPr>
            <p:ph type="title"/>
          </p:nvPr>
        </p:nvSpPr>
        <p:spPr/>
        <p:txBody>
          <a:bodyPr/>
          <a:lstStyle/>
          <a:p>
            <a:r>
              <a:rPr lang="en-US" dirty="0"/>
              <a:t>Power</a:t>
            </a:r>
          </a:p>
        </p:txBody>
      </p:sp>
      <p:sp>
        <p:nvSpPr>
          <p:cNvPr id="3" name="Content Placeholder 2">
            <a:extLst>
              <a:ext uri="{FF2B5EF4-FFF2-40B4-BE49-F238E27FC236}">
                <a16:creationId xmlns="" xmlns:a16="http://schemas.microsoft.com/office/drawing/2014/main" id="{86401E55-C934-6143-B709-4E7D6DE5A57B}"/>
              </a:ext>
            </a:extLst>
          </p:cNvPr>
          <p:cNvSpPr>
            <a:spLocks noGrp="1"/>
          </p:cNvSpPr>
          <p:nvPr>
            <p:ph idx="1"/>
          </p:nvPr>
        </p:nvSpPr>
        <p:spPr/>
        <p:txBody>
          <a:bodyPr>
            <a:normAutofit/>
          </a:bodyPr>
          <a:lstStyle/>
          <a:p>
            <a:pPr>
              <a:buFont typeface="Arial" panose="020B0604020202020204" pitchFamily="34" charset="0"/>
              <a:buChar char="•"/>
            </a:pPr>
            <a:r>
              <a:rPr lang="en-US" sz="2000" b="0" dirty="0"/>
              <a:t>In order to run faster or jump higher, we need to develop power. </a:t>
            </a:r>
            <a:r>
              <a:rPr lang="en-US" sz="2000" b="0" dirty="0" smtClean="0"/>
              <a:t/>
            </a:r>
            <a:br>
              <a:rPr lang="en-US" sz="2000" b="0" dirty="0" smtClean="0"/>
            </a:br>
            <a:endParaRPr lang="en-US" sz="2000" b="0" dirty="0"/>
          </a:p>
          <a:p>
            <a:pPr>
              <a:buFont typeface="Arial" panose="020B0604020202020204" pitchFamily="34" charset="0"/>
              <a:buChar char="•"/>
            </a:pPr>
            <a:r>
              <a:rPr lang="en-US" sz="2000" b="0" dirty="0"/>
              <a:t>This can be achieved by either increasing strength (force) or the speed at which muscles contract. </a:t>
            </a:r>
          </a:p>
          <a:p>
            <a:pPr lvl="3">
              <a:buFont typeface="Arial" panose="020B0604020202020204" pitchFamily="34" charset="0"/>
              <a:buChar char="•"/>
            </a:pPr>
            <a:r>
              <a:rPr lang="en-US" sz="2000" b="0" dirty="0"/>
              <a:t>For runners and jumpers, the speed of contraction is of greater importance, while for weightlifters, the strength element is more crucial. </a:t>
            </a:r>
            <a:r>
              <a:rPr lang="en-US" sz="2000" b="0" dirty="0" smtClean="0"/>
              <a:t/>
            </a:r>
            <a:br>
              <a:rPr lang="en-US" sz="2000" b="0" dirty="0" smtClean="0"/>
            </a:br>
            <a:endParaRPr lang="en-US" sz="2000" b="0" dirty="0"/>
          </a:p>
          <a:p>
            <a:pPr>
              <a:buFont typeface="Arial" panose="020B0604020202020204" pitchFamily="34" charset="0"/>
              <a:buChar char="•"/>
            </a:pPr>
            <a:r>
              <a:rPr lang="en-US" sz="2000" b="0" dirty="0"/>
              <a:t>By identifying the specific requirement of an activity, it is possible for an athlete to develop the more appropriate form of power. </a:t>
            </a:r>
          </a:p>
        </p:txBody>
      </p:sp>
    </p:spTree>
    <p:extLst>
      <p:ext uri="{BB962C8B-B14F-4D97-AF65-F5344CB8AC3E}">
        <p14:creationId xmlns:p14="http://schemas.microsoft.com/office/powerpoint/2010/main" val="422988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9306FE-69CA-B74B-97A6-06107FB606B6}"/>
              </a:ext>
            </a:extLst>
          </p:cNvPr>
          <p:cNvSpPr>
            <a:spLocks noGrp="1"/>
          </p:cNvSpPr>
          <p:nvPr>
            <p:ph type="title"/>
          </p:nvPr>
        </p:nvSpPr>
        <p:spPr/>
        <p:txBody>
          <a:bodyPr/>
          <a:lstStyle/>
          <a:p>
            <a:r>
              <a:rPr lang="en-US" dirty="0"/>
              <a:t>Reaction forces </a:t>
            </a:r>
          </a:p>
        </p:txBody>
      </p:sp>
      <p:sp>
        <p:nvSpPr>
          <p:cNvPr id="3" name="Content Placeholder 2">
            <a:extLst>
              <a:ext uri="{FF2B5EF4-FFF2-40B4-BE49-F238E27FC236}">
                <a16:creationId xmlns="" xmlns:a16="http://schemas.microsoft.com/office/drawing/2014/main" id="{B6C2B759-5ACD-C447-9EEA-4B985B81A519}"/>
              </a:ext>
            </a:extLst>
          </p:cNvPr>
          <p:cNvSpPr>
            <a:spLocks noGrp="1"/>
          </p:cNvSpPr>
          <p:nvPr>
            <p:ph idx="1"/>
          </p:nvPr>
        </p:nvSpPr>
        <p:spPr/>
        <p:txBody>
          <a:bodyPr>
            <a:normAutofit/>
          </a:bodyPr>
          <a:lstStyle/>
          <a:p>
            <a:pPr>
              <a:buFont typeface="Arial" panose="020B0604020202020204" pitchFamily="34" charset="0"/>
              <a:buChar char="•"/>
            </a:pPr>
            <a:r>
              <a:rPr lang="en-US" sz="2000" b="0" dirty="0"/>
              <a:t>When any force is applied, a similar force opposes it from outside the body. This is known as </a:t>
            </a:r>
            <a:r>
              <a:rPr lang="en-US" sz="2000" dirty="0"/>
              <a:t>reaction force. </a:t>
            </a:r>
          </a:p>
          <a:p>
            <a:pPr>
              <a:buFont typeface="Arial" panose="020B0604020202020204" pitchFamily="34" charset="0"/>
              <a:buChar char="•"/>
            </a:pPr>
            <a:r>
              <a:rPr lang="en-US" sz="2000" b="0" dirty="0"/>
              <a:t>An example of applied and reaction force is the athlete being propelled along the track due to the applied force generated by the leg muscle is being equally matched by the reaction force coming from the track surface. If the applied force is increased, this is matched by the reaction force and results in an increased in running speed. </a:t>
            </a:r>
            <a:endParaRPr lang="en-US" sz="2000" b="0" dirty="0" smtClean="0"/>
          </a:p>
          <a:p>
            <a:pPr>
              <a:buFont typeface="Arial" panose="020B0604020202020204" pitchFamily="34" charset="0"/>
              <a:buChar char="•"/>
            </a:pPr>
            <a:endParaRPr lang="en-US" sz="2000" b="0" dirty="0"/>
          </a:p>
          <a:p>
            <a:pPr>
              <a:buFont typeface="Arial" panose="020B0604020202020204" pitchFamily="34" charset="0"/>
              <a:buChar char="•"/>
            </a:pPr>
            <a:r>
              <a:rPr lang="en-AU" sz="2000" dirty="0"/>
              <a:t>Newtons 3</a:t>
            </a:r>
            <a:r>
              <a:rPr lang="en-AU" sz="2000" baseline="30000" dirty="0"/>
              <a:t>rd</a:t>
            </a:r>
            <a:r>
              <a:rPr lang="en-AU" sz="2000" dirty="0"/>
              <a:t> law- every action has an equal and opposite reaction. </a:t>
            </a:r>
          </a:p>
          <a:p>
            <a:pPr>
              <a:buFont typeface="Arial" panose="020B0604020202020204" pitchFamily="34" charset="0"/>
              <a:buChar char="•"/>
            </a:pPr>
            <a:endParaRPr lang="en-US" sz="2000" b="0" dirty="0"/>
          </a:p>
        </p:txBody>
      </p:sp>
    </p:spTree>
    <p:extLst>
      <p:ext uri="{BB962C8B-B14F-4D97-AF65-F5344CB8AC3E}">
        <p14:creationId xmlns:p14="http://schemas.microsoft.com/office/powerpoint/2010/main" val="246190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5CFE04-6DC1-5D45-873E-114510C2B1CC}"/>
              </a:ext>
            </a:extLst>
          </p:cNvPr>
          <p:cNvSpPr>
            <a:spLocks noGrp="1"/>
          </p:cNvSpPr>
          <p:nvPr>
            <p:ph type="title"/>
          </p:nvPr>
        </p:nvSpPr>
        <p:spPr/>
        <p:txBody>
          <a:bodyPr/>
          <a:lstStyle/>
          <a:p>
            <a:r>
              <a:rPr lang="en-US" dirty="0"/>
              <a:t>Application of force </a:t>
            </a:r>
          </a:p>
        </p:txBody>
      </p:sp>
      <p:sp>
        <p:nvSpPr>
          <p:cNvPr id="3" name="Content Placeholder 2">
            <a:extLst>
              <a:ext uri="{FF2B5EF4-FFF2-40B4-BE49-F238E27FC236}">
                <a16:creationId xmlns="" xmlns:a16="http://schemas.microsoft.com/office/drawing/2014/main" id="{A4F06397-FEC5-D44F-946F-DAF21C15A4E9}"/>
              </a:ext>
            </a:extLst>
          </p:cNvPr>
          <p:cNvSpPr>
            <a:spLocks noGrp="1"/>
          </p:cNvSpPr>
          <p:nvPr>
            <p:ph idx="1"/>
          </p:nvPr>
        </p:nvSpPr>
        <p:spPr>
          <a:xfrm>
            <a:off x="1097280" y="1100629"/>
            <a:ext cx="10027920" cy="3957146"/>
          </a:xfrm>
        </p:spPr>
        <p:txBody>
          <a:bodyPr>
            <a:normAutofit fontScale="92500" lnSpcReduction="20000"/>
          </a:bodyPr>
          <a:lstStyle/>
          <a:p>
            <a:pPr>
              <a:buFont typeface="Arial" panose="020B0604020202020204" pitchFamily="34" charset="0"/>
              <a:buChar char="•"/>
            </a:pPr>
            <a:r>
              <a:rPr lang="en-US" sz="2000" b="0" dirty="0"/>
              <a:t>Force can also be applied to objects such as balls, javelins and weights. </a:t>
            </a:r>
          </a:p>
          <a:p>
            <a:pPr>
              <a:buFont typeface="Arial" panose="020B0604020202020204" pitchFamily="34" charset="0"/>
              <a:buChar char="•"/>
            </a:pPr>
            <a:r>
              <a:rPr lang="en-US" sz="2000" b="0" dirty="0"/>
              <a:t>There are two main principles to consider which are </a:t>
            </a:r>
            <a:r>
              <a:rPr lang="en-US" sz="2000" dirty="0"/>
              <a:t>acceleration</a:t>
            </a:r>
            <a:r>
              <a:rPr lang="en-US" sz="2000" b="0" dirty="0"/>
              <a:t> and </a:t>
            </a:r>
            <a:r>
              <a:rPr lang="en-US" sz="2000" dirty="0"/>
              <a:t>mass</a:t>
            </a:r>
          </a:p>
          <a:p>
            <a:pPr>
              <a:buFont typeface="Arial" panose="020B0604020202020204" pitchFamily="34" charset="0"/>
              <a:buChar char="•"/>
            </a:pPr>
            <a:r>
              <a:rPr lang="en-US" sz="2000" b="0" dirty="0"/>
              <a:t>It is important to be able to control the amount of force applied to an object, for example, putt in golf. </a:t>
            </a:r>
          </a:p>
          <a:p>
            <a:pPr marL="0" indent="0"/>
            <a:r>
              <a:rPr lang="en-US" sz="2000" dirty="0"/>
              <a:t>Acceleration </a:t>
            </a:r>
          </a:p>
          <a:p>
            <a:pPr>
              <a:buFont typeface="Arial" panose="020B0604020202020204" pitchFamily="34" charset="0"/>
              <a:buChar char="•"/>
            </a:pPr>
            <a:r>
              <a:rPr lang="en-US" sz="2000" b="0" dirty="0"/>
              <a:t>The greater the force applied, the greater the acceleration of the object</a:t>
            </a:r>
          </a:p>
          <a:p>
            <a:pPr>
              <a:buFont typeface="Arial" panose="020B0604020202020204" pitchFamily="34" charset="0"/>
              <a:buChar char="•"/>
            </a:pPr>
            <a:r>
              <a:rPr lang="en-US" sz="2000" b="0" dirty="0"/>
              <a:t>Example: The harder a ball is hit or kicked, the faster it will travel and greater the distance it will cover. </a:t>
            </a:r>
          </a:p>
          <a:p>
            <a:pPr marL="0" indent="0"/>
            <a:r>
              <a:rPr lang="en-US" sz="2000" dirty="0"/>
              <a:t>Mass</a:t>
            </a:r>
          </a:p>
          <a:p>
            <a:pPr>
              <a:buFont typeface="Arial" panose="020B0604020202020204" pitchFamily="34" charset="0"/>
              <a:buChar char="•"/>
            </a:pPr>
            <a:r>
              <a:rPr lang="en-US" sz="2000" b="0" dirty="0"/>
              <a:t>The greater the mass of an object, the greater the force required to move it.</a:t>
            </a:r>
          </a:p>
          <a:p>
            <a:pPr>
              <a:buFont typeface="Arial" panose="020B0604020202020204" pitchFamily="34" charset="0"/>
              <a:buChar char="•"/>
            </a:pPr>
            <a:r>
              <a:rPr lang="en-US" sz="2000" b="0" dirty="0"/>
              <a:t>Example: a 20kg dumbbell requires more force to be exerted by the muscle in order to lift it, than does a 10kg dumbbell. </a:t>
            </a:r>
          </a:p>
        </p:txBody>
      </p:sp>
    </p:spTree>
    <p:extLst>
      <p:ext uri="{BB962C8B-B14F-4D97-AF65-F5344CB8AC3E}">
        <p14:creationId xmlns:p14="http://schemas.microsoft.com/office/powerpoint/2010/main" val="1562392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29E958-E0F1-2E49-ADDB-B434B42D2B4B}"/>
              </a:ext>
            </a:extLst>
          </p:cNvPr>
          <p:cNvSpPr>
            <a:spLocks noGrp="1"/>
          </p:cNvSpPr>
          <p:nvPr>
            <p:ph type="title"/>
          </p:nvPr>
        </p:nvSpPr>
        <p:spPr/>
        <p:txBody>
          <a:bodyPr/>
          <a:lstStyle/>
          <a:p>
            <a:r>
              <a:rPr lang="en-US" dirty="0"/>
              <a:t>The absorption of force </a:t>
            </a:r>
          </a:p>
        </p:txBody>
      </p:sp>
      <p:sp>
        <p:nvSpPr>
          <p:cNvPr id="3" name="Content Placeholder 2">
            <a:extLst>
              <a:ext uri="{FF2B5EF4-FFF2-40B4-BE49-F238E27FC236}">
                <a16:creationId xmlns="" xmlns:a16="http://schemas.microsoft.com/office/drawing/2014/main" id="{091F3C50-3E63-184E-A2FC-FDC1630F1CA8}"/>
              </a:ext>
            </a:extLst>
          </p:cNvPr>
          <p:cNvSpPr>
            <a:spLocks noGrp="1"/>
          </p:cNvSpPr>
          <p:nvPr>
            <p:ph idx="1"/>
          </p:nvPr>
        </p:nvSpPr>
        <p:spPr/>
        <p:txBody>
          <a:bodyPr>
            <a:normAutofit/>
          </a:bodyPr>
          <a:lstStyle/>
          <a:p>
            <a:pPr>
              <a:buFont typeface="Arial" panose="020B0604020202020204" pitchFamily="34" charset="0"/>
              <a:buChar char="•"/>
            </a:pPr>
            <a:r>
              <a:rPr lang="en-US" sz="2000" b="0" dirty="0"/>
              <a:t>Forces exerted by the body are absorbed through joints, which bend or flex in response to the impact. The the body lands on the floor or similar surface, it exerts a force on the surface which, in response, exerts a matching force on the body.</a:t>
            </a:r>
          </a:p>
          <a:p>
            <a:pPr>
              <a:buFont typeface="Arial" panose="020B0604020202020204" pitchFamily="34" charset="0"/>
              <a:buChar char="•"/>
            </a:pPr>
            <a:r>
              <a:rPr lang="en-US" sz="2000" b="0" dirty="0"/>
              <a:t>If the knees are not bent to allow for a slow, controlled dissipation of the forces by the muscles, then the risk of injury to the joints and surrounding tissues is greatly increased. </a:t>
            </a:r>
          </a:p>
        </p:txBody>
      </p:sp>
    </p:spTree>
    <p:extLst>
      <p:ext uri="{BB962C8B-B14F-4D97-AF65-F5344CB8AC3E}">
        <p14:creationId xmlns:p14="http://schemas.microsoft.com/office/powerpoint/2010/main" val="382631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03551C-8BF8-9241-82EA-CC54997A00D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 xmlns:a16="http://schemas.microsoft.com/office/drawing/2014/main" id="{709A8444-BCD9-6D4B-AA92-64F6342E3FB5}"/>
              </a:ext>
            </a:extLst>
          </p:cNvPr>
          <p:cNvSpPr>
            <a:spLocks noGrp="1"/>
          </p:cNvSpPr>
          <p:nvPr>
            <p:ph idx="1"/>
          </p:nvPr>
        </p:nvSpPr>
        <p:spPr/>
        <p:txBody>
          <a:bodyPr/>
          <a:lstStyle/>
          <a:p>
            <a:pPr>
              <a:buFont typeface="Arial" panose="020B0604020202020204" pitchFamily="34" charset="0"/>
              <a:buChar char="•"/>
            </a:pPr>
            <a:r>
              <a:rPr lang="en-US" sz="2000" b="0" dirty="0"/>
              <a:t>Example: Catching a fast moving ball </a:t>
            </a:r>
          </a:p>
          <a:p>
            <a:pPr lvl="2">
              <a:buFont typeface="Arial" panose="020B0604020202020204" pitchFamily="34" charset="0"/>
              <a:buChar char="•"/>
            </a:pPr>
            <a:r>
              <a:rPr lang="en-US" sz="2000" dirty="0"/>
              <a:t>The force needs to be absorbed to prevent injury </a:t>
            </a:r>
          </a:p>
          <a:p>
            <a:pPr lvl="2">
              <a:buFont typeface="Arial" panose="020B0604020202020204" pitchFamily="34" charset="0"/>
              <a:buChar char="•"/>
            </a:pPr>
            <a:r>
              <a:rPr lang="en-US" sz="2000" dirty="0"/>
              <a:t>The force of the ball cannot change, the only way to reduce impact is to increase distance through which the hands move to catch the ball to help absorb force. </a:t>
            </a:r>
          </a:p>
          <a:p>
            <a:endParaRPr lang="en-US" dirty="0"/>
          </a:p>
          <a:p>
            <a:endParaRPr lang="en-US" dirty="0"/>
          </a:p>
          <a:p>
            <a:endParaRPr lang="en-US" dirty="0"/>
          </a:p>
          <a:p>
            <a:r>
              <a:rPr lang="en-US" dirty="0">
                <a:hlinkClick r:id="rId2"/>
              </a:rPr>
              <a:t>https://</a:t>
            </a:r>
            <a:r>
              <a:rPr lang="en-US" dirty="0" smtClean="0">
                <a:hlinkClick r:id="rId2"/>
              </a:rPr>
              <a:t>www.youtube.com/watch?v=PAdNdh6R9IE</a:t>
            </a:r>
            <a:r>
              <a:rPr lang="en-US" dirty="0" smtClean="0"/>
              <a:t> </a:t>
            </a:r>
            <a:endParaRPr lang="en-US" dirty="0"/>
          </a:p>
        </p:txBody>
      </p:sp>
    </p:spTree>
    <p:extLst>
      <p:ext uri="{BB962C8B-B14F-4D97-AF65-F5344CB8AC3E}">
        <p14:creationId xmlns:p14="http://schemas.microsoft.com/office/powerpoint/2010/main" val="1763515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Coin Activity</a:t>
            </a:r>
            <a:endParaRPr lang="en-AU" dirty="0"/>
          </a:p>
        </p:txBody>
      </p:sp>
      <p:sp>
        <p:nvSpPr>
          <p:cNvPr id="3" name="Content Placeholder 2"/>
          <p:cNvSpPr>
            <a:spLocks noGrp="1"/>
          </p:cNvSpPr>
          <p:nvPr>
            <p:ph idx="1"/>
          </p:nvPr>
        </p:nvSpPr>
        <p:spPr/>
        <p:txBody>
          <a:bodyPr>
            <a:normAutofit/>
          </a:bodyPr>
          <a:lstStyle/>
          <a:p>
            <a:r>
              <a:rPr lang="en-AU" dirty="0" smtClean="0"/>
              <a:t>Aim: To apply force by flicking the coin to try and have it land on the edge of the opposite side of the table, when it does you need to flick it up and catch it to win a point.</a:t>
            </a:r>
          </a:p>
          <a:p>
            <a:endParaRPr lang="en-AU" dirty="0" smtClean="0"/>
          </a:p>
          <a:p>
            <a:r>
              <a:rPr lang="en-AU" dirty="0" smtClean="0"/>
              <a:t>Rules:</a:t>
            </a:r>
          </a:p>
          <a:p>
            <a:r>
              <a:rPr lang="en-AU" dirty="0" smtClean="0"/>
              <a:t>Start with the coin on your side of the table on the edge </a:t>
            </a:r>
          </a:p>
          <a:p>
            <a:r>
              <a:rPr lang="en-AU" dirty="0" smtClean="0"/>
              <a:t>Take it in turns.</a:t>
            </a:r>
          </a:p>
          <a:p>
            <a:r>
              <a:rPr lang="en-AU" dirty="0" smtClean="0"/>
              <a:t>If you flick the coin up and don’t catch, no point. Start again</a:t>
            </a:r>
          </a:p>
          <a:p>
            <a:r>
              <a:rPr lang="en-AU" dirty="0" smtClean="0"/>
              <a:t>If you apply to much force and your coin goes off the table, start again. </a:t>
            </a:r>
          </a:p>
          <a:p>
            <a:endParaRPr lang="en-AU" dirty="0"/>
          </a:p>
        </p:txBody>
      </p:sp>
    </p:spTree>
    <p:extLst>
      <p:ext uri="{BB962C8B-B14F-4D97-AF65-F5344CB8AC3E}">
        <p14:creationId xmlns:p14="http://schemas.microsoft.com/office/powerpoint/2010/main" val="3003520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318E48-2E82-5644-817F-F43179DB4726}"/>
              </a:ext>
            </a:extLst>
          </p:cNvPr>
          <p:cNvSpPr>
            <a:spLocks noGrp="1"/>
          </p:cNvSpPr>
          <p:nvPr>
            <p:ph type="title"/>
          </p:nvPr>
        </p:nvSpPr>
        <p:spPr/>
        <p:txBody>
          <a:bodyPr/>
          <a:lstStyle/>
          <a:p>
            <a:r>
              <a:rPr lang="en-US" dirty="0" smtClean="0"/>
              <a:t>Application </a:t>
            </a:r>
            <a:r>
              <a:rPr lang="en-US" dirty="0"/>
              <a:t>of </a:t>
            </a:r>
            <a:r>
              <a:rPr lang="en-US" dirty="0" smtClean="0"/>
              <a:t>force Activity 2</a:t>
            </a:r>
            <a:endParaRPr lang="en-US" dirty="0"/>
          </a:p>
        </p:txBody>
      </p:sp>
      <p:sp>
        <p:nvSpPr>
          <p:cNvPr id="3" name="Content Placeholder 2">
            <a:extLst>
              <a:ext uri="{FF2B5EF4-FFF2-40B4-BE49-F238E27FC236}">
                <a16:creationId xmlns="" xmlns:a16="http://schemas.microsoft.com/office/drawing/2014/main" id="{14D8F02B-C4E3-F645-910E-C3E27CE73BDF}"/>
              </a:ext>
            </a:extLst>
          </p:cNvPr>
          <p:cNvSpPr>
            <a:spLocks noGrp="1"/>
          </p:cNvSpPr>
          <p:nvPr>
            <p:ph idx="1"/>
          </p:nvPr>
        </p:nvSpPr>
        <p:spPr/>
        <p:txBody>
          <a:bodyPr>
            <a:normAutofit lnSpcReduction="10000"/>
          </a:bodyPr>
          <a:lstStyle/>
          <a:p>
            <a:r>
              <a:rPr lang="en-US" sz="2000" b="0" dirty="0"/>
              <a:t>Page 104</a:t>
            </a:r>
          </a:p>
          <a:p>
            <a:endParaRPr lang="en-US" sz="2000" b="0" dirty="0"/>
          </a:p>
          <a:p>
            <a:r>
              <a:rPr lang="en-US" sz="2000" b="0" dirty="0"/>
              <a:t>Go to Kingsbury park </a:t>
            </a:r>
          </a:p>
          <a:p>
            <a:r>
              <a:rPr lang="en-US" sz="2000" b="0" dirty="0"/>
              <a:t>Complete activity </a:t>
            </a:r>
          </a:p>
          <a:p>
            <a:endParaRPr lang="en-US" sz="2000" b="0" dirty="0"/>
          </a:p>
          <a:p>
            <a:pPr>
              <a:buFont typeface="Arial" panose="020B0604020202020204" pitchFamily="34" charset="0"/>
              <a:buChar char="•"/>
            </a:pPr>
            <a:r>
              <a:rPr lang="en-US" sz="2000" b="0" dirty="0"/>
              <a:t>Tennis balls</a:t>
            </a:r>
          </a:p>
          <a:p>
            <a:pPr>
              <a:buFont typeface="Arial" panose="020B0604020202020204" pitchFamily="34" charset="0"/>
              <a:buChar char="•"/>
            </a:pPr>
            <a:r>
              <a:rPr lang="en-US" sz="2000" b="0" dirty="0"/>
              <a:t>Basketballs</a:t>
            </a:r>
          </a:p>
          <a:p>
            <a:pPr>
              <a:buFont typeface="Arial" panose="020B0604020202020204" pitchFamily="34" charset="0"/>
              <a:buChar char="•"/>
            </a:pPr>
            <a:r>
              <a:rPr lang="en-US" sz="2000" b="0" dirty="0"/>
              <a:t>Medicine ball</a:t>
            </a:r>
          </a:p>
          <a:p>
            <a:pPr>
              <a:buFont typeface="Arial" panose="020B0604020202020204" pitchFamily="34" charset="0"/>
              <a:buChar char="•"/>
            </a:pPr>
            <a:r>
              <a:rPr lang="en-US" sz="2000" b="0" dirty="0"/>
              <a:t>Tape measure </a:t>
            </a:r>
          </a:p>
        </p:txBody>
      </p:sp>
    </p:spTree>
    <p:extLst>
      <p:ext uri="{BB962C8B-B14F-4D97-AF65-F5344CB8AC3E}">
        <p14:creationId xmlns:p14="http://schemas.microsoft.com/office/powerpoint/2010/main" val="702850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418510-A0E5-7B4A-B58C-27408C8211AA}"/>
              </a:ext>
            </a:extLst>
          </p:cNvPr>
          <p:cNvSpPr>
            <a:spLocks noGrp="1"/>
          </p:cNvSpPr>
          <p:nvPr>
            <p:ph type="title"/>
          </p:nvPr>
        </p:nvSpPr>
        <p:spPr/>
        <p:txBody>
          <a:bodyPr/>
          <a:lstStyle/>
          <a:p>
            <a:r>
              <a:rPr lang="en-US" dirty="0"/>
              <a:t>Activity – Absorption of forces </a:t>
            </a:r>
          </a:p>
        </p:txBody>
      </p:sp>
      <p:sp>
        <p:nvSpPr>
          <p:cNvPr id="3" name="Content Placeholder 2">
            <a:extLst>
              <a:ext uri="{FF2B5EF4-FFF2-40B4-BE49-F238E27FC236}">
                <a16:creationId xmlns="" xmlns:a16="http://schemas.microsoft.com/office/drawing/2014/main" id="{85A9C81F-51E2-EC4F-AC29-DCB8CA113BA3}"/>
              </a:ext>
            </a:extLst>
          </p:cNvPr>
          <p:cNvSpPr>
            <a:spLocks noGrp="1"/>
          </p:cNvSpPr>
          <p:nvPr>
            <p:ph idx="1"/>
          </p:nvPr>
        </p:nvSpPr>
        <p:spPr/>
        <p:txBody>
          <a:bodyPr>
            <a:normAutofit/>
          </a:bodyPr>
          <a:lstStyle/>
          <a:p>
            <a:r>
              <a:rPr lang="en-US" sz="2000" b="0" dirty="0"/>
              <a:t>Page 106 </a:t>
            </a:r>
          </a:p>
          <a:p>
            <a:endParaRPr lang="en-US" sz="2000" b="0" dirty="0"/>
          </a:p>
          <a:p>
            <a:pPr>
              <a:buFont typeface="Arial" panose="020B0604020202020204" pitchFamily="34" charset="0"/>
              <a:buChar char="•"/>
            </a:pPr>
            <a:r>
              <a:rPr lang="en-US" sz="2000" b="0" dirty="0"/>
              <a:t>Phone to record movement</a:t>
            </a:r>
          </a:p>
          <a:p>
            <a:pPr>
              <a:buFont typeface="Arial" panose="020B0604020202020204" pitchFamily="34" charset="0"/>
              <a:buChar char="•"/>
            </a:pPr>
            <a:r>
              <a:rPr lang="en-US" sz="2000" b="0" smtClean="0"/>
              <a:t>Water balloons  </a:t>
            </a:r>
            <a:endParaRPr lang="en-US" sz="2000" b="0" dirty="0"/>
          </a:p>
        </p:txBody>
      </p:sp>
    </p:spTree>
    <p:extLst>
      <p:ext uri="{BB962C8B-B14F-4D97-AF65-F5344CB8AC3E}">
        <p14:creationId xmlns:p14="http://schemas.microsoft.com/office/powerpoint/2010/main" val="157983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196452-0C32-6F49-BFC6-93C99F293047}"/>
              </a:ext>
            </a:extLst>
          </p:cNvPr>
          <p:cNvSpPr>
            <a:spLocks noGrp="1"/>
          </p:cNvSpPr>
          <p:nvPr>
            <p:ph type="title"/>
          </p:nvPr>
        </p:nvSpPr>
        <p:spPr/>
        <p:txBody>
          <a:bodyPr/>
          <a:lstStyle/>
          <a:p>
            <a:r>
              <a:rPr lang="en-US" dirty="0"/>
              <a:t>Learning Objectives </a:t>
            </a:r>
          </a:p>
        </p:txBody>
      </p:sp>
      <p:sp>
        <p:nvSpPr>
          <p:cNvPr id="3" name="Content Placeholder 2">
            <a:extLst>
              <a:ext uri="{FF2B5EF4-FFF2-40B4-BE49-F238E27FC236}">
                <a16:creationId xmlns="" xmlns:a16="http://schemas.microsoft.com/office/drawing/2014/main" id="{E462C121-0EBC-3C48-B137-71537AE040CD}"/>
              </a:ext>
            </a:extLst>
          </p:cNvPr>
          <p:cNvSpPr>
            <a:spLocks noGrp="1"/>
          </p:cNvSpPr>
          <p:nvPr>
            <p:ph idx="1"/>
          </p:nvPr>
        </p:nvSpPr>
        <p:spPr>
          <a:xfrm>
            <a:off x="1097280" y="1100629"/>
            <a:ext cx="10027920" cy="4542934"/>
          </a:xfrm>
          <a:solidFill>
            <a:schemeClr val="bg1"/>
          </a:solidFill>
        </p:spPr>
        <p:txBody>
          <a:bodyPr>
            <a:normAutofit/>
          </a:bodyPr>
          <a:lstStyle/>
          <a:p>
            <a:pPr marL="0" indent="0"/>
            <a:r>
              <a:rPr lang="en-AU" sz="2000" dirty="0" smtClean="0"/>
              <a:t>Content </a:t>
            </a:r>
            <a:r>
              <a:rPr lang="en-AU" sz="2000" dirty="0"/>
              <a:t>includes: </a:t>
            </a:r>
          </a:p>
          <a:p>
            <a:pPr>
              <a:buFont typeface="Arial" panose="020B0604020202020204" pitchFamily="34" charset="0"/>
              <a:buChar char="•"/>
            </a:pPr>
            <a:r>
              <a:rPr lang="en-AU" sz="2000" b="0" dirty="0" smtClean="0"/>
              <a:t>application </a:t>
            </a:r>
            <a:r>
              <a:rPr lang="en-AU" sz="2000" b="0" dirty="0"/>
              <a:t>of biomechanical principles to improve the quality of movement.</a:t>
            </a:r>
          </a:p>
          <a:p>
            <a:pPr>
              <a:buFont typeface="Arial" panose="020B0604020202020204" pitchFamily="34" charset="0"/>
              <a:buChar char="•"/>
            </a:pPr>
            <a:r>
              <a:rPr lang="en-AU" sz="2000" b="0" dirty="0"/>
              <a:t>simple understanding of how force is produced and how force is absorbed by equipment used, and how force is provided and absorbed by the </a:t>
            </a:r>
            <a:r>
              <a:rPr lang="en-AU" sz="2000" b="0" dirty="0" smtClean="0"/>
              <a:t>body</a:t>
            </a:r>
            <a:endParaRPr lang="en-AU" sz="2000" b="0" dirty="0"/>
          </a:p>
        </p:txBody>
      </p:sp>
    </p:spTree>
    <p:extLst>
      <p:ext uri="{BB962C8B-B14F-4D97-AF65-F5344CB8AC3E}">
        <p14:creationId xmlns:p14="http://schemas.microsoft.com/office/powerpoint/2010/main" val="425789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63B405-A397-CB46-8A0C-5783F3942A2B}"/>
              </a:ext>
            </a:extLst>
          </p:cNvPr>
          <p:cNvSpPr>
            <a:spLocks noGrp="1"/>
          </p:cNvSpPr>
          <p:nvPr>
            <p:ph type="title"/>
          </p:nvPr>
        </p:nvSpPr>
        <p:spPr/>
        <p:txBody>
          <a:bodyPr/>
          <a:lstStyle/>
          <a:p>
            <a:r>
              <a:rPr lang="en-US" dirty="0"/>
              <a:t>Application of biomechanics </a:t>
            </a:r>
          </a:p>
        </p:txBody>
      </p:sp>
      <p:sp>
        <p:nvSpPr>
          <p:cNvPr id="3" name="Content Placeholder 2">
            <a:extLst>
              <a:ext uri="{FF2B5EF4-FFF2-40B4-BE49-F238E27FC236}">
                <a16:creationId xmlns="" xmlns:a16="http://schemas.microsoft.com/office/drawing/2014/main" id="{E8461CA7-D726-D34B-82FE-41E1394AC5F9}"/>
              </a:ext>
            </a:extLst>
          </p:cNvPr>
          <p:cNvSpPr>
            <a:spLocks noGrp="1"/>
          </p:cNvSpPr>
          <p:nvPr>
            <p:ph idx="1"/>
          </p:nvPr>
        </p:nvSpPr>
        <p:spPr/>
        <p:txBody>
          <a:bodyPr>
            <a:normAutofit/>
          </a:bodyPr>
          <a:lstStyle/>
          <a:p>
            <a:r>
              <a:rPr lang="en-US" sz="2000" b="0" dirty="0"/>
              <a:t>Knowledge of biomechanics can improve performance and prevent sports injuries by</a:t>
            </a:r>
          </a:p>
          <a:p>
            <a:pPr>
              <a:buFont typeface="Arial" panose="020B0604020202020204" pitchFamily="34" charset="0"/>
              <a:buChar char="•"/>
            </a:pPr>
            <a:r>
              <a:rPr lang="en-US" sz="2000" b="0" dirty="0"/>
              <a:t>Helping coaches make modifications based on the athletes body shape, in order to improve performance </a:t>
            </a:r>
          </a:p>
          <a:p>
            <a:pPr>
              <a:buFont typeface="Arial" panose="020B0604020202020204" pitchFamily="34" charset="0"/>
              <a:buChar char="•"/>
            </a:pPr>
            <a:r>
              <a:rPr lang="en-US" sz="2000" b="0" dirty="0"/>
              <a:t>Providing guidelines for the selection of appropriate equipment to suit an individuals body size and shape in order to achieve optimal performance</a:t>
            </a:r>
          </a:p>
          <a:p>
            <a:pPr>
              <a:buFont typeface="Arial" panose="020B0604020202020204" pitchFamily="34" charset="0"/>
              <a:buChar char="•"/>
            </a:pPr>
            <a:r>
              <a:rPr lang="en-US" sz="2000" b="0" dirty="0"/>
              <a:t>Reducing the incidence of overuse or impact injuries by promoting an understanding of the force absorption requirements of specific skills.</a:t>
            </a:r>
          </a:p>
          <a:p>
            <a:pPr>
              <a:buFont typeface="Arial" panose="020B0604020202020204" pitchFamily="34" charset="0"/>
              <a:buChar char="•"/>
            </a:pPr>
            <a:endParaRPr lang="en-US" sz="2000" b="0" dirty="0"/>
          </a:p>
        </p:txBody>
      </p:sp>
    </p:spTree>
    <p:extLst>
      <p:ext uri="{BB962C8B-B14F-4D97-AF65-F5344CB8AC3E}">
        <p14:creationId xmlns:p14="http://schemas.microsoft.com/office/powerpoint/2010/main" val="1748368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p:cNvGraphicFramePr>
          <p:nvPr>
            <p:extLst/>
          </p:nvPr>
        </p:nvGraphicFramePr>
        <p:xfrm>
          <a:off x="1338532" y="762000"/>
          <a:ext cx="9514936" cy="3149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0567359" y="6443932"/>
            <a:ext cx="1407758" cy="276999"/>
          </a:xfrm>
          <a:prstGeom prst="rect">
            <a:avLst/>
          </a:prstGeom>
          <a:noFill/>
        </p:spPr>
        <p:txBody>
          <a:bodyPr wrap="none" rtlCol="0">
            <a:spAutoFit/>
          </a:bodyPr>
          <a:lstStyle/>
          <a:p>
            <a:r>
              <a:rPr lang="en-AU" sz="1200" dirty="0" err="1">
                <a:solidFill>
                  <a:prstClr val="white"/>
                </a:solidFill>
              </a:rPr>
              <a:t>Gaugers</a:t>
            </a:r>
            <a:r>
              <a:rPr lang="en-AU" sz="1200" dirty="0">
                <a:solidFill>
                  <a:prstClr val="white"/>
                </a:solidFill>
              </a:rPr>
              <a:t> Pg. 205</a:t>
            </a:r>
          </a:p>
        </p:txBody>
      </p:sp>
      <p:pic>
        <p:nvPicPr>
          <p:cNvPr id="1026" name="Picture 2" descr="Image result for for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8812" y="3787580"/>
            <a:ext cx="5794375" cy="252938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40664" y="749808"/>
            <a:ext cx="3405099" cy="646331"/>
          </a:xfrm>
          <a:prstGeom prst="rect">
            <a:avLst/>
          </a:prstGeom>
          <a:noFill/>
        </p:spPr>
        <p:txBody>
          <a:bodyPr wrap="none" rtlCol="0">
            <a:spAutoFit/>
          </a:bodyPr>
          <a:lstStyle/>
          <a:p>
            <a:r>
              <a:rPr lang="en-AU" sz="3600" b="1"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rPr>
              <a:t>What is Force?</a:t>
            </a:r>
          </a:p>
        </p:txBody>
      </p:sp>
    </p:spTree>
    <p:extLst>
      <p:ext uri="{BB962C8B-B14F-4D97-AF65-F5344CB8AC3E}">
        <p14:creationId xmlns:p14="http://schemas.microsoft.com/office/powerpoint/2010/main" val="297329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BB49F2-7B71-744F-B6A0-F8C3C0927D47}"/>
              </a:ext>
            </a:extLst>
          </p:cNvPr>
          <p:cNvSpPr>
            <a:spLocks noGrp="1"/>
          </p:cNvSpPr>
          <p:nvPr>
            <p:ph type="title"/>
          </p:nvPr>
        </p:nvSpPr>
        <p:spPr/>
        <p:txBody>
          <a:bodyPr/>
          <a:lstStyle/>
          <a:p>
            <a:r>
              <a:rPr lang="en-US" dirty="0"/>
              <a:t>Types of force</a:t>
            </a:r>
          </a:p>
        </p:txBody>
      </p:sp>
      <p:sp>
        <p:nvSpPr>
          <p:cNvPr id="3" name="Content Placeholder 2">
            <a:extLst>
              <a:ext uri="{FF2B5EF4-FFF2-40B4-BE49-F238E27FC236}">
                <a16:creationId xmlns="" xmlns:a16="http://schemas.microsoft.com/office/drawing/2014/main" id="{50AD7614-5896-0A48-A0D3-6D10266D4006}"/>
              </a:ext>
            </a:extLst>
          </p:cNvPr>
          <p:cNvSpPr>
            <a:spLocks noGrp="1"/>
          </p:cNvSpPr>
          <p:nvPr>
            <p:ph idx="1"/>
          </p:nvPr>
        </p:nvSpPr>
        <p:spPr/>
        <p:txBody>
          <a:bodyPr>
            <a:normAutofit/>
          </a:bodyPr>
          <a:lstStyle/>
          <a:p>
            <a:pPr>
              <a:buFont typeface="Arial" panose="020B0604020202020204" pitchFamily="34" charset="0"/>
              <a:buChar char="•"/>
            </a:pPr>
            <a:r>
              <a:rPr lang="en-US" sz="2000" b="0" dirty="0"/>
              <a:t>Through application of force, a body at rest can be made to move, or a body in motion can be slowed, stopped or have its speed increased, or direction of motion changed. </a:t>
            </a:r>
          </a:p>
          <a:p>
            <a:pPr marL="0" indent="0"/>
            <a:r>
              <a:rPr lang="en-US" sz="2000" dirty="0"/>
              <a:t>Internal Forces </a:t>
            </a:r>
          </a:p>
          <a:p>
            <a:pPr>
              <a:buFont typeface="Arial" panose="020B0604020202020204" pitchFamily="34" charset="0"/>
              <a:buChar char="•"/>
            </a:pPr>
            <a:r>
              <a:rPr lang="en-US" sz="2000" b="0" dirty="0"/>
              <a:t>Are generated by the action of muscles on the skeletal system</a:t>
            </a:r>
          </a:p>
          <a:p>
            <a:pPr>
              <a:buFont typeface="Arial" panose="020B0604020202020204" pitchFamily="34" charset="0"/>
              <a:buChar char="•"/>
            </a:pPr>
            <a:r>
              <a:rPr lang="en-US" sz="2000" b="0" dirty="0"/>
              <a:t>Example: the contraction of the quadriceps muscle groups to extend the leg when kicking a football</a:t>
            </a:r>
          </a:p>
          <a:p>
            <a:pPr marL="0" indent="0"/>
            <a:r>
              <a:rPr lang="en-US" sz="2000" dirty="0"/>
              <a:t>External Forces</a:t>
            </a:r>
          </a:p>
          <a:p>
            <a:pPr>
              <a:buFont typeface="Arial" panose="020B0604020202020204" pitchFamily="34" charset="0"/>
              <a:buChar char="•"/>
            </a:pPr>
            <a:r>
              <a:rPr lang="en-US" sz="2000" b="0" dirty="0"/>
              <a:t>Are generated outside the body and act on it in some way. </a:t>
            </a:r>
          </a:p>
          <a:p>
            <a:pPr>
              <a:buFont typeface="Arial" panose="020B0604020202020204" pitchFamily="34" charset="0"/>
              <a:buChar char="•"/>
            </a:pPr>
            <a:r>
              <a:rPr lang="en-US" sz="2000" b="0" dirty="0"/>
              <a:t>Example: Gravity, friction. Air resistance and water resistance.</a:t>
            </a:r>
          </a:p>
        </p:txBody>
      </p:sp>
    </p:spTree>
    <p:extLst>
      <p:ext uri="{BB962C8B-B14F-4D97-AF65-F5344CB8AC3E}">
        <p14:creationId xmlns:p14="http://schemas.microsoft.com/office/powerpoint/2010/main" val="115954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3743146" y="344336"/>
            <a:ext cx="3372928" cy="1207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FFFF"/>
                </a:solidFill>
              </a:rPr>
              <a:t>Applied Forces</a:t>
            </a:r>
          </a:p>
        </p:txBody>
      </p:sp>
      <p:sp>
        <p:nvSpPr>
          <p:cNvPr id="10" name="Rounded Rectangle 9"/>
          <p:cNvSpPr/>
          <p:nvPr/>
        </p:nvSpPr>
        <p:spPr>
          <a:xfrm>
            <a:off x="6272842" y="2155884"/>
            <a:ext cx="3372928" cy="12076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sz="2000" b="1" dirty="0">
                <a:solidFill>
                  <a:srgbClr val="000000"/>
                </a:solidFill>
              </a:rPr>
              <a:t>Isotonic Force</a:t>
            </a:r>
          </a:p>
        </p:txBody>
      </p:sp>
      <p:sp>
        <p:nvSpPr>
          <p:cNvPr id="11" name="Rounded Rectangle 10"/>
          <p:cNvSpPr/>
          <p:nvPr/>
        </p:nvSpPr>
        <p:spPr>
          <a:xfrm>
            <a:off x="1407544" y="2155883"/>
            <a:ext cx="3372928" cy="12076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sz="2000" b="1" dirty="0">
                <a:solidFill>
                  <a:srgbClr val="000000"/>
                </a:solidFill>
              </a:rPr>
              <a:t>Isometric Force</a:t>
            </a:r>
            <a:endParaRPr lang="en-AU" sz="2000" dirty="0">
              <a:solidFill>
                <a:srgbClr val="000000"/>
              </a:solidFill>
            </a:endParaRPr>
          </a:p>
        </p:txBody>
      </p:sp>
      <p:sp>
        <p:nvSpPr>
          <p:cNvPr id="12" name="Rounded Rectangle 11"/>
          <p:cNvSpPr/>
          <p:nvPr/>
        </p:nvSpPr>
        <p:spPr>
          <a:xfrm>
            <a:off x="5049329" y="3828690"/>
            <a:ext cx="2447026" cy="79938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sz="2000" b="1" dirty="0">
                <a:solidFill>
                  <a:srgbClr val="000000"/>
                </a:solidFill>
              </a:rPr>
              <a:t>Maximal</a:t>
            </a:r>
          </a:p>
        </p:txBody>
      </p:sp>
      <p:sp>
        <p:nvSpPr>
          <p:cNvPr id="13" name="Rounded Rectangle 12"/>
          <p:cNvSpPr/>
          <p:nvPr/>
        </p:nvSpPr>
        <p:spPr>
          <a:xfrm>
            <a:off x="8564594" y="3828690"/>
            <a:ext cx="2447026" cy="79938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sz="2000" b="1" dirty="0">
                <a:solidFill>
                  <a:srgbClr val="000000"/>
                </a:solidFill>
              </a:rPr>
              <a:t>Submaximal</a:t>
            </a:r>
          </a:p>
        </p:txBody>
      </p:sp>
      <p:cxnSp>
        <p:nvCxnSpPr>
          <p:cNvPr id="15" name="Straight Arrow Connector 14"/>
          <p:cNvCxnSpPr>
            <a:stCxn id="9" idx="2"/>
            <a:endCxn id="10" idx="0"/>
          </p:cNvCxnSpPr>
          <p:nvPr/>
        </p:nvCxnSpPr>
        <p:spPr>
          <a:xfrm>
            <a:off x="5429610" y="1552034"/>
            <a:ext cx="2529696" cy="6038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a:stCxn id="9" idx="2"/>
            <a:endCxn id="11" idx="0"/>
          </p:cNvCxnSpPr>
          <p:nvPr/>
        </p:nvCxnSpPr>
        <p:spPr>
          <a:xfrm flipH="1">
            <a:off x="3094008" y="1552034"/>
            <a:ext cx="2335602" cy="6038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a:stCxn id="10" idx="2"/>
            <a:endCxn id="12" idx="0"/>
          </p:cNvCxnSpPr>
          <p:nvPr/>
        </p:nvCxnSpPr>
        <p:spPr>
          <a:xfrm flipH="1">
            <a:off x="6272842" y="3363582"/>
            <a:ext cx="1686464" cy="4651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a:stCxn id="10" idx="2"/>
            <a:endCxn id="13" idx="0"/>
          </p:cNvCxnSpPr>
          <p:nvPr/>
        </p:nvCxnSpPr>
        <p:spPr>
          <a:xfrm>
            <a:off x="7959306" y="3363582"/>
            <a:ext cx="1828801" cy="4651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23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97CA7C-6DF8-AE4F-865F-B79DD197DA42}"/>
              </a:ext>
            </a:extLst>
          </p:cNvPr>
          <p:cNvSpPr>
            <a:spLocks noGrp="1"/>
          </p:cNvSpPr>
          <p:nvPr>
            <p:ph type="title"/>
          </p:nvPr>
        </p:nvSpPr>
        <p:spPr/>
        <p:txBody>
          <a:bodyPr/>
          <a:lstStyle/>
          <a:p>
            <a:r>
              <a:rPr lang="en-US" dirty="0"/>
              <a:t>Applied Forces </a:t>
            </a:r>
          </a:p>
        </p:txBody>
      </p:sp>
      <p:sp>
        <p:nvSpPr>
          <p:cNvPr id="3" name="Content Placeholder 2">
            <a:extLst>
              <a:ext uri="{FF2B5EF4-FFF2-40B4-BE49-F238E27FC236}">
                <a16:creationId xmlns="" xmlns:a16="http://schemas.microsoft.com/office/drawing/2014/main" id="{F0E598CC-0913-2742-8F4F-F73EDEE879DC}"/>
              </a:ext>
            </a:extLst>
          </p:cNvPr>
          <p:cNvSpPr>
            <a:spLocks noGrp="1"/>
          </p:cNvSpPr>
          <p:nvPr>
            <p:ph idx="1"/>
          </p:nvPr>
        </p:nvSpPr>
        <p:spPr>
          <a:xfrm>
            <a:off x="1097280" y="1100630"/>
            <a:ext cx="10027920" cy="2919578"/>
          </a:xfrm>
        </p:spPr>
        <p:txBody>
          <a:bodyPr>
            <a:normAutofit/>
          </a:bodyPr>
          <a:lstStyle/>
          <a:p>
            <a:pPr>
              <a:buFont typeface="Arial" panose="020B0604020202020204" pitchFamily="34" charset="0"/>
              <a:buChar char="•"/>
            </a:pPr>
            <a:r>
              <a:rPr lang="en-US" sz="2000" b="0" dirty="0"/>
              <a:t>Applied forces are those generated by the action of muscles and applied to surface as in the case of a running track, or to objects, such as a ball or barbell. </a:t>
            </a:r>
          </a:p>
          <a:p>
            <a:pPr>
              <a:buFont typeface="Arial" panose="020B0604020202020204" pitchFamily="34" charset="0"/>
              <a:buChar char="•"/>
            </a:pPr>
            <a:r>
              <a:rPr lang="en-US" sz="2000" b="0" dirty="0"/>
              <a:t>Applied forces can be classified as either isometric or isotonic based on the effect of the force on the body. </a:t>
            </a:r>
          </a:p>
        </p:txBody>
      </p:sp>
    </p:spTree>
    <p:extLst>
      <p:ext uri="{BB962C8B-B14F-4D97-AF65-F5344CB8AC3E}">
        <p14:creationId xmlns:p14="http://schemas.microsoft.com/office/powerpoint/2010/main" val="1968780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97CA7C-6DF8-AE4F-865F-B79DD197DA42}"/>
              </a:ext>
            </a:extLst>
          </p:cNvPr>
          <p:cNvSpPr>
            <a:spLocks noGrp="1"/>
          </p:cNvSpPr>
          <p:nvPr>
            <p:ph type="title"/>
          </p:nvPr>
        </p:nvSpPr>
        <p:spPr/>
        <p:txBody>
          <a:bodyPr/>
          <a:lstStyle/>
          <a:p>
            <a:r>
              <a:rPr lang="en-US" dirty="0"/>
              <a:t>Applied Forces </a:t>
            </a:r>
          </a:p>
        </p:txBody>
      </p:sp>
      <p:sp>
        <p:nvSpPr>
          <p:cNvPr id="3" name="Content Placeholder 2">
            <a:extLst>
              <a:ext uri="{FF2B5EF4-FFF2-40B4-BE49-F238E27FC236}">
                <a16:creationId xmlns="" xmlns:a16="http://schemas.microsoft.com/office/drawing/2014/main" id="{F0E598CC-0913-2742-8F4F-F73EDEE879DC}"/>
              </a:ext>
            </a:extLst>
          </p:cNvPr>
          <p:cNvSpPr>
            <a:spLocks noGrp="1"/>
          </p:cNvSpPr>
          <p:nvPr>
            <p:ph idx="1"/>
          </p:nvPr>
        </p:nvSpPr>
        <p:spPr>
          <a:xfrm>
            <a:off x="1097280" y="1100629"/>
            <a:ext cx="10027920" cy="3928571"/>
          </a:xfrm>
        </p:spPr>
        <p:txBody>
          <a:bodyPr>
            <a:normAutofit/>
          </a:bodyPr>
          <a:lstStyle/>
          <a:p>
            <a:pPr marL="0" indent="0"/>
            <a:r>
              <a:rPr lang="en-US" sz="2000" dirty="0"/>
              <a:t>Isometric</a:t>
            </a:r>
          </a:p>
          <a:p>
            <a:pPr>
              <a:buFont typeface="Arial" panose="020B0604020202020204" pitchFamily="34" charset="0"/>
              <a:buChar char="•"/>
            </a:pPr>
            <a:r>
              <a:rPr lang="en-US" sz="2000" b="0" dirty="0"/>
              <a:t>When the length of the muscle does not change during muscular contraction to apply force. </a:t>
            </a:r>
          </a:p>
          <a:p>
            <a:pPr>
              <a:buFont typeface="Arial" panose="020B0604020202020204" pitchFamily="34" charset="0"/>
              <a:buChar char="•"/>
            </a:pPr>
            <a:r>
              <a:rPr lang="en-US" sz="2000" b="0" dirty="0"/>
              <a:t>Example: pushing against a wall </a:t>
            </a:r>
          </a:p>
        </p:txBody>
      </p:sp>
    </p:spTree>
    <p:extLst>
      <p:ext uri="{BB962C8B-B14F-4D97-AF65-F5344CB8AC3E}">
        <p14:creationId xmlns:p14="http://schemas.microsoft.com/office/powerpoint/2010/main" val="313515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97CA7C-6DF8-AE4F-865F-B79DD197DA42}"/>
              </a:ext>
            </a:extLst>
          </p:cNvPr>
          <p:cNvSpPr>
            <a:spLocks noGrp="1"/>
          </p:cNvSpPr>
          <p:nvPr>
            <p:ph type="title"/>
          </p:nvPr>
        </p:nvSpPr>
        <p:spPr/>
        <p:txBody>
          <a:bodyPr/>
          <a:lstStyle/>
          <a:p>
            <a:r>
              <a:rPr lang="en-US" dirty="0"/>
              <a:t>Applied Forces </a:t>
            </a:r>
          </a:p>
        </p:txBody>
      </p:sp>
      <p:sp>
        <p:nvSpPr>
          <p:cNvPr id="3" name="Content Placeholder 2">
            <a:extLst>
              <a:ext uri="{FF2B5EF4-FFF2-40B4-BE49-F238E27FC236}">
                <a16:creationId xmlns="" xmlns:a16="http://schemas.microsoft.com/office/drawing/2014/main" id="{F0E598CC-0913-2742-8F4F-F73EDEE879DC}"/>
              </a:ext>
            </a:extLst>
          </p:cNvPr>
          <p:cNvSpPr>
            <a:spLocks noGrp="1"/>
          </p:cNvSpPr>
          <p:nvPr>
            <p:ph idx="1"/>
          </p:nvPr>
        </p:nvSpPr>
        <p:spPr>
          <a:xfrm>
            <a:off x="1097280" y="1100629"/>
            <a:ext cx="10027920" cy="4271471"/>
          </a:xfrm>
          <a:solidFill>
            <a:schemeClr val="bg1"/>
          </a:solidFill>
        </p:spPr>
        <p:txBody>
          <a:bodyPr>
            <a:normAutofit fontScale="92500" lnSpcReduction="20000"/>
          </a:bodyPr>
          <a:lstStyle/>
          <a:p>
            <a:pPr marL="0" indent="0"/>
            <a:r>
              <a:rPr lang="en-US" sz="2000" dirty="0"/>
              <a:t>Isotonic </a:t>
            </a:r>
          </a:p>
          <a:p>
            <a:pPr>
              <a:buFont typeface="Arial" panose="020B0604020202020204" pitchFamily="34" charset="0"/>
              <a:buChar char="•"/>
            </a:pPr>
            <a:r>
              <a:rPr lang="en-US" sz="2000" b="0" dirty="0"/>
              <a:t>When applied force is sufficient to change the motion of an object. </a:t>
            </a:r>
          </a:p>
          <a:p>
            <a:pPr>
              <a:buFont typeface="Arial" panose="020B0604020202020204" pitchFamily="34" charset="0"/>
              <a:buChar char="•"/>
            </a:pPr>
            <a:r>
              <a:rPr lang="en-US" sz="2000" b="0" dirty="0"/>
              <a:t>Example: passing a ball or pushing off a starting block for a swim start. </a:t>
            </a:r>
          </a:p>
          <a:p>
            <a:pPr marL="0" indent="0"/>
            <a:r>
              <a:rPr lang="en-US" sz="2000" dirty="0"/>
              <a:t>Maximal </a:t>
            </a:r>
          </a:p>
          <a:p>
            <a:pPr>
              <a:buFont typeface="Arial" panose="020B0604020202020204" pitchFamily="34" charset="0"/>
              <a:buChar char="•"/>
            </a:pPr>
            <a:r>
              <a:rPr lang="en-US" sz="2000" b="0" dirty="0"/>
              <a:t>Maximum contraction by the muscles involved to produce an all-out effort.</a:t>
            </a:r>
          </a:p>
          <a:p>
            <a:pPr>
              <a:buFont typeface="Arial" panose="020B0604020202020204" pitchFamily="34" charset="0"/>
              <a:buChar char="•"/>
            </a:pPr>
            <a:r>
              <a:rPr lang="en-US" sz="2000" b="0" dirty="0"/>
              <a:t>Example: High jump, throwing a javelin,  100m sprint</a:t>
            </a:r>
          </a:p>
          <a:p>
            <a:pPr>
              <a:buFont typeface="Arial" panose="020B0604020202020204" pitchFamily="34" charset="0"/>
              <a:buChar char="•"/>
            </a:pPr>
            <a:r>
              <a:rPr lang="en-US" sz="2000" b="0" dirty="0"/>
              <a:t>In order to achieve maximal force, perfect timing and technique are also important contributing factors. </a:t>
            </a:r>
          </a:p>
          <a:p>
            <a:pPr marL="0" indent="0"/>
            <a:r>
              <a:rPr lang="en-US" sz="2000" dirty="0"/>
              <a:t>Submaximal </a:t>
            </a:r>
          </a:p>
          <a:p>
            <a:pPr>
              <a:buFont typeface="Arial" panose="020B0604020202020204" pitchFamily="34" charset="0"/>
              <a:buChar char="•"/>
            </a:pPr>
            <a:r>
              <a:rPr lang="en-US" sz="2000" b="0" dirty="0"/>
              <a:t>Graduated muscle contraction to achieve a controlled movement</a:t>
            </a:r>
          </a:p>
          <a:p>
            <a:pPr>
              <a:buFont typeface="Arial" panose="020B0604020202020204" pitchFamily="34" charset="0"/>
              <a:buChar char="•"/>
            </a:pPr>
            <a:r>
              <a:rPr lang="en-US" sz="2000" b="0" dirty="0"/>
              <a:t>Example:  receiving a pass in basketball, a set in volleyball</a:t>
            </a:r>
          </a:p>
          <a:p>
            <a:pPr>
              <a:buFont typeface="Arial" panose="020B0604020202020204" pitchFamily="34" charset="0"/>
              <a:buChar char="•"/>
            </a:pPr>
            <a:r>
              <a:rPr lang="en-US" sz="2000" b="0" dirty="0"/>
              <a:t>Such skills require the performer to apply just the correct amount of submaximal force to achieve optimal performance. </a:t>
            </a:r>
          </a:p>
        </p:txBody>
      </p:sp>
    </p:spTree>
    <p:extLst>
      <p:ext uri="{BB962C8B-B14F-4D97-AF65-F5344CB8AC3E}">
        <p14:creationId xmlns:p14="http://schemas.microsoft.com/office/powerpoint/2010/main" val="34569633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BLOCK">
  <a:themeElements>
    <a:clrScheme name="Custom 3">
      <a:dk1>
        <a:srgbClr val="000000"/>
      </a:dk1>
      <a:lt1>
        <a:srgbClr val="FFFFFF"/>
      </a:lt1>
      <a:dk2>
        <a:srgbClr val="373545"/>
      </a:dk2>
      <a:lt2>
        <a:srgbClr val="DCD8DC"/>
      </a:lt2>
      <a:accent1>
        <a:srgbClr val="AD84C6"/>
      </a:accent1>
      <a:accent2>
        <a:srgbClr val="8784C7"/>
      </a:accent2>
      <a:accent3>
        <a:srgbClr val="8F8FCA"/>
      </a:accent3>
      <a:accent4>
        <a:srgbClr val="6997AF"/>
      </a:accent4>
      <a:accent5>
        <a:srgbClr val="84ACB6"/>
      </a:accent5>
      <a:accent6>
        <a:srgbClr val="6F8183"/>
      </a:accent6>
      <a:hlink>
        <a:srgbClr val="69A020"/>
      </a:hlink>
      <a:folHlink>
        <a:srgbClr val="8C8C8C"/>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xmlns="" name="BLOCK" id="{EAE70F57-E626-2B42-A6EA-211203F8CB85}" vid="{954D0E4B-FC24-C541-B583-19DE6FB3C1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BLOCK</Template>
  <TotalTime>324</TotalTime>
  <Words>964</Words>
  <Application>Microsoft Office PowerPoint</Application>
  <PresentationFormat>Custom</PresentationFormat>
  <Paragraphs>100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BLOCK</vt:lpstr>
      <vt:lpstr>Biomechanics </vt:lpstr>
      <vt:lpstr>Learning Objectives </vt:lpstr>
      <vt:lpstr>Application of biomechanics </vt:lpstr>
      <vt:lpstr>PowerPoint Presentation</vt:lpstr>
      <vt:lpstr>Types of force</vt:lpstr>
      <vt:lpstr>PowerPoint Presentation</vt:lpstr>
      <vt:lpstr>Applied Forces </vt:lpstr>
      <vt:lpstr>Applied Forces </vt:lpstr>
      <vt:lpstr>Applied Forces </vt:lpstr>
      <vt:lpstr>Power</vt:lpstr>
      <vt:lpstr>Reaction forces </vt:lpstr>
      <vt:lpstr>Application of force </vt:lpstr>
      <vt:lpstr>The absorption of force </vt:lpstr>
      <vt:lpstr>Example</vt:lpstr>
      <vt:lpstr>Coin Activity</vt:lpstr>
      <vt:lpstr>Application of force Activity 2</vt:lpstr>
      <vt:lpstr>Activity – Absorption of forces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Biomechanics</dc:title>
  <dc:creator>Garrett, Hannah</dc:creator>
  <cp:lastModifiedBy>FLEAY Janelle</cp:lastModifiedBy>
  <cp:revision>58</cp:revision>
  <dcterms:created xsi:type="dcterms:W3CDTF">2018-08-20T05:28:46Z</dcterms:created>
  <dcterms:modified xsi:type="dcterms:W3CDTF">2019-03-28T02:59:10Z</dcterms:modified>
</cp:coreProperties>
</file>