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5" d="100"/>
          <a:sy n="75" d="100"/>
        </p:scale>
        <p:origin x="-1928"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chor="b"/>
          <a:lstStyle>
            <a:lvl1pPr>
              <a:defRPr sz="5400"/>
            </a:lvl1pPr>
          </a:lstStyle>
          <a:p>
            <a:r>
              <a:rPr lang="en-AU"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chor="t">
            <a:normAutofit/>
          </a:bodyPr>
          <a:lstStyle>
            <a:lvl1pPr marL="0" indent="0" algn="ctr">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31/03/16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8E36636D-D922-432D-A958-524484B5923D}" type="datetimeFigureOut">
              <a:rPr lang="en-US" smtClean="0"/>
              <a:pPr/>
              <a:t>31/03/16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ncho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31/03/16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dirty="0"/>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31/03/16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31/03/16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8E36636D-D922-432D-A958-524484B5923D}" type="datetimeFigureOut">
              <a:rPr lang="en-US" smtClean="0"/>
              <a:pPr/>
              <a:t>31/03/16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8E36636D-D922-432D-A958-524484B5923D}" type="datetimeFigureOut">
              <a:rPr lang="en-US" smtClean="0"/>
              <a:pPr/>
              <a:t>31/03/16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8E36636D-D922-432D-A958-524484B5923D}" type="datetimeFigureOut">
              <a:rPr lang="en-US" smtClean="0"/>
              <a:pPr/>
              <a:t>31/03/16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31/03/16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chemeClr val="accent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31/03/16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nchor="t"/>
          <a:lstStyle>
            <a:lvl1pPr marL="0" indent="0">
              <a:buNone/>
              <a:defRPr sz="1400">
                <a:solidFill>
                  <a:schemeClr val="accent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31/03/16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229600" cy="1143000"/>
          </a:xfrm>
          <a:prstGeom prst="rect">
            <a:avLst/>
          </a:prstGeom>
        </p:spPr>
        <p:txBody>
          <a:bodyPr vert="horz" lIns="91440" tIns="45720" rIns="91440" bIns="45720" rtlCol="0" anchor="t">
            <a:normAutofit/>
          </a:bodyPr>
          <a:lstStyle/>
          <a:p>
            <a:r>
              <a:rPr lang="en-AU"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chor="ctr">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6636D-D922-432D-A958-524484B5923D}" type="datetimeFigureOut">
              <a:rPr lang="en-US" smtClean="0"/>
              <a:pPr/>
              <a:t>31/03/16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8FB93-0A08-4E7D-8E63-9EFA29F1E09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0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50000"/>
        </a:lnSpc>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Examining STM through the Serial Position Effect</a:t>
            </a:r>
            <a:br>
              <a:rPr lang="en-US" dirty="0" smtClean="0"/>
            </a:br>
            <a:endParaRPr lang="en-US" dirty="0"/>
          </a:p>
        </p:txBody>
      </p:sp>
      <p:sp>
        <p:nvSpPr>
          <p:cNvPr id="3" name="Subtitle 2"/>
          <p:cNvSpPr>
            <a:spLocks noGrp="1"/>
          </p:cNvSpPr>
          <p:nvPr>
            <p:ph type="subTitle" idx="1"/>
          </p:nvPr>
        </p:nvSpPr>
        <p:spPr/>
        <p:txBody>
          <a:bodyPr/>
          <a:lstStyle/>
          <a:p>
            <a:r>
              <a:rPr lang="en-US" dirty="0" smtClean="0"/>
              <a:t>Investigation</a:t>
            </a:r>
          </a:p>
          <a:p>
            <a:endParaRPr lang="en-US" dirty="0"/>
          </a:p>
          <a:p>
            <a:endParaRPr lang="en-US" dirty="0"/>
          </a:p>
        </p:txBody>
      </p:sp>
    </p:spTree>
    <p:extLst>
      <p:ext uri="{BB962C8B-B14F-4D97-AF65-F5344CB8AC3E}">
        <p14:creationId xmlns:p14="http://schemas.microsoft.com/office/powerpoint/2010/main" val="8697637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8</a:t>
            </a:r>
            <a:endParaRPr lang="en-US" sz="23900" dirty="0"/>
          </a:p>
        </p:txBody>
      </p:sp>
    </p:spTree>
    <p:extLst>
      <p:ext uri="{BB962C8B-B14F-4D97-AF65-F5344CB8AC3E}">
        <p14:creationId xmlns:p14="http://schemas.microsoft.com/office/powerpoint/2010/main" val="12601776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a:t>6</a:t>
            </a:r>
            <a:endParaRPr lang="en-US" sz="23900" dirty="0"/>
          </a:p>
        </p:txBody>
      </p:sp>
    </p:spTree>
    <p:extLst>
      <p:ext uri="{BB962C8B-B14F-4D97-AF65-F5344CB8AC3E}">
        <p14:creationId xmlns:p14="http://schemas.microsoft.com/office/powerpoint/2010/main" val="392846806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2</a:t>
            </a:r>
            <a:endParaRPr lang="en-US" sz="23900" dirty="0"/>
          </a:p>
        </p:txBody>
      </p:sp>
    </p:spTree>
    <p:extLst>
      <p:ext uri="{BB962C8B-B14F-4D97-AF65-F5344CB8AC3E}">
        <p14:creationId xmlns:p14="http://schemas.microsoft.com/office/powerpoint/2010/main" val="266874028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5</a:t>
            </a:r>
            <a:endParaRPr lang="en-US" sz="23900" dirty="0"/>
          </a:p>
        </p:txBody>
      </p:sp>
    </p:spTree>
    <p:extLst>
      <p:ext uri="{BB962C8B-B14F-4D97-AF65-F5344CB8AC3E}">
        <p14:creationId xmlns:p14="http://schemas.microsoft.com/office/powerpoint/2010/main" val="176220883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4</a:t>
            </a:r>
            <a:endParaRPr lang="en-US" sz="23900" dirty="0"/>
          </a:p>
        </p:txBody>
      </p:sp>
    </p:spTree>
    <p:extLst>
      <p:ext uri="{BB962C8B-B14F-4D97-AF65-F5344CB8AC3E}">
        <p14:creationId xmlns:p14="http://schemas.microsoft.com/office/powerpoint/2010/main" val="423871732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dirty="0" smtClean="0"/>
              <a:t>Trial 2</a:t>
            </a:r>
            <a:endParaRPr lang="en-US" sz="72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71412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a:t>4</a:t>
            </a:r>
            <a:endParaRPr lang="en-US" sz="23900" dirty="0"/>
          </a:p>
        </p:txBody>
      </p:sp>
    </p:spTree>
    <p:extLst>
      <p:ext uri="{BB962C8B-B14F-4D97-AF65-F5344CB8AC3E}">
        <p14:creationId xmlns:p14="http://schemas.microsoft.com/office/powerpoint/2010/main" val="4101224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0</a:t>
            </a:r>
            <a:endParaRPr lang="en-US" sz="23900" dirty="0"/>
          </a:p>
        </p:txBody>
      </p:sp>
    </p:spTree>
    <p:extLst>
      <p:ext uri="{BB962C8B-B14F-4D97-AF65-F5344CB8AC3E}">
        <p14:creationId xmlns:p14="http://schemas.microsoft.com/office/powerpoint/2010/main" val="1712715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2</a:t>
            </a:r>
            <a:endParaRPr lang="en-US" sz="23900" dirty="0"/>
          </a:p>
        </p:txBody>
      </p:sp>
    </p:spTree>
    <p:extLst>
      <p:ext uri="{BB962C8B-B14F-4D97-AF65-F5344CB8AC3E}">
        <p14:creationId xmlns:p14="http://schemas.microsoft.com/office/powerpoint/2010/main" val="433994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a:t>7</a:t>
            </a:r>
          </a:p>
        </p:txBody>
      </p:sp>
    </p:spTree>
    <p:extLst>
      <p:ext uri="{BB962C8B-B14F-4D97-AF65-F5344CB8AC3E}">
        <p14:creationId xmlns:p14="http://schemas.microsoft.com/office/powerpoint/2010/main" val="296359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a:t>
            </a:r>
            <a:endParaRPr lang="en-US" dirty="0"/>
          </a:p>
        </p:txBody>
      </p:sp>
      <p:sp>
        <p:nvSpPr>
          <p:cNvPr id="3" name="Content Placeholder 2"/>
          <p:cNvSpPr>
            <a:spLocks noGrp="1"/>
          </p:cNvSpPr>
          <p:nvPr>
            <p:ph idx="1"/>
          </p:nvPr>
        </p:nvSpPr>
        <p:spPr>
          <a:xfrm>
            <a:off x="457200" y="2006600"/>
            <a:ext cx="8229600" cy="4525963"/>
          </a:xfrm>
        </p:spPr>
        <p:txBody>
          <a:bodyPr>
            <a:normAutofit fontScale="85000" lnSpcReduction="20000"/>
          </a:bodyPr>
          <a:lstStyle/>
          <a:p>
            <a:r>
              <a:rPr lang="en-US" dirty="0" smtClean="0"/>
              <a:t>Informed consent</a:t>
            </a:r>
          </a:p>
          <a:p>
            <a:r>
              <a:rPr lang="en-US" dirty="0" smtClean="0"/>
              <a:t>Distress if cant remember digits – memory skills is a normally distributed attribute like height.</a:t>
            </a:r>
          </a:p>
          <a:p>
            <a:r>
              <a:rPr lang="en-US" dirty="0" smtClean="0"/>
              <a:t>Can withdraw if want</a:t>
            </a:r>
          </a:p>
          <a:p>
            <a:r>
              <a:rPr lang="en-US" dirty="0" smtClean="0"/>
              <a:t>Number information – no names on data sheet</a:t>
            </a:r>
          </a:p>
          <a:p>
            <a:r>
              <a:rPr lang="en-US" dirty="0" smtClean="0"/>
              <a:t>Data kept in safe place and shredded at the end</a:t>
            </a:r>
          </a:p>
          <a:p>
            <a:r>
              <a:rPr lang="en-US" dirty="0" smtClean="0"/>
              <a:t>Debrief – Support systems in school </a:t>
            </a:r>
          </a:p>
          <a:p>
            <a:endParaRPr lang="en-US" dirty="0" smtClean="0"/>
          </a:p>
        </p:txBody>
      </p:sp>
    </p:spTree>
    <p:extLst>
      <p:ext uri="{BB962C8B-B14F-4D97-AF65-F5344CB8AC3E}">
        <p14:creationId xmlns:p14="http://schemas.microsoft.com/office/powerpoint/2010/main" val="19415702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3</a:t>
            </a:r>
            <a:endParaRPr lang="en-US" sz="23900" dirty="0"/>
          </a:p>
        </p:txBody>
      </p:sp>
    </p:spTree>
    <p:extLst>
      <p:ext uri="{BB962C8B-B14F-4D97-AF65-F5344CB8AC3E}">
        <p14:creationId xmlns:p14="http://schemas.microsoft.com/office/powerpoint/2010/main" val="4272426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9</a:t>
            </a:r>
            <a:endParaRPr lang="en-US" sz="23900" dirty="0"/>
          </a:p>
        </p:txBody>
      </p:sp>
    </p:spTree>
    <p:extLst>
      <p:ext uri="{BB962C8B-B14F-4D97-AF65-F5344CB8AC3E}">
        <p14:creationId xmlns:p14="http://schemas.microsoft.com/office/powerpoint/2010/main" val="1982637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1</a:t>
            </a:r>
            <a:endParaRPr lang="en-US" sz="23900" dirty="0"/>
          </a:p>
        </p:txBody>
      </p:sp>
    </p:spTree>
    <p:extLst>
      <p:ext uri="{BB962C8B-B14F-4D97-AF65-F5344CB8AC3E}">
        <p14:creationId xmlns:p14="http://schemas.microsoft.com/office/powerpoint/2010/main" val="3816093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5</a:t>
            </a:r>
            <a:endParaRPr lang="en-US" sz="23900" dirty="0"/>
          </a:p>
        </p:txBody>
      </p:sp>
    </p:spTree>
    <p:extLst>
      <p:ext uri="{BB962C8B-B14F-4D97-AF65-F5344CB8AC3E}">
        <p14:creationId xmlns:p14="http://schemas.microsoft.com/office/powerpoint/2010/main" val="4182432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8</a:t>
            </a:r>
            <a:endParaRPr lang="en-US" sz="23900" dirty="0"/>
          </a:p>
        </p:txBody>
      </p:sp>
    </p:spTree>
    <p:extLst>
      <p:ext uri="{BB962C8B-B14F-4D97-AF65-F5344CB8AC3E}">
        <p14:creationId xmlns:p14="http://schemas.microsoft.com/office/powerpoint/2010/main" val="959057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6</a:t>
            </a:r>
            <a:endParaRPr lang="en-US" sz="23900" dirty="0"/>
          </a:p>
        </p:txBody>
      </p:sp>
    </p:spTree>
    <p:extLst>
      <p:ext uri="{BB962C8B-B14F-4D97-AF65-F5344CB8AC3E}">
        <p14:creationId xmlns:p14="http://schemas.microsoft.com/office/powerpoint/2010/main" val="1662280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dirty="0" smtClean="0"/>
              <a:t>Trial 3</a:t>
            </a:r>
            <a:endParaRPr lang="en-US" sz="72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27937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6</a:t>
            </a:r>
            <a:endParaRPr lang="en-US" sz="23900" dirty="0"/>
          </a:p>
        </p:txBody>
      </p:sp>
    </p:spTree>
    <p:extLst>
      <p:ext uri="{BB962C8B-B14F-4D97-AF65-F5344CB8AC3E}">
        <p14:creationId xmlns:p14="http://schemas.microsoft.com/office/powerpoint/2010/main" val="126755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8</a:t>
            </a:r>
            <a:endParaRPr lang="en-US" sz="23900" dirty="0"/>
          </a:p>
        </p:txBody>
      </p:sp>
    </p:spTree>
    <p:extLst>
      <p:ext uri="{BB962C8B-B14F-4D97-AF65-F5344CB8AC3E}">
        <p14:creationId xmlns:p14="http://schemas.microsoft.com/office/powerpoint/2010/main" val="3986046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1</a:t>
            </a:r>
            <a:endParaRPr lang="en-US" sz="23900" dirty="0"/>
          </a:p>
        </p:txBody>
      </p:sp>
    </p:spTree>
    <p:extLst>
      <p:ext uri="{BB962C8B-B14F-4D97-AF65-F5344CB8AC3E}">
        <p14:creationId xmlns:p14="http://schemas.microsoft.com/office/powerpoint/2010/main" val="3010320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Experimenter to read…</a:t>
            </a:r>
            <a:endParaRPr lang="en-US" dirty="0"/>
          </a:p>
        </p:txBody>
      </p:sp>
      <p:sp>
        <p:nvSpPr>
          <p:cNvPr id="3" name="Content Placeholder 2"/>
          <p:cNvSpPr>
            <a:spLocks noGrp="1"/>
          </p:cNvSpPr>
          <p:nvPr>
            <p:ph idx="1"/>
          </p:nvPr>
        </p:nvSpPr>
        <p:spPr>
          <a:xfrm>
            <a:off x="186267" y="1600200"/>
            <a:ext cx="8771465" cy="5088467"/>
          </a:xfrm>
        </p:spPr>
        <p:txBody>
          <a:bodyPr>
            <a:normAutofit fontScale="77500" lnSpcReduction="20000"/>
          </a:bodyPr>
          <a:lstStyle/>
          <a:p>
            <a:pPr marL="0" indent="0">
              <a:buNone/>
            </a:pPr>
            <a:r>
              <a:rPr lang="en-US" dirty="0" smtClean="0"/>
              <a:t>“I am going to show you a set of 10 digits. You will see each digit for 1 second. Your task is to remember each digit in the order that they appear. You will be required to do this silently. At the end of the set, I will say “recall the list”. When you hear me say this, please write down the list of digits that you were presented with in the order they were presented on your data sheet. If you cannot remember a digit, mark the box with a line. There will be 5 trials and you will be presented with 5 different sets of digits. Are there any questions about this procedure? Lets start!”</a:t>
            </a:r>
            <a:endParaRPr lang="en-US" dirty="0"/>
          </a:p>
        </p:txBody>
      </p:sp>
    </p:spTree>
    <p:extLst>
      <p:ext uri="{BB962C8B-B14F-4D97-AF65-F5344CB8AC3E}">
        <p14:creationId xmlns:p14="http://schemas.microsoft.com/office/powerpoint/2010/main" val="313411325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3</a:t>
            </a:r>
            <a:endParaRPr lang="en-US" sz="23900" dirty="0"/>
          </a:p>
        </p:txBody>
      </p:sp>
    </p:spTree>
    <p:extLst>
      <p:ext uri="{BB962C8B-B14F-4D97-AF65-F5344CB8AC3E}">
        <p14:creationId xmlns:p14="http://schemas.microsoft.com/office/powerpoint/2010/main" val="1956989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0</a:t>
            </a:r>
            <a:endParaRPr lang="en-US" sz="23900" dirty="0"/>
          </a:p>
        </p:txBody>
      </p:sp>
    </p:spTree>
    <p:extLst>
      <p:ext uri="{BB962C8B-B14F-4D97-AF65-F5344CB8AC3E}">
        <p14:creationId xmlns:p14="http://schemas.microsoft.com/office/powerpoint/2010/main" val="1389785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7</a:t>
            </a:r>
            <a:endParaRPr lang="en-US" sz="23900" dirty="0"/>
          </a:p>
        </p:txBody>
      </p:sp>
    </p:spTree>
    <p:extLst>
      <p:ext uri="{BB962C8B-B14F-4D97-AF65-F5344CB8AC3E}">
        <p14:creationId xmlns:p14="http://schemas.microsoft.com/office/powerpoint/2010/main" val="1080313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2</a:t>
            </a:r>
            <a:endParaRPr lang="en-US" sz="23900" dirty="0"/>
          </a:p>
        </p:txBody>
      </p:sp>
    </p:spTree>
    <p:extLst>
      <p:ext uri="{BB962C8B-B14F-4D97-AF65-F5344CB8AC3E}">
        <p14:creationId xmlns:p14="http://schemas.microsoft.com/office/powerpoint/2010/main" val="288301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4</a:t>
            </a:r>
            <a:endParaRPr lang="en-US" sz="23900" dirty="0"/>
          </a:p>
        </p:txBody>
      </p:sp>
    </p:spTree>
    <p:extLst>
      <p:ext uri="{BB962C8B-B14F-4D97-AF65-F5344CB8AC3E}">
        <p14:creationId xmlns:p14="http://schemas.microsoft.com/office/powerpoint/2010/main" val="4234635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5</a:t>
            </a:r>
            <a:endParaRPr lang="en-US" sz="23900" dirty="0"/>
          </a:p>
        </p:txBody>
      </p:sp>
    </p:spTree>
    <p:extLst>
      <p:ext uri="{BB962C8B-B14F-4D97-AF65-F5344CB8AC3E}">
        <p14:creationId xmlns:p14="http://schemas.microsoft.com/office/powerpoint/2010/main" val="1152693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9</a:t>
            </a:r>
            <a:endParaRPr lang="en-US" sz="23900" dirty="0"/>
          </a:p>
        </p:txBody>
      </p:sp>
    </p:spTree>
    <p:extLst>
      <p:ext uri="{BB962C8B-B14F-4D97-AF65-F5344CB8AC3E}">
        <p14:creationId xmlns:p14="http://schemas.microsoft.com/office/powerpoint/2010/main" val="36593828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dirty="0" smtClean="0"/>
              <a:t>Trial 4</a:t>
            </a:r>
            <a:endParaRPr lang="en-US" sz="72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002294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1</a:t>
            </a:r>
            <a:endParaRPr lang="en-US" sz="23900" dirty="0"/>
          </a:p>
        </p:txBody>
      </p:sp>
    </p:spTree>
    <p:extLst>
      <p:ext uri="{BB962C8B-B14F-4D97-AF65-F5344CB8AC3E}">
        <p14:creationId xmlns:p14="http://schemas.microsoft.com/office/powerpoint/2010/main" val="484381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5</a:t>
            </a:r>
            <a:endParaRPr lang="en-US" sz="23900" dirty="0"/>
          </a:p>
        </p:txBody>
      </p:sp>
    </p:spTree>
    <p:extLst>
      <p:ext uri="{BB962C8B-B14F-4D97-AF65-F5344CB8AC3E}">
        <p14:creationId xmlns:p14="http://schemas.microsoft.com/office/powerpoint/2010/main" val="112443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dirty="0" smtClean="0"/>
              <a:t>Trial 1</a:t>
            </a:r>
            <a:endParaRPr lang="en-US" sz="7200"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4883526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0</a:t>
            </a:r>
            <a:endParaRPr lang="en-US" sz="23900" dirty="0"/>
          </a:p>
        </p:txBody>
      </p:sp>
    </p:spTree>
    <p:extLst>
      <p:ext uri="{BB962C8B-B14F-4D97-AF65-F5344CB8AC3E}">
        <p14:creationId xmlns:p14="http://schemas.microsoft.com/office/powerpoint/2010/main" val="681547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2</a:t>
            </a:r>
            <a:endParaRPr lang="en-US" sz="23900" dirty="0"/>
          </a:p>
        </p:txBody>
      </p:sp>
    </p:spTree>
    <p:extLst>
      <p:ext uri="{BB962C8B-B14F-4D97-AF65-F5344CB8AC3E}">
        <p14:creationId xmlns:p14="http://schemas.microsoft.com/office/powerpoint/2010/main" val="12633915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9</a:t>
            </a:r>
            <a:endParaRPr lang="en-US" sz="23900" dirty="0"/>
          </a:p>
        </p:txBody>
      </p:sp>
    </p:spTree>
    <p:extLst>
      <p:ext uri="{BB962C8B-B14F-4D97-AF65-F5344CB8AC3E}">
        <p14:creationId xmlns:p14="http://schemas.microsoft.com/office/powerpoint/2010/main" val="31084930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4</a:t>
            </a:r>
            <a:endParaRPr lang="en-US" sz="23900" dirty="0"/>
          </a:p>
        </p:txBody>
      </p:sp>
    </p:spTree>
    <p:extLst>
      <p:ext uri="{BB962C8B-B14F-4D97-AF65-F5344CB8AC3E}">
        <p14:creationId xmlns:p14="http://schemas.microsoft.com/office/powerpoint/2010/main" val="19743083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7</a:t>
            </a:r>
            <a:endParaRPr lang="en-US" sz="23900" dirty="0"/>
          </a:p>
        </p:txBody>
      </p:sp>
    </p:spTree>
    <p:extLst>
      <p:ext uri="{BB962C8B-B14F-4D97-AF65-F5344CB8AC3E}">
        <p14:creationId xmlns:p14="http://schemas.microsoft.com/office/powerpoint/2010/main" val="37291640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8</a:t>
            </a:r>
            <a:endParaRPr lang="en-US" sz="23900" dirty="0"/>
          </a:p>
        </p:txBody>
      </p:sp>
    </p:spTree>
    <p:extLst>
      <p:ext uri="{BB962C8B-B14F-4D97-AF65-F5344CB8AC3E}">
        <p14:creationId xmlns:p14="http://schemas.microsoft.com/office/powerpoint/2010/main" val="39532198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6</a:t>
            </a:r>
            <a:endParaRPr lang="en-US" sz="23900" dirty="0"/>
          </a:p>
        </p:txBody>
      </p:sp>
    </p:spTree>
    <p:extLst>
      <p:ext uri="{BB962C8B-B14F-4D97-AF65-F5344CB8AC3E}">
        <p14:creationId xmlns:p14="http://schemas.microsoft.com/office/powerpoint/2010/main" val="19844350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3</a:t>
            </a:r>
            <a:endParaRPr lang="en-US" sz="23900" dirty="0"/>
          </a:p>
        </p:txBody>
      </p:sp>
    </p:spTree>
    <p:extLst>
      <p:ext uri="{BB962C8B-B14F-4D97-AF65-F5344CB8AC3E}">
        <p14:creationId xmlns:p14="http://schemas.microsoft.com/office/powerpoint/2010/main" val="1884783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dirty="0" smtClean="0"/>
              <a:t>Trial 5</a:t>
            </a:r>
            <a:endParaRPr lang="en-US" sz="72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868741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3</a:t>
            </a:r>
            <a:endParaRPr lang="en-US" sz="23900" dirty="0"/>
          </a:p>
        </p:txBody>
      </p:sp>
    </p:spTree>
    <p:extLst>
      <p:ext uri="{BB962C8B-B14F-4D97-AF65-F5344CB8AC3E}">
        <p14:creationId xmlns:p14="http://schemas.microsoft.com/office/powerpoint/2010/main" val="1742196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9</a:t>
            </a:r>
            <a:endParaRPr lang="en-US" sz="23900" dirty="0"/>
          </a:p>
        </p:txBody>
      </p:sp>
    </p:spTree>
    <p:extLst>
      <p:ext uri="{BB962C8B-B14F-4D97-AF65-F5344CB8AC3E}">
        <p14:creationId xmlns:p14="http://schemas.microsoft.com/office/powerpoint/2010/main" val="35679824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7</a:t>
            </a:r>
            <a:endParaRPr lang="en-US" sz="23900" dirty="0"/>
          </a:p>
        </p:txBody>
      </p:sp>
    </p:spTree>
    <p:extLst>
      <p:ext uri="{BB962C8B-B14F-4D97-AF65-F5344CB8AC3E}">
        <p14:creationId xmlns:p14="http://schemas.microsoft.com/office/powerpoint/2010/main" val="31215280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6</a:t>
            </a:r>
            <a:endParaRPr lang="en-US" sz="23900" dirty="0"/>
          </a:p>
        </p:txBody>
      </p:sp>
    </p:spTree>
    <p:extLst>
      <p:ext uri="{BB962C8B-B14F-4D97-AF65-F5344CB8AC3E}">
        <p14:creationId xmlns:p14="http://schemas.microsoft.com/office/powerpoint/2010/main" val="42855016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8</a:t>
            </a:r>
            <a:endParaRPr lang="en-US" sz="23900" dirty="0"/>
          </a:p>
        </p:txBody>
      </p:sp>
    </p:spTree>
    <p:extLst>
      <p:ext uri="{BB962C8B-B14F-4D97-AF65-F5344CB8AC3E}">
        <p14:creationId xmlns:p14="http://schemas.microsoft.com/office/powerpoint/2010/main" val="24325502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0</a:t>
            </a:r>
            <a:endParaRPr lang="en-US" sz="23900" dirty="0"/>
          </a:p>
        </p:txBody>
      </p:sp>
    </p:spTree>
    <p:extLst>
      <p:ext uri="{BB962C8B-B14F-4D97-AF65-F5344CB8AC3E}">
        <p14:creationId xmlns:p14="http://schemas.microsoft.com/office/powerpoint/2010/main" val="31827059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1</a:t>
            </a:r>
            <a:endParaRPr lang="en-US" sz="23900" dirty="0"/>
          </a:p>
        </p:txBody>
      </p:sp>
    </p:spTree>
    <p:extLst>
      <p:ext uri="{BB962C8B-B14F-4D97-AF65-F5344CB8AC3E}">
        <p14:creationId xmlns:p14="http://schemas.microsoft.com/office/powerpoint/2010/main" val="15997908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5</a:t>
            </a:r>
            <a:endParaRPr lang="en-US" sz="23900" dirty="0"/>
          </a:p>
        </p:txBody>
      </p:sp>
    </p:spTree>
    <p:extLst>
      <p:ext uri="{BB962C8B-B14F-4D97-AF65-F5344CB8AC3E}">
        <p14:creationId xmlns:p14="http://schemas.microsoft.com/office/powerpoint/2010/main" val="25873680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9</a:t>
            </a:r>
            <a:endParaRPr lang="en-US" sz="23900" dirty="0"/>
          </a:p>
        </p:txBody>
      </p:sp>
    </p:spTree>
    <p:extLst>
      <p:ext uri="{BB962C8B-B14F-4D97-AF65-F5344CB8AC3E}">
        <p14:creationId xmlns:p14="http://schemas.microsoft.com/office/powerpoint/2010/main" val="40716892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4</a:t>
            </a:r>
            <a:endParaRPr lang="en-US" sz="23900" dirty="0"/>
          </a:p>
        </p:txBody>
      </p:sp>
    </p:spTree>
    <p:extLst>
      <p:ext uri="{BB962C8B-B14F-4D97-AF65-F5344CB8AC3E}">
        <p14:creationId xmlns:p14="http://schemas.microsoft.com/office/powerpoint/2010/main" val="2031265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2</a:t>
            </a:r>
            <a:endParaRPr lang="en-US" sz="23900" dirty="0"/>
          </a:p>
        </p:txBody>
      </p:sp>
    </p:spTree>
    <p:extLst>
      <p:ext uri="{BB962C8B-B14F-4D97-AF65-F5344CB8AC3E}">
        <p14:creationId xmlns:p14="http://schemas.microsoft.com/office/powerpoint/2010/main" val="29034487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dirty="0" smtClean="0"/>
              <a:t>Experiment complete</a:t>
            </a:r>
            <a:endParaRPr lang="en-US" dirty="0"/>
          </a:p>
        </p:txBody>
      </p:sp>
    </p:spTree>
    <p:extLst>
      <p:ext uri="{BB962C8B-B14F-4D97-AF65-F5344CB8AC3E}">
        <p14:creationId xmlns:p14="http://schemas.microsoft.com/office/powerpoint/2010/main" val="574181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3</a:t>
            </a:r>
            <a:endParaRPr lang="en-US" sz="23900" dirty="0"/>
          </a:p>
        </p:txBody>
      </p:sp>
    </p:spTree>
    <p:extLst>
      <p:ext uri="{BB962C8B-B14F-4D97-AF65-F5344CB8AC3E}">
        <p14:creationId xmlns:p14="http://schemas.microsoft.com/office/powerpoint/2010/main" val="1583899660"/>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 y="1600200"/>
            <a:ext cx="9008532" cy="5088467"/>
          </a:xfrm>
        </p:spPr>
        <p:txBody>
          <a:bodyPr/>
          <a:lstStyle/>
          <a:p>
            <a:r>
              <a:rPr lang="en-US" dirty="0" smtClean="0"/>
              <a:t>Data collection </a:t>
            </a:r>
          </a:p>
          <a:p>
            <a:r>
              <a:rPr lang="en-US" dirty="0" smtClean="0"/>
              <a:t>Brainstorm and discuss how you will represent and interpret this data, IV, DV, improvements etc…</a:t>
            </a:r>
          </a:p>
          <a:p>
            <a:r>
              <a:rPr lang="en-US" dirty="0" smtClean="0"/>
              <a:t>You can now start your investigation write-up</a:t>
            </a:r>
          </a:p>
          <a:p>
            <a:r>
              <a:rPr lang="en-US" dirty="0" smtClean="0"/>
              <a:t>DUE at the beginning of Wednesday’s period. </a:t>
            </a:r>
            <a:endParaRPr lang="en-US" dirty="0"/>
          </a:p>
        </p:txBody>
      </p:sp>
    </p:spTree>
    <p:extLst>
      <p:ext uri="{BB962C8B-B14F-4D97-AF65-F5344CB8AC3E}">
        <p14:creationId xmlns:p14="http://schemas.microsoft.com/office/powerpoint/2010/main" val="12439237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Turnitin</a:t>
            </a:r>
            <a:endParaRPr lang="en-US" dirty="0"/>
          </a:p>
        </p:txBody>
      </p:sp>
      <p:sp>
        <p:nvSpPr>
          <p:cNvPr id="3" name="Content Placeholder 2"/>
          <p:cNvSpPr>
            <a:spLocks noGrp="1"/>
          </p:cNvSpPr>
          <p:nvPr>
            <p:ph idx="1"/>
          </p:nvPr>
        </p:nvSpPr>
        <p:spPr/>
        <p:txBody>
          <a:bodyPr/>
          <a:lstStyle/>
          <a:p>
            <a:r>
              <a:rPr lang="en-US" dirty="0" smtClean="0"/>
              <a:t>ID</a:t>
            </a:r>
          </a:p>
          <a:p>
            <a:r>
              <a:rPr lang="en-US" dirty="0" smtClean="0"/>
              <a:t>Password: </a:t>
            </a:r>
            <a:endParaRPr lang="en-US" dirty="0"/>
          </a:p>
        </p:txBody>
      </p:sp>
    </p:spTree>
    <p:extLst>
      <p:ext uri="{BB962C8B-B14F-4D97-AF65-F5344CB8AC3E}">
        <p14:creationId xmlns:p14="http://schemas.microsoft.com/office/powerpoint/2010/main" val="2102413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7</a:t>
            </a:r>
            <a:endParaRPr lang="en-US" sz="23900" dirty="0"/>
          </a:p>
        </p:txBody>
      </p:sp>
    </p:spTree>
    <p:extLst>
      <p:ext uri="{BB962C8B-B14F-4D97-AF65-F5344CB8AC3E}">
        <p14:creationId xmlns:p14="http://schemas.microsoft.com/office/powerpoint/2010/main" val="273178965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0</a:t>
            </a:r>
            <a:endParaRPr lang="en-US" sz="23900" dirty="0"/>
          </a:p>
        </p:txBody>
      </p:sp>
    </p:spTree>
    <p:extLst>
      <p:ext uri="{BB962C8B-B14F-4D97-AF65-F5344CB8AC3E}">
        <p14:creationId xmlns:p14="http://schemas.microsoft.com/office/powerpoint/2010/main" val="133967936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23900" dirty="0" smtClean="0"/>
              <a:t>1</a:t>
            </a:r>
            <a:endParaRPr lang="en-US" sz="23900" dirty="0"/>
          </a:p>
        </p:txBody>
      </p:sp>
    </p:spTree>
    <p:extLst>
      <p:ext uri="{BB962C8B-B14F-4D97-AF65-F5344CB8AC3E}">
        <p14:creationId xmlns:p14="http://schemas.microsoft.com/office/powerpoint/2010/main" val="178032585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wilight">
  <a:themeElements>
    <a:clrScheme name="Twilight">
      <a:dk1>
        <a:sysClr val="windowText" lastClr="000000"/>
      </a:dk1>
      <a:lt1>
        <a:sysClr val="window" lastClr="FFFFFF"/>
      </a:lt1>
      <a:dk2>
        <a:srgbClr val="24213E"/>
      </a:dk2>
      <a:lt2>
        <a:srgbClr val="E9EAF0"/>
      </a:lt2>
      <a:accent1>
        <a:srgbClr val="E8BC4A"/>
      </a:accent1>
      <a:accent2>
        <a:srgbClr val="83C1C6"/>
      </a:accent2>
      <a:accent3>
        <a:srgbClr val="E78D35"/>
      </a:accent3>
      <a:accent4>
        <a:srgbClr val="909CE1"/>
      </a:accent4>
      <a:accent5>
        <a:srgbClr val="839C41"/>
      </a:accent5>
      <a:accent6>
        <a:srgbClr val="CC5439"/>
      </a:accent6>
      <a:hlink>
        <a:srgbClr val="1C6CF1"/>
      </a:hlink>
      <a:folHlink>
        <a:srgbClr val="C649E0"/>
      </a:folHlink>
    </a:clrScheme>
    <a:fontScheme name="Twilight">
      <a:maj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wi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fov="600000">
              <a:rot lat="0" lon="0" rev="0"/>
            </a:camera>
            <a:lightRig rig="threePt" dir="t">
              <a:rot lat="0" lon="0" rev="1200000"/>
            </a:lightRig>
          </a:scene3d>
          <a:sp3d>
            <a:bevelT w="63500" h="25400"/>
          </a:sp3d>
        </a:effectStyle>
      </a:effectStyleLst>
      <a:bgFillStyleLst>
        <a:solidFill>
          <a:schemeClr val="phClr"/>
        </a:solidFill>
        <a:gradFill rotWithShape="1">
          <a:gsLst>
            <a:gs pos="0">
              <a:schemeClr val="bg1">
                <a:shade val="100000"/>
                <a:satMod val="300000"/>
              </a:schemeClr>
            </a:gs>
            <a:gs pos="31000">
              <a:schemeClr val="bg1">
                <a:tint val="100000"/>
                <a:satMod val="300000"/>
              </a:schemeClr>
            </a:gs>
            <a:gs pos="62000">
              <a:schemeClr val="phClr">
                <a:tint val="100000"/>
                <a:shade val="100000"/>
                <a:satMod val="100000"/>
              </a:schemeClr>
            </a:gs>
            <a:gs pos="100000">
              <a:schemeClr val="phClr">
                <a:shade val="100000"/>
                <a:hueMod val="93000"/>
                <a:satMod val="50000"/>
                <a:lumMod val="200000"/>
              </a:schemeClr>
            </a:gs>
          </a:gsLst>
          <a:lin ang="5400000" scaled="0"/>
        </a:gradFill>
        <a:gradFill rotWithShape="1">
          <a:gsLst>
            <a:gs pos="0">
              <a:schemeClr val="phClr">
                <a:tint val="100000"/>
                <a:satMod val="100000"/>
              </a:schemeClr>
            </a:gs>
            <a:gs pos="100000">
              <a:schemeClr val="phClr">
                <a:tint val="100000"/>
                <a:shade val="100000"/>
                <a:alpha val="100000"/>
                <a:hueMod val="100000"/>
                <a:satMod val="150000"/>
                <a:lumMod val="5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Twilight.thmx</Template>
  <TotalTime>55</TotalTime>
  <Words>297</Words>
  <Application>Microsoft Macintosh PowerPoint</Application>
  <PresentationFormat>On-screen Show (4:3)</PresentationFormat>
  <Paragraphs>74</Paragraphs>
  <Slides>61</Slides>
  <Notes>0</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Twilight</vt:lpstr>
      <vt:lpstr>Examining STM through the Serial Position Effect </vt:lpstr>
      <vt:lpstr>Ethics</vt:lpstr>
      <vt:lpstr>Experimenter to read…</vt:lpstr>
      <vt:lpstr>Trial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Trial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Trial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Trial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Trial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Turnitin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Examining STM through the Serial Position Effect </dc:title>
  <dc:creator>Chanel March</dc:creator>
  <cp:lastModifiedBy>Chanel March</cp:lastModifiedBy>
  <cp:revision>6</cp:revision>
  <dcterms:created xsi:type="dcterms:W3CDTF">2016-03-31T10:46:43Z</dcterms:created>
  <dcterms:modified xsi:type="dcterms:W3CDTF">2016-03-31T11:41:50Z</dcterms:modified>
</cp:coreProperties>
</file>