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8" r:id="rId1"/>
  </p:sldMasterIdLst>
  <p:notesMasterIdLst>
    <p:notesMasterId r:id="rId12"/>
  </p:notesMasterIdLst>
  <p:sldIdLst>
    <p:sldId id="256" r:id="rId2"/>
    <p:sldId id="257" r:id="rId3"/>
    <p:sldId id="266" r:id="rId4"/>
    <p:sldId id="268" r:id="rId5"/>
    <p:sldId id="259" r:id="rId6"/>
    <p:sldId id="260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8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45D33-E5EB-3B4D-A257-8C149331490B}" type="datetimeFigureOut">
              <a:rPr lang="en-US" smtClean="0"/>
              <a:t>29/03/16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7455-FA01-4A4F-9369-46375CB96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9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be referred to as either STM or WM</a:t>
            </a:r>
          </a:p>
          <a:p>
            <a:r>
              <a:rPr lang="en-US" dirty="0" smtClean="0"/>
              <a:t>Use STM when discussing multi-store memory</a:t>
            </a:r>
          </a:p>
          <a:p>
            <a:r>
              <a:rPr lang="en-US" dirty="0" smtClean="0"/>
              <a:t>Use WM when discussing </a:t>
            </a:r>
            <a:r>
              <a:rPr lang="en-US" dirty="0" err="1" smtClean="0"/>
              <a:t>Baddeley</a:t>
            </a:r>
            <a:r>
              <a:rPr lang="en-US" dirty="0" smtClean="0"/>
              <a:t> &amp; Hitch Model of WM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7455-FA01-4A4F-9369-46375CB969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5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Displacement: When STM is 'full', new information displaces or 'pushes out’ old information and takes its place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Interference: memory can be disrupted or interfered with by what we have previously learned or by what we will learn in the future.</a:t>
            </a:r>
          </a:p>
          <a:p>
            <a:r>
              <a:rPr lang="en-US" dirty="0" smtClean="0"/>
              <a:t>Decay: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7455-FA01-4A4F-9369-46375CB969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49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Asymtote</a:t>
            </a:r>
            <a:r>
              <a:rPr lang="en-US" baseline="0" dirty="0" smtClean="0"/>
              <a:t> – as STM reached capacity, items are displaced before they can be adequately rehearsed and stored in LTM. Items not stored in LTM or are displaced from STM. </a:t>
            </a:r>
          </a:p>
          <a:p>
            <a:r>
              <a:rPr lang="en-US" baseline="0" dirty="0" smtClean="0"/>
              <a:t>Means close to the horizontal. Inferior recall for items in middle of list.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967455-FA01-4A4F-9369-46375CB969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9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D26B-DFC2-4248-8ED0-AD3E108CBDD7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4C003-38E8-486A-9BFD-47E55D87241C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EAA3-934B-41DB-B3B1-806F4BE5CC37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F932-D99A-4087-BFB1-EA42FAFC8D2C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96367-2F2B-4F6E-ACF4-15FA13738E10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498D-21C7-408B-8EF5-5B55DEF0BFD5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246E-8FD1-42FF-94A4-E4133095C37A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939D4-B818-4372-B1EE-7CB6D5BBC74A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5E438-4D0D-4834-B658-A90420491D98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ADFA-7142-4015-85E6-1712F15FA709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581E0-D653-4D78-A48F-41D80498BC7E}" type="datetime1">
              <a:rPr lang="en-US" smtClean="0"/>
              <a:pPr/>
              <a:t>29/03/16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B3AFFF1-9C47-49F0-AE12-AF188F3F4E82}" type="datetime1">
              <a:rPr lang="en-US" smtClean="0"/>
              <a:pPr/>
              <a:t>29/03/16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9" r:id="rId1"/>
    <p:sldLayoutId id="2147484730" r:id="rId2"/>
    <p:sldLayoutId id="2147484731" r:id="rId3"/>
    <p:sldLayoutId id="2147484732" r:id="rId4"/>
    <p:sldLayoutId id="2147484733" r:id="rId5"/>
    <p:sldLayoutId id="2147484734" r:id="rId6"/>
    <p:sldLayoutId id="2147484735" r:id="rId7"/>
    <p:sldLayoutId id="2147484736" r:id="rId8"/>
    <p:sldLayoutId id="2147484737" r:id="rId9"/>
    <p:sldLayoutId id="2147484738" r:id="rId10"/>
    <p:sldLayoutId id="214748473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Year 12 ATAR Investigation</a:t>
            </a:r>
          </a:p>
          <a:p>
            <a:r>
              <a:rPr lang="en-US" dirty="0" smtClean="0"/>
              <a:t>Assessment 3</a:t>
            </a:r>
          </a:p>
          <a:p>
            <a:r>
              <a:rPr lang="en-US" dirty="0" smtClean="0"/>
              <a:t>Weight: 7.5</a:t>
            </a:r>
            <a:r>
              <a:rPr lang="en-US" dirty="0" smtClean="0"/>
              <a:t>%</a:t>
            </a:r>
          </a:p>
          <a:p>
            <a:r>
              <a:rPr lang="en-US" dirty="0" smtClean="0"/>
              <a:t>Experiment in class – 1</a:t>
            </a:r>
            <a:r>
              <a:rPr lang="en-US" baseline="30000" dirty="0" smtClean="0"/>
              <a:t>st</a:t>
            </a:r>
            <a:r>
              <a:rPr lang="en-US" dirty="0" smtClean="0"/>
              <a:t> April </a:t>
            </a:r>
            <a:endParaRPr lang="en-US" dirty="0" smtClean="0"/>
          </a:p>
          <a:p>
            <a:r>
              <a:rPr lang="en-US" dirty="0" smtClean="0"/>
              <a:t>Complete write-up in class – 5</a:t>
            </a:r>
            <a:r>
              <a:rPr lang="en-US" baseline="30000" dirty="0" smtClean="0"/>
              <a:t>th</a:t>
            </a:r>
            <a:r>
              <a:rPr lang="en-US" dirty="0" smtClean="0"/>
              <a:t> and 6</a:t>
            </a:r>
            <a:r>
              <a:rPr lang="en-US" baseline="30000" dirty="0" smtClean="0"/>
              <a:t>th</a:t>
            </a:r>
            <a:r>
              <a:rPr lang="en-US" dirty="0" smtClean="0"/>
              <a:t> April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Investigation:</a:t>
            </a:r>
            <a:br>
              <a:rPr lang="en-US" dirty="0" smtClean="0"/>
            </a:br>
            <a:r>
              <a:rPr lang="en-US" dirty="0" smtClean="0"/>
              <a:t>examining short-term memory through the serial position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2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class write-up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Take half page notes in</a:t>
            </a:r>
          </a:p>
          <a:p>
            <a:r>
              <a:rPr lang="en-US" sz="2400" dirty="0" smtClean="0"/>
              <a:t>Investigation skills </a:t>
            </a:r>
            <a:r>
              <a:rPr lang="en-US" sz="2400" dirty="0" smtClean="0"/>
              <a:t>handbook</a:t>
            </a:r>
            <a:endParaRPr lang="en-US" sz="2400" dirty="0"/>
          </a:p>
          <a:p>
            <a:r>
              <a:rPr lang="en-US" sz="2400" dirty="0" smtClean="0"/>
              <a:t>Data sheet</a:t>
            </a:r>
          </a:p>
          <a:p>
            <a:r>
              <a:rPr lang="en-US" sz="2400" dirty="0" smtClean="0"/>
              <a:t>Information sheet 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Read information letter</a:t>
            </a:r>
          </a:p>
          <a:p>
            <a:r>
              <a:rPr lang="en-US" sz="2000" dirty="0" smtClean="0"/>
              <a:t>Parent/guardian sign consent form if under 18 years old</a:t>
            </a:r>
          </a:p>
          <a:p>
            <a:r>
              <a:rPr lang="en-US" sz="2000" dirty="0" smtClean="0"/>
              <a:t>Start background research on short-term memory and the serial position effect</a:t>
            </a:r>
          </a:p>
          <a:p>
            <a:r>
              <a:rPr lang="en-US" sz="2000" dirty="0" smtClean="0"/>
              <a:t>Prepare half page of notes to assist with introduction </a:t>
            </a:r>
            <a:r>
              <a:rPr lang="en-US" sz="2000" dirty="0" smtClean="0"/>
              <a:t>(include your reference list)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628177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274638"/>
            <a:ext cx="9144000" cy="4114800"/>
          </a:xfrm>
        </p:spPr>
        <p:txBody>
          <a:bodyPr/>
          <a:lstStyle/>
          <a:p>
            <a:r>
              <a:rPr lang="en-US" sz="2800" u="sng" dirty="0" smtClean="0">
                <a:solidFill>
                  <a:srgbClr val="FF6600"/>
                </a:solidFill>
              </a:rPr>
              <a:t>Multi-store Model of Memory </a:t>
            </a:r>
            <a:r>
              <a:rPr lang="en-US" sz="2800" u="sng" dirty="0" smtClean="0">
                <a:solidFill>
                  <a:srgbClr val="FF6600"/>
                </a:solidFill>
                <a:sym typeface="Wingdings"/>
              </a:rPr>
              <a:t> </a:t>
            </a:r>
            <a:r>
              <a:rPr lang="en-US" sz="2800" u="sng" dirty="0" smtClean="0">
                <a:solidFill>
                  <a:srgbClr val="FF6600"/>
                </a:solidFill>
              </a:rPr>
              <a:t>Atkinson &amp; </a:t>
            </a:r>
            <a:r>
              <a:rPr lang="en-US" sz="2800" u="sng" dirty="0" err="1" smtClean="0">
                <a:solidFill>
                  <a:srgbClr val="FF6600"/>
                </a:solidFill>
              </a:rPr>
              <a:t>Shiffrin</a:t>
            </a:r>
            <a:r>
              <a:rPr lang="en-US" sz="2800" u="sng" dirty="0" smtClean="0">
                <a:solidFill>
                  <a:srgbClr val="FF6600"/>
                </a:solidFill>
              </a:rPr>
              <a:t> (1968) 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Sensory</a:t>
            </a:r>
            <a:r>
              <a:rPr lang="en-US" dirty="0" smtClean="0"/>
              <a:t> (very brief, transferred to STM if person pays attention to it)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Short-term </a:t>
            </a:r>
            <a:r>
              <a:rPr lang="en-US" dirty="0" smtClean="0"/>
              <a:t>(limited store of actively conscious memory, transferred to LTM if it has been encoded)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Long-term </a:t>
            </a:r>
            <a:r>
              <a:rPr lang="en-US" dirty="0" smtClean="0"/>
              <a:t>(like a computer hard-drive, limitless in capacity, needs retrieval to bring it back into conscious awareness)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2405061"/>
            <a:ext cx="5619750" cy="421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Short-term memory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Capacity: 7 (+ or – 2) items</a:t>
            </a:r>
          </a:p>
          <a:p>
            <a:r>
              <a:rPr lang="en-US" dirty="0" smtClean="0"/>
              <a:t>Duration: 12-30 seconds</a:t>
            </a:r>
          </a:p>
          <a:p>
            <a:r>
              <a:rPr lang="en-US" dirty="0" smtClean="0"/>
              <a:t>Function: STM holds information in awareness for a short period of time – long enough to use for mental tasks</a:t>
            </a:r>
          </a:p>
          <a:p>
            <a:r>
              <a:rPr lang="en-US" dirty="0" smtClean="0"/>
              <a:t>Encoding: mostly acoustic. </a:t>
            </a:r>
            <a:r>
              <a:rPr lang="en-US" dirty="0" smtClean="0"/>
              <a:t>Attention </a:t>
            </a:r>
            <a:r>
              <a:rPr lang="en-US" dirty="0" smtClean="0"/>
              <a:t>and rehearsal will help store information in LTM.</a:t>
            </a:r>
          </a:p>
          <a:p>
            <a:r>
              <a:rPr lang="en-US" dirty="0" smtClean="0"/>
              <a:t>Forgetting: Displacement and </a:t>
            </a:r>
            <a:r>
              <a:rPr lang="en-US" dirty="0" smtClean="0"/>
              <a:t>interference. </a:t>
            </a:r>
            <a:endParaRPr lang="en-US" dirty="0" smtClean="0"/>
          </a:p>
          <a:p>
            <a:r>
              <a:rPr lang="en-US" dirty="0" smtClean="0"/>
              <a:t>Example: remembering an address long enough to look it up on an online street map service.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69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position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Experiments </a:t>
            </a:r>
            <a:r>
              <a:rPr lang="en-US" sz="2400" dirty="0"/>
              <a:t>show that when participants are presented with a list of words, they tend to remember the first few and last few words and are more likely to forget those in the middle of the list.</a:t>
            </a:r>
          </a:p>
          <a:p>
            <a:r>
              <a:rPr lang="en-US" sz="2400" dirty="0"/>
              <a:t>This is known as the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b="1" dirty="0">
                <a:solidFill>
                  <a:srgbClr val="FF6600"/>
                </a:solidFill>
              </a:rPr>
              <a:t>serial position effect</a:t>
            </a:r>
            <a:r>
              <a:rPr lang="en-US" sz="2400" dirty="0"/>
              <a:t>. The tendency to recall earlier words is called the </a:t>
            </a:r>
            <a:r>
              <a:rPr lang="en-US" sz="2400" u="sng" dirty="0"/>
              <a:t>primary effect</a:t>
            </a:r>
            <a:r>
              <a:rPr lang="en-US" sz="2400" dirty="0"/>
              <a:t>; the tendency to recall the later words is called the </a:t>
            </a:r>
            <a:r>
              <a:rPr lang="en-US" sz="2400" u="sng" dirty="0" err="1"/>
              <a:t>recency</a:t>
            </a:r>
            <a:r>
              <a:rPr lang="en-US" sz="2400" u="sng" dirty="0"/>
              <a:t> effect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7571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position effect</a:t>
            </a:r>
            <a:br>
              <a:rPr lang="en-US" dirty="0" smtClean="0"/>
            </a:br>
            <a:r>
              <a:rPr lang="en-US" dirty="0" smtClean="0"/>
              <a:t>U-shape graph of recall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l="-33268" r="-33268"/>
          <a:stretch>
            <a:fillRect/>
          </a:stretch>
        </p:blipFill>
        <p:spPr>
          <a:xfrm>
            <a:off x="-615127" y="1600199"/>
            <a:ext cx="9997252" cy="5190881"/>
          </a:xfrm>
        </p:spPr>
      </p:pic>
    </p:spTree>
    <p:extLst>
      <p:ext uri="{BB962C8B-B14F-4D97-AF65-F5344CB8AC3E}">
        <p14:creationId xmlns:p14="http://schemas.microsoft.com/office/powerpoint/2010/main" val="364786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past studies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smtClean="0"/>
              <a:t>Simply Psychology website:</a:t>
            </a:r>
          </a:p>
          <a:p>
            <a:pPr lvl="1"/>
            <a:r>
              <a:rPr lang="en-US" sz="2400" dirty="0"/>
              <a:t>Murdock (1962) </a:t>
            </a:r>
            <a:r>
              <a:rPr lang="en-US" sz="2400" dirty="0" smtClean="0"/>
              <a:t>Experiment</a:t>
            </a:r>
          </a:p>
          <a:p>
            <a:pPr lvl="1"/>
            <a:r>
              <a:rPr lang="en-US" sz="2400" dirty="0" err="1"/>
              <a:t>Glanzer</a:t>
            </a:r>
            <a:r>
              <a:rPr lang="en-US" sz="2400" dirty="0"/>
              <a:t> and </a:t>
            </a:r>
            <a:r>
              <a:rPr lang="en-US" sz="2400" dirty="0" err="1"/>
              <a:t>Cunitz</a:t>
            </a:r>
            <a:r>
              <a:rPr lang="en-US" sz="2400" dirty="0"/>
              <a:t> (1966) </a:t>
            </a:r>
            <a:r>
              <a:rPr lang="en-US" sz="2400" dirty="0" smtClean="0"/>
              <a:t>Experiment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r>
              <a:rPr lang="en-US" sz="2400" dirty="0" smtClean="0"/>
              <a:t>Refer to previous studied in your introduction!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3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 write-up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Investigation skills handbook</a:t>
            </a:r>
          </a:p>
          <a:p>
            <a:r>
              <a:rPr lang="en-US" sz="2400" dirty="0" smtClean="0"/>
              <a:t>Structure</a:t>
            </a:r>
          </a:p>
          <a:p>
            <a:r>
              <a:rPr lang="en-US" sz="2400" dirty="0" smtClean="0"/>
              <a:t>Language</a:t>
            </a:r>
          </a:p>
          <a:p>
            <a:r>
              <a:rPr lang="en-US" sz="2400" dirty="0" smtClean="0"/>
              <a:t>Referencing – APA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82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Conduct experiment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Discuss ethical considerations </a:t>
            </a:r>
          </a:p>
          <a:p>
            <a:r>
              <a:rPr lang="en-US" sz="2400" dirty="0" smtClean="0"/>
              <a:t>Remember the procedure, materials </a:t>
            </a:r>
            <a:r>
              <a:rPr lang="en-US" sz="2400" dirty="0" err="1" smtClean="0"/>
              <a:t>etc</a:t>
            </a:r>
            <a:r>
              <a:rPr lang="en-US" sz="2400" dirty="0" smtClean="0"/>
              <a:t> for write-up</a:t>
            </a:r>
          </a:p>
          <a:p>
            <a:r>
              <a:rPr lang="en-US" sz="2400" dirty="0" smtClean="0"/>
              <a:t>Starting with informed consent and ending with debrief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437109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华文新魏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Horizon.thmx</Template>
  <TotalTime>108</TotalTime>
  <Words>508</Words>
  <Application>Microsoft Macintosh PowerPoint</Application>
  <PresentationFormat>On-screen Show (4:3)</PresentationFormat>
  <Paragraphs>56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Horizon</vt:lpstr>
      <vt:lpstr>Investigation: examining short-term memory through the serial position effect</vt:lpstr>
      <vt:lpstr>PowerPoint Presentation</vt:lpstr>
      <vt:lpstr>PowerPoint Presentation</vt:lpstr>
      <vt:lpstr>Short-term memory</vt:lpstr>
      <vt:lpstr>serial position effect</vt:lpstr>
      <vt:lpstr>Serial position effect U-shape graph of recall</vt:lpstr>
      <vt:lpstr>Research past studies </vt:lpstr>
      <vt:lpstr>Investigation write-up </vt:lpstr>
      <vt:lpstr>Conduct experiment </vt:lpstr>
      <vt:lpstr>In class write-up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Investigation: examining short-term memory through the serial position effect</dc:title>
  <dc:creator>Chanel March</dc:creator>
  <cp:lastModifiedBy>Chanel March</cp:lastModifiedBy>
  <cp:revision>14</cp:revision>
  <dcterms:created xsi:type="dcterms:W3CDTF">2016-03-28T04:13:14Z</dcterms:created>
  <dcterms:modified xsi:type="dcterms:W3CDTF">2016-03-29T01:28:35Z</dcterms:modified>
</cp:coreProperties>
</file>