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omet%20Bay%20College\2012%20Year%2011%20Physics\Laboratory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chart>
    <c:title>
      <c:tx>
        <c:rich>
          <a:bodyPr/>
          <a:lstStyle/>
          <a:p>
            <a:pPr>
              <a:defRPr/>
            </a:pPr>
            <a:r>
              <a:rPr lang="en-US"/>
              <a:t>Slope versus Average time</a:t>
            </a:r>
          </a:p>
        </c:rich>
      </c:tx>
      <c:layout>
        <c:manualLayout>
          <c:xMode val="edge"/>
          <c:yMode val="edge"/>
          <c:x val="0.22313188976377946"/>
          <c:y val="1.8518518518518538E-2"/>
        </c:manualLayout>
      </c:layout>
    </c:title>
    <c:plotArea>
      <c:layout>
        <c:manualLayout>
          <c:layoutTarget val="inner"/>
          <c:xMode val="edge"/>
          <c:yMode val="edge"/>
          <c:x val="9.1502187226596685E-2"/>
          <c:y val="0.19480351414406538"/>
          <c:w val="0.8777548118985139"/>
          <c:h val="0.67797025371828634"/>
        </c:manualLayout>
      </c:layout>
      <c:scatterChart>
        <c:scatterStyle val="smoothMarker"/>
        <c:ser>
          <c:idx val="0"/>
          <c:order val="0"/>
          <c:tx>
            <c:v>Averages</c:v>
          </c:tx>
          <c:xVal>
            <c:numRef>
              <c:f>Sheet1!$A$1:$A$3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45</c:v>
                </c:pt>
              </c:numCache>
            </c:numRef>
          </c:xVal>
          <c:yVal>
            <c:numRef>
              <c:f>Sheet1!$E$1:$E$3</c:f>
              <c:numCache>
                <c:formatCode>General</c:formatCode>
                <c:ptCount val="3"/>
                <c:pt idx="0">
                  <c:v>0.72000000000000031</c:v>
                </c:pt>
                <c:pt idx="1">
                  <c:v>0.45</c:v>
                </c:pt>
                <c:pt idx="2">
                  <c:v>0.24000000000000007</c:v>
                </c:pt>
              </c:numCache>
            </c:numRef>
          </c:yVal>
          <c:smooth val="1"/>
        </c:ser>
        <c:axId val="92646016"/>
        <c:axId val="92762496"/>
      </c:scatterChart>
      <c:valAx>
        <c:axId val="92646016"/>
        <c:scaling>
          <c:orientation val="minMax"/>
          <c:max val="45"/>
          <c:min val="15"/>
        </c:scaling>
        <c:axPos val="b"/>
        <c:numFmt formatCode="General" sourceLinked="1"/>
        <c:tickLblPos val="nextTo"/>
        <c:crossAx val="92762496"/>
        <c:crosses val="autoZero"/>
        <c:crossBetween val="midCat"/>
        <c:majorUnit val="15"/>
      </c:valAx>
      <c:valAx>
        <c:axId val="92762496"/>
        <c:scaling>
          <c:orientation val="minMax"/>
          <c:max val="0.8"/>
          <c:min val="0.2"/>
        </c:scaling>
        <c:axPos val="l"/>
        <c:majorGridlines/>
        <c:numFmt formatCode="General" sourceLinked="1"/>
        <c:tickLblPos val="nextTo"/>
        <c:crossAx val="92646016"/>
        <c:crosses val="autoZero"/>
        <c:crossBetween val="midCat"/>
        <c:majorUnit val="0.1"/>
        <c:minorUnit val="2.0000000000000021E-2"/>
      </c:valAx>
    </c:plotArea>
    <c:legend>
      <c:legendPos val="r"/>
      <c:layout>
        <c:manualLayout>
          <c:xMode val="edge"/>
          <c:yMode val="edge"/>
          <c:x val="0.5162777777777775"/>
          <c:y val="0.25206510644502744"/>
          <c:w val="0.18650000000000014"/>
          <c:h val="8.3717191601049998E-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/>
            </a:pPr>
            <a:r>
              <a:rPr lang="en-US"/>
              <a:t>Slope versus Final Velocity</a:t>
            </a:r>
          </a:p>
        </c:rich>
      </c:tx>
      <c:layout>
        <c:manualLayout>
          <c:xMode val="edge"/>
          <c:yMode val="edge"/>
          <c:x val="0.22313188976377937"/>
          <c:y val="1.8518518518518542E-2"/>
        </c:manualLayout>
      </c:layout>
    </c:title>
    <c:plotArea>
      <c:layout>
        <c:manualLayout>
          <c:layoutTarget val="inner"/>
          <c:xMode val="edge"/>
          <c:yMode val="edge"/>
          <c:x val="9.1502187226596671E-2"/>
          <c:y val="0.19480351414406533"/>
          <c:w val="0.87775481189851434"/>
          <c:h val="0.6779702537182869"/>
        </c:manualLayout>
      </c:layout>
      <c:scatterChart>
        <c:scatterStyle val="smoothMarker"/>
        <c:ser>
          <c:idx val="0"/>
          <c:order val="0"/>
          <c:tx>
            <c:v>Averages</c:v>
          </c:tx>
          <c:xVal>
            <c:numRef>
              <c:f>'Sheet1 (2)'!$A$1:$A$3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45</c:v>
                </c:pt>
              </c:numCache>
            </c:numRef>
          </c:xVal>
          <c:yVal>
            <c:numRef>
              <c:f>'Sheet1 (2)'!$E$1:$E$3</c:f>
              <c:numCache>
                <c:formatCode>General</c:formatCode>
                <c:ptCount val="3"/>
                <c:pt idx="0">
                  <c:v>0.96800000000000019</c:v>
                </c:pt>
                <c:pt idx="1">
                  <c:v>1.075</c:v>
                </c:pt>
                <c:pt idx="2">
                  <c:v>1.4289999999999996</c:v>
                </c:pt>
              </c:numCache>
            </c:numRef>
          </c:yVal>
          <c:smooth val="1"/>
        </c:ser>
        <c:axId val="92777472"/>
        <c:axId val="92787456"/>
      </c:scatterChart>
      <c:valAx>
        <c:axId val="92777472"/>
        <c:scaling>
          <c:orientation val="minMax"/>
          <c:max val="45"/>
          <c:min val="15"/>
        </c:scaling>
        <c:axPos val="b"/>
        <c:numFmt formatCode="General" sourceLinked="1"/>
        <c:tickLblPos val="nextTo"/>
        <c:crossAx val="92787456"/>
        <c:crosses val="autoZero"/>
        <c:crossBetween val="midCat"/>
        <c:majorUnit val="15"/>
      </c:valAx>
      <c:valAx>
        <c:axId val="92787456"/>
        <c:scaling>
          <c:orientation val="minMax"/>
          <c:max val="1.5"/>
          <c:min val="0.9"/>
        </c:scaling>
        <c:axPos val="l"/>
        <c:majorGridlines/>
        <c:numFmt formatCode="General" sourceLinked="1"/>
        <c:tickLblPos val="nextTo"/>
        <c:crossAx val="927774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162777777777775"/>
          <c:y val="0.25206510644502733"/>
          <c:w val="0.18650000000000022"/>
          <c:h val="8.3717191601049998E-2"/>
        </c:manualLayout>
      </c:layout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5817C-CDD0-4D94-963B-7DE178B32D68}" type="datetimeFigureOut">
              <a:rPr lang="en-US" smtClean="0"/>
              <a:t>2/28/2012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0DAC5-024C-4609-8F0A-47F3E856D179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2154-68F9-4C1C-A693-19FE933A48ED}" type="datetimeFigureOut">
              <a:rPr lang="en-US" smtClean="0"/>
              <a:pPr/>
              <a:t>2/28/2012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627F-5054-4910-9E32-C4C99898C0C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Lab Test 1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429684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sz="2800" dirty="0" smtClean="0"/>
              <a:t>Aim: To investigate accelerated motion </a:t>
            </a:r>
          </a:p>
          <a:p>
            <a:pPr>
              <a:buNone/>
            </a:pPr>
            <a:r>
              <a:rPr lang="en-AU" sz="2800" dirty="0" smtClean="0">
                <a:latin typeface="Bodoni MT Condensed" pitchFamily="18" charset="0"/>
              </a:rPr>
              <a:t>This is motion undergoing uniform acceleration – evident because u = 0 and the vehicle undergoes motion.</a:t>
            </a:r>
          </a:p>
          <a:p>
            <a:pPr>
              <a:buNone/>
            </a:pPr>
            <a:r>
              <a:rPr lang="en-AU" sz="2800" dirty="0" smtClean="0"/>
              <a:t>Hypothesis: Any object whose speed changes must be undergoing uniform acceleration (Reiss). The angle of descent affects an objects acceleration travelling downhill due to the influence of the vertical component – gravity (Connor). When the slope of the board increases, the acceleration of the toy vehicle will increase(Cameron). </a:t>
            </a:r>
          </a:p>
          <a:p>
            <a:pPr>
              <a:buNone/>
            </a:pPr>
            <a:r>
              <a:rPr lang="en-AU" sz="2800" dirty="0" smtClean="0"/>
              <a:t>Independent: Angle of the slope</a:t>
            </a:r>
          </a:p>
          <a:p>
            <a:pPr>
              <a:buNone/>
            </a:pPr>
            <a:r>
              <a:rPr lang="en-AU" sz="2800" dirty="0" smtClean="0"/>
              <a:t>Dependent: Time it takes to travel the distance determined</a:t>
            </a:r>
          </a:p>
          <a:p>
            <a:pPr>
              <a:buNone/>
            </a:pPr>
            <a:r>
              <a:rPr lang="en-AU" sz="2800" dirty="0" smtClean="0"/>
              <a:t>Controlled: Distance travelled (length of slope), Toy car, Types of material used, 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Materials:</a:t>
            </a:r>
          </a:p>
          <a:p>
            <a:pPr>
              <a:buNone/>
            </a:pPr>
            <a:r>
              <a:rPr lang="en-AU" sz="2800" dirty="0" smtClean="0"/>
              <a:t>Method:</a:t>
            </a:r>
          </a:p>
          <a:p>
            <a:pPr>
              <a:buNone/>
            </a:pPr>
            <a:r>
              <a:rPr lang="en-AU" sz="2800" dirty="0" smtClean="0"/>
              <a:t>Results: Based on the 80cm length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/>
          </a:p>
          <a:p>
            <a:pPr>
              <a:buNone/>
            </a:pPr>
            <a:r>
              <a:rPr lang="en-AU" sz="2800" dirty="0" smtClean="0"/>
              <a:t>Table: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857364"/>
          <a:ext cx="7072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356"/>
                <a:gridCol w="1185056"/>
                <a:gridCol w="1235005"/>
                <a:gridCol w="1219226"/>
                <a:gridCol w="160971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Angle of slope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Average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0.69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45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0.24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643042" y="3571876"/>
          <a:ext cx="5000660" cy="300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4876" y="628652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Slope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61572" y="5143512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Time to travel the distance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1714480" y="2428868"/>
          <a:ext cx="5357850" cy="3214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Results: Based on the last 10 cm length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/>
          </a:p>
          <a:p>
            <a:pPr>
              <a:buNone/>
            </a:pPr>
            <a:r>
              <a:rPr lang="en-AU" sz="2800" dirty="0" smtClean="0"/>
              <a:t>Table: </a:t>
            </a:r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400" dirty="0" smtClean="0"/>
              <a:t>a</a:t>
            </a:r>
            <a:r>
              <a:rPr lang="en-AU" sz="2400" baseline="-25000" dirty="0" smtClean="0"/>
              <a:t>15</a:t>
            </a:r>
            <a:r>
              <a:rPr lang="en-AU" sz="2400" dirty="0" smtClean="0"/>
              <a:t> = </a:t>
            </a:r>
            <a:r>
              <a:rPr lang="en-AU" sz="2400" u="sng" dirty="0" smtClean="0"/>
              <a:t>v - u</a:t>
            </a:r>
            <a:r>
              <a:rPr lang="en-AU" sz="2400" dirty="0" smtClean="0"/>
              <a:t> = </a:t>
            </a:r>
            <a:r>
              <a:rPr lang="en-AU" sz="2400" u="sng" dirty="0" smtClean="0"/>
              <a:t>0.968 - 0</a:t>
            </a:r>
            <a:r>
              <a:rPr lang="en-AU" sz="2400" dirty="0" smtClean="0"/>
              <a:t> = 1.344 ms</a:t>
            </a:r>
            <a:r>
              <a:rPr lang="en-AU" sz="2400" baseline="30000" dirty="0" smtClean="0"/>
              <a:t>-2</a:t>
            </a:r>
            <a:r>
              <a:rPr lang="en-AU" sz="2400" dirty="0" smtClean="0"/>
              <a:t>   a</a:t>
            </a:r>
            <a:r>
              <a:rPr lang="en-AU" sz="2400" baseline="-25000" dirty="0" smtClean="0"/>
              <a:t>30</a:t>
            </a:r>
            <a:r>
              <a:rPr lang="en-AU" sz="2400" dirty="0" smtClean="0"/>
              <a:t> = 2.389 ms</a:t>
            </a:r>
            <a:r>
              <a:rPr lang="en-AU" sz="2400" baseline="30000" dirty="0" smtClean="0"/>
              <a:t>-2</a:t>
            </a:r>
            <a:r>
              <a:rPr lang="en-AU" sz="2400" dirty="0" smtClean="0"/>
              <a:t>    a</a:t>
            </a:r>
            <a:r>
              <a:rPr lang="en-AU" sz="2400" baseline="-25000" dirty="0" smtClean="0"/>
              <a:t>45</a:t>
            </a:r>
            <a:r>
              <a:rPr lang="en-AU" sz="2400" dirty="0" smtClean="0"/>
              <a:t> = 5.954 ms</a:t>
            </a:r>
            <a:r>
              <a:rPr lang="en-AU" sz="2400" baseline="30000" dirty="0" smtClean="0"/>
              <a:t>-2</a:t>
            </a:r>
            <a:endParaRPr lang="en-AU" sz="2400" dirty="0" smtClean="0"/>
          </a:p>
          <a:p>
            <a:pPr>
              <a:spcBef>
                <a:spcPts val="0"/>
              </a:spcBef>
              <a:buNone/>
            </a:pPr>
            <a:r>
              <a:rPr lang="en-AU" sz="2400" dirty="0" smtClean="0"/>
              <a:t>             t         0.72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0" y="714356"/>
          <a:ext cx="8643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7"/>
                <a:gridCol w="1223208"/>
                <a:gridCol w="1223208"/>
                <a:gridCol w="1223208"/>
                <a:gridCol w="1037197"/>
                <a:gridCol w="2143141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Angle of slope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Trial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Average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Velocity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15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0.69-0.66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0.75-0.61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0.72-0.58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0.103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0.10/0.103 = 0.968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0.46-0.31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0.48-0.41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0.42-0.36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0.093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0.10/0.093 = 1.075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45</a:t>
                      </a:r>
                      <a:r>
                        <a:rPr lang="en-AU" baseline="30000" dirty="0" smtClean="0"/>
                        <a:t>o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0.26-0.19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0.38-0.17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0.22-0.22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0.07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0.10/0.07 = 1.429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6380" y="535782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Slope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35053" y="3836860"/>
            <a:ext cx="24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Velocity in the last 10cm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429684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Discussion: </a:t>
            </a:r>
          </a:p>
          <a:p>
            <a:pPr>
              <a:buNone/>
            </a:pPr>
            <a:r>
              <a:rPr lang="en-AU" sz="2800" b="1" dirty="0" smtClean="0"/>
              <a:t>(Explaining Results)</a:t>
            </a:r>
          </a:p>
          <a:p>
            <a:pPr>
              <a:buNone/>
            </a:pPr>
            <a:r>
              <a:rPr lang="en-AU" sz="2800" dirty="0" smtClean="0"/>
              <a:t>From the results on the graph it is observed that as the slope angle increases then the time to travel 80 cm decreases. </a:t>
            </a:r>
          </a:p>
          <a:p>
            <a:pPr>
              <a:buNone/>
            </a:pPr>
            <a:r>
              <a:rPr lang="en-AU" sz="2800" dirty="0" smtClean="0"/>
              <a:t>When comparing this to the equation s = </a:t>
            </a:r>
            <a:r>
              <a:rPr lang="en-AU" sz="2800" dirty="0" err="1" smtClean="0"/>
              <a:t>ut</a:t>
            </a:r>
            <a:r>
              <a:rPr lang="en-AU" sz="2800" dirty="0" smtClean="0"/>
              <a:t> + ½ at</a:t>
            </a:r>
            <a:r>
              <a:rPr lang="en-AU" sz="2800" baseline="30000" dirty="0" smtClean="0"/>
              <a:t>2</a:t>
            </a:r>
            <a:r>
              <a:rPr lang="en-AU" sz="2800" dirty="0" smtClean="0"/>
              <a:t>,  </a:t>
            </a:r>
          </a:p>
          <a:p>
            <a:pPr>
              <a:buNone/>
            </a:pPr>
            <a:r>
              <a:rPr lang="en-AU" sz="2800" dirty="0" smtClean="0"/>
              <a:t>	where u = 0, s = 0.8. Hence 0.8 = ½ at</a:t>
            </a:r>
            <a:r>
              <a:rPr lang="en-AU" sz="2800" baseline="30000" dirty="0" smtClean="0"/>
              <a:t>2</a:t>
            </a:r>
            <a:r>
              <a:rPr lang="en-AU" sz="2800" dirty="0" smtClean="0"/>
              <a:t>, or </a:t>
            </a:r>
            <a:r>
              <a:rPr lang="en-AU" sz="2800" u="sng" dirty="0" smtClean="0"/>
              <a:t>1.6</a:t>
            </a:r>
            <a:r>
              <a:rPr lang="en-AU" sz="2800" dirty="0" smtClean="0"/>
              <a:t> = a </a:t>
            </a:r>
          </a:p>
          <a:p>
            <a:pPr>
              <a:buNone/>
            </a:pPr>
            <a:r>
              <a:rPr lang="en-AU" sz="2800" dirty="0" smtClean="0"/>
              <a:t>								  t</a:t>
            </a:r>
            <a:r>
              <a:rPr lang="en-AU" sz="2800" baseline="30000" dirty="0" smtClean="0"/>
              <a:t>2</a:t>
            </a:r>
            <a:r>
              <a:rPr lang="en-AU" sz="2800" dirty="0" smtClean="0"/>
              <a:t>   </a:t>
            </a:r>
          </a:p>
          <a:p>
            <a:pPr>
              <a:buNone/>
            </a:pPr>
            <a:r>
              <a:rPr lang="en-AU" sz="2800" dirty="0" smtClean="0"/>
              <a:t> So as time decreases (slope increases) then the acceleration increases exponentially.  This is also seen in the second </a:t>
            </a:r>
            <a:r>
              <a:rPr lang="en-AU" sz="2800" dirty="0" smtClean="0"/>
              <a:t>graph </a:t>
            </a:r>
            <a:r>
              <a:rPr lang="en-AU" sz="2800" dirty="0" smtClean="0"/>
              <a:t>and set of results, where as the slope increases then the acceleration increases.</a:t>
            </a:r>
          </a:p>
          <a:p>
            <a:pPr>
              <a:buNone/>
            </a:pP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429684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Discussion: </a:t>
            </a:r>
          </a:p>
          <a:p>
            <a:pPr>
              <a:buNone/>
            </a:pPr>
            <a:r>
              <a:rPr lang="en-AU" sz="2800" b="1" dirty="0" smtClean="0"/>
              <a:t>(Problems and Improvements)</a:t>
            </a:r>
          </a:p>
          <a:p>
            <a:pPr>
              <a:buNone/>
            </a:pPr>
            <a:r>
              <a:rPr lang="en-AU" sz="2800" dirty="0" smtClean="0"/>
              <a:t>Stop watch timing and errors</a:t>
            </a:r>
          </a:p>
          <a:p>
            <a:pPr>
              <a:buNone/>
            </a:pPr>
            <a:r>
              <a:rPr lang="en-AU" sz="2800" dirty="0" smtClean="0"/>
              <a:t>Gauging the exact angle</a:t>
            </a:r>
          </a:p>
          <a:p>
            <a:pPr>
              <a:buNone/>
            </a:pPr>
            <a:r>
              <a:rPr lang="en-AU" sz="2800" dirty="0" smtClean="0"/>
              <a:t>The direction it ran down the slope (not the shortest angle)</a:t>
            </a:r>
          </a:p>
          <a:p>
            <a:pPr>
              <a:buNone/>
            </a:pPr>
            <a:r>
              <a:rPr lang="en-AU" sz="2800" u="sng" dirty="0" smtClean="0"/>
              <a:t>Improve these by </a:t>
            </a:r>
          </a:p>
          <a:p>
            <a:pPr>
              <a:buNone/>
            </a:pPr>
            <a:r>
              <a:rPr lang="en-AU" sz="2800" dirty="0" err="1" smtClean="0"/>
              <a:t>Photogates</a:t>
            </a:r>
            <a:r>
              <a:rPr lang="en-AU" sz="2800" dirty="0" smtClean="0"/>
              <a:t> (photographs in set </a:t>
            </a:r>
            <a:r>
              <a:rPr lang="en-AU" sz="2800" dirty="0" smtClean="0"/>
              <a:t>intervals</a:t>
            </a:r>
            <a:r>
              <a:rPr lang="en-AU" sz="2800" smtClean="0"/>
              <a:t>, frame rates)</a:t>
            </a:r>
            <a:endParaRPr lang="en-AU" sz="2800" dirty="0" smtClean="0"/>
          </a:p>
          <a:p>
            <a:pPr>
              <a:buNone/>
            </a:pPr>
            <a:r>
              <a:rPr lang="en-AU" sz="2800" b="1" dirty="0" smtClean="0"/>
              <a:t>(Comparing with Hypothesis)</a:t>
            </a:r>
          </a:p>
          <a:p>
            <a:pPr>
              <a:buNone/>
            </a:pPr>
            <a:r>
              <a:rPr lang="en-AU" sz="2800" dirty="0" smtClean="0"/>
              <a:t>This agrees with my hypothesis that when the slope of the board increases, the acceleration of the toy vehicle will increase.</a:t>
            </a:r>
          </a:p>
          <a:p>
            <a:pPr>
              <a:buNone/>
            </a:pP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429684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Conclusion: </a:t>
            </a:r>
          </a:p>
          <a:p>
            <a:pPr>
              <a:buNone/>
            </a:pPr>
            <a:r>
              <a:rPr lang="en-AU" sz="2800" dirty="0" smtClean="0"/>
              <a:t>The few errors that occurred (</a:t>
            </a:r>
            <a:r>
              <a:rPr lang="en-AU" sz="2800" smtClean="0"/>
              <a:t>stop-watch error) were </a:t>
            </a:r>
            <a:r>
              <a:rPr lang="en-AU" sz="2800" dirty="0" smtClean="0"/>
              <a:t>consistent throughout the experiment and therefore they did not affect the overall findings; that when the slope of the board increases, the acceleration of the toy vehicle does also increase.</a:t>
            </a:r>
          </a:p>
          <a:p>
            <a:pPr>
              <a:buNone/>
            </a:pP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402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Test 1</vt:lpstr>
      <vt:lpstr>Slide 2</vt:lpstr>
      <vt:lpstr>Slide 3</vt:lpstr>
      <vt:lpstr>Slide 4</vt:lpstr>
      <vt:lpstr>Slide 5</vt:lpstr>
      <vt:lpstr>Slide 6</vt:lpstr>
      <vt:lpstr>Slide 7</vt:lpstr>
    </vt:vector>
  </TitlesOfParts>
  <Company>DOE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Test 1</dc:title>
  <dc:creator>CODDINGTON Kim</dc:creator>
  <cp:lastModifiedBy>CODDINGTON Kim</cp:lastModifiedBy>
  <cp:revision>15</cp:revision>
  <dcterms:created xsi:type="dcterms:W3CDTF">2012-02-21T05:15:01Z</dcterms:created>
  <dcterms:modified xsi:type="dcterms:W3CDTF">2012-02-27T23:56:14Z</dcterms:modified>
</cp:coreProperties>
</file>