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5" r:id="rId2"/>
    <p:sldId id="261" r:id="rId3"/>
    <p:sldId id="257" r:id="rId4"/>
    <p:sldId id="258" r:id="rId5"/>
    <p:sldId id="259" r:id="rId6"/>
    <p:sldId id="260" r:id="rId7"/>
    <p:sldId id="256" r:id="rId8"/>
    <p:sldId id="262" r:id="rId9"/>
    <p:sldId id="263" r:id="rId10"/>
    <p:sldId id="264" r:id="rId11"/>
    <p:sldId id="291" r:id="rId12"/>
    <p:sldId id="274" r:id="rId13"/>
    <p:sldId id="280" r:id="rId14"/>
    <p:sldId id="281" r:id="rId15"/>
    <p:sldId id="296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9B2ADC-0A2E-45D2-BECB-33A42A5BE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709FE-7527-4670-B18F-D8481145404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By the start of Unit 2A students should be aware of the structure of a typical animal cell and the functions of the various organelles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0D014-F3D3-4CC9-A39E-ABC2451B9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E75AF-94D6-4562-A396-8A30FBB3A4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9C7F8-9B1D-407A-BD1C-F8D8BBB47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A0471-AFE5-4CE3-B74E-9D60AB7EF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31F7C-CBC1-4A2F-8B12-6A4616D507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65C94C0D-87F0-465B-982E-9D731558B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7EED5-539A-445A-9FDC-1051BBCE90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682B2-E205-472A-AF0C-9D7E36E2C9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87F70-65D8-459F-BC46-77C8F5156A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E0496-01B1-43E0-8B4D-F155B3D76E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AB91E-6649-452D-B199-FCD3532119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AB0EA-9571-4E18-BED4-762C3D4835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C863DB6-D677-483C-9AD4-C8796F9425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785926"/>
            <a:ext cx="7345363" cy="2879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Cell Structure and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Membrane Transport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Other Organelles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1975"/>
            <a:ext cx="8229600" cy="3811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>
                <a:solidFill>
                  <a:srgbClr val="CC0000"/>
                </a:solidFill>
              </a:rPr>
              <a:t>Nucleolus (pl: nucleoli):</a:t>
            </a:r>
            <a:r>
              <a:rPr lang="en-AU" sz="2800" smtClean="0"/>
              <a:t> an organelle inside the nucleus which manufactures and stores RNA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>
                <a:solidFill>
                  <a:srgbClr val="CC0000"/>
                </a:solidFill>
              </a:rPr>
              <a:t>Cytoskeleton</a:t>
            </a:r>
            <a:r>
              <a:rPr lang="en-AU" sz="2800" smtClean="0"/>
              <a:t>: microtubules and microfilaments maintain the cell's shape and also allow cell movement. Microtubule-like structures also occur in cilia, flagellae, centrioles and spindles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>
                <a:solidFill>
                  <a:srgbClr val="CC0000"/>
                </a:solidFill>
              </a:rPr>
              <a:t>Centrioles</a:t>
            </a:r>
            <a:r>
              <a:rPr lang="en-AU" sz="2800" smtClean="0"/>
              <a:t>: form the s</a:t>
            </a:r>
            <a:r>
              <a:rPr lang="en-US" sz="2800" smtClean="0"/>
              <a:t>pindle during cell division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4000" dirty="0">
                <a:solidFill>
                  <a:schemeClr val="accent2">
                    <a:lumMod val="75000"/>
                  </a:schemeClr>
                </a:solidFill>
              </a:rPr>
              <a:t>Structure of the Cell Membrane</a:t>
            </a:r>
          </a:p>
        </p:txBody>
      </p:sp>
      <p:pic>
        <p:nvPicPr>
          <p:cNvPr id="12291" name="Picture 5" descr="C:\Documents and Settings\Brian Hunt\Desktop\IM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2738" y="1643063"/>
            <a:ext cx="59182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Crossing the Cell Membrane</a:t>
            </a:r>
          </a:p>
        </p:txBody>
      </p:sp>
      <p:pic>
        <p:nvPicPr>
          <p:cNvPr id="13315" name="Picture 12" descr="C:\Documents and Settings\Brian Hunt\Desktop\IMG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2224088"/>
            <a:ext cx="557530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AutoShape 6"/>
          <p:cNvSpPr>
            <a:spLocks noChangeArrowheads="1"/>
          </p:cNvSpPr>
          <p:nvPr/>
        </p:nvSpPr>
        <p:spPr bwMode="auto">
          <a:xfrm rot="-125821">
            <a:off x="3976688" y="3848100"/>
            <a:ext cx="228600" cy="1905000"/>
          </a:xfrm>
          <a:prstGeom prst="downArrow">
            <a:avLst>
              <a:gd name="adj1" fmla="val 50000"/>
              <a:gd name="adj2" fmla="val 208333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auto">
          <a:xfrm rot="163359">
            <a:off x="4891088" y="3848100"/>
            <a:ext cx="228600" cy="1905000"/>
          </a:xfrm>
          <a:prstGeom prst="downArrow">
            <a:avLst>
              <a:gd name="adj1" fmla="val 50000"/>
              <a:gd name="adj2" fmla="val 208333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5272088" y="3390900"/>
            <a:ext cx="3157537" cy="825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600"/>
              <a:t>Oxygen, carbon dioxide and fat soluble molecules diffuse through the phospholipid layers</a:t>
            </a:r>
          </a:p>
        </p:txBody>
      </p: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785813" y="3013075"/>
            <a:ext cx="3038475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AU" sz="1600"/>
              <a:t>Some small molecules, like water and ions, diffuse through open protein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6"/>
          <p:cNvSpPr>
            <a:spLocks noChangeShapeType="1"/>
          </p:cNvSpPr>
          <p:nvPr/>
        </p:nvSpPr>
        <p:spPr bwMode="auto">
          <a:xfrm>
            <a:off x="1908175" y="860425"/>
            <a:ext cx="0" cy="18716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Line 7"/>
          <p:cNvSpPr>
            <a:spLocks noChangeShapeType="1"/>
          </p:cNvSpPr>
          <p:nvPr/>
        </p:nvSpPr>
        <p:spPr bwMode="auto">
          <a:xfrm>
            <a:off x="1928813" y="6237288"/>
            <a:ext cx="4824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Line 8"/>
          <p:cNvSpPr>
            <a:spLocks noChangeShapeType="1"/>
          </p:cNvSpPr>
          <p:nvPr/>
        </p:nvSpPr>
        <p:spPr bwMode="auto">
          <a:xfrm>
            <a:off x="1908175" y="4714875"/>
            <a:ext cx="4824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9"/>
          <p:cNvSpPr>
            <a:spLocks noChangeShapeType="1"/>
          </p:cNvSpPr>
          <p:nvPr/>
        </p:nvSpPr>
        <p:spPr bwMode="auto">
          <a:xfrm>
            <a:off x="1908175" y="2732088"/>
            <a:ext cx="4824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10"/>
          <p:cNvSpPr>
            <a:spLocks noChangeShapeType="1"/>
          </p:cNvSpPr>
          <p:nvPr/>
        </p:nvSpPr>
        <p:spPr bwMode="auto">
          <a:xfrm>
            <a:off x="1908175" y="3346450"/>
            <a:ext cx="0" cy="13684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11"/>
          <p:cNvSpPr>
            <a:spLocks noChangeShapeType="1"/>
          </p:cNvSpPr>
          <p:nvPr/>
        </p:nvSpPr>
        <p:spPr bwMode="auto">
          <a:xfrm>
            <a:off x="6732588" y="4211638"/>
            <a:ext cx="0" cy="5032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12"/>
          <p:cNvSpPr>
            <a:spLocks noChangeShapeType="1"/>
          </p:cNvSpPr>
          <p:nvPr/>
        </p:nvSpPr>
        <p:spPr bwMode="auto">
          <a:xfrm>
            <a:off x="1928813" y="5373688"/>
            <a:ext cx="0" cy="863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14"/>
          <p:cNvSpPr>
            <a:spLocks noChangeShapeType="1"/>
          </p:cNvSpPr>
          <p:nvPr/>
        </p:nvSpPr>
        <p:spPr bwMode="auto">
          <a:xfrm>
            <a:off x="6786563" y="5373688"/>
            <a:ext cx="0" cy="863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5"/>
          <p:cNvSpPr>
            <a:spLocks noChangeShapeType="1"/>
          </p:cNvSpPr>
          <p:nvPr/>
        </p:nvSpPr>
        <p:spPr bwMode="auto">
          <a:xfrm>
            <a:off x="1928813" y="5373688"/>
            <a:ext cx="48244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6"/>
          <p:cNvSpPr>
            <a:spLocks noChangeShapeType="1"/>
          </p:cNvSpPr>
          <p:nvPr/>
        </p:nvSpPr>
        <p:spPr bwMode="auto">
          <a:xfrm>
            <a:off x="1908175" y="3346450"/>
            <a:ext cx="4824413" cy="8651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7"/>
          <p:cNvSpPr>
            <a:spLocks noChangeShapeType="1"/>
          </p:cNvSpPr>
          <p:nvPr/>
        </p:nvSpPr>
        <p:spPr bwMode="auto">
          <a:xfrm>
            <a:off x="1908175" y="860425"/>
            <a:ext cx="4824413" cy="18716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>
            <a:off x="1000125" y="285750"/>
            <a:ext cx="1871663" cy="58420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High concentration</a:t>
            </a:r>
          </a:p>
        </p:txBody>
      </p:sp>
      <p:sp>
        <p:nvSpPr>
          <p:cNvPr id="14350" name="Text Box 19"/>
          <p:cNvSpPr txBox="1">
            <a:spLocks noChangeArrowheads="1"/>
          </p:cNvSpPr>
          <p:nvPr/>
        </p:nvSpPr>
        <p:spPr bwMode="auto">
          <a:xfrm>
            <a:off x="6000750" y="1857375"/>
            <a:ext cx="2052638" cy="708025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Low</a:t>
            </a:r>
          </a:p>
          <a:p>
            <a:pPr algn="ctr">
              <a:spcBef>
                <a:spcPct val="50000"/>
              </a:spcBef>
            </a:pPr>
            <a:r>
              <a:rPr lang="en-US" sz="1600"/>
              <a:t>concentration</a:t>
            </a:r>
          </a:p>
        </p:txBody>
      </p:sp>
      <p:sp>
        <p:nvSpPr>
          <p:cNvPr id="14351" name="Text Box 20"/>
          <p:cNvSpPr txBox="1">
            <a:spLocks noChangeArrowheads="1"/>
          </p:cNvSpPr>
          <p:nvPr/>
        </p:nvSpPr>
        <p:spPr bwMode="auto">
          <a:xfrm>
            <a:off x="3946525" y="768350"/>
            <a:ext cx="2197100" cy="83026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Diffusion gradient</a:t>
            </a:r>
          </a:p>
        </p:txBody>
      </p:sp>
      <p:sp>
        <p:nvSpPr>
          <p:cNvPr id="14352" name="AutoShape 27"/>
          <p:cNvSpPr>
            <a:spLocks noChangeArrowheads="1"/>
          </p:cNvSpPr>
          <p:nvPr/>
        </p:nvSpPr>
        <p:spPr bwMode="auto">
          <a:xfrm>
            <a:off x="3992563" y="5589588"/>
            <a:ext cx="936625" cy="360362"/>
          </a:xfrm>
          <a:prstGeom prst="leftRightArrow">
            <a:avLst>
              <a:gd name="adj1" fmla="val 50000"/>
              <a:gd name="adj2" fmla="val 51982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4353" name="Text Box 28"/>
          <p:cNvSpPr txBox="1">
            <a:spLocks noChangeArrowheads="1"/>
          </p:cNvSpPr>
          <p:nvPr/>
        </p:nvSpPr>
        <p:spPr bwMode="auto">
          <a:xfrm>
            <a:off x="3492500" y="6021388"/>
            <a:ext cx="1936750" cy="646112"/>
          </a:xfrm>
          <a:prstGeom prst="rect">
            <a:avLst/>
          </a:prstGeom>
          <a:solidFill>
            <a:schemeClr val="bg1"/>
          </a:solidFill>
          <a:ln w="2857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Uniform concentration</a:t>
            </a:r>
          </a:p>
        </p:txBody>
      </p:sp>
      <p:sp>
        <p:nvSpPr>
          <p:cNvPr id="14354" name="Text Box 29"/>
          <p:cNvSpPr txBox="1">
            <a:spLocks noChangeArrowheads="1"/>
          </p:cNvSpPr>
          <p:nvPr/>
        </p:nvSpPr>
        <p:spPr bwMode="auto">
          <a:xfrm>
            <a:off x="3492500" y="5222875"/>
            <a:ext cx="1943100" cy="369888"/>
          </a:xfrm>
          <a:prstGeom prst="rect">
            <a:avLst/>
          </a:prstGeom>
          <a:solidFill>
            <a:schemeClr val="bg1"/>
          </a:solidFill>
          <a:ln w="2857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Equilibrium</a:t>
            </a:r>
          </a:p>
        </p:txBody>
      </p:sp>
      <p:sp>
        <p:nvSpPr>
          <p:cNvPr id="14355" name="Text Box 30"/>
          <p:cNvSpPr txBox="1">
            <a:spLocks noChangeArrowheads="1"/>
          </p:cNvSpPr>
          <p:nvPr/>
        </p:nvSpPr>
        <p:spPr bwMode="auto">
          <a:xfrm>
            <a:off x="2813050" y="3000375"/>
            <a:ext cx="4116388" cy="45720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Rate of diffusion slows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8688" y="1857375"/>
            <a:ext cx="3929062" cy="3786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376488" y="571500"/>
            <a:ext cx="4267200" cy="1143000"/>
          </a:xfrm>
        </p:spPr>
        <p:txBody>
          <a:bodyPr/>
          <a:lstStyle/>
          <a:p>
            <a:pPr>
              <a:defRPr/>
            </a:pPr>
            <a:r>
              <a:rPr lang="en-AU" sz="4000" dirty="0" smtClean="0">
                <a:solidFill>
                  <a:schemeClr val="accent2">
                    <a:lumMod val="75000"/>
                  </a:schemeClr>
                </a:solidFill>
              </a:rPr>
              <a:t>Osmosis</a:t>
            </a:r>
            <a:endParaRPr lang="en-A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364" name="Picture 3" descr="osmosi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2071688"/>
            <a:ext cx="30099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5072063" y="2270125"/>
            <a:ext cx="3286125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AU" sz="2000" dirty="0"/>
              <a:t>Solute (dissolved substances) cannot move through the membrane</a:t>
            </a:r>
          </a:p>
          <a:p>
            <a:pPr>
              <a:spcAft>
                <a:spcPts val="600"/>
              </a:spcAft>
            </a:pPr>
            <a:r>
              <a:rPr lang="en-AU" sz="2000" dirty="0"/>
              <a:t>Water molecules can move through the membrane</a:t>
            </a:r>
          </a:p>
          <a:p>
            <a:pPr>
              <a:spcAft>
                <a:spcPts val="600"/>
              </a:spcAft>
            </a:pPr>
            <a:r>
              <a:rPr lang="en-AU" sz="2000" dirty="0"/>
              <a:t>Examples: </a:t>
            </a:r>
            <a:r>
              <a:rPr lang="en-AU" sz="2000" dirty="0" err="1"/>
              <a:t>reabsorption</a:t>
            </a:r>
            <a:r>
              <a:rPr lang="en-AU" sz="2000" dirty="0"/>
              <a:t> of water in the kidneys, movement of water from plasma to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ater_balance.jpg"/>
          <p:cNvPicPr>
            <a:picLocks noChangeAspect="1"/>
          </p:cNvPicPr>
          <p:nvPr/>
        </p:nvPicPr>
        <p:blipFill>
          <a:blip r:embed="rId2"/>
          <a:srcRect l="17087" b="48804"/>
          <a:stretch>
            <a:fillRect/>
          </a:stretch>
        </p:blipFill>
        <p:spPr bwMode="auto">
          <a:xfrm>
            <a:off x="2351088" y="1785938"/>
            <a:ext cx="450691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928688" y="4225925"/>
            <a:ext cx="74009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000" dirty="0"/>
              <a:t>Hypotonic 	– solution is less concentrated than in a cell</a:t>
            </a:r>
          </a:p>
          <a:p>
            <a:endParaRPr lang="en-AU" sz="2000" dirty="0"/>
          </a:p>
          <a:p>
            <a:r>
              <a:rPr lang="en-AU" sz="2000" dirty="0"/>
              <a:t>Isotonic 	– solution is the same concentration as in a cell</a:t>
            </a:r>
          </a:p>
          <a:p>
            <a:endParaRPr lang="en-AU" sz="2000" dirty="0"/>
          </a:p>
          <a:p>
            <a:r>
              <a:rPr lang="en-AU" sz="2000" dirty="0"/>
              <a:t>Hypertonic 	– solution is more concentrated than in a cell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85918" y="642918"/>
            <a:ext cx="5572164" cy="1143000"/>
          </a:xfrm>
          <a:prstGeom prst="rect">
            <a:avLst/>
          </a:prstGeom>
        </p:spPr>
        <p:txBody>
          <a:bodyPr>
            <a:normAutofit fontScale="97500"/>
            <a:scene3d>
              <a:camera prst="orthographicFront"/>
              <a:lightRig rig="threePt" dir="t">
                <a:rot lat="0" lon="0" rev="16800000"/>
              </a:lightRig>
            </a:scene3d>
            <a:sp3d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Effects of Osmosis</a:t>
            </a:r>
            <a:endParaRPr kumimoji="0" lang="en-AU" sz="4000" b="1" i="0" u="none" strike="noStrike" kern="1200" cap="none" spc="0" normalizeH="0" baseline="0" noProof="0" dirty="0">
              <a:ln w="6350"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C:\Documents and Settings\Brian Hunt\Desktop\IMG_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3279775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1219200"/>
            <a:ext cx="426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sz="4000" dirty="0">
                <a:solidFill>
                  <a:schemeClr val="accent2">
                    <a:lumMod val="75000"/>
                  </a:schemeClr>
                </a:solidFill>
              </a:rPr>
              <a:t>Facilitated Diffusion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48200" y="2852738"/>
            <a:ext cx="38100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No energy required as molecules move with the concentration gradient</a:t>
            </a:r>
          </a:p>
          <a:p>
            <a:pPr>
              <a:spcBef>
                <a:spcPct val="50000"/>
              </a:spcBef>
            </a:pPr>
            <a:r>
              <a:rPr lang="en-AU" sz="2000"/>
              <a:t>Examples: glucose and amino acids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3121025" y="3048000"/>
            <a:ext cx="152400" cy="1066800"/>
          </a:xfrm>
          <a:prstGeom prst="downArrow">
            <a:avLst>
              <a:gd name="adj1" fmla="val 50000"/>
              <a:gd name="adj2" fmla="val 1750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C:\Documents and Settings\Brian Hunt\Desktop\IMG_0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348413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4000" dirty="0">
                <a:solidFill>
                  <a:schemeClr val="accent2">
                    <a:lumMod val="75000"/>
                  </a:schemeClr>
                </a:solidFill>
              </a:rPr>
              <a:t>Active Transport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0" y="1752600"/>
            <a:ext cx="4724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/>
              <a:t>Requires energy to pump against the concentration gradient</a:t>
            </a:r>
          </a:p>
          <a:p>
            <a:pPr>
              <a:spcBef>
                <a:spcPct val="50000"/>
              </a:spcBef>
            </a:pPr>
            <a:r>
              <a:rPr lang="en-AU" sz="2000"/>
              <a:t>Examples: Ions (K</a:t>
            </a:r>
            <a:r>
              <a:rPr lang="en-AU" sz="2000" baseline="30000"/>
              <a:t>+</a:t>
            </a:r>
            <a:r>
              <a:rPr lang="en-AU" sz="2000"/>
              <a:t>, Na</a:t>
            </a:r>
            <a:r>
              <a:rPr lang="en-AU" sz="2000" baseline="30000"/>
              <a:t>+</a:t>
            </a:r>
            <a:r>
              <a:rPr lang="en-AU" sz="2000"/>
              <a:t>, H</a:t>
            </a:r>
            <a:r>
              <a:rPr lang="en-AU" sz="2000" baseline="30000"/>
              <a:t>+</a:t>
            </a:r>
            <a:r>
              <a:rPr lang="en-AU" sz="2000"/>
              <a:t>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76600" y="5334000"/>
            <a:ext cx="2057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1000"/>
              <a:t>Energy (ATP)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657600" y="5562600"/>
            <a:ext cx="1371600" cy="1524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4000" dirty="0">
                <a:solidFill>
                  <a:schemeClr val="accent2">
                    <a:lumMod val="75000"/>
                  </a:schemeClr>
                </a:solidFill>
              </a:rPr>
              <a:t>Vesicular Transport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638800" y="2133600"/>
            <a:ext cx="29718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All types require energy</a:t>
            </a:r>
          </a:p>
          <a:p>
            <a:pPr>
              <a:spcBef>
                <a:spcPct val="50000"/>
              </a:spcBef>
            </a:pPr>
            <a:r>
              <a:rPr lang="en-AU"/>
              <a:t>Exocytosis for secretory products, like enzymes and proteins</a:t>
            </a:r>
          </a:p>
        </p:txBody>
      </p:sp>
      <p:pic>
        <p:nvPicPr>
          <p:cNvPr id="19460" name="Picture 4" descr="C:\Documents and Settings\Brian Hunt\Desktop\Img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44862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Structures visible under a light microscope</a:t>
            </a:r>
          </a:p>
        </p:txBody>
      </p:sp>
      <p:pic>
        <p:nvPicPr>
          <p:cNvPr id="3075" name="Picture 17" descr="FIG1SE~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43213" y="1766888"/>
            <a:ext cx="3810000" cy="4191000"/>
          </a:xfrm>
          <a:noFill/>
        </p:spPr>
      </p:pic>
      <p:sp>
        <p:nvSpPr>
          <p:cNvPr id="3076" name="Line 18"/>
          <p:cNvSpPr>
            <a:spLocks noChangeShapeType="1"/>
          </p:cNvSpPr>
          <p:nvPr/>
        </p:nvSpPr>
        <p:spPr bwMode="auto">
          <a:xfrm flipV="1">
            <a:off x="5286375" y="2500313"/>
            <a:ext cx="1785938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20"/>
          <p:cNvSpPr txBox="1">
            <a:spLocks noChangeArrowheads="1"/>
          </p:cNvSpPr>
          <p:nvPr/>
        </p:nvSpPr>
        <p:spPr bwMode="auto">
          <a:xfrm>
            <a:off x="6704013" y="1844675"/>
            <a:ext cx="1439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Cell membrane</a:t>
            </a:r>
          </a:p>
        </p:txBody>
      </p:sp>
      <p:sp>
        <p:nvSpPr>
          <p:cNvPr id="3078" name="Line 23"/>
          <p:cNvSpPr>
            <a:spLocks noChangeShapeType="1"/>
          </p:cNvSpPr>
          <p:nvPr/>
        </p:nvSpPr>
        <p:spPr bwMode="auto">
          <a:xfrm flipH="1" flipV="1">
            <a:off x="2508250" y="3068638"/>
            <a:ext cx="216058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24"/>
          <p:cNvSpPr>
            <a:spLocks noChangeShapeType="1"/>
          </p:cNvSpPr>
          <p:nvPr/>
        </p:nvSpPr>
        <p:spPr bwMode="auto">
          <a:xfrm flipH="1">
            <a:off x="2714625" y="4071938"/>
            <a:ext cx="192881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Text Box 25"/>
          <p:cNvSpPr txBox="1">
            <a:spLocks noChangeArrowheads="1"/>
          </p:cNvSpPr>
          <p:nvPr/>
        </p:nvSpPr>
        <p:spPr bwMode="auto">
          <a:xfrm>
            <a:off x="1285875" y="400526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Cytoplasm</a:t>
            </a:r>
          </a:p>
        </p:txBody>
      </p:sp>
      <p:sp>
        <p:nvSpPr>
          <p:cNvPr id="3081" name="Text Box 26"/>
          <p:cNvSpPr txBox="1">
            <a:spLocks noChangeArrowheads="1"/>
          </p:cNvSpPr>
          <p:nvPr/>
        </p:nvSpPr>
        <p:spPr bwMode="auto">
          <a:xfrm>
            <a:off x="1214438" y="278130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Nucleus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accent2"/>
                </a:solidFill>
              </a:rPr>
              <a:t>Structure of a Typical Animal Cell</a:t>
            </a:r>
          </a:p>
        </p:txBody>
      </p:sp>
      <p:pic>
        <p:nvPicPr>
          <p:cNvPr id="4099" name="Picture 6" descr="FIG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1268413"/>
            <a:ext cx="5322888" cy="5083175"/>
          </a:xfrm>
          <a:noFill/>
        </p:spPr>
      </p:pic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3421063" y="1700213"/>
            <a:ext cx="223043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8"/>
          <p:cNvSpPr>
            <a:spLocks noChangeShapeType="1"/>
          </p:cNvSpPr>
          <p:nvPr/>
        </p:nvSpPr>
        <p:spPr bwMode="auto">
          <a:xfrm>
            <a:off x="2916238" y="2060575"/>
            <a:ext cx="27352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9"/>
          <p:cNvSpPr>
            <a:spLocks noChangeShapeType="1"/>
          </p:cNvSpPr>
          <p:nvPr/>
        </p:nvSpPr>
        <p:spPr bwMode="auto">
          <a:xfrm>
            <a:off x="3132138" y="2636838"/>
            <a:ext cx="25193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Line 10"/>
          <p:cNvSpPr>
            <a:spLocks noChangeShapeType="1"/>
          </p:cNvSpPr>
          <p:nvPr/>
        </p:nvSpPr>
        <p:spPr bwMode="auto">
          <a:xfrm>
            <a:off x="3419475" y="3068638"/>
            <a:ext cx="22320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>
            <a:off x="3563938" y="3500438"/>
            <a:ext cx="208756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12"/>
          <p:cNvSpPr>
            <a:spLocks noChangeShapeType="1"/>
          </p:cNvSpPr>
          <p:nvPr/>
        </p:nvSpPr>
        <p:spPr bwMode="auto">
          <a:xfrm>
            <a:off x="3203575" y="3860800"/>
            <a:ext cx="24479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Text Box 15"/>
          <p:cNvSpPr txBox="1">
            <a:spLocks noChangeArrowheads="1"/>
          </p:cNvSpPr>
          <p:nvPr/>
        </p:nvSpPr>
        <p:spPr bwMode="auto">
          <a:xfrm>
            <a:off x="5786438" y="1557338"/>
            <a:ext cx="2087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Cell Membrane</a:t>
            </a:r>
          </a:p>
        </p:txBody>
      </p:sp>
      <p:sp>
        <p:nvSpPr>
          <p:cNvPr id="4107" name="Text Box 16"/>
          <p:cNvSpPr txBox="1">
            <a:spLocks noChangeArrowheads="1"/>
          </p:cNvSpPr>
          <p:nvPr/>
        </p:nvSpPr>
        <p:spPr bwMode="auto">
          <a:xfrm>
            <a:off x="5786438" y="2492375"/>
            <a:ext cx="1655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Golgi Body</a:t>
            </a:r>
          </a:p>
        </p:txBody>
      </p:sp>
      <p:sp>
        <p:nvSpPr>
          <p:cNvPr id="4108" name="Text Box 17"/>
          <p:cNvSpPr txBox="1">
            <a:spLocks noChangeArrowheads="1"/>
          </p:cNvSpPr>
          <p:nvPr/>
        </p:nvSpPr>
        <p:spPr bwMode="auto">
          <a:xfrm>
            <a:off x="5786438" y="2938463"/>
            <a:ext cx="2735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Nuclear Membrane</a:t>
            </a:r>
          </a:p>
        </p:txBody>
      </p:sp>
      <p:sp>
        <p:nvSpPr>
          <p:cNvPr id="4109" name="Text Box 18"/>
          <p:cNvSpPr txBox="1">
            <a:spLocks noChangeArrowheads="1"/>
          </p:cNvSpPr>
          <p:nvPr/>
        </p:nvSpPr>
        <p:spPr bwMode="auto">
          <a:xfrm>
            <a:off x="5786438" y="3370263"/>
            <a:ext cx="2087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Nucleus</a:t>
            </a:r>
          </a:p>
        </p:txBody>
      </p:sp>
      <p:sp>
        <p:nvSpPr>
          <p:cNvPr id="4110" name="Text Box 19"/>
          <p:cNvSpPr txBox="1">
            <a:spLocks noChangeArrowheads="1"/>
          </p:cNvSpPr>
          <p:nvPr/>
        </p:nvSpPr>
        <p:spPr bwMode="auto">
          <a:xfrm>
            <a:off x="5786438" y="3730625"/>
            <a:ext cx="2087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Nucleolus</a:t>
            </a:r>
          </a:p>
        </p:txBody>
      </p:sp>
      <p:sp>
        <p:nvSpPr>
          <p:cNvPr id="4111" name="Text Box 20"/>
          <p:cNvSpPr txBox="1">
            <a:spLocks noChangeArrowheads="1"/>
          </p:cNvSpPr>
          <p:nvPr/>
        </p:nvSpPr>
        <p:spPr bwMode="auto">
          <a:xfrm>
            <a:off x="5786438" y="1916113"/>
            <a:ext cx="2087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Mitochondrion</a:t>
            </a:r>
          </a:p>
        </p:txBody>
      </p:sp>
      <p:sp>
        <p:nvSpPr>
          <p:cNvPr id="4112" name="Line 21"/>
          <p:cNvSpPr>
            <a:spLocks noChangeShapeType="1"/>
          </p:cNvSpPr>
          <p:nvPr/>
        </p:nvSpPr>
        <p:spPr bwMode="auto">
          <a:xfrm>
            <a:off x="2627313" y="4508500"/>
            <a:ext cx="2944812" cy="635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Text Box 22"/>
          <p:cNvSpPr txBox="1">
            <a:spLocks noChangeArrowheads="1"/>
          </p:cNvSpPr>
          <p:nvPr/>
        </p:nvSpPr>
        <p:spPr bwMode="auto">
          <a:xfrm>
            <a:off x="5786438" y="4429125"/>
            <a:ext cx="2087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Lysosome</a:t>
            </a:r>
          </a:p>
        </p:txBody>
      </p:sp>
      <p:sp>
        <p:nvSpPr>
          <p:cNvPr id="4114" name="Line 23"/>
          <p:cNvSpPr>
            <a:spLocks noChangeShapeType="1"/>
          </p:cNvSpPr>
          <p:nvPr/>
        </p:nvSpPr>
        <p:spPr bwMode="auto">
          <a:xfrm>
            <a:off x="4572000" y="3284538"/>
            <a:ext cx="10795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Text Box 24"/>
          <p:cNvSpPr txBox="1">
            <a:spLocks noChangeArrowheads="1"/>
          </p:cNvSpPr>
          <p:nvPr/>
        </p:nvSpPr>
        <p:spPr bwMode="auto">
          <a:xfrm>
            <a:off x="5786438" y="3141663"/>
            <a:ext cx="2087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Cytoplasm</a:t>
            </a:r>
          </a:p>
        </p:txBody>
      </p:sp>
      <p:sp>
        <p:nvSpPr>
          <p:cNvPr id="4116" name="Line 25"/>
          <p:cNvSpPr>
            <a:spLocks noChangeShapeType="1"/>
          </p:cNvSpPr>
          <p:nvPr/>
        </p:nvSpPr>
        <p:spPr bwMode="auto">
          <a:xfrm>
            <a:off x="4140200" y="4149725"/>
            <a:ext cx="15113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5786438" y="4005263"/>
            <a:ext cx="3024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CC0000"/>
                </a:solidFill>
              </a:rPr>
              <a:t>Endoplasmic Reticulum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>
                <a:solidFill>
                  <a:schemeClr val="accent2"/>
                </a:solidFill>
              </a:rPr>
              <a:t>Cell (Plasma) membrane</a:t>
            </a:r>
            <a:endParaRPr lang="en-US" sz="4000" smtClean="0">
              <a:solidFill>
                <a:schemeClr val="accent2"/>
              </a:solidFill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2000250"/>
            <a:ext cx="4038600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AU" sz="2400" smtClean="0"/>
          </a:p>
          <a:p>
            <a:pPr eaLnBrk="1" hangingPunct="1">
              <a:lnSpc>
                <a:spcPct val="90000"/>
              </a:lnSpc>
            </a:pPr>
            <a:r>
              <a:rPr lang="en-AU" sz="2400" smtClean="0"/>
              <a:t>A selectively permeable  membrane that controls which substances enter and leave the cell. </a:t>
            </a:r>
          </a:p>
          <a:p>
            <a:pPr eaLnBrk="1" hangingPunct="1">
              <a:lnSpc>
                <a:spcPct val="90000"/>
              </a:lnSpc>
            </a:pPr>
            <a:r>
              <a:rPr lang="en-AU" sz="2400" smtClean="0"/>
              <a:t>Also provides receptor sites for cell-specific chemicals such as hormones.</a:t>
            </a:r>
            <a:endParaRPr lang="en-US" sz="2400" smtClean="0"/>
          </a:p>
        </p:txBody>
      </p:sp>
      <p:pic>
        <p:nvPicPr>
          <p:cNvPr id="5124" name="Picture 28" descr="FIG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2214563"/>
            <a:ext cx="316865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Line 29"/>
          <p:cNvSpPr>
            <a:spLocks noChangeShapeType="1"/>
          </p:cNvSpPr>
          <p:nvPr/>
        </p:nvSpPr>
        <p:spPr bwMode="auto">
          <a:xfrm>
            <a:off x="2698750" y="2428875"/>
            <a:ext cx="90646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3359150" y="2143125"/>
            <a:ext cx="1427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Cell Membrane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chemeClr val="accent2"/>
                </a:solidFill>
              </a:rPr>
              <a:t>Mitochondrion </a:t>
            </a:r>
            <a:r>
              <a:rPr lang="en-AU" sz="3600" smtClean="0">
                <a:solidFill>
                  <a:schemeClr val="accent2"/>
                </a:solidFill>
              </a:rPr>
              <a:t>(</a:t>
            </a:r>
            <a:r>
              <a:rPr lang="en-AU" sz="2800" smtClean="0">
                <a:solidFill>
                  <a:schemeClr val="accent2"/>
                </a:solidFill>
              </a:rPr>
              <a:t>pl: mitochondria</a:t>
            </a:r>
            <a:r>
              <a:rPr lang="en-AU" sz="3600" smtClean="0">
                <a:solidFill>
                  <a:schemeClr val="accent2"/>
                </a:solidFill>
              </a:rPr>
              <a:t>)</a:t>
            </a:r>
            <a:endParaRPr lang="en-US" smtClean="0">
              <a:solidFill>
                <a:schemeClr val="accent2"/>
              </a:solidFill>
            </a:endParaRPr>
          </a:p>
        </p:txBody>
      </p:sp>
      <p:pic>
        <p:nvPicPr>
          <p:cNvPr id="6148" name="Picture 7" descr="FIG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1513" y="1935163"/>
            <a:ext cx="3322637" cy="3171825"/>
          </a:xfrm>
          <a:noFill/>
        </p:spPr>
      </p:pic>
      <p:sp>
        <p:nvSpPr>
          <p:cNvPr id="614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54525" y="1600200"/>
            <a:ext cx="4475163" cy="3400425"/>
          </a:xfrm>
        </p:spPr>
        <p:txBody>
          <a:bodyPr/>
          <a:lstStyle/>
          <a:p>
            <a:pPr eaLnBrk="1" hangingPunct="1"/>
            <a:endParaRPr lang="en-AU" sz="2800" dirty="0" smtClean="0"/>
          </a:p>
          <a:p>
            <a:pPr eaLnBrk="1" hangingPunct="1">
              <a:buFontTx/>
              <a:buNone/>
            </a:pPr>
            <a:endParaRPr lang="en-AU" sz="2800" dirty="0" smtClean="0"/>
          </a:p>
          <a:p>
            <a:pPr eaLnBrk="1" hangingPunct="1"/>
            <a:r>
              <a:rPr lang="en-AU" sz="2800" dirty="0" smtClean="0"/>
              <a:t>The site of the aerobic phase of cellular respiration </a:t>
            </a:r>
            <a:endParaRPr lang="en-US" sz="2800" dirty="0" smtClean="0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2049463" y="2492375"/>
            <a:ext cx="9366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3057525" y="234950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Mitochondrion</a:t>
            </a:r>
            <a:endParaRPr lang="en-US" sz="1400">
              <a:solidFill>
                <a:srgbClr val="CC0000"/>
              </a:solidFill>
            </a:endParaRPr>
          </a:p>
        </p:txBody>
      </p:sp>
      <p:pic>
        <p:nvPicPr>
          <p:cNvPr id="7" name="Picture 6" descr="mitochondr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4633189"/>
            <a:ext cx="2214578" cy="1510455"/>
          </a:xfrm>
          <a:prstGeom prst="roundRect">
            <a:avLst/>
          </a:prstGeom>
          <a:ln w="38100"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chemeClr val="accent2"/>
                </a:solidFill>
              </a:rPr>
              <a:t>Golgi Body</a:t>
            </a:r>
            <a:endParaRPr lang="en-US" smtClean="0">
              <a:solidFill>
                <a:schemeClr val="accent2"/>
              </a:solidFill>
            </a:endParaRPr>
          </a:p>
        </p:txBody>
      </p:sp>
      <p:pic>
        <p:nvPicPr>
          <p:cNvPr id="7172" name="Picture 7" descr="FIG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0738" y="1935163"/>
            <a:ext cx="3394075" cy="3240087"/>
          </a:xfrm>
          <a:noFill/>
        </p:spPr>
      </p:pic>
      <p:sp>
        <p:nvSpPr>
          <p:cNvPr id="717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889500" y="2203450"/>
            <a:ext cx="3754438" cy="26543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sz="2800" smtClean="0"/>
              <a:t>Responsible for the secretion of cell products such as proteins and lipids.</a:t>
            </a:r>
          </a:p>
          <a:p>
            <a:pPr eaLnBrk="1" hangingPunct="1"/>
            <a:r>
              <a:rPr lang="en-AU" sz="2800" smtClean="0"/>
              <a:t>Forms lysosomes.</a:t>
            </a:r>
            <a:endParaRPr lang="en-US" sz="2800" smtClean="0"/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2409825" y="2781300"/>
            <a:ext cx="8651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3275013" y="2492375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Golgi body</a:t>
            </a:r>
          </a:p>
        </p:txBody>
      </p:sp>
      <p:pic>
        <p:nvPicPr>
          <p:cNvPr id="7" name="Picture 6" descr="golgi.jpg"/>
          <p:cNvPicPr>
            <a:picLocks noChangeAspect="1"/>
          </p:cNvPicPr>
          <p:nvPr/>
        </p:nvPicPr>
        <p:blipFill>
          <a:blip r:embed="rId3">
            <a:lum contrast="30000"/>
          </a:blip>
          <a:srcRect l="54482" t="25961" r="3685" b="23558"/>
          <a:stretch>
            <a:fillRect/>
          </a:stretch>
        </p:blipFill>
        <p:spPr>
          <a:xfrm>
            <a:off x="1571604" y="4572008"/>
            <a:ext cx="2000264" cy="1500198"/>
          </a:xfrm>
          <a:prstGeom prst="roundRect">
            <a:avLst/>
          </a:prstGeom>
          <a:ln w="38100"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chemeClr val="accent2"/>
                </a:solidFill>
              </a:rPr>
              <a:t>Nucleus </a:t>
            </a:r>
            <a:r>
              <a:rPr lang="en-AU" sz="3200" smtClean="0">
                <a:solidFill>
                  <a:schemeClr val="accent2"/>
                </a:solidFill>
              </a:rPr>
              <a:t>(pl: nuclei)</a:t>
            </a:r>
            <a:endParaRPr lang="en-US" sz="3200" smtClean="0">
              <a:solidFill>
                <a:schemeClr val="accent2"/>
              </a:solidFill>
            </a:endParaRPr>
          </a:p>
        </p:txBody>
      </p:sp>
      <p:pic>
        <p:nvPicPr>
          <p:cNvPr id="8196" name="Picture 30" descr="FIG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35163"/>
            <a:ext cx="3394075" cy="3240087"/>
          </a:xfrm>
          <a:noFill/>
        </p:spPr>
      </p:pic>
      <p:sp>
        <p:nvSpPr>
          <p:cNvPr id="8195" name="Rectangle 29"/>
          <p:cNvSpPr>
            <a:spLocks noGrp="1" noChangeArrowheads="1"/>
          </p:cNvSpPr>
          <p:nvPr>
            <p:ph type="body" sz="half" idx="2"/>
          </p:nvPr>
        </p:nvSpPr>
        <p:spPr>
          <a:xfrm>
            <a:off x="4429125" y="2100263"/>
            <a:ext cx="4257675" cy="3400425"/>
          </a:xfrm>
        </p:spPr>
        <p:txBody>
          <a:bodyPr/>
          <a:lstStyle/>
          <a:p>
            <a:pPr eaLnBrk="1" hangingPunct="1"/>
            <a:r>
              <a:rPr lang="en-AU" sz="2800" smtClean="0"/>
              <a:t>Contains chromosomes whose genes control the activities of the cell.  If the nucleus is removed or damaged the cell will die.</a:t>
            </a:r>
            <a:endParaRPr lang="en-US" sz="2800" smtClean="0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 flipV="1">
            <a:off x="2411413" y="2852738"/>
            <a:ext cx="792162" cy="504825"/>
          </a:xfrm>
          <a:prstGeom prst="line">
            <a:avLst/>
          </a:prstGeom>
          <a:noFill/>
          <a:ln w="28575">
            <a:solidFill>
              <a:schemeClr val="accent1">
                <a:lumMod val="10000"/>
              </a:schemeClr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AU">
              <a:ln>
                <a:solidFill>
                  <a:schemeClr val="bg2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8198" name="Text Box 32"/>
          <p:cNvSpPr txBox="1">
            <a:spLocks noChangeArrowheads="1"/>
          </p:cNvSpPr>
          <p:nvPr/>
        </p:nvSpPr>
        <p:spPr bwMode="auto">
          <a:xfrm>
            <a:off x="3203575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Nucleus</a:t>
            </a:r>
          </a:p>
        </p:txBody>
      </p:sp>
      <p:pic>
        <p:nvPicPr>
          <p:cNvPr id="7" name="Picture 6" descr="nucleusmicroscop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500570"/>
            <a:ext cx="1819275" cy="1752600"/>
          </a:xfrm>
          <a:prstGeom prst="roundRect">
            <a:avLst/>
          </a:prstGeom>
          <a:ln w="38100"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chemeClr val="accent2"/>
                </a:solidFill>
              </a:rPr>
              <a:t>Endoplasmic Reticulum (ER) </a:t>
            </a:r>
            <a:endParaRPr lang="en-US" smtClean="0">
              <a:solidFill>
                <a:schemeClr val="accent2"/>
              </a:solidFill>
            </a:endParaRPr>
          </a:p>
        </p:txBody>
      </p:sp>
      <p:pic>
        <p:nvPicPr>
          <p:cNvPr id="9220" name="Picture 7" descr="FIG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35163"/>
            <a:ext cx="3467100" cy="3309937"/>
          </a:xfrm>
          <a:noFill/>
        </p:spPr>
      </p:pic>
      <p:sp>
        <p:nvSpPr>
          <p:cNvPr id="921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95738" y="2100263"/>
            <a:ext cx="4691062" cy="332898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AU" sz="2800" smtClean="0"/>
              <a:t>Rough ER is lined with ribosomes and transports proteins within the cell</a:t>
            </a:r>
          </a:p>
          <a:p>
            <a:pPr eaLnBrk="1" hangingPunct="1"/>
            <a:r>
              <a:rPr lang="en-AU" sz="2800" smtClean="0"/>
              <a:t>Smooth ER is involved in the manufacture of lipids</a:t>
            </a:r>
          </a:p>
          <a:p>
            <a:pPr eaLnBrk="1" hangingPunct="1"/>
            <a:r>
              <a:rPr lang="en-AU" sz="2800" smtClean="0"/>
              <a:t>Ribosomes make proteins</a:t>
            </a:r>
            <a:endParaRPr lang="en-US" sz="2800" smtClean="0"/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2843213" y="2708275"/>
            <a:ext cx="73025" cy="720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2484438" y="1700213"/>
            <a:ext cx="1727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Rough endoplasmic reticulum</a:t>
            </a:r>
          </a:p>
        </p:txBody>
      </p:sp>
      <p:pic>
        <p:nvPicPr>
          <p:cNvPr id="7" name="Picture 6" descr="ER.jpg"/>
          <p:cNvPicPr>
            <a:picLocks noChangeAspect="1"/>
          </p:cNvPicPr>
          <p:nvPr/>
        </p:nvPicPr>
        <p:blipFill>
          <a:blip r:embed="rId3"/>
          <a:srcRect l="10713" t="18796" r="12314" b="22321"/>
          <a:stretch>
            <a:fillRect/>
          </a:stretch>
        </p:blipFill>
        <p:spPr>
          <a:xfrm>
            <a:off x="1357290" y="4572008"/>
            <a:ext cx="1785950" cy="1214446"/>
          </a:xfrm>
          <a:prstGeom prst="round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chemeClr val="accent2"/>
                </a:solidFill>
              </a:rPr>
              <a:t>Lysosomes</a:t>
            </a:r>
            <a:endParaRPr lang="en-US" smtClean="0">
              <a:solidFill>
                <a:schemeClr val="accent2"/>
              </a:solidFill>
            </a:endParaRPr>
          </a:p>
        </p:txBody>
      </p:sp>
      <p:pic>
        <p:nvPicPr>
          <p:cNvPr id="10244" name="Picture 7" descr="FIG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35163"/>
            <a:ext cx="3394075" cy="3240087"/>
          </a:xfrm>
          <a:noFill/>
        </p:spPr>
      </p:pic>
      <p:sp>
        <p:nvSpPr>
          <p:cNvPr id="1024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29063" y="1600200"/>
            <a:ext cx="4757737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800" smtClean="0"/>
              <a:t>Membrane-bound vesicles containing digestive enzymes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These enzymes can be secreted or used to destroy ingested material or old cell structures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smtClean="0"/>
              <a:t>Can also cause a cell to self-destruct if it is damaged.</a:t>
            </a:r>
            <a:endParaRPr lang="en-US" sz="2800" smtClean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3276600" y="2852738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2627313" y="24860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Lysosome</a:t>
            </a:r>
          </a:p>
        </p:txBody>
      </p:sp>
      <p:pic>
        <p:nvPicPr>
          <p:cNvPr id="7" name="Picture 6" descr="lysosome.jpg"/>
          <p:cNvPicPr>
            <a:picLocks noChangeAspect="1"/>
          </p:cNvPicPr>
          <p:nvPr/>
        </p:nvPicPr>
        <p:blipFill>
          <a:blip r:embed="rId3"/>
          <a:srcRect t="10999" r="50000"/>
          <a:stretch>
            <a:fillRect/>
          </a:stretch>
        </p:blipFill>
        <p:spPr>
          <a:xfrm rot="16200000">
            <a:off x="1345385" y="4155284"/>
            <a:ext cx="1714506" cy="2119325"/>
          </a:xfrm>
          <a:prstGeom prst="roundRect">
            <a:avLst/>
          </a:prstGeom>
          <a:ln w="38100"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540</TotalTime>
  <Words>417</Words>
  <Application>Microsoft Office PowerPoint</Application>
  <PresentationFormat>On-screen Show (4:3)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Apex</vt:lpstr>
      <vt:lpstr>  Cell Structure and Membrane Transport  </vt:lpstr>
      <vt:lpstr>Structures visible under a light microscope</vt:lpstr>
      <vt:lpstr>Structure of a Typical Animal Cell</vt:lpstr>
      <vt:lpstr>Cell (Plasma) membrane</vt:lpstr>
      <vt:lpstr>Mitochondrion (pl: mitochondria)</vt:lpstr>
      <vt:lpstr>Golgi Body</vt:lpstr>
      <vt:lpstr>Nucleus (pl: nuclei)</vt:lpstr>
      <vt:lpstr>Endoplasmic Reticulum (ER) </vt:lpstr>
      <vt:lpstr>Lysosomes</vt:lpstr>
      <vt:lpstr>Other Organelles</vt:lpstr>
      <vt:lpstr>Structure of the Cell Membrane</vt:lpstr>
      <vt:lpstr>Crossing the Cell Membrane</vt:lpstr>
      <vt:lpstr>Slide 13</vt:lpstr>
      <vt:lpstr>Osmosis</vt:lpstr>
      <vt:lpstr>Slide 15</vt:lpstr>
      <vt:lpstr>Facilitated Diffusion</vt:lpstr>
      <vt:lpstr>Active Transport</vt:lpstr>
      <vt:lpstr>Vesicular Transport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Brian Hunt</cp:lastModifiedBy>
  <cp:revision>32</cp:revision>
  <dcterms:created xsi:type="dcterms:W3CDTF">2008-02-11T06:23:57Z</dcterms:created>
  <dcterms:modified xsi:type="dcterms:W3CDTF">2009-02-07T02:42:44Z</dcterms:modified>
</cp:coreProperties>
</file>