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8"/>
  </p:handoutMasterIdLst>
  <p:sldIdLst>
    <p:sldId id="256" r:id="rId2"/>
    <p:sldId id="290" r:id="rId3"/>
    <p:sldId id="268" r:id="rId4"/>
    <p:sldId id="271" r:id="rId5"/>
    <p:sldId id="274" r:id="rId6"/>
    <p:sldId id="28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00"/>
    <a:srgbClr val="FFFF00"/>
    <a:srgbClr val="9933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C0A0266-3846-4ABC-B4DE-77FC0D6D1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EA534-71A6-4239-B43E-73BD408307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37E28-B122-48C1-9893-82397AB36C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FE743-D958-42EF-86BB-B759E1DD37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D9530-D696-41A0-8A55-EDEED3009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3C656F-011B-4860-B510-991D0146F8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8E94D-E1D5-4262-900C-4AD9EF8CA5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5DACB2AC-E729-434F-916B-39AA679C89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FCC61-A9E0-4084-9DAB-1ECE5E4FF5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93E24-1254-4559-AA35-FEDB17899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E323-870F-42B3-ABDB-5CED1E528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349B3-34B4-4601-8E29-959D43E40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C2E39-785C-4489-8CD8-22E5B50CE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449F7-3B89-497C-8398-C9361E76C5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B69DD2B-F269-4720-AA8D-75B8A65821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2214554"/>
            <a:ext cx="6400800" cy="1752600"/>
          </a:xfrm>
        </p:spPr>
        <p:txBody>
          <a:bodyPr>
            <a:scene3d>
              <a:camera prst="orthographicFront"/>
              <a:lightRig rig="threePt" dir="t">
                <a:rot lat="0" lon="0" rev="16800000"/>
              </a:lightRig>
            </a:scene3d>
            <a:sp3d>
              <a:bevelT w="38100" h="38100"/>
            </a:sp3d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101600" dir="5400000" algn="ctr" rotWithShape="0">
                    <a:srgbClr val="000000">
                      <a:alpha val="40000"/>
                    </a:srgbClr>
                  </a:outerShdw>
                </a:effectLst>
              </a:rPr>
              <a:t>Cell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6000"/>
                    </a:srgbClr>
                  </a:outerShdw>
                </a:effectLst>
              </a:rPr>
              <a:t> Metabolism</a:t>
            </a:r>
          </a:p>
          <a:p>
            <a:pPr eaLnBrk="1" hangingPunct="1">
              <a:lnSpc>
                <a:spcPct val="90000"/>
              </a:lnSpc>
            </a:pPr>
            <a:endParaRPr lang="en-US" sz="4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AU" sz="4000" dirty="0" smtClean="0">
                <a:solidFill>
                  <a:srgbClr val="000099"/>
                </a:solidFill>
              </a:rPr>
              <a:t>Types of Respiration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66" y="2500306"/>
          <a:ext cx="60960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Anaerobic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Aerobic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Cytoplasm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Mitochondria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Glucose to </a:t>
                      </a:r>
                      <a:r>
                        <a:rPr lang="en-AU" dirty="0" err="1" smtClean="0"/>
                        <a:t>pyruvic</a:t>
                      </a:r>
                      <a:r>
                        <a:rPr lang="en-AU" baseline="0" dirty="0" smtClean="0"/>
                        <a:t> acid to lactic 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Pyruvic</a:t>
                      </a:r>
                      <a:r>
                        <a:rPr lang="en-AU" dirty="0" smtClean="0"/>
                        <a:t> acid to CO</a:t>
                      </a:r>
                      <a:r>
                        <a:rPr lang="en-AU" baseline="-25000" dirty="0" smtClean="0"/>
                        <a:t>2</a:t>
                      </a:r>
                      <a:r>
                        <a:rPr lang="en-AU" baseline="0" dirty="0" smtClean="0"/>
                        <a:t> and H</a:t>
                      </a:r>
                      <a:r>
                        <a:rPr lang="en-AU" baseline="-25000" dirty="0" smtClean="0"/>
                        <a:t>2</a:t>
                      </a:r>
                      <a:r>
                        <a:rPr lang="en-AU" baseline="0" dirty="0" smtClean="0"/>
                        <a:t>O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Produces only 2 ATP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Produces a total of 38 ATP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Does</a:t>
                      </a:r>
                      <a:r>
                        <a:rPr lang="en-AU" baseline="0" dirty="0" smtClean="0"/>
                        <a:t> not require O</a:t>
                      </a:r>
                      <a:r>
                        <a:rPr lang="en-AU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Requires O</a:t>
                      </a:r>
                      <a:r>
                        <a:rPr lang="en-AU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Also called </a:t>
                      </a:r>
                      <a:r>
                        <a:rPr lang="en-AU" dirty="0" err="1" smtClean="0"/>
                        <a:t>glycolysis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Also called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Kreb’s</a:t>
                      </a:r>
                      <a:r>
                        <a:rPr lang="en-AU" baseline="0" dirty="0" smtClean="0"/>
                        <a:t> or citric acid cycle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99"/>
                </a:solidFill>
              </a:rPr>
              <a:t>The ATP cycle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571744"/>
            <a:ext cx="3448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0099"/>
                </a:solidFill>
              </a:rPr>
              <a:t>Protein synthesis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57775" y="1857375"/>
            <a:ext cx="4086225" cy="41433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Proteins are long chains of amino acids often folded into complex 3D shapes</a:t>
            </a:r>
          </a:p>
          <a:p>
            <a:pPr eaLnBrk="1" hangingPunct="1"/>
            <a:r>
              <a:rPr lang="en-AU" sz="2400" dirty="0" smtClean="0">
                <a:solidFill>
                  <a:schemeClr val="bg1"/>
                </a:solidFill>
              </a:rPr>
              <a:t>DNA send instructions to </a:t>
            </a:r>
            <a:r>
              <a:rPr lang="en-AU" sz="2400" dirty="0" err="1" smtClean="0">
                <a:solidFill>
                  <a:schemeClr val="bg1"/>
                </a:solidFill>
              </a:rPr>
              <a:t>ribosomes</a:t>
            </a:r>
            <a:r>
              <a:rPr lang="en-AU" sz="2400" dirty="0" smtClean="0">
                <a:solidFill>
                  <a:schemeClr val="bg1"/>
                </a:solidFill>
              </a:rPr>
              <a:t> to assemble proteins out of amino acids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8" name="Picture 7" descr="1AU1_Human_Interferon-Beta02"/>
          <p:cNvPicPr>
            <a:picLocks noChangeAspect="1" noChangeArrowheads="1"/>
          </p:cNvPicPr>
          <p:nvPr/>
        </p:nvPicPr>
        <p:blipFill>
          <a:blip r:embed="rId2" cstate="print"/>
          <a:srcRect t="3774" r="5449" b="5660"/>
          <a:stretch>
            <a:fillRect/>
          </a:stretch>
        </p:blipFill>
        <p:spPr>
          <a:xfrm>
            <a:off x="571472" y="1785926"/>
            <a:ext cx="414340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785786" y="642918"/>
            <a:ext cx="7500990" cy="1143000"/>
          </a:xfrm>
        </p:spPr>
        <p:txBody>
          <a:bodyPr/>
          <a:lstStyle/>
          <a:p>
            <a:pPr algn="l" eaLnBrk="1" hangingPunct="1"/>
            <a:r>
              <a:rPr lang="en-US" sz="2400" dirty="0" smtClean="0">
                <a:solidFill>
                  <a:schemeClr val="bg1"/>
                </a:solidFill>
              </a:rPr>
              <a:t>Most </a:t>
            </a:r>
            <a:r>
              <a:rPr lang="en-US" sz="2400" dirty="0" err="1" smtClean="0">
                <a:solidFill>
                  <a:schemeClr val="bg1"/>
                </a:solidFill>
              </a:rPr>
              <a:t>ribosomes</a:t>
            </a:r>
            <a:r>
              <a:rPr lang="en-US" sz="2400" dirty="0" smtClean="0">
                <a:solidFill>
                  <a:schemeClr val="bg1"/>
                </a:solidFill>
              </a:rPr>
              <a:t> line the endoplasmic reticulum (some float free in the cytoplasm)</a:t>
            </a:r>
          </a:p>
        </p:txBody>
      </p:sp>
      <p:pic>
        <p:nvPicPr>
          <p:cNvPr id="22531" name="Picture 6" descr="FIG 5 cytoplasm EM ribosomes (&amp; ER) 05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85852" y="1785926"/>
            <a:ext cx="3643338" cy="4008062"/>
          </a:xfrm>
          <a:noFill/>
        </p:spPr>
      </p:pic>
      <p:sp>
        <p:nvSpPr>
          <p:cNvPr id="22532" name="Line 7"/>
          <p:cNvSpPr>
            <a:spLocks noChangeShapeType="1"/>
          </p:cNvSpPr>
          <p:nvPr/>
        </p:nvSpPr>
        <p:spPr bwMode="auto">
          <a:xfrm>
            <a:off x="3714744" y="3214686"/>
            <a:ext cx="20875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4071934" y="4429132"/>
            <a:ext cx="172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5857884" y="2928934"/>
            <a:ext cx="21955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Endoplasmic reticulum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5857884" y="4143380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00000"/>
                </a:solidFill>
              </a:rPr>
              <a:t>Ribosomes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V="1">
            <a:off x="3786182" y="3214686"/>
            <a:ext cx="2016125" cy="500066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4000496" y="2357430"/>
            <a:ext cx="172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5786446" y="2143116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Cytoplasm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8229600" cy="922337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Lock and Key Model</a:t>
            </a:r>
            <a:endParaRPr lang="en-US" sz="3600" b="1" dirty="0">
              <a:solidFill>
                <a:srgbClr val="000099"/>
              </a:solidFill>
            </a:endParaRPr>
          </a:p>
        </p:txBody>
      </p:sp>
      <p:pic>
        <p:nvPicPr>
          <p:cNvPr id="11270" name="Picture 6" descr="Two_substra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472" y="1785926"/>
            <a:ext cx="7858180" cy="32743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1210</TotalTime>
  <Words>100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Slide 1</vt:lpstr>
      <vt:lpstr>Types of Respiration</vt:lpstr>
      <vt:lpstr>The ATP cycle</vt:lpstr>
      <vt:lpstr>Protein synthesis</vt:lpstr>
      <vt:lpstr>Most ribosomes line the endoplasmic reticulum (some float free in the cytoplasm)</vt:lpstr>
      <vt:lpstr>Lock and Key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2A</dc:title>
  <dc:creator>Owner</dc:creator>
  <cp:lastModifiedBy>Brian Hunt</cp:lastModifiedBy>
  <cp:revision>34</cp:revision>
  <dcterms:created xsi:type="dcterms:W3CDTF">2008-02-11T12:44:50Z</dcterms:created>
  <dcterms:modified xsi:type="dcterms:W3CDTF">2010-03-14T01:59:40Z</dcterms:modified>
</cp:coreProperties>
</file>