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60" r:id="rId5"/>
    <p:sldId id="258" r:id="rId6"/>
    <p:sldId id="259"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3333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558"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1B676682-99E2-4399-9EA4-A4D84468481D}" type="datetimeFigureOut">
              <a:rPr lang="en-US" smtClean="0"/>
              <a:pPr/>
              <a:t>12/3/2008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6322B49-1993-4025-A98F-88DA583D8176}" type="slidenum">
              <a:rPr lang="en-AU" smtClean="0"/>
              <a:pPr/>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B676682-99E2-4399-9EA4-A4D84468481D}" type="datetimeFigureOut">
              <a:rPr lang="en-US" smtClean="0"/>
              <a:pPr/>
              <a:t>12/3/2008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6322B49-1993-4025-A98F-88DA583D8176}"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B676682-99E2-4399-9EA4-A4D84468481D}" type="datetimeFigureOut">
              <a:rPr lang="en-US" smtClean="0"/>
              <a:pPr/>
              <a:t>12/3/2008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6322B49-1993-4025-A98F-88DA583D8176}"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B676682-99E2-4399-9EA4-A4D84468481D}" type="datetimeFigureOut">
              <a:rPr lang="en-US" smtClean="0"/>
              <a:pPr/>
              <a:t>12/3/2008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6322B49-1993-4025-A98F-88DA583D8176}" type="slidenum">
              <a:rPr lang="en-AU" smtClean="0"/>
              <a:pPr/>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676682-99E2-4399-9EA4-A4D84468481D}" type="datetimeFigureOut">
              <a:rPr lang="en-US" smtClean="0"/>
              <a:pPr/>
              <a:t>12/3/2008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6322B49-1993-4025-A98F-88DA583D8176}"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1B676682-99E2-4399-9EA4-A4D84468481D}" type="datetimeFigureOut">
              <a:rPr lang="en-US" smtClean="0"/>
              <a:pPr/>
              <a:t>12/3/2008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6322B49-1993-4025-A98F-88DA583D8176}"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1B676682-99E2-4399-9EA4-A4D84468481D}" type="datetimeFigureOut">
              <a:rPr lang="en-US" smtClean="0"/>
              <a:pPr/>
              <a:t>12/3/2008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6322B49-1993-4025-A98F-88DA583D8176}"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1B676682-99E2-4399-9EA4-A4D84468481D}" type="datetimeFigureOut">
              <a:rPr lang="en-US" smtClean="0"/>
              <a:pPr/>
              <a:t>12/3/2008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6322B49-1993-4025-A98F-88DA583D8176}"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676682-99E2-4399-9EA4-A4D84468481D}" type="datetimeFigureOut">
              <a:rPr lang="en-US" smtClean="0"/>
              <a:pPr/>
              <a:t>12/3/2008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86322B49-1993-4025-A98F-88DA583D8176}"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676682-99E2-4399-9EA4-A4D84468481D}" type="datetimeFigureOut">
              <a:rPr lang="en-US" smtClean="0"/>
              <a:pPr/>
              <a:t>12/3/2008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6322B49-1993-4025-A98F-88DA583D8176}"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676682-99E2-4399-9EA4-A4D84468481D}" type="datetimeFigureOut">
              <a:rPr lang="en-US" smtClean="0"/>
              <a:pPr/>
              <a:t>12/3/2008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6322B49-1993-4025-A98F-88DA583D8176}"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676682-99E2-4399-9EA4-A4D84468481D}" type="datetimeFigureOut">
              <a:rPr lang="en-US" smtClean="0"/>
              <a:pPr/>
              <a:t>12/3/2008</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322B49-1993-4025-A98F-88DA583D8176}" type="slidenum">
              <a:rPr lang="en-AU" smtClean="0"/>
              <a:pPr/>
              <a:t>‹#›</a:t>
            </a:fld>
            <a:endParaRPr lang="en-A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2910" y="5929330"/>
            <a:ext cx="7215238" cy="500066"/>
          </a:xfrm>
        </p:spPr>
        <p:txBody>
          <a:bodyPr>
            <a:normAutofit/>
          </a:bodyPr>
          <a:lstStyle/>
          <a:p>
            <a:pPr algn="l"/>
            <a:r>
              <a:rPr lang="en-AU" sz="1800" dirty="0" smtClean="0">
                <a:solidFill>
                  <a:schemeClr val="tx1"/>
                </a:solidFill>
              </a:rPr>
              <a:t>http://www.gatorade.com/hydration/rehydrate/</a:t>
            </a:r>
            <a:endParaRPr lang="en-AU" sz="1800" dirty="0">
              <a:solidFill>
                <a:schemeClr val="tx1"/>
              </a:solidFill>
            </a:endParaRPr>
          </a:p>
        </p:txBody>
      </p:sp>
      <p:sp>
        <p:nvSpPr>
          <p:cNvPr id="1025" name="Rectangle 1"/>
          <p:cNvSpPr>
            <a:spLocks noChangeArrowheads="1"/>
          </p:cNvSpPr>
          <p:nvPr/>
        </p:nvSpPr>
        <p:spPr bwMode="auto">
          <a:xfrm>
            <a:off x="785786" y="2071678"/>
            <a:ext cx="7358114"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Maintaining an adequate hydration level helps assure peak performance, and science shows that no other sports drink formula is absorbed faster than Gatorade.¹ Unlike other flavored hydration options, the </a:t>
            </a:r>
            <a:r>
              <a:rPr kumimoji="0" lang="en-US" sz="1800" b="0" i="0" u="none" strike="noStrike" cap="none" normalizeH="0" baseline="0" dirty="0" err="1" smtClean="0">
                <a:ln>
                  <a:noFill/>
                </a:ln>
                <a:solidFill>
                  <a:schemeClr val="tx1"/>
                </a:solidFill>
                <a:effectLst/>
                <a:latin typeface="Arial" charset="0"/>
                <a:cs typeface="Arial" charset="0"/>
              </a:rPr>
              <a:t>osmolality</a:t>
            </a:r>
            <a:r>
              <a:rPr kumimoji="0" lang="en-US" sz="1800" b="0" i="0" u="none" strike="noStrike" cap="none" normalizeH="0" baseline="0" dirty="0" smtClean="0">
                <a:ln>
                  <a:noFill/>
                </a:ln>
                <a:solidFill>
                  <a:schemeClr val="tx1"/>
                </a:solidFill>
                <a:effectLst/>
                <a:latin typeface="Arial" charset="0"/>
                <a:cs typeface="Arial" charset="0"/>
              </a:rPr>
              <a:t> and 6% carbohydrate solution in Gatorade ensure that it can be absorbed quickly and easily by the body,¹ which prevents the bloating and discomfort that can be caused by other flavored beverages. In addition, the flavor of Gatorade is formulated and athletically tested to taste best when an athlete is dehydrated. </a:t>
            </a: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rPr>
              <a:t>1.</a:t>
            </a:r>
            <a:r>
              <a:rPr kumimoji="0" lang="en-US" sz="1800" b="0" i="0" u="none" strike="noStrike" cap="none" normalizeH="0" baseline="0" dirty="0" smtClean="0">
                <a:ln>
                  <a:noFill/>
                </a:ln>
                <a:solidFill>
                  <a:schemeClr val="tx1"/>
                </a:solidFill>
                <a:effectLst/>
                <a:latin typeface="Arial" charset="0"/>
                <a:cs typeface="Arial" charset="0"/>
              </a:rPr>
              <a:t> Ryan AJ et al. 1998, 84: 1581–1588. </a:t>
            </a:r>
            <a:r>
              <a:rPr kumimoji="0" lang="en-US" sz="1800" b="0" i="1" u="none" strike="noStrike" cap="none" normalizeH="0" baseline="0" dirty="0" smtClean="0">
                <a:ln>
                  <a:noFill/>
                </a:ln>
                <a:solidFill>
                  <a:schemeClr val="tx1"/>
                </a:solidFill>
                <a:effectLst/>
                <a:latin typeface="Arial" charset="0"/>
                <a:cs typeface="Arial" charset="0"/>
              </a:rPr>
              <a:t>Journal of Applied Physiology</a:t>
            </a:r>
            <a:r>
              <a:rPr kumimoji="0" lang="en-US" sz="1800" b="0" i="0" u="none" strike="noStrike" cap="none" normalizeH="0" baseline="0" dirty="0" smtClean="0">
                <a:ln>
                  <a:noFill/>
                </a:ln>
                <a:solidFill>
                  <a:schemeClr val="tx1"/>
                </a:solidFill>
                <a:effectLst/>
                <a:latin typeface="Arial" charset="0"/>
                <a:cs typeface="Arial" charset="0"/>
              </a:rPr>
              <a:t>.</a:t>
            </a:r>
          </a:p>
        </p:txBody>
      </p:sp>
      <p:sp>
        <p:nvSpPr>
          <p:cNvPr id="5" name="TextBox 4"/>
          <p:cNvSpPr txBox="1"/>
          <p:nvPr/>
        </p:nvSpPr>
        <p:spPr>
          <a:xfrm>
            <a:off x="2357422" y="1071546"/>
            <a:ext cx="5000660" cy="584775"/>
          </a:xfrm>
          <a:prstGeom prst="rect">
            <a:avLst/>
          </a:prstGeom>
          <a:noFill/>
        </p:spPr>
        <p:txBody>
          <a:bodyPr wrap="square" rtlCol="0">
            <a:spAutoFit/>
          </a:bodyPr>
          <a:lstStyle/>
          <a:p>
            <a:r>
              <a:rPr lang="en-AU" sz="3200" dirty="0" smtClean="0">
                <a:solidFill>
                  <a:srgbClr val="0000CC"/>
                </a:solidFill>
                <a:latin typeface="Arial" pitchFamily="34" charset="0"/>
                <a:cs typeface="Arial" pitchFamily="34" charset="0"/>
              </a:rPr>
              <a:t>Do Sports Drinks Work</a:t>
            </a:r>
            <a:r>
              <a:rPr lang="en-AU" sz="3200" dirty="0" smtClean="0">
                <a:solidFill>
                  <a:srgbClr val="3333CC"/>
                </a:solidFill>
                <a:latin typeface="Arial" pitchFamily="34" charset="0"/>
                <a:cs typeface="Arial" pitchFamily="34" charset="0"/>
              </a:rPr>
              <a:t>?</a:t>
            </a:r>
            <a:endParaRPr lang="en-AU" sz="3200" dirty="0">
              <a:solidFill>
                <a:srgbClr val="3333CC"/>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1538" y="1000108"/>
            <a:ext cx="2857520" cy="3477875"/>
          </a:xfrm>
          <a:prstGeom prst="rect">
            <a:avLst/>
          </a:prstGeom>
          <a:noFill/>
        </p:spPr>
        <p:txBody>
          <a:bodyPr wrap="square" rtlCol="0">
            <a:spAutoFit/>
          </a:bodyPr>
          <a:lstStyle/>
          <a:p>
            <a:endParaRPr lang="en-AU" sz="2000" dirty="0" smtClean="0">
              <a:latin typeface="Arial" pitchFamily="34" charset="0"/>
              <a:cs typeface="Arial" pitchFamily="34" charset="0"/>
            </a:endParaRPr>
          </a:p>
          <a:p>
            <a:r>
              <a:rPr lang="en-AU" sz="2000" dirty="0" smtClean="0">
                <a:latin typeface="Arial" pitchFamily="34" charset="0"/>
                <a:cs typeface="Arial" pitchFamily="34" charset="0"/>
              </a:rPr>
              <a:t>Hypothesis:</a:t>
            </a:r>
            <a:endParaRPr lang="en-AU" sz="2000" dirty="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a:latin typeface="Arial" pitchFamily="34" charset="0"/>
              <a:cs typeface="Arial" pitchFamily="34" charset="0"/>
            </a:endParaRPr>
          </a:p>
          <a:p>
            <a:r>
              <a:rPr lang="en-AU" sz="2000" dirty="0" smtClean="0">
                <a:latin typeface="Arial" pitchFamily="34" charset="0"/>
                <a:cs typeface="Arial" pitchFamily="34" charset="0"/>
              </a:rPr>
              <a:t>Independent variable:</a:t>
            </a:r>
          </a:p>
          <a:p>
            <a:endParaRPr lang="en-AU" sz="2000" dirty="0">
              <a:latin typeface="Arial" pitchFamily="34" charset="0"/>
              <a:cs typeface="Arial" pitchFamily="34" charset="0"/>
            </a:endParaRPr>
          </a:p>
          <a:p>
            <a:endParaRPr lang="en-AU" sz="2000" dirty="0" smtClean="0">
              <a:latin typeface="Arial" pitchFamily="34" charset="0"/>
              <a:cs typeface="Arial" pitchFamily="34" charset="0"/>
            </a:endParaRPr>
          </a:p>
          <a:p>
            <a:r>
              <a:rPr lang="en-AU" sz="2000" dirty="0" smtClean="0">
                <a:latin typeface="Arial" pitchFamily="34" charset="0"/>
                <a:cs typeface="Arial" pitchFamily="34" charset="0"/>
              </a:rPr>
              <a:t>Dependent variable:</a:t>
            </a:r>
          </a:p>
          <a:p>
            <a:endParaRPr lang="en-AU" sz="2000" dirty="0">
              <a:latin typeface="Arial" pitchFamily="34" charset="0"/>
              <a:cs typeface="Arial" pitchFamily="34" charset="0"/>
            </a:endParaRPr>
          </a:p>
          <a:p>
            <a:endParaRPr lang="en-AU" sz="2000" dirty="0" smtClean="0">
              <a:latin typeface="Arial" pitchFamily="34" charset="0"/>
              <a:cs typeface="Arial" pitchFamily="34" charset="0"/>
            </a:endParaRPr>
          </a:p>
          <a:p>
            <a:r>
              <a:rPr lang="en-AU" sz="2000" dirty="0" smtClean="0">
                <a:latin typeface="Arial" pitchFamily="34" charset="0"/>
                <a:cs typeface="Arial" pitchFamily="34" charset="0"/>
              </a:rPr>
              <a:t>Control variables:</a:t>
            </a:r>
            <a:endParaRPr lang="en-AU" sz="2000"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5857892"/>
            <a:ext cx="8229600" cy="703282"/>
          </a:xfrm>
        </p:spPr>
        <p:txBody>
          <a:bodyPr>
            <a:noAutofit/>
          </a:bodyPr>
          <a:lstStyle/>
          <a:p>
            <a:pPr algn="l"/>
            <a:r>
              <a:rPr lang="en-AU" sz="1800" dirty="0" smtClean="0"/>
              <a:t>http://www.bodyscience.com.au/page/supplements/flypage/product_id/49</a:t>
            </a:r>
            <a:endParaRPr lang="en-AU" sz="1800" dirty="0"/>
          </a:p>
        </p:txBody>
      </p:sp>
      <p:sp>
        <p:nvSpPr>
          <p:cNvPr id="3" name="Content Placeholder 2"/>
          <p:cNvSpPr>
            <a:spLocks noGrp="1"/>
          </p:cNvSpPr>
          <p:nvPr>
            <p:ph idx="1"/>
          </p:nvPr>
        </p:nvSpPr>
        <p:spPr>
          <a:xfrm>
            <a:off x="857224" y="2643183"/>
            <a:ext cx="7400948" cy="2428892"/>
          </a:xfrm>
        </p:spPr>
        <p:txBody>
          <a:bodyPr>
            <a:noAutofit/>
          </a:bodyPr>
          <a:lstStyle/>
          <a:p>
            <a:pPr marL="0" algn="just">
              <a:buNone/>
            </a:pPr>
            <a:r>
              <a:rPr lang="en-AU" sz="1800" dirty="0" err="1" smtClean="0"/>
              <a:t>Creatine</a:t>
            </a:r>
            <a:r>
              <a:rPr lang="en-AU" sz="1800" dirty="0" smtClean="0"/>
              <a:t> is found naturally within the human body. The majority of </a:t>
            </a:r>
            <a:r>
              <a:rPr lang="en-AU" sz="1800" dirty="0" err="1" smtClean="0"/>
              <a:t>creatine</a:t>
            </a:r>
            <a:r>
              <a:rPr lang="en-AU" sz="1800" dirty="0" smtClean="0"/>
              <a:t> is stored within the skeletal muscle cells. </a:t>
            </a:r>
            <a:r>
              <a:rPr lang="en-AU" sz="1800" dirty="0" err="1" smtClean="0"/>
              <a:t>Creatine</a:t>
            </a:r>
            <a:r>
              <a:rPr lang="en-AU" sz="1800" dirty="0" smtClean="0"/>
              <a:t> is used to restore the cells’ energy source. Muscle </a:t>
            </a:r>
            <a:r>
              <a:rPr lang="en-AU" sz="1800" dirty="0" err="1" smtClean="0"/>
              <a:t>creatine</a:t>
            </a:r>
            <a:r>
              <a:rPr lang="en-AU" sz="1800" dirty="0" smtClean="0"/>
              <a:t> stores can be increased simply by supplementing the diet with additional </a:t>
            </a:r>
            <a:r>
              <a:rPr lang="en-AU" sz="1800" dirty="0" err="1" smtClean="0"/>
              <a:t>creatine</a:t>
            </a:r>
            <a:r>
              <a:rPr lang="en-AU" sz="1800" dirty="0" smtClean="0"/>
              <a:t> (</a:t>
            </a:r>
            <a:r>
              <a:rPr lang="en-AU" sz="1800" dirty="0" err="1" smtClean="0"/>
              <a:t>Hultman</a:t>
            </a:r>
            <a:r>
              <a:rPr lang="en-AU" sz="1800" dirty="0" smtClean="0"/>
              <a:t> et al., 1996). When combined with a resistance training program, </a:t>
            </a:r>
            <a:r>
              <a:rPr lang="en-AU" sz="1800" dirty="0" err="1" smtClean="0"/>
              <a:t>creatine</a:t>
            </a:r>
            <a:r>
              <a:rPr lang="en-AU" sz="1800" dirty="0" smtClean="0"/>
              <a:t> can enhance the gains in fat-free mass and lean body mass to a degree that is significantly greater than would be associated with training alone (</a:t>
            </a:r>
            <a:r>
              <a:rPr lang="en-AU" sz="1800" dirty="0" err="1" smtClean="0"/>
              <a:t>Volek</a:t>
            </a:r>
            <a:r>
              <a:rPr lang="en-AU" sz="1800" dirty="0" smtClean="0"/>
              <a:t> et al., 1999; </a:t>
            </a:r>
            <a:r>
              <a:rPr lang="en-AU" sz="1800" dirty="0" err="1" smtClean="0"/>
              <a:t>Bemben</a:t>
            </a:r>
            <a:r>
              <a:rPr lang="en-AU" sz="1800" dirty="0" smtClean="0"/>
              <a:t> et al., 2001). </a:t>
            </a:r>
            <a:endParaRPr lang="en-AU" sz="1800" dirty="0"/>
          </a:p>
        </p:txBody>
      </p:sp>
      <p:sp>
        <p:nvSpPr>
          <p:cNvPr id="4" name="TextBox 3"/>
          <p:cNvSpPr txBox="1"/>
          <p:nvPr/>
        </p:nvSpPr>
        <p:spPr>
          <a:xfrm>
            <a:off x="785786" y="1071546"/>
            <a:ext cx="7358114" cy="1077218"/>
          </a:xfrm>
          <a:prstGeom prst="rect">
            <a:avLst/>
          </a:prstGeom>
          <a:noFill/>
        </p:spPr>
        <p:txBody>
          <a:bodyPr wrap="square" rtlCol="0">
            <a:spAutoFit/>
          </a:bodyPr>
          <a:lstStyle/>
          <a:p>
            <a:pPr algn="ctr"/>
            <a:r>
              <a:rPr lang="en-AU" sz="3200" dirty="0" smtClean="0">
                <a:solidFill>
                  <a:srgbClr val="0000CC"/>
                </a:solidFill>
                <a:latin typeface="Arial" pitchFamily="34" charset="0"/>
                <a:cs typeface="Arial" pitchFamily="34" charset="0"/>
              </a:rPr>
              <a:t>Does </a:t>
            </a:r>
            <a:r>
              <a:rPr lang="en-AU" sz="3200" dirty="0" err="1" smtClean="0">
                <a:solidFill>
                  <a:srgbClr val="0000CC"/>
                </a:solidFill>
                <a:latin typeface="Arial" pitchFamily="34" charset="0"/>
                <a:cs typeface="Arial" pitchFamily="34" charset="0"/>
              </a:rPr>
              <a:t>Creatine</a:t>
            </a:r>
            <a:r>
              <a:rPr lang="en-AU" sz="3200" dirty="0" smtClean="0">
                <a:solidFill>
                  <a:srgbClr val="0000CC"/>
                </a:solidFill>
                <a:latin typeface="Arial" pitchFamily="34" charset="0"/>
                <a:cs typeface="Arial" pitchFamily="34" charset="0"/>
              </a:rPr>
              <a:t> improve athletic performance?</a:t>
            </a:r>
            <a:endParaRPr lang="en-AU" sz="3200" dirty="0">
              <a:solidFill>
                <a:srgbClr val="3333CC"/>
              </a:solidFill>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1538" y="1000108"/>
            <a:ext cx="2857520" cy="3477875"/>
          </a:xfrm>
          <a:prstGeom prst="rect">
            <a:avLst/>
          </a:prstGeom>
          <a:noFill/>
        </p:spPr>
        <p:txBody>
          <a:bodyPr wrap="square" rtlCol="0">
            <a:spAutoFit/>
          </a:bodyPr>
          <a:lstStyle/>
          <a:p>
            <a:endParaRPr lang="en-AU" sz="2000" dirty="0" smtClean="0">
              <a:latin typeface="Arial" pitchFamily="34" charset="0"/>
              <a:cs typeface="Arial" pitchFamily="34" charset="0"/>
            </a:endParaRPr>
          </a:p>
          <a:p>
            <a:r>
              <a:rPr lang="en-AU" sz="2000" dirty="0" smtClean="0">
                <a:latin typeface="Arial" pitchFamily="34" charset="0"/>
                <a:cs typeface="Arial" pitchFamily="34" charset="0"/>
              </a:rPr>
              <a:t>Hypothesis:</a:t>
            </a:r>
            <a:endParaRPr lang="en-AU" sz="2000" dirty="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a:latin typeface="Arial" pitchFamily="34" charset="0"/>
              <a:cs typeface="Arial" pitchFamily="34" charset="0"/>
            </a:endParaRPr>
          </a:p>
          <a:p>
            <a:r>
              <a:rPr lang="en-AU" sz="2000" dirty="0" smtClean="0">
                <a:latin typeface="Arial" pitchFamily="34" charset="0"/>
                <a:cs typeface="Arial" pitchFamily="34" charset="0"/>
              </a:rPr>
              <a:t>Independent variable:</a:t>
            </a:r>
          </a:p>
          <a:p>
            <a:endParaRPr lang="en-AU" sz="2000" dirty="0">
              <a:latin typeface="Arial" pitchFamily="34" charset="0"/>
              <a:cs typeface="Arial" pitchFamily="34" charset="0"/>
            </a:endParaRPr>
          </a:p>
          <a:p>
            <a:endParaRPr lang="en-AU" sz="2000" dirty="0" smtClean="0">
              <a:latin typeface="Arial" pitchFamily="34" charset="0"/>
              <a:cs typeface="Arial" pitchFamily="34" charset="0"/>
            </a:endParaRPr>
          </a:p>
          <a:p>
            <a:r>
              <a:rPr lang="en-AU" sz="2000" dirty="0" smtClean="0">
                <a:latin typeface="Arial" pitchFamily="34" charset="0"/>
                <a:cs typeface="Arial" pitchFamily="34" charset="0"/>
              </a:rPr>
              <a:t>Dependent variable:</a:t>
            </a:r>
          </a:p>
          <a:p>
            <a:endParaRPr lang="en-AU" sz="2000" dirty="0">
              <a:latin typeface="Arial" pitchFamily="34" charset="0"/>
              <a:cs typeface="Arial" pitchFamily="34" charset="0"/>
            </a:endParaRPr>
          </a:p>
          <a:p>
            <a:endParaRPr lang="en-AU" sz="2000" dirty="0" smtClean="0">
              <a:latin typeface="Arial" pitchFamily="34" charset="0"/>
              <a:cs typeface="Arial" pitchFamily="34" charset="0"/>
            </a:endParaRPr>
          </a:p>
          <a:p>
            <a:r>
              <a:rPr lang="en-AU" sz="2000" dirty="0" smtClean="0">
                <a:latin typeface="Arial" pitchFamily="34" charset="0"/>
                <a:cs typeface="Arial" pitchFamily="34" charset="0"/>
              </a:rPr>
              <a:t>Control variables:</a:t>
            </a:r>
            <a:endParaRPr lang="en-AU" sz="2000" dirty="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786454"/>
            <a:ext cx="8229600" cy="774720"/>
          </a:xfrm>
        </p:spPr>
        <p:txBody>
          <a:bodyPr>
            <a:noAutofit/>
          </a:bodyPr>
          <a:lstStyle/>
          <a:p>
            <a:pPr algn="l"/>
            <a:r>
              <a:rPr lang="en-AU" sz="1800" dirty="0" smtClean="0"/>
              <a:t>http://www.skins.net/au/en/HowSkinsWork/BioAcceleration</a:t>
            </a:r>
            <a:endParaRPr lang="en-AU" sz="1800" dirty="0"/>
          </a:p>
        </p:txBody>
      </p:sp>
      <p:sp>
        <p:nvSpPr>
          <p:cNvPr id="3" name="Content Placeholder 2"/>
          <p:cNvSpPr>
            <a:spLocks noGrp="1"/>
          </p:cNvSpPr>
          <p:nvPr>
            <p:ph idx="1"/>
          </p:nvPr>
        </p:nvSpPr>
        <p:spPr>
          <a:xfrm>
            <a:off x="928662" y="2528895"/>
            <a:ext cx="7286676" cy="2543179"/>
          </a:xfrm>
        </p:spPr>
        <p:txBody>
          <a:bodyPr>
            <a:noAutofit/>
          </a:bodyPr>
          <a:lstStyle/>
          <a:p>
            <a:pPr marL="0" algn="just">
              <a:buNone/>
            </a:pPr>
            <a:r>
              <a:rPr lang="en-AU" sz="1800" dirty="0" smtClean="0"/>
              <a:t>Skins™ technical compression wear has been developed and designed to provide engineered gradient compression. When compression is engineered to apply a balanced and accurate surface pressure over specific body parts, it triggers an acceleration of blood flow. This increases oxygen delivery to working muscles to enhance their performance. The circulation improvements also help the body to eliminate lactic acid and other metabolic wastes. The combination of these effects allows you to work at a higher rate for longer.</a:t>
            </a:r>
            <a:endParaRPr lang="en-AU" sz="2400" dirty="0" smtClean="0"/>
          </a:p>
          <a:p>
            <a:pPr algn="just">
              <a:buNone/>
            </a:pPr>
            <a:endParaRPr lang="en-AU" sz="2400" dirty="0"/>
          </a:p>
        </p:txBody>
      </p:sp>
      <p:sp>
        <p:nvSpPr>
          <p:cNvPr id="4" name="TextBox 3"/>
          <p:cNvSpPr txBox="1"/>
          <p:nvPr/>
        </p:nvSpPr>
        <p:spPr>
          <a:xfrm>
            <a:off x="785786" y="1071546"/>
            <a:ext cx="7358114" cy="1077218"/>
          </a:xfrm>
          <a:prstGeom prst="rect">
            <a:avLst/>
          </a:prstGeom>
          <a:noFill/>
        </p:spPr>
        <p:txBody>
          <a:bodyPr wrap="square" rtlCol="0">
            <a:spAutoFit/>
          </a:bodyPr>
          <a:lstStyle/>
          <a:p>
            <a:pPr algn="ctr"/>
            <a:r>
              <a:rPr lang="en-AU" sz="3200" dirty="0" smtClean="0">
                <a:solidFill>
                  <a:srgbClr val="0000CC"/>
                </a:solidFill>
                <a:latin typeface="Arial" pitchFamily="34" charset="0"/>
                <a:cs typeface="Arial" pitchFamily="34" charset="0"/>
              </a:rPr>
              <a:t>Do </a:t>
            </a:r>
            <a:r>
              <a:rPr lang="en-AU" sz="3200" i="1" dirty="0" smtClean="0">
                <a:solidFill>
                  <a:srgbClr val="0000CC"/>
                </a:solidFill>
                <a:latin typeface="Arial" pitchFamily="34" charset="0"/>
                <a:cs typeface="Arial" pitchFamily="34" charset="0"/>
              </a:rPr>
              <a:t>Skins</a:t>
            </a:r>
            <a:r>
              <a:rPr lang="en-AU" sz="3200" dirty="0" smtClean="0">
                <a:solidFill>
                  <a:srgbClr val="0000CC"/>
                </a:solidFill>
                <a:latin typeface="Arial" pitchFamily="34" charset="0"/>
                <a:cs typeface="Arial" pitchFamily="34" charset="0"/>
              </a:rPr>
              <a:t> improve athletic performance?</a:t>
            </a:r>
            <a:endParaRPr lang="en-AU" sz="3200" dirty="0">
              <a:solidFill>
                <a:srgbClr val="3333CC"/>
              </a:solidFill>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1538" y="1000108"/>
            <a:ext cx="2857520" cy="3477875"/>
          </a:xfrm>
          <a:prstGeom prst="rect">
            <a:avLst/>
          </a:prstGeom>
          <a:noFill/>
        </p:spPr>
        <p:txBody>
          <a:bodyPr wrap="square" rtlCol="0">
            <a:spAutoFit/>
          </a:bodyPr>
          <a:lstStyle/>
          <a:p>
            <a:endParaRPr lang="en-AU" sz="2000" dirty="0" smtClean="0">
              <a:latin typeface="Arial" pitchFamily="34" charset="0"/>
              <a:cs typeface="Arial" pitchFamily="34" charset="0"/>
            </a:endParaRPr>
          </a:p>
          <a:p>
            <a:r>
              <a:rPr lang="en-AU" sz="2000" dirty="0" smtClean="0">
                <a:latin typeface="Arial" pitchFamily="34" charset="0"/>
                <a:cs typeface="Arial" pitchFamily="34" charset="0"/>
              </a:rPr>
              <a:t>Hypothesis:</a:t>
            </a:r>
            <a:endParaRPr lang="en-AU" sz="2000" dirty="0">
              <a:latin typeface="Arial" pitchFamily="34" charset="0"/>
              <a:cs typeface="Arial" pitchFamily="34" charset="0"/>
            </a:endParaRPr>
          </a:p>
          <a:p>
            <a:endParaRPr lang="en-AU" sz="2000" dirty="0" smtClean="0">
              <a:latin typeface="Arial" pitchFamily="34" charset="0"/>
              <a:cs typeface="Arial" pitchFamily="34" charset="0"/>
            </a:endParaRPr>
          </a:p>
          <a:p>
            <a:endParaRPr lang="en-AU" sz="2000" dirty="0">
              <a:latin typeface="Arial" pitchFamily="34" charset="0"/>
              <a:cs typeface="Arial" pitchFamily="34" charset="0"/>
            </a:endParaRPr>
          </a:p>
          <a:p>
            <a:r>
              <a:rPr lang="en-AU" sz="2000" dirty="0" smtClean="0">
                <a:latin typeface="Arial" pitchFamily="34" charset="0"/>
                <a:cs typeface="Arial" pitchFamily="34" charset="0"/>
              </a:rPr>
              <a:t>Independent variable:</a:t>
            </a:r>
          </a:p>
          <a:p>
            <a:endParaRPr lang="en-AU" sz="2000" dirty="0">
              <a:latin typeface="Arial" pitchFamily="34" charset="0"/>
              <a:cs typeface="Arial" pitchFamily="34" charset="0"/>
            </a:endParaRPr>
          </a:p>
          <a:p>
            <a:endParaRPr lang="en-AU" sz="2000" dirty="0" smtClean="0">
              <a:latin typeface="Arial" pitchFamily="34" charset="0"/>
              <a:cs typeface="Arial" pitchFamily="34" charset="0"/>
            </a:endParaRPr>
          </a:p>
          <a:p>
            <a:r>
              <a:rPr lang="en-AU" sz="2000" dirty="0" smtClean="0">
                <a:latin typeface="Arial" pitchFamily="34" charset="0"/>
                <a:cs typeface="Arial" pitchFamily="34" charset="0"/>
              </a:rPr>
              <a:t>Dependent variable:</a:t>
            </a:r>
          </a:p>
          <a:p>
            <a:endParaRPr lang="en-AU" sz="2000" dirty="0">
              <a:latin typeface="Arial" pitchFamily="34" charset="0"/>
              <a:cs typeface="Arial" pitchFamily="34" charset="0"/>
            </a:endParaRPr>
          </a:p>
          <a:p>
            <a:endParaRPr lang="en-AU" sz="2000" dirty="0" smtClean="0">
              <a:latin typeface="Arial" pitchFamily="34" charset="0"/>
              <a:cs typeface="Arial" pitchFamily="34" charset="0"/>
            </a:endParaRPr>
          </a:p>
          <a:p>
            <a:r>
              <a:rPr lang="en-AU" sz="2000" dirty="0" smtClean="0">
                <a:latin typeface="Arial" pitchFamily="34" charset="0"/>
                <a:cs typeface="Arial" pitchFamily="34" charset="0"/>
              </a:rPr>
              <a:t>Control variables:</a:t>
            </a:r>
            <a:endParaRPr lang="en-AU" sz="2000" dirty="0">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334</Words>
  <Application>Microsoft Office PowerPoint</Application>
  <PresentationFormat>On-screen Show (4:3)</PresentationFormat>
  <Paragraphs>44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Slide 1</vt:lpstr>
      <vt:lpstr>Slide 2</vt:lpstr>
      <vt:lpstr>http://www.bodyscience.com.au/page/supplements/flypage/product_id/49</vt:lpstr>
      <vt:lpstr>Slide 4</vt:lpstr>
      <vt:lpstr>http://www.skins.net/au/en/HowSkinsWork/BioAcceleration</vt:lpstr>
      <vt:lpstr>Slide 6</vt:lpstr>
    </vt:vector>
  </TitlesOfParts>
  <Company>Guildford Grammar School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Steven Crocket</dc:creator>
  <cp:lastModifiedBy>Steven Crocket</cp:lastModifiedBy>
  <cp:revision>5</cp:revision>
  <dcterms:created xsi:type="dcterms:W3CDTF">2008-12-02T03:57:28Z</dcterms:created>
  <dcterms:modified xsi:type="dcterms:W3CDTF">2008-12-03T01:49:34Z</dcterms:modified>
</cp:coreProperties>
</file>