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2" r:id="rId3"/>
    <p:sldId id="273" r:id="rId4"/>
    <p:sldId id="274" r:id="rId5"/>
    <p:sldId id="259" r:id="rId6"/>
    <p:sldId id="277" r:id="rId7"/>
    <p:sldId id="269" r:id="rId8"/>
    <p:sldId id="286" r:id="rId9"/>
    <p:sldId id="288" r:id="rId10"/>
    <p:sldId id="289" r:id="rId11"/>
    <p:sldId id="290" r:id="rId12"/>
    <p:sldId id="292" r:id="rId13"/>
    <p:sldId id="293" r:id="rId14"/>
    <p:sldId id="294" r:id="rId15"/>
    <p:sldId id="296" r:id="rId16"/>
    <p:sldId id="29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0012E-8CD9-46CE-ACDE-4D2561E9F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03000-04C7-41AE-BDEE-88922089BB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C030A-57D9-4037-AC0B-CFCCDD24BE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153129-F4DA-4DD8-85D9-456DFF2A8C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F8EF1D8-28C1-44FC-ADA1-FACD5E495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64B195C-509C-4CA3-848D-229A7FC8D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797EA49-1850-4709-82FF-7EBC4BF34E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C1BE9-CAEA-454A-B36C-6C0AD507C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0E7F5-90CC-42CE-8A98-A8BF639645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57A89-7E0B-4754-9F26-A7B942D96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F6489-5726-4482-93B0-EFC3D7594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C69C-0DE5-4546-A28C-0BE17ED412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9E6C9-5749-4F29-BAA5-40131DC1AE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8D7DB-C7F4-47F7-8C19-1853AB835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12B5-E635-476C-9FBD-ED2A893A8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7F58FB-15C2-4CF1-B9EF-A5381000A9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wellcome.ac.uk/indexplus/result.html?_IXFIRST_=2&amp;_IXSS_=_IXFIRST_=1&amp;_IXINITSR_=y&amp;_IXACTION_=query&amp;IXFROM=&amp;IXTO=&amp;_IXrescount=7&amp;_IXMAXHITS_=15&amp;$+with+wi_sfgu+is+Y=.&amp;*sform=wellcome-images&amp;$=sort=sort+sortexpr+image_sort&amp;_IXSESSION_=LKn4xCesYc5&amp;c=%22historical+images%22+OR+%22contemporary+images%22+OR+%22corporate+images%22+OR+%22contemporary+clinical+images%22&amp;i_num=&amp;_IXshc=y&amp;i_pre=&amp;$=s=morula&amp;_IXFPFX_=templates/t&amp;$=si=text&amp;t=&amp;w=&amp;_IXACTION_=query&amp;_IXMAXHITS_=1&amp;_IXSR_=JvbTyeEmt5g&amp;_IXSPFX_=templates/t&amp;_IXFPFX_=templates/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72" y="2285992"/>
            <a:ext cx="4829180" cy="706437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6 day old </a:t>
            </a:r>
            <a:r>
              <a:rPr lang="en-US" sz="2400" dirty="0" err="1" smtClean="0">
                <a:solidFill>
                  <a:schemeClr val="tx1"/>
                </a:solidFill>
              </a:rPr>
              <a:t>Blastocyst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implanting into the </a:t>
            </a:r>
            <a:r>
              <a:rPr lang="en-US" sz="2400" dirty="0" err="1">
                <a:solidFill>
                  <a:schemeClr val="tx1"/>
                </a:solidFill>
              </a:rPr>
              <a:t>endometrium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221" name="Picture 5" descr="B00062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4876" y="3071810"/>
            <a:ext cx="3598864" cy="2558786"/>
          </a:xfrm>
          <a:noFill/>
          <a:ln/>
        </p:spPr>
      </p:pic>
      <p:pic>
        <p:nvPicPr>
          <p:cNvPr id="7" name="Picture 4" descr=" image for id B000330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793" y="1643050"/>
            <a:ext cx="3486455" cy="2808283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00100" y="857232"/>
            <a:ext cx="307183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3-4 day old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Morula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0"/>
            <a:ext cx="8229600" cy="850900"/>
          </a:xfrm>
        </p:spPr>
        <p:txBody>
          <a:bodyPr/>
          <a:lstStyle/>
          <a:p>
            <a:r>
              <a:rPr lang="en-US" sz="3200" dirty="0"/>
              <a:t>The mother in the 2</a:t>
            </a:r>
            <a:r>
              <a:rPr lang="en-US" sz="3200" baseline="30000" dirty="0"/>
              <a:t>nd</a:t>
            </a:r>
            <a:r>
              <a:rPr lang="en-US" sz="3200" dirty="0"/>
              <a:t> &amp; 3rd trimester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the second trimester the mother feels the first movements of the child.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abdomen starts to become noticeably larger after about the 5</a:t>
            </a:r>
            <a:r>
              <a:rPr lang="en-US" sz="2400" baseline="30000" dirty="0"/>
              <a:t>th</a:t>
            </a:r>
            <a:r>
              <a:rPr lang="en-US" sz="2400" dirty="0"/>
              <a:t> month.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Other signs are likely to include: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Weight gain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Backache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Frequent urination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Edema </a:t>
            </a:r>
            <a:r>
              <a:rPr lang="en-US" sz="2400" dirty="0"/>
              <a:t>(swelling due to fluid retention)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Constipation.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Physiological changes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3302009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During the course of a pregnancy a woman will experience:</a:t>
            </a:r>
          </a:p>
          <a:p>
            <a:pPr lvl="1"/>
            <a:r>
              <a:rPr lang="en-US" sz="2400" dirty="0"/>
              <a:t>Above normal levels of progesterone &amp; estrogen</a:t>
            </a:r>
          </a:p>
          <a:p>
            <a:pPr lvl="1"/>
            <a:r>
              <a:rPr lang="en-US" sz="2400" dirty="0"/>
              <a:t>A blood volume increases of almost 50%</a:t>
            </a:r>
          </a:p>
          <a:p>
            <a:pPr lvl="1"/>
            <a:r>
              <a:rPr lang="en-US" sz="2400" dirty="0"/>
              <a:t>Increased functioning of the heart, kidneys and respiratory system</a:t>
            </a:r>
          </a:p>
          <a:p>
            <a:pPr lvl="1"/>
            <a:r>
              <a:rPr lang="en-US" sz="2400" dirty="0"/>
              <a:t>Risk of gestational diabetes</a:t>
            </a:r>
          </a:p>
          <a:p>
            <a:pPr lvl="1"/>
            <a:r>
              <a:rPr lang="en-US" sz="2400" dirty="0"/>
              <a:t>Risk of increased blood pressure.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sz="3200" dirty="0"/>
              <a:t>Premature babies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3446471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2400" dirty="0"/>
              <a:t>Babies born before the 35</a:t>
            </a:r>
            <a:r>
              <a:rPr lang="en-US" sz="2400" baseline="30000" dirty="0"/>
              <a:t>th</a:t>
            </a:r>
            <a:r>
              <a:rPr lang="en-US" sz="2400" dirty="0"/>
              <a:t> week of the pregnancy are termed premature.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2400" dirty="0"/>
              <a:t>Babies can survive if born as early as the 23</a:t>
            </a:r>
            <a:r>
              <a:rPr lang="en-US" sz="2400" baseline="30000" dirty="0"/>
              <a:t>rd</a:t>
            </a:r>
            <a:r>
              <a:rPr lang="en-US" sz="2400" dirty="0"/>
              <a:t> week. These babies typically weigh between </a:t>
            </a:r>
            <a:r>
              <a:rPr lang="en-US" sz="2400" dirty="0" smtClean="0"/>
              <a:t>0.6-1.0 kg </a:t>
            </a:r>
            <a:r>
              <a:rPr lang="en-US" sz="2400" dirty="0"/>
              <a:t>and have a 50% chance of surviving.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2400" dirty="0"/>
              <a:t>The organ systems of premature babies are still not fully developed, which can result in breathing problems and neurological damage.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3200" dirty="0"/>
              <a:t>Baby in delivery position</a:t>
            </a:r>
          </a:p>
        </p:txBody>
      </p:sp>
      <p:pic>
        <p:nvPicPr>
          <p:cNvPr id="22534" name="Picture 6" descr="W Medical Art Service, Munich full ter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28662" y="1071546"/>
            <a:ext cx="3411538" cy="5256212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4786314" y="1857364"/>
            <a:ext cx="3429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Three stages of labour</a:t>
            </a:r>
          </a:p>
          <a:p>
            <a:pPr>
              <a:buFont typeface="Arial" pitchFamily="34" charset="0"/>
              <a:buChar char="•"/>
            </a:pPr>
            <a:r>
              <a:rPr lang="en-AU" sz="2400" dirty="0" smtClean="0"/>
              <a:t>Dilation</a:t>
            </a:r>
          </a:p>
          <a:p>
            <a:pPr>
              <a:buFont typeface="Arial" pitchFamily="34" charset="0"/>
              <a:buChar char="•"/>
            </a:pPr>
            <a:r>
              <a:rPr lang="en-AU" sz="2400" dirty="0" smtClean="0"/>
              <a:t>Delivery</a:t>
            </a:r>
          </a:p>
          <a:p>
            <a:pPr>
              <a:buFont typeface="Arial" pitchFamily="34" charset="0"/>
              <a:buChar char="•"/>
            </a:pPr>
            <a:r>
              <a:rPr lang="en-AU" sz="2400" dirty="0" smtClean="0"/>
              <a:t>Afterbirth</a:t>
            </a:r>
            <a:endParaRPr lang="en-A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14366" y="274638"/>
            <a:ext cx="8229600" cy="1143000"/>
          </a:xfrm>
        </p:spPr>
        <p:txBody>
          <a:bodyPr/>
          <a:lstStyle/>
          <a:p>
            <a:r>
              <a:rPr lang="en-US" dirty="0"/>
              <a:t>Infancy</a:t>
            </a:r>
          </a:p>
        </p:txBody>
      </p:sp>
      <p:pic>
        <p:nvPicPr>
          <p:cNvPr id="11272" name="Picture 8" descr="FIG 2  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2" y="1652199"/>
            <a:ext cx="3389308" cy="3134123"/>
          </a:xfrm>
          <a:prstGeom prst="rect">
            <a:avLst/>
          </a:prstGeom>
          <a:noFill/>
        </p:spPr>
      </p:pic>
      <p:pic>
        <p:nvPicPr>
          <p:cNvPr id="11273" name="Picture 9" descr="FIG 4 max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635125"/>
            <a:ext cx="3532184" cy="3183922"/>
          </a:xfrm>
          <a:prstGeom prst="rect">
            <a:avLst/>
          </a:prstGeom>
          <a:noFill/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14282" y="5072074"/>
            <a:ext cx="8713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Infancy is the earliest stage of life. An infant is usually regarded as a child before they can walk – generally between 12 and 18 months.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oetal Circul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8014" y="1306468"/>
            <a:ext cx="4347972" cy="4837176"/>
          </a:xfrm>
          <a:prstGeom prst="rect">
            <a:avLst/>
          </a:prstGeom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sz="3200"/>
              <a:t>Changes in the circulation</a:t>
            </a: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 rot="1190554">
            <a:off x="3111982" y="2825082"/>
            <a:ext cx="431800" cy="1154111"/>
          </a:xfrm>
          <a:prstGeom prst="ellipse">
            <a:avLst/>
          </a:prstGeom>
          <a:noFill/>
          <a:ln w="57150">
            <a:solidFill>
              <a:srgbClr val="CC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5" name="Oval 7"/>
          <p:cNvSpPr>
            <a:spLocks noChangeArrowheads="1"/>
          </p:cNvSpPr>
          <p:nvPr/>
        </p:nvSpPr>
        <p:spPr bwMode="auto">
          <a:xfrm>
            <a:off x="4926018" y="3071810"/>
            <a:ext cx="431800" cy="431800"/>
          </a:xfrm>
          <a:prstGeom prst="ellipse">
            <a:avLst/>
          </a:prstGeom>
          <a:noFill/>
          <a:ln w="57150">
            <a:solidFill>
              <a:srgbClr val="CC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2285984" y="4357694"/>
            <a:ext cx="871531" cy="950899"/>
          </a:xfrm>
          <a:prstGeom prst="ellipse">
            <a:avLst/>
          </a:prstGeom>
          <a:noFill/>
          <a:ln w="57150">
            <a:solidFill>
              <a:srgbClr val="CC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4000496" y="1997068"/>
            <a:ext cx="1785950" cy="431800"/>
          </a:xfrm>
          <a:prstGeom prst="ellipse">
            <a:avLst/>
          </a:prstGeom>
          <a:noFill/>
          <a:ln w="57150">
            <a:solidFill>
              <a:srgbClr val="CC00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00034" y="5143512"/>
            <a:ext cx="16637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Umbilical arteries and vein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-142908" y="3143248"/>
            <a:ext cx="2484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Ductus</a:t>
            </a:r>
            <a:r>
              <a:rPr lang="en-US" dirty="0"/>
              <a:t> </a:t>
            </a:r>
            <a:r>
              <a:rPr lang="en-US" dirty="0" err="1"/>
              <a:t>venosus</a:t>
            </a:r>
            <a:endParaRPr lang="en-US" dirty="0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928794" y="5000636"/>
            <a:ext cx="360363" cy="142876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2357422" y="3357562"/>
            <a:ext cx="720725" cy="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85720" y="1857364"/>
            <a:ext cx="2665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Ductus</a:t>
            </a:r>
            <a:r>
              <a:rPr lang="en-US" dirty="0"/>
              <a:t> </a:t>
            </a:r>
            <a:r>
              <a:rPr lang="en-US" dirty="0" err="1"/>
              <a:t>arteriosus</a:t>
            </a:r>
            <a:endParaRPr lang="en-US" dirty="0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 flipH="1">
            <a:off x="5429256" y="2928935"/>
            <a:ext cx="1357322" cy="35719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3000364" y="2071678"/>
            <a:ext cx="1000132" cy="71438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5857884" y="2714620"/>
            <a:ext cx="2665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Foramen </a:t>
            </a:r>
            <a:r>
              <a:rPr lang="en-US" dirty="0" err="1"/>
              <a:t>ovale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2430" y="1989138"/>
            <a:ext cx="3776662" cy="3570287"/>
          </a:xfrm>
          <a:prstGeom prst="rect">
            <a:avLst/>
          </a:prstGeom>
          <a:noFill/>
        </p:spPr>
      </p:pic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095392" y="1844675"/>
            <a:ext cx="5905500" cy="4105275"/>
            <a:chOff x="1188" y="1220"/>
            <a:chExt cx="7928" cy="5630"/>
          </a:xfrm>
        </p:grpSpPr>
        <p:sp>
          <p:nvSpPr>
            <p:cNvPr id="4180" name="Line 84"/>
            <p:cNvSpPr>
              <a:spLocks noChangeShapeType="1"/>
            </p:cNvSpPr>
            <p:nvPr/>
          </p:nvSpPr>
          <p:spPr bwMode="auto">
            <a:xfrm>
              <a:off x="3395" y="5921"/>
              <a:ext cx="57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179" name="Line 83"/>
            <p:cNvSpPr>
              <a:spLocks noChangeShapeType="1"/>
            </p:cNvSpPr>
            <p:nvPr/>
          </p:nvSpPr>
          <p:spPr bwMode="auto">
            <a:xfrm>
              <a:off x="3393" y="1792"/>
              <a:ext cx="0" cy="41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178" name="Line 82"/>
            <p:cNvSpPr>
              <a:spLocks noChangeShapeType="1"/>
            </p:cNvSpPr>
            <p:nvPr/>
          </p:nvSpPr>
          <p:spPr bwMode="auto">
            <a:xfrm flipV="1">
              <a:off x="3395" y="2630"/>
              <a:ext cx="5721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177" name="Line 81"/>
            <p:cNvSpPr>
              <a:spLocks noChangeShapeType="1"/>
            </p:cNvSpPr>
            <p:nvPr/>
          </p:nvSpPr>
          <p:spPr bwMode="auto">
            <a:xfrm flipV="1">
              <a:off x="3393" y="3435"/>
              <a:ext cx="5721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176" name="Line 80"/>
            <p:cNvSpPr>
              <a:spLocks noChangeShapeType="1"/>
            </p:cNvSpPr>
            <p:nvPr/>
          </p:nvSpPr>
          <p:spPr bwMode="auto">
            <a:xfrm flipV="1">
              <a:off x="3395" y="4272"/>
              <a:ext cx="5721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175" name="Line 79"/>
            <p:cNvSpPr>
              <a:spLocks noChangeShapeType="1"/>
            </p:cNvSpPr>
            <p:nvPr/>
          </p:nvSpPr>
          <p:spPr bwMode="auto">
            <a:xfrm flipV="1">
              <a:off x="3376" y="5108"/>
              <a:ext cx="5721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174" name="Line 78"/>
            <p:cNvSpPr>
              <a:spLocks noChangeShapeType="1"/>
            </p:cNvSpPr>
            <p:nvPr/>
          </p:nvSpPr>
          <p:spPr bwMode="auto">
            <a:xfrm flipV="1">
              <a:off x="3393" y="1753"/>
              <a:ext cx="5721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173" name="Text Box 77"/>
            <p:cNvSpPr txBox="1">
              <a:spLocks noChangeArrowheads="1"/>
            </p:cNvSpPr>
            <p:nvPr/>
          </p:nvSpPr>
          <p:spPr bwMode="auto">
            <a:xfrm>
              <a:off x="3376" y="5895"/>
              <a:ext cx="904" cy="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Age</a:t>
              </a:r>
              <a:endParaRPr lang="en-US" sz="1100"/>
            </a:p>
            <a:p>
              <a:pPr eaLnBrk="0" hangingPunct="0"/>
              <a:r>
                <a:rPr lang="en-US" sz="1400">
                  <a:latin typeface="Gill Sans MT" pitchFamily="34" charset="0"/>
                  <a:cs typeface="Times New Roman" pitchFamily="18" charset="0"/>
                </a:rPr>
                <a:t>(yr)</a:t>
              </a:r>
              <a:endParaRPr lang="en-US"/>
            </a:p>
          </p:txBody>
        </p:sp>
        <p:sp>
          <p:nvSpPr>
            <p:cNvPr id="4172" name="Text Box 76"/>
            <p:cNvSpPr txBox="1">
              <a:spLocks noChangeArrowheads="1"/>
            </p:cNvSpPr>
            <p:nvPr/>
          </p:nvSpPr>
          <p:spPr bwMode="auto">
            <a:xfrm>
              <a:off x="4280" y="5864"/>
              <a:ext cx="787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0.5</a:t>
              </a:r>
              <a:endParaRPr lang="en-US"/>
            </a:p>
          </p:txBody>
        </p:sp>
        <p:sp>
          <p:nvSpPr>
            <p:cNvPr id="4171" name="Text Box 75"/>
            <p:cNvSpPr txBox="1">
              <a:spLocks noChangeArrowheads="1"/>
            </p:cNvSpPr>
            <p:nvPr/>
          </p:nvSpPr>
          <p:spPr bwMode="auto">
            <a:xfrm>
              <a:off x="5322" y="5864"/>
              <a:ext cx="62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4170" name="Text Box 74"/>
            <p:cNvSpPr txBox="1">
              <a:spLocks noChangeArrowheads="1"/>
            </p:cNvSpPr>
            <p:nvPr/>
          </p:nvSpPr>
          <p:spPr bwMode="auto">
            <a:xfrm>
              <a:off x="6031" y="5848"/>
              <a:ext cx="62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7</a:t>
              </a:r>
              <a:endParaRPr lang="en-US"/>
            </a:p>
          </p:txBody>
        </p:sp>
        <p:sp>
          <p:nvSpPr>
            <p:cNvPr id="4169" name="Text Box 73"/>
            <p:cNvSpPr txBox="1">
              <a:spLocks noChangeArrowheads="1"/>
            </p:cNvSpPr>
            <p:nvPr/>
          </p:nvSpPr>
          <p:spPr bwMode="auto">
            <a:xfrm>
              <a:off x="6762" y="5848"/>
              <a:ext cx="62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13</a:t>
              </a:r>
              <a:endParaRPr lang="en-US"/>
            </a:p>
          </p:txBody>
        </p:sp>
        <p:sp>
          <p:nvSpPr>
            <p:cNvPr id="4168" name="Text Box 72"/>
            <p:cNvSpPr txBox="1">
              <a:spLocks noChangeArrowheads="1"/>
            </p:cNvSpPr>
            <p:nvPr/>
          </p:nvSpPr>
          <p:spPr bwMode="auto">
            <a:xfrm>
              <a:off x="7391" y="5848"/>
              <a:ext cx="62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18</a:t>
              </a:r>
              <a:endParaRPr lang="en-US"/>
            </a:p>
          </p:txBody>
        </p:sp>
        <p:sp>
          <p:nvSpPr>
            <p:cNvPr id="4167" name="Text Box 71"/>
            <p:cNvSpPr txBox="1">
              <a:spLocks noChangeArrowheads="1"/>
            </p:cNvSpPr>
            <p:nvPr/>
          </p:nvSpPr>
          <p:spPr bwMode="auto">
            <a:xfrm>
              <a:off x="2618" y="1561"/>
              <a:ext cx="75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100</a:t>
              </a:r>
              <a:endParaRPr lang="en-US"/>
            </a:p>
          </p:txBody>
        </p:sp>
        <p:sp>
          <p:nvSpPr>
            <p:cNvPr id="4166" name="Text Box 70"/>
            <p:cNvSpPr txBox="1">
              <a:spLocks noChangeArrowheads="1"/>
            </p:cNvSpPr>
            <p:nvPr/>
          </p:nvSpPr>
          <p:spPr bwMode="auto">
            <a:xfrm>
              <a:off x="2618" y="2377"/>
              <a:ext cx="75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80</a:t>
              </a:r>
              <a:endParaRPr lang="en-US"/>
            </a:p>
          </p:txBody>
        </p:sp>
        <p:sp>
          <p:nvSpPr>
            <p:cNvPr id="4165" name="Text Box 69"/>
            <p:cNvSpPr txBox="1">
              <a:spLocks noChangeArrowheads="1"/>
            </p:cNvSpPr>
            <p:nvPr/>
          </p:nvSpPr>
          <p:spPr bwMode="auto">
            <a:xfrm>
              <a:off x="2635" y="3176"/>
              <a:ext cx="75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60</a:t>
              </a:r>
              <a:endParaRPr lang="en-US"/>
            </a:p>
          </p:txBody>
        </p:sp>
        <p:sp>
          <p:nvSpPr>
            <p:cNvPr id="4164" name="Text Box 68"/>
            <p:cNvSpPr txBox="1">
              <a:spLocks noChangeArrowheads="1"/>
            </p:cNvSpPr>
            <p:nvPr/>
          </p:nvSpPr>
          <p:spPr bwMode="auto">
            <a:xfrm>
              <a:off x="2635" y="3992"/>
              <a:ext cx="75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40</a:t>
              </a:r>
              <a:endParaRPr lang="en-US"/>
            </a:p>
          </p:txBody>
        </p:sp>
        <p:sp>
          <p:nvSpPr>
            <p:cNvPr id="4163" name="Text Box 67"/>
            <p:cNvSpPr txBox="1">
              <a:spLocks noChangeArrowheads="1"/>
            </p:cNvSpPr>
            <p:nvPr/>
          </p:nvSpPr>
          <p:spPr bwMode="auto">
            <a:xfrm>
              <a:off x="2637" y="4842"/>
              <a:ext cx="75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20</a:t>
              </a:r>
              <a:endParaRPr lang="en-US"/>
            </a:p>
          </p:txBody>
        </p:sp>
        <p:sp>
          <p:nvSpPr>
            <p:cNvPr id="4162" name="Text Box 66"/>
            <p:cNvSpPr txBox="1">
              <a:spLocks noChangeArrowheads="1"/>
            </p:cNvSpPr>
            <p:nvPr/>
          </p:nvSpPr>
          <p:spPr bwMode="auto">
            <a:xfrm>
              <a:off x="2754" y="1220"/>
              <a:ext cx="75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latin typeface="Gill Sans MT" pitchFamily="34" charset="0"/>
                  <a:cs typeface="Times New Roman" pitchFamily="18" charset="0"/>
                </a:rPr>
                <a:t>%</a:t>
              </a:r>
              <a:endParaRPr lang="en-US"/>
            </a:p>
          </p:txBody>
        </p:sp>
        <p:sp>
          <p:nvSpPr>
            <p:cNvPr id="4161" name="Text Box 65"/>
            <p:cNvSpPr txBox="1">
              <a:spLocks noChangeArrowheads="1"/>
            </p:cNvSpPr>
            <p:nvPr/>
          </p:nvSpPr>
          <p:spPr bwMode="auto">
            <a:xfrm>
              <a:off x="1188" y="3176"/>
              <a:ext cx="1691" cy="1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latin typeface="Gill Sans MT" pitchFamily="34" charset="0"/>
                  <a:cs typeface="Times New Roman" pitchFamily="18" charset="0"/>
                </a:rPr>
                <a:t>Proportion</a:t>
              </a:r>
              <a:endParaRPr lang="en-US" sz="1100"/>
            </a:p>
            <a:p>
              <a:pPr algn="ctr" eaLnBrk="0" hangingPunct="0"/>
              <a:r>
                <a:rPr lang="en-US" sz="1400">
                  <a:latin typeface="Gill Sans MT" pitchFamily="34" charset="0"/>
                  <a:cs typeface="Times New Roman" pitchFamily="18" charset="0"/>
                </a:rPr>
                <a:t>of body</a:t>
              </a:r>
              <a:endParaRPr lang="en-US" sz="1100"/>
            </a:p>
            <a:p>
              <a:pPr algn="ctr" eaLnBrk="0" hangingPunct="0"/>
              <a:r>
                <a:rPr lang="en-US" sz="1400">
                  <a:latin typeface="Gill Sans MT" pitchFamily="34" charset="0"/>
                  <a:cs typeface="Times New Roman" pitchFamily="18" charset="0"/>
                </a:rPr>
                <a:t>size</a:t>
              </a:r>
              <a:endParaRPr lang="en-US"/>
            </a:p>
          </p:txBody>
        </p:sp>
      </p:grpSp>
      <p:sp>
        <p:nvSpPr>
          <p:cNvPr id="4181" name="Rectangle 85"/>
          <p:cNvSpPr>
            <a:spLocks noChangeArrowheads="1"/>
          </p:cNvSpPr>
          <p:nvPr/>
        </p:nvSpPr>
        <p:spPr bwMode="auto">
          <a:xfrm>
            <a:off x="195263" y="164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4195" name="Rectangle 99"/>
          <p:cNvSpPr>
            <a:spLocks noChangeArrowheads="1"/>
          </p:cNvSpPr>
          <p:nvPr/>
        </p:nvSpPr>
        <p:spPr bwMode="auto">
          <a:xfrm>
            <a:off x="195263" y="164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195263" y="474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7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Body proportions change with 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US" sz="2800" b="1"/>
              <a:t>Implantation &amp; development of the placenta</a:t>
            </a:r>
          </a:p>
        </p:txBody>
      </p:sp>
      <p:pic>
        <p:nvPicPr>
          <p:cNvPr id="28677" name="Picture 5" descr="FIG 18 placenta early stag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1628775"/>
            <a:ext cx="3421063" cy="4525963"/>
          </a:xfrm>
          <a:noFill/>
          <a:ln/>
        </p:spPr>
      </p:pic>
      <p:pic>
        <p:nvPicPr>
          <p:cNvPr id="28680" name="Picture 8" descr="FIG 24a placenta later stag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1905000"/>
            <a:ext cx="4038600" cy="3916363"/>
          </a:xfrm>
          <a:noFill/>
          <a:ln/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268538" y="1628775"/>
            <a:ext cx="20875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ENDOMETRIUM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732588" y="5942013"/>
            <a:ext cx="20875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ENDOMETRIUM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23850" y="1268413"/>
            <a:ext cx="2087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Blastocyst</a:t>
            </a:r>
            <a:br>
              <a:rPr lang="en-US" b="1"/>
            </a:br>
            <a:r>
              <a:rPr lang="en-US" b="1"/>
              <a:t>Day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9750" y="378301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Day 9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779838" y="2997200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Developing villus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3276600" y="3213100"/>
            <a:ext cx="503238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627313" y="2205038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Inner cell mass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1908175" y="2492375"/>
            <a:ext cx="6477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627313" y="2205038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Inner cell mass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348038" y="44370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Blastodisc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411413" y="4148138"/>
            <a:ext cx="936625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539750" y="53673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Day 14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7092950" y="45815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Week 4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7524750" y="141287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Week 3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7164388" y="40052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Yolk sac</a:t>
            </a:r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V="1">
            <a:off x="6372225" y="4221163"/>
            <a:ext cx="792163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7092950" y="5013325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Developing placenta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6732588" y="5011738"/>
            <a:ext cx="360362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Embryonic membranes</a:t>
            </a:r>
          </a:p>
        </p:txBody>
      </p:sp>
      <p:pic>
        <p:nvPicPr>
          <p:cNvPr id="31749" name="Picture 5" descr="FIG 24b embryonic membran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1600200"/>
            <a:ext cx="4606925" cy="4525963"/>
          </a:xfrm>
          <a:noFill/>
          <a:ln/>
        </p:spPr>
      </p:pic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4716463" y="4292600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4500563" y="5157788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932363" y="3933825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995738" y="4724400"/>
            <a:ext cx="2808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804025" y="3716338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Amnion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804025" y="4111625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Embryo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804025" y="4545013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Yolk sac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804025" y="4976813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Allantois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877050" y="2997200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Chorion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5867400" y="32131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n-US" sz="4000" dirty="0"/>
              <a:t>The structure of the placenta</a:t>
            </a:r>
          </a:p>
        </p:txBody>
      </p:sp>
      <p:pic>
        <p:nvPicPr>
          <p:cNvPr id="33800" name="Picture 8" descr="placenta0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22338" y="1654175"/>
            <a:ext cx="6313487" cy="4332288"/>
          </a:xfrm>
          <a:noFill/>
          <a:ln/>
        </p:spPr>
      </p:pic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95288" y="4508500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Umbilical arteries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619250" y="4868863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Umbilical vein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V="1">
            <a:off x="1619250" y="3716338"/>
            <a:ext cx="21590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V="1">
            <a:off x="1619250" y="3644900"/>
            <a:ext cx="504825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 flipV="1">
            <a:off x="2700338" y="3716338"/>
            <a:ext cx="142875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619250" y="2420938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Umbilical cord</a:t>
            </a:r>
            <a:endParaRPr lang="en-US" sz="2000" b="1" dirty="0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2339975" y="2781300"/>
            <a:ext cx="7143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084888" y="1557338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Chorionic villi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5867400" y="1773238"/>
            <a:ext cx="2889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7234238" y="2492375"/>
            <a:ext cx="1909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Space filled with mother’s blood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 flipV="1">
            <a:off x="6588125" y="40767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054850" y="3716338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Mother’s blood vessels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 flipV="1">
            <a:off x="6372225" y="2565400"/>
            <a:ext cx="8636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6314" y="5299093"/>
            <a:ext cx="18573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Baby’s </a:t>
            </a:r>
            <a:r>
              <a:rPr lang="en-US" sz="2000" b="1" dirty="0"/>
              <a:t>blood vessels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 flipV="1">
            <a:off x="4643438" y="4429132"/>
            <a:ext cx="285752" cy="9286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Structures derived from the primary germ layers</a:t>
            </a:r>
          </a:p>
        </p:txBody>
      </p:sp>
      <p:pic>
        <p:nvPicPr>
          <p:cNvPr id="5123" name="Picture 3" descr="FIG 19a embryo primitive groove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35213" y="1600200"/>
            <a:ext cx="4473575" cy="4525963"/>
          </a:xfrm>
          <a:noFill/>
          <a:ln/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227763" y="1412875"/>
            <a:ext cx="237648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Ectoderm</a:t>
            </a:r>
            <a:br>
              <a:rPr lang="en-US" sz="2800" b="1"/>
            </a:br>
            <a:r>
              <a:rPr lang="en-US" sz="2000"/>
              <a:t>Skin, hair etc.</a:t>
            </a:r>
            <a:br>
              <a:rPr lang="en-US" sz="2000"/>
            </a:br>
            <a:r>
              <a:rPr lang="en-US" sz="2000"/>
              <a:t>Nervous tissue</a:t>
            </a:r>
            <a:br>
              <a:rPr lang="en-US" sz="2000"/>
            </a:br>
            <a:r>
              <a:rPr lang="en-US" sz="2000"/>
              <a:t>Lining of respiratory &amp; digestive systems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4787900" y="1628775"/>
            <a:ext cx="1368425" cy="16557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27763" y="3833813"/>
            <a:ext cx="252095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Mesoderm</a:t>
            </a:r>
            <a:br>
              <a:rPr lang="en-US" sz="2800" b="1"/>
            </a:br>
            <a:r>
              <a:rPr lang="en-US" sz="2000"/>
              <a:t>Skeletal, muscular, cardiovascular, lymphatic, urinary &amp; reproductive systems</a:t>
            </a:r>
            <a:endParaRPr lang="en-US" sz="2800" b="1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 flipV="1">
            <a:off x="4643438" y="3571875"/>
            <a:ext cx="1512887" cy="5048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11188" y="3213100"/>
            <a:ext cx="230505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Endoderm</a:t>
            </a:r>
            <a:br>
              <a:rPr lang="en-US" sz="2800" b="1"/>
            </a:br>
            <a:r>
              <a:rPr lang="en-US" sz="2000"/>
              <a:t>pancreas, liver, bladder, thymus &amp; thyroid gland</a:t>
            </a:r>
            <a:r>
              <a:rPr lang="en-US" sz="2800" b="1"/>
              <a:t/>
            </a:r>
            <a:br>
              <a:rPr lang="en-US" sz="2800" b="1"/>
            </a:br>
            <a:endParaRPr lang="en-US" sz="2800" b="1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2555875" y="3429000"/>
            <a:ext cx="1728788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3851275" y="3068638"/>
            <a:ext cx="1511300" cy="792162"/>
          </a:xfrm>
          <a:prstGeom prst="ellipse">
            <a:avLst/>
          </a:prstGeom>
          <a:noFill/>
          <a:ln w="38100">
            <a:solidFill>
              <a:srgbClr val="996633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CC00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Embryo 21-23 days </a:t>
            </a:r>
          </a:p>
        </p:txBody>
      </p:sp>
      <p:pic>
        <p:nvPicPr>
          <p:cNvPr id="40966" name="Picture 6" descr="FIG 21 somites B 81px-Gray2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81375" y="2100263"/>
            <a:ext cx="2746375" cy="4065587"/>
          </a:xfrm>
          <a:noFill/>
          <a:ln/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219700" y="5373688"/>
            <a:ext cx="2592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Neural folds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076825" y="4076700"/>
            <a:ext cx="2592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Primitive segments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076825" y="3500438"/>
            <a:ext cx="2592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Yolk sac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4787900" y="3716338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4284663" y="429260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4284663" y="5589588"/>
            <a:ext cx="93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5867400" y="6553200"/>
            <a:ext cx="309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Gray’s Anatomy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 descr=" image for id B00014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582738"/>
            <a:ext cx="6048375" cy="4759325"/>
          </a:xfrm>
          <a:prstGeom prst="rect">
            <a:avLst/>
          </a:prstGeom>
          <a:noFill/>
        </p:spPr>
      </p:pic>
      <p:sp>
        <p:nvSpPr>
          <p:cNvPr id="15371" name="Rectangle 11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en-US" sz="2800" b="1" dirty="0"/>
              <a:t>Four week old </a:t>
            </a:r>
            <a:r>
              <a:rPr lang="en-US" sz="2800" b="1" dirty="0" smtClean="0"/>
              <a:t>Human Embryo</a:t>
            </a:r>
            <a:endParaRPr lang="en-US" sz="2800" b="1" dirty="0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627313" y="6553200"/>
            <a:ext cx="590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</a:rPr>
              <a:t>Wellcome Photo Library, Wellcome Images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804025" y="2625725"/>
            <a:ext cx="187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Eyes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804025" y="4652963"/>
            <a:ext cx="187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300788" y="3860800"/>
            <a:ext cx="1871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Segmented body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300788" y="3429000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Limb buds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5580063" y="2852738"/>
            <a:ext cx="1223962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4500563" y="3644900"/>
            <a:ext cx="172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3203575" y="4149725"/>
            <a:ext cx="3097213" cy="714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5580063" y="4868863"/>
            <a:ext cx="1223962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Foetus</a:t>
            </a:r>
            <a:r>
              <a:rPr lang="en-US" sz="3600" dirty="0" smtClean="0"/>
              <a:t> at 8-9 weeks</a:t>
            </a:r>
            <a:endParaRPr lang="en-US" sz="3600" dirty="0"/>
          </a:p>
        </p:txBody>
      </p:sp>
      <p:pic>
        <p:nvPicPr>
          <p:cNvPr id="20486" name="Picture 6" descr="W Medical Art Service, Munich 8 week embry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04881" y="1412875"/>
            <a:ext cx="4452937" cy="4679950"/>
          </a:xfrm>
          <a:noFill/>
          <a:ln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57818" y="2428868"/>
            <a:ext cx="34623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74638" indent="-182563">
              <a:spcAft>
                <a:spcPct val="40000"/>
              </a:spcAft>
              <a:buFontTx/>
              <a:buChar char="•"/>
            </a:pPr>
            <a:r>
              <a:rPr lang="en-US" sz="2000" dirty="0" smtClean="0"/>
              <a:t>Mainly </a:t>
            </a:r>
            <a:r>
              <a:rPr lang="en-US" sz="2000" dirty="0"/>
              <a:t>a period of </a:t>
            </a:r>
            <a:r>
              <a:rPr lang="en-US" sz="2000" dirty="0" smtClean="0"/>
              <a:t>growth</a:t>
            </a:r>
          </a:p>
          <a:p>
            <a:pPr marL="274638" indent="-182563">
              <a:spcAft>
                <a:spcPct val="40000"/>
              </a:spcAft>
              <a:buFontTx/>
              <a:buChar char="•"/>
            </a:pPr>
            <a:r>
              <a:rPr lang="en-US" sz="2000" dirty="0" smtClean="0"/>
              <a:t>Over </a:t>
            </a:r>
            <a:r>
              <a:rPr lang="en-US" sz="2000" dirty="0"/>
              <a:t>90% of the adult body structures are already established and can be </a:t>
            </a:r>
            <a:r>
              <a:rPr lang="en-US" sz="2000" dirty="0" err="1"/>
              <a:t>recognised</a:t>
            </a:r>
            <a:r>
              <a:rPr lang="en-US" sz="2000" dirty="0"/>
              <a:t>.</a:t>
            </a:r>
          </a:p>
          <a:p>
            <a:pPr marL="274638" indent="-182563">
              <a:spcAft>
                <a:spcPct val="40000"/>
              </a:spcAft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mother in the first trimester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Signs </a:t>
            </a:r>
            <a:r>
              <a:rPr lang="en-US" sz="2400" dirty="0"/>
              <a:t>of pregnancy in the 1</a:t>
            </a:r>
            <a:r>
              <a:rPr lang="en-US" sz="2400" baseline="30000" dirty="0"/>
              <a:t>st</a:t>
            </a:r>
            <a:r>
              <a:rPr lang="en-US" sz="2400" dirty="0"/>
              <a:t> trimester include:</a:t>
            </a:r>
          </a:p>
          <a:p>
            <a:pPr lvl="1"/>
            <a:r>
              <a:rPr lang="en-US" sz="2400" dirty="0"/>
              <a:t>Menstruation stops</a:t>
            </a:r>
          </a:p>
          <a:p>
            <a:pPr lvl="1"/>
            <a:r>
              <a:rPr lang="en-US" sz="2400" dirty="0"/>
              <a:t>Morning sickness ( in about 75% of cases)</a:t>
            </a:r>
          </a:p>
          <a:p>
            <a:pPr lvl="1"/>
            <a:r>
              <a:rPr lang="en-US" sz="2400" dirty="0"/>
              <a:t>Swollen and tender breasts</a:t>
            </a:r>
          </a:p>
          <a:p>
            <a:pPr lvl="1"/>
            <a:r>
              <a:rPr lang="en-US" sz="2400" dirty="0"/>
              <a:t>Tiredness</a:t>
            </a:r>
          </a:p>
          <a:p>
            <a:pPr lvl="1"/>
            <a:r>
              <a:rPr lang="en-US" sz="2400" dirty="0"/>
              <a:t>Giddiness</a:t>
            </a:r>
          </a:p>
          <a:p>
            <a:pPr lvl="1"/>
            <a:r>
              <a:rPr lang="en-US" sz="2400" dirty="0"/>
              <a:t>Increased frequent of urination.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391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6 day old Blastocyst implanting into the endometrium</vt:lpstr>
      <vt:lpstr>Implantation &amp; development of the placenta</vt:lpstr>
      <vt:lpstr>Embryonic membranes</vt:lpstr>
      <vt:lpstr>The structure of the placenta</vt:lpstr>
      <vt:lpstr>Structures derived from the primary germ layers</vt:lpstr>
      <vt:lpstr>Embryo 21-23 days </vt:lpstr>
      <vt:lpstr>Four week old Human Embryo</vt:lpstr>
      <vt:lpstr>Foetus at 8-9 weeks</vt:lpstr>
      <vt:lpstr>The mother in the first trimester</vt:lpstr>
      <vt:lpstr>The mother in the 2nd &amp; 3rd trimester</vt:lpstr>
      <vt:lpstr>Physiological changes </vt:lpstr>
      <vt:lpstr>Premature babies</vt:lpstr>
      <vt:lpstr>Baby in delivery position</vt:lpstr>
      <vt:lpstr>Infancy</vt:lpstr>
      <vt:lpstr>Changes in the circulation</vt:lpstr>
      <vt:lpstr>Body proportions change with 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Steven Crocket</cp:lastModifiedBy>
  <cp:revision>24</cp:revision>
  <dcterms:created xsi:type="dcterms:W3CDTF">2008-05-04T02:56:22Z</dcterms:created>
  <dcterms:modified xsi:type="dcterms:W3CDTF">2010-09-09T02:31:52Z</dcterms:modified>
</cp:coreProperties>
</file>