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0" r:id="rId4"/>
    <p:sldId id="263" r:id="rId5"/>
    <p:sldId id="264" r:id="rId6"/>
    <p:sldId id="27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3F6CB-BA44-4831-A7DA-287792C73F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D9A43-27DA-4D6B-B8D8-8C0059DECB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BDEFF-4AC0-4709-99D8-4CA3C14301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E988226-7D1D-46FB-950F-F88693CF77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7CC4B63-2453-48F4-A0EB-911ECEECF1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EF3A6C6-5351-465E-9113-4D8991BDDF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9CA3F-F226-4CF4-92B5-338802C23C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3DF73-442F-479F-9DD2-126915174C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2A956-411A-4EE5-BD91-25E35350A2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2F93DA-65EB-43CE-92F9-FC2D07284D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C0508-BD75-49E7-B725-25F13A1EF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1C158-354F-476C-A33E-187709BDA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C1A50-B29A-47F8-8A78-CDC282E74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3FCC6-CD70-472A-896C-4699F863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44ADDDE-A801-440B-B7A2-3044B94988B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graafian follicle wellcome pl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97067" y="928670"/>
            <a:ext cx="6480175" cy="4551362"/>
          </a:xfrm>
          <a:noFill/>
          <a:ln/>
        </p:spPr>
      </p:pic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2197067" y="4183045"/>
            <a:ext cx="2736850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2197067" y="4038582"/>
            <a:ext cx="3095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981167" y="2454257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2197067" y="3606782"/>
            <a:ext cx="3024188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72992" y="3840145"/>
            <a:ext cx="2124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 dirty="0" err="1" smtClean="0"/>
              <a:t>Pronucleus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Corona </a:t>
            </a:r>
            <a:r>
              <a:rPr lang="en-US" sz="2000" b="1" dirty="0" err="1"/>
              <a:t>radiata</a:t>
            </a:r>
            <a:endParaRPr lang="en-US" sz="2000" b="1" dirty="0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-142908" y="2238357"/>
            <a:ext cx="2124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/>
              <a:t>Fluid-filled space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7917" y="3382945"/>
            <a:ext cx="2124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/>
              <a:t>Zona pellucida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1" name="Picture 125" descr="https://courses.stu.qmul.ac.uk/smd/kb/microanatomy/humandev/images/Menstrual%20&amp;%20ovarian%20cyc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598786"/>
            <a:ext cx="4643470" cy="53305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Relative levels of estrogen, progesterone, LH and FSH during the 28-day cycle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0" y="1338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AU"/>
          </a:p>
        </p:txBody>
      </p:sp>
      <p:grpSp>
        <p:nvGrpSpPr>
          <p:cNvPr id="7173" name="Group 5"/>
          <p:cNvGrpSpPr>
            <a:grpSpLocks noChangeAspect="1"/>
          </p:cNvGrpSpPr>
          <p:nvPr/>
        </p:nvGrpSpPr>
        <p:grpSpPr bwMode="auto">
          <a:xfrm>
            <a:off x="755650" y="1773238"/>
            <a:ext cx="7416800" cy="4903787"/>
            <a:chOff x="1800" y="1440"/>
            <a:chExt cx="9960" cy="6585"/>
          </a:xfrm>
        </p:grpSpPr>
        <p:sp>
          <p:nvSpPr>
            <p:cNvPr id="7192" name="AutoShape 24"/>
            <p:cNvSpPr>
              <a:spLocks noChangeAspect="1" noChangeArrowheads="1" noTextEdit="1"/>
            </p:cNvSpPr>
            <p:nvPr/>
          </p:nvSpPr>
          <p:spPr bwMode="auto">
            <a:xfrm>
              <a:off x="1800" y="1440"/>
              <a:ext cx="9960" cy="6585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AU"/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6075" y="1996"/>
              <a:ext cx="1410" cy="3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Gill Sans MT" pitchFamily="34" charset="0"/>
                  <a:cs typeface="Times New Roman" pitchFamily="18" charset="0"/>
                </a:rPr>
                <a:t>Ovulation</a:t>
              </a:r>
              <a:endParaRPr lang="en-U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1800" y="3570"/>
              <a:ext cx="1320" cy="9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/>
              <a:r>
                <a:rPr lang="en-US" sz="1200">
                  <a:latin typeface="Gill Sans MT" pitchFamily="34" charset="0"/>
                  <a:cs typeface="Times New Roman" pitchFamily="18" charset="0"/>
                </a:rPr>
                <a:t>Hormone</a:t>
              </a:r>
              <a:endParaRPr lang="en-US" sz="1100"/>
            </a:p>
            <a:p>
              <a:pPr algn="r" eaLnBrk="0" hangingPunct="0"/>
              <a:r>
                <a:rPr lang="en-US" sz="1200">
                  <a:latin typeface="Gill Sans MT" pitchFamily="34" charset="0"/>
                  <a:cs typeface="Times New Roman" pitchFamily="18" charset="0"/>
                </a:rPr>
                <a:t>level</a:t>
              </a:r>
              <a:endParaRPr lang="en-US"/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>
              <a:off x="3121" y="1906"/>
              <a:ext cx="0" cy="47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2895" y="6498"/>
              <a:ext cx="821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3121" y="2116"/>
              <a:ext cx="8083" cy="3605"/>
            </a:xfrm>
            <a:custGeom>
              <a:avLst/>
              <a:gdLst/>
              <a:ahLst/>
              <a:cxnLst>
                <a:cxn ang="0">
                  <a:pos x="0" y="3407"/>
                </a:cxn>
                <a:cxn ang="0">
                  <a:pos x="2789" y="3047"/>
                </a:cxn>
                <a:cxn ang="0">
                  <a:pos x="3614" y="212"/>
                </a:cxn>
                <a:cxn ang="0">
                  <a:pos x="4019" y="1772"/>
                </a:cxn>
                <a:cxn ang="0">
                  <a:pos x="5144" y="2837"/>
                </a:cxn>
                <a:cxn ang="0">
                  <a:pos x="8084" y="3332"/>
                </a:cxn>
              </a:cxnLst>
              <a:rect l="0" t="0" r="r" b="b"/>
              <a:pathLst>
                <a:path w="8084" h="3579">
                  <a:moveTo>
                    <a:pt x="0" y="3407"/>
                  </a:moveTo>
                  <a:cubicBezTo>
                    <a:pt x="1093" y="3493"/>
                    <a:pt x="2187" y="3579"/>
                    <a:pt x="2789" y="3047"/>
                  </a:cubicBezTo>
                  <a:cubicBezTo>
                    <a:pt x="3391" y="2515"/>
                    <a:pt x="3409" y="424"/>
                    <a:pt x="3614" y="212"/>
                  </a:cubicBezTo>
                  <a:cubicBezTo>
                    <a:pt x="3819" y="0"/>
                    <a:pt x="3764" y="1335"/>
                    <a:pt x="4019" y="1772"/>
                  </a:cubicBezTo>
                  <a:cubicBezTo>
                    <a:pt x="4274" y="2209"/>
                    <a:pt x="4467" y="2577"/>
                    <a:pt x="5144" y="2837"/>
                  </a:cubicBezTo>
                  <a:cubicBezTo>
                    <a:pt x="5821" y="3097"/>
                    <a:pt x="6952" y="3214"/>
                    <a:pt x="8084" y="3332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3121" y="4043"/>
              <a:ext cx="7993" cy="2114"/>
            </a:xfrm>
            <a:custGeom>
              <a:avLst/>
              <a:gdLst/>
              <a:ahLst/>
              <a:cxnLst>
                <a:cxn ang="0">
                  <a:pos x="0" y="2032"/>
                </a:cxn>
                <a:cxn ang="0">
                  <a:pos x="1800" y="1802"/>
                </a:cxn>
                <a:cxn ang="0">
                  <a:pos x="3104" y="157"/>
                </a:cxn>
                <a:cxn ang="0">
                  <a:pos x="4664" y="862"/>
                </a:cxn>
                <a:cxn ang="0">
                  <a:pos x="6091" y="685"/>
                </a:cxn>
                <a:cxn ang="0">
                  <a:pos x="7993" y="1597"/>
                </a:cxn>
              </a:cxnLst>
              <a:rect l="0" t="0" r="r" b="b"/>
              <a:pathLst>
                <a:path w="7993" h="2114">
                  <a:moveTo>
                    <a:pt x="0" y="2032"/>
                  </a:moveTo>
                  <a:cubicBezTo>
                    <a:pt x="641" y="2073"/>
                    <a:pt x="1283" y="2114"/>
                    <a:pt x="1800" y="1802"/>
                  </a:cubicBezTo>
                  <a:cubicBezTo>
                    <a:pt x="2317" y="1490"/>
                    <a:pt x="2627" y="314"/>
                    <a:pt x="3104" y="157"/>
                  </a:cubicBezTo>
                  <a:cubicBezTo>
                    <a:pt x="3581" y="0"/>
                    <a:pt x="4166" y="774"/>
                    <a:pt x="4664" y="862"/>
                  </a:cubicBezTo>
                  <a:cubicBezTo>
                    <a:pt x="5162" y="950"/>
                    <a:pt x="5536" y="563"/>
                    <a:pt x="6091" y="685"/>
                  </a:cubicBezTo>
                  <a:cubicBezTo>
                    <a:pt x="6646" y="807"/>
                    <a:pt x="7676" y="1445"/>
                    <a:pt x="7993" y="1597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3121" y="3937"/>
              <a:ext cx="7993" cy="2562"/>
            </a:xfrm>
            <a:custGeom>
              <a:avLst/>
              <a:gdLst/>
              <a:ahLst/>
              <a:cxnLst>
                <a:cxn ang="0">
                  <a:pos x="0" y="2351"/>
                </a:cxn>
                <a:cxn ang="0">
                  <a:pos x="3734" y="2223"/>
                </a:cxn>
                <a:cxn ang="0">
                  <a:pos x="5384" y="311"/>
                </a:cxn>
                <a:cxn ang="0">
                  <a:pos x="6959" y="356"/>
                </a:cxn>
                <a:cxn ang="0">
                  <a:pos x="7993" y="1481"/>
                </a:cxn>
              </a:cxnLst>
              <a:rect l="0" t="0" r="r" b="b"/>
              <a:pathLst>
                <a:path w="7993" h="2563">
                  <a:moveTo>
                    <a:pt x="0" y="2351"/>
                  </a:moveTo>
                  <a:cubicBezTo>
                    <a:pt x="1418" y="2457"/>
                    <a:pt x="2837" y="2563"/>
                    <a:pt x="3734" y="2223"/>
                  </a:cubicBezTo>
                  <a:cubicBezTo>
                    <a:pt x="4631" y="1883"/>
                    <a:pt x="4846" y="622"/>
                    <a:pt x="5384" y="311"/>
                  </a:cubicBezTo>
                  <a:cubicBezTo>
                    <a:pt x="5922" y="0"/>
                    <a:pt x="6524" y="161"/>
                    <a:pt x="6959" y="356"/>
                  </a:cubicBezTo>
                  <a:cubicBezTo>
                    <a:pt x="7394" y="551"/>
                    <a:pt x="7821" y="1294"/>
                    <a:pt x="7993" y="1481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6271" y="6795"/>
              <a:ext cx="10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7545" y="6795"/>
              <a:ext cx="35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>
              <a:off x="3121" y="6795"/>
              <a:ext cx="30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8806" y="5002"/>
              <a:ext cx="690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Gill Sans MT" pitchFamily="34" charset="0"/>
                  <a:cs typeface="Times New Roman" pitchFamily="18" charset="0"/>
                </a:rPr>
                <a:t>LH</a:t>
              </a:r>
              <a:endParaRPr lang="en-US"/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8806" y="4470"/>
              <a:ext cx="1170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Gill Sans MT" pitchFamily="34" charset="0"/>
                  <a:cs typeface="Times New Roman" pitchFamily="18" charset="0"/>
                </a:rPr>
                <a:t>Estrogen</a:t>
              </a:r>
              <a:endParaRPr 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8806" y="3840"/>
              <a:ext cx="1708" cy="4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Gill Sans MT" pitchFamily="34" charset="0"/>
                  <a:cs typeface="Times New Roman" pitchFamily="18" charset="0"/>
                </a:rPr>
                <a:t>Progesterone</a:t>
              </a:r>
              <a:endParaRPr 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3600" y="6885"/>
              <a:ext cx="1725" cy="67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Gill Sans MT" pitchFamily="34" charset="0"/>
                  <a:cs typeface="Times New Roman" pitchFamily="18" charset="0"/>
                </a:rPr>
                <a:t>Follicular</a:t>
              </a:r>
              <a:endParaRPr lang="en-US" sz="1100"/>
            </a:p>
            <a:p>
              <a:pPr algn="ctr" eaLnBrk="0" hangingPunct="0"/>
              <a:r>
                <a:rPr lang="en-US" sz="1200">
                  <a:latin typeface="Gill Sans MT" pitchFamily="34" charset="0"/>
                  <a:cs typeface="Times New Roman" pitchFamily="18" charset="0"/>
                </a:rPr>
                <a:t>phase</a:t>
              </a:r>
              <a:endParaRPr lang="en-US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5986" y="6930"/>
              <a:ext cx="1559" cy="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Gill Sans MT" pitchFamily="34" charset="0"/>
                  <a:cs typeface="Times New Roman" pitchFamily="18" charset="0"/>
                </a:rPr>
                <a:t>Ovulatory</a:t>
              </a:r>
              <a:endParaRPr lang="en-US" sz="1100"/>
            </a:p>
            <a:p>
              <a:pPr algn="ctr" eaLnBrk="0" hangingPunct="0"/>
              <a:r>
                <a:rPr lang="en-US" sz="1200">
                  <a:latin typeface="Gill Sans MT" pitchFamily="34" charset="0"/>
                  <a:cs typeface="Times New Roman" pitchFamily="18" charset="0"/>
                </a:rPr>
                <a:t>phase</a:t>
              </a:r>
              <a:endParaRPr lang="en-U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8700" y="6915"/>
              <a:ext cx="111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latin typeface="Gill Sans MT" pitchFamily="34" charset="0"/>
                  <a:cs typeface="Times New Roman" pitchFamily="18" charset="0"/>
                </a:rPr>
                <a:t>Luteal</a:t>
              </a:r>
              <a:endParaRPr lang="en-US" sz="1100"/>
            </a:p>
            <a:p>
              <a:pPr algn="ctr" eaLnBrk="0" hangingPunct="0"/>
              <a:r>
                <a:rPr lang="en-US" sz="1200">
                  <a:latin typeface="Gill Sans MT" pitchFamily="34" charset="0"/>
                  <a:cs typeface="Times New Roman" pitchFamily="18" charset="0"/>
                </a:rPr>
                <a:t>phase</a:t>
              </a:r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auto">
            <a:xfrm>
              <a:off x="3121" y="5002"/>
              <a:ext cx="8083" cy="10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29" y="848"/>
                </a:cxn>
                <a:cxn ang="0">
                  <a:pos x="3464" y="218"/>
                </a:cxn>
                <a:cxn ang="0">
                  <a:pos x="4499" y="908"/>
                </a:cxn>
                <a:cxn ang="0">
                  <a:pos x="7214" y="968"/>
                </a:cxn>
                <a:cxn ang="0">
                  <a:pos x="8083" y="248"/>
                </a:cxn>
              </a:cxnLst>
              <a:rect l="0" t="0" r="r" b="b"/>
              <a:pathLst>
                <a:path w="8083" h="1078">
                  <a:moveTo>
                    <a:pt x="0" y="0"/>
                  </a:moveTo>
                  <a:cubicBezTo>
                    <a:pt x="1076" y="406"/>
                    <a:pt x="2152" y="812"/>
                    <a:pt x="2729" y="848"/>
                  </a:cubicBezTo>
                  <a:cubicBezTo>
                    <a:pt x="3306" y="884"/>
                    <a:pt x="3169" y="208"/>
                    <a:pt x="3464" y="218"/>
                  </a:cubicBezTo>
                  <a:cubicBezTo>
                    <a:pt x="3759" y="228"/>
                    <a:pt x="3874" y="783"/>
                    <a:pt x="4499" y="908"/>
                  </a:cubicBezTo>
                  <a:cubicBezTo>
                    <a:pt x="5124" y="1033"/>
                    <a:pt x="6617" y="1078"/>
                    <a:pt x="7214" y="968"/>
                  </a:cubicBezTo>
                  <a:cubicBezTo>
                    <a:pt x="7811" y="858"/>
                    <a:pt x="7947" y="553"/>
                    <a:pt x="8083" y="248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8805" y="5827"/>
              <a:ext cx="810" cy="4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>
                  <a:latin typeface="Gill Sans MT" pitchFamily="34" charset="0"/>
                  <a:cs typeface="Times New Roman" pitchFamily="18" charset="0"/>
                </a:rPr>
                <a:t>FSH</a:t>
              </a:r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642910" y="500042"/>
            <a:ext cx="8229600" cy="1143000"/>
          </a:xfrm>
        </p:spPr>
        <p:txBody>
          <a:bodyPr/>
          <a:lstStyle/>
          <a:p>
            <a:r>
              <a:rPr lang="en-US" sz="2400" dirty="0" smtClean="0"/>
              <a:t>Changes to </a:t>
            </a:r>
            <a:r>
              <a:rPr lang="en-US" sz="2400" dirty="0" err="1" smtClean="0"/>
              <a:t>endometrium</a:t>
            </a:r>
            <a:r>
              <a:rPr lang="en-US" sz="2400" dirty="0" smtClean="0"/>
              <a:t> due to </a:t>
            </a:r>
            <a:r>
              <a:rPr lang="en-US" sz="2400" dirty="0" err="1" smtClean="0"/>
              <a:t>oestrogen</a:t>
            </a:r>
            <a:r>
              <a:rPr lang="en-US" sz="2400" dirty="0" smtClean="0"/>
              <a:t> and progesterone</a:t>
            </a:r>
            <a:endParaRPr lang="en-US" sz="2400" dirty="0"/>
          </a:p>
        </p:txBody>
      </p:sp>
      <p:pic>
        <p:nvPicPr>
          <p:cNvPr id="13319" name="Picture 7" descr="yorgos non receptive endometrium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01736" y="1557338"/>
            <a:ext cx="3155950" cy="4319587"/>
          </a:xfrm>
          <a:noFill/>
          <a:ln/>
        </p:spPr>
      </p:pic>
      <p:pic>
        <p:nvPicPr>
          <p:cNvPr id="13320" name="Picture 8" descr="Yorgos receptive endometrium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214942" y="1609742"/>
            <a:ext cx="3076575" cy="4248150"/>
          </a:xfrm>
          <a:noFill/>
          <a:ln/>
        </p:spPr>
      </p:pic>
      <p:sp>
        <p:nvSpPr>
          <p:cNvPr id="9" name="Right Arrow 8"/>
          <p:cNvSpPr/>
          <p:nvPr/>
        </p:nvSpPr>
        <p:spPr>
          <a:xfrm>
            <a:off x="4572000" y="3357562"/>
            <a:ext cx="50006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 descr="Ed Uthman wili corpus luteum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14" y="1071546"/>
            <a:ext cx="6529387" cy="4525963"/>
          </a:xfrm>
          <a:noFill/>
          <a:ln/>
        </p:spPr>
      </p:pic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5848326" y="2108184"/>
            <a:ext cx="1511300" cy="7207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926239" y="1460484"/>
            <a:ext cx="1657350" cy="822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Corpus</a:t>
            </a:r>
            <a:br>
              <a:rPr lang="en-US" sz="2400" b="1" dirty="0"/>
            </a:br>
            <a:r>
              <a:rPr lang="en-US" sz="2400" b="1" dirty="0" err="1"/>
              <a:t>luteum</a:t>
            </a:r>
            <a:endParaRPr lang="en-US" sz="2400" b="1" dirty="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927826" y="3878246"/>
            <a:ext cx="16573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Ovary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5056164" y="3692509"/>
            <a:ext cx="1800225" cy="431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 descr="W MI WALKER sem tubule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85786" y="785794"/>
            <a:ext cx="7632700" cy="5227638"/>
          </a:xfrm>
          <a:noFill/>
          <a:ln/>
        </p:spPr>
      </p:pic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4932363" y="3860800"/>
            <a:ext cx="1152525" cy="577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5000628" y="5214950"/>
            <a:ext cx="1079500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AU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051579" y="3435494"/>
            <a:ext cx="2663825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FSH </a:t>
            </a:r>
            <a:r>
              <a:rPr lang="en-US" sz="2000" b="1" dirty="0" smtClean="0"/>
              <a:t>stimulates </a:t>
            </a:r>
            <a:r>
              <a:rPr lang="en-US" sz="2000" b="1" dirty="0"/>
              <a:t>the </a:t>
            </a:r>
            <a:r>
              <a:rPr lang="en-US" sz="2000" b="1" dirty="0" smtClean="0"/>
              <a:t>formation of sperm</a:t>
            </a:r>
            <a:endParaRPr lang="en-US" sz="2000" b="1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6072198" y="4857760"/>
            <a:ext cx="2665412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LH stimulates the </a:t>
            </a:r>
            <a:r>
              <a:rPr lang="en-US" sz="2000" b="1" dirty="0" smtClean="0"/>
              <a:t>production of testosterone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54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Times New Roman</vt:lpstr>
      <vt:lpstr>Default Design</vt:lpstr>
      <vt:lpstr>Slide 1</vt:lpstr>
      <vt:lpstr>Slide 2</vt:lpstr>
      <vt:lpstr>Relative levels of estrogen, progesterone, LH and FSH during the 28-day cycle</vt:lpstr>
      <vt:lpstr>Changes to endometrium due to oestrogen and progesterone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Steven Crocket</cp:lastModifiedBy>
  <cp:revision>14</cp:revision>
  <dcterms:created xsi:type="dcterms:W3CDTF">2008-05-08T00:47:50Z</dcterms:created>
  <dcterms:modified xsi:type="dcterms:W3CDTF">2009-07-23T01:48:22Z</dcterms:modified>
</cp:coreProperties>
</file>