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5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96C4A-9645-454A-9D85-792BBB510CCD}" type="datetimeFigureOut">
              <a:rPr lang="en-US" smtClean="0"/>
              <a:t>8/14/2009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6435-4CCF-432F-9A7C-C2B9184E3547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96C4A-9645-454A-9D85-792BBB510CCD}" type="datetimeFigureOut">
              <a:rPr lang="en-US" smtClean="0"/>
              <a:t>8/14/2009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6435-4CCF-432F-9A7C-C2B9184E3547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96C4A-9645-454A-9D85-792BBB510CCD}" type="datetimeFigureOut">
              <a:rPr lang="en-US" smtClean="0"/>
              <a:t>8/14/2009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6435-4CCF-432F-9A7C-C2B9184E3547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96C4A-9645-454A-9D85-792BBB510CCD}" type="datetimeFigureOut">
              <a:rPr lang="en-US" smtClean="0"/>
              <a:t>8/14/2009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6435-4CCF-432F-9A7C-C2B9184E3547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96C4A-9645-454A-9D85-792BBB510CCD}" type="datetimeFigureOut">
              <a:rPr lang="en-US" smtClean="0"/>
              <a:t>8/14/2009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6435-4CCF-432F-9A7C-C2B9184E3547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96C4A-9645-454A-9D85-792BBB510CCD}" type="datetimeFigureOut">
              <a:rPr lang="en-US" smtClean="0"/>
              <a:t>8/14/2009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6435-4CCF-432F-9A7C-C2B9184E3547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96C4A-9645-454A-9D85-792BBB510CCD}" type="datetimeFigureOut">
              <a:rPr lang="en-US" smtClean="0"/>
              <a:t>8/14/2009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6435-4CCF-432F-9A7C-C2B9184E3547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96C4A-9645-454A-9D85-792BBB510CCD}" type="datetimeFigureOut">
              <a:rPr lang="en-US" smtClean="0"/>
              <a:t>8/14/2009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6435-4CCF-432F-9A7C-C2B9184E3547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96C4A-9645-454A-9D85-792BBB510CCD}" type="datetimeFigureOut">
              <a:rPr lang="en-US" smtClean="0"/>
              <a:t>8/14/2009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6435-4CCF-432F-9A7C-C2B9184E3547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96C4A-9645-454A-9D85-792BBB510CCD}" type="datetimeFigureOut">
              <a:rPr lang="en-US" smtClean="0"/>
              <a:t>8/14/2009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6435-4CCF-432F-9A7C-C2B9184E3547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96C4A-9645-454A-9D85-792BBB510CCD}" type="datetimeFigureOut">
              <a:rPr lang="en-US" smtClean="0"/>
              <a:t>8/14/2009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6435-4CCF-432F-9A7C-C2B9184E3547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96C4A-9645-454A-9D85-792BBB510CCD}" type="datetimeFigureOut">
              <a:rPr lang="en-US" smtClean="0"/>
              <a:t>8/14/2009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A6435-4CCF-432F-9A7C-C2B9184E3547}" type="slidenum">
              <a:rPr lang="en-AU" smtClean="0"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8777"/>
            <a:ext cx="7772400" cy="1470025"/>
          </a:xfrm>
        </p:spPr>
        <p:txBody>
          <a:bodyPr/>
          <a:lstStyle/>
          <a:p>
            <a:r>
              <a:rPr lang="en-AU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Stem Cells</a:t>
            </a:r>
            <a:endParaRPr lang="en-AU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857628"/>
            <a:ext cx="387667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Adult stem cells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695852" y="4030677"/>
            <a:ext cx="387667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Embryonic stem cells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57356" y="1714488"/>
            <a:ext cx="51435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Divide indefinitely</a:t>
            </a:r>
          </a:p>
          <a:p>
            <a:pPr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Can be cloned in a laboratory – therapeutic cloning</a:t>
            </a:r>
          </a:p>
          <a:p>
            <a:pPr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Using chemical signals can be transformed into specialised cells (such as muscle, liver, nerve)</a:t>
            </a:r>
            <a:endParaRPr lang="en-AU" sz="20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rot="10800000" flipV="1">
            <a:off x="3357554" y="3429000"/>
            <a:ext cx="928694" cy="64294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857752" y="3429000"/>
            <a:ext cx="785818" cy="71438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Adult Stem Cells</a:t>
            </a:r>
            <a:endParaRPr lang="en-AU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Taken from adults, children, babies and foetuses</a:t>
            </a:r>
          </a:p>
          <a:p>
            <a:r>
              <a:rPr lang="en-AU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Cells are </a:t>
            </a:r>
            <a:r>
              <a:rPr lang="en-AU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multipotent</a:t>
            </a:r>
            <a:endParaRPr lang="en-AU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en-AU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In current use: bone marrow transplants (or from umbilical cord) to treat blood disorders such as leukaemia and anaemia</a:t>
            </a:r>
            <a:endParaRPr lang="en-AU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ages.absoluteastronomy.com/images/encyclopediaimages/i/il/illu_blood_cell_lineag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54" y="1571612"/>
            <a:ext cx="4572000" cy="33337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Embryonic Stem Cells</a:t>
            </a:r>
            <a:endParaRPr lang="en-AU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From 3-7 day old embryos (often called pre-embryos) discarded from IVF treatment</a:t>
            </a:r>
          </a:p>
          <a:p>
            <a:r>
              <a:rPr lang="en-AU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Cells are </a:t>
            </a:r>
            <a:r>
              <a:rPr lang="en-AU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totipotent</a:t>
            </a:r>
            <a:r>
              <a:rPr lang="en-AU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or </a:t>
            </a:r>
            <a:r>
              <a:rPr lang="en-AU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pluripotent</a:t>
            </a:r>
            <a:endParaRPr lang="en-AU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en-AU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Some experimental use, mainly theoretical</a:t>
            </a:r>
          </a:p>
          <a:p>
            <a:r>
              <a:rPr lang="en-AU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May be used in the future to treat diabetes, Parkinson’s disease and Alzheimer’s disease</a:t>
            </a:r>
          </a:p>
          <a:p>
            <a:endParaRPr lang="en-AU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endParaRPr lang="en-AU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Cloning</a:t>
            </a:r>
            <a:endParaRPr lang="en-AU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Therapeutic cloning is the process of cloning (growing exact copies) of a stem cell</a:t>
            </a:r>
          </a:p>
          <a:p>
            <a:r>
              <a:rPr lang="en-AU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Reproductive cloning attempts to create an exact copy of an already living animal (such as ‘Dolly’ the sheep)</a:t>
            </a:r>
          </a:p>
          <a:p>
            <a:r>
              <a:rPr lang="en-AU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Legislation has been passed to ban to reproductive cloning of humans</a:t>
            </a:r>
            <a:endParaRPr lang="en-AU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 image for id B0005893"/>
          <p:cNvPicPr>
            <a:picLocks noChangeAspect="1" noChangeArrowheads="1"/>
          </p:cNvPicPr>
          <p:nvPr/>
        </p:nvPicPr>
        <p:blipFill>
          <a:blip r:embed="rId2"/>
          <a:srcRect b="10130"/>
          <a:stretch>
            <a:fillRect/>
          </a:stretch>
        </p:blipFill>
        <p:spPr bwMode="auto">
          <a:xfrm>
            <a:off x="3616350" y="500066"/>
            <a:ext cx="4456112" cy="592933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000100" y="1894352"/>
            <a:ext cx="192882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Reproductive cloning involves a process called somatic cell nuclear transfer</a:t>
            </a:r>
            <a:endParaRPr lang="en-AU" sz="2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177</Words>
  <Application>Microsoft Office PowerPoint</Application>
  <PresentationFormat>On-screen Show (4:3)</PresentationFormat>
  <Paragraphs>20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Stem Cells</vt:lpstr>
      <vt:lpstr>Adult Stem Cells</vt:lpstr>
      <vt:lpstr>Slide 3</vt:lpstr>
      <vt:lpstr>Embryonic Stem Cells</vt:lpstr>
      <vt:lpstr>Cloning</vt:lpstr>
      <vt:lpstr>Slide 6</vt:lpstr>
    </vt:vector>
  </TitlesOfParts>
  <Company>Guildford Grammar School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Stem Cells</dc:title>
  <dc:creator>Steven Crocket</dc:creator>
  <cp:lastModifiedBy>Steven Crocket</cp:lastModifiedBy>
  <cp:revision>1</cp:revision>
  <dcterms:created xsi:type="dcterms:W3CDTF">2009-08-14T06:51:58Z</dcterms:created>
  <dcterms:modified xsi:type="dcterms:W3CDTF">2009-08-14T07:16:07Z</dcterms:modified>
</cp:coreProperties>
</file>