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0" r:id="rId5"/>
    <p:sldId id="261" r:id="rId6"/>
    <p:sldId id="259" r:id="rId7"/>
    <p:sldId id="266" r:id="rId8"/>
    <p:sldId id="267" r:id="rId9"/>
    <p:sldId id="265" r:id="rId10"/>
    <p:sldId id="262" r:id="rId11"/>
    <p:sldId id="264"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71" autoAdjust="0"/>
  </p:normalViewPr>
  <p:slideViewPr>
    <p:cSldViewPr>
      <p:cViewPr>
        <p:scale>
          <a:sx n="75" d="100"/>
          <a:sy n="75" d="100"/>
        </p:scale>
        <p:origin x="-1248" y="114"/>
      </p:cViewPr>
      <p:guideLst>
        <p:guide orient="horz" pos="2160"/>
        <p:guide pos="2880"/>
      </p:guideLst>
    </p:cSldViewPr>
  </p:slideViewPr>
  <p:outlineViewPr>
    <p:cViewPr>
      <p:scale>
        <a:sx n="33" d="100"/>
        <a:sy n="33" d="100"/>
      </p:scale>
      <p:origin x="0" y="56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5B2E8-A218-4C59-85E5-D6CA94E7BA02}" type="datetimeFigureOut">
              <a:rPr lang="en-AU" smtClean="0"/>
              <a:t>18/04/2013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E46CE9-F1B4-4659-BBE1-0B85BCA342A4}" type="slidenum">
              <a:rPr lang="en-AU" smtClean="0"/>
              <a:t>‹#›</a:t>
            </a:fld>
            <a:endParaRPr lang="en-AU"/>
          </a:p>
        </p:txBody>
      </p:sp>
    </p:spTree>
    <p:extLst>
      <p:ext uri="{BB962C8B-B14F-4D97-AF65-F5344CB8AC3E}">
        <p14:creationId xmlns:p14="http://schemas.microsoft.com/office/powerpoint/2010/main" val="3346802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9E46CE9-F1B4-4659-BBE1-0B85BCA342A4}" type="slidenum">
              <a:rPr lang="en-AU" smtClean="0"/>
              <a:t>8</a:t>
            </a:fld>
            <a:endParaRPr lang="en-AU"/>
          </a:p>
        </p:txBody>
      </p:sp>
    </p:spTree>
    <p:extLst>
      <p:ext uri="{BB962C8B-B14F-4D97-AF65-F5344CB8AC3E}">
        <p14:creationId xmlns:p14="http://schemas.microsoft.com/office/powerpoint/2010/main" val="339725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9EDA186D-BEA6-4036-9976-86F99D52B141}" type="datetimeFigureOut">
              <a:rPr lang="en-AU" smtClean="0"/>
              <a:t>18/04/2013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277099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EDA186D-BEA6-4036-9976-86F99D52B141}" type="datetimeFigureOut">
              <a:rPr lang="en-AU" smtClean="0"/>
              <a:t>18/04/2013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237539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EDA186D-BEA6-4036-9976-86F99D52B141}" type="datetimeFigureOut">
              <a:rPr lang="en-AU" smtClean="0"/>
              <a:t>18/04/2013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141449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EDA186D-BEA6-4036-9976-86F99D52B141}" type="datetimeFigureOut">
              <a:rPr lang="en-AU" smtClean="0"/>
              <a:t>18/04/2013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286989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DA186D-BEA6-4036-9976-86F99D52B141}" type="datetimeFigureOut">
              <a:rPr lang="en-AU" smtClean="0"/>
              <a:t>18/04/2013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214632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9EDA186D-BEA6-4036-9976-86F99D52B141}" type="datetimeFigureOut">
              <a:rPr lang="en-AU" smtClean="0"/>
              <a:t>18/04/2013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61090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9EDA186D-BEA6-4036-9976-86F99D52B141}" type="datetimeFigureOut">
              <a:rPr lang="en-AU" smtClean="0"/>
              <a:t>18/04/2013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9314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9EDA186D-BEA6-4036-9976-86F99D52B141}" type="datetimeFigureOut">
              <a:rPr lang="en-AU" smtClean="0"/>
              <a:t>18/04/2013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316069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A186D-BEA6-4036-9976-86F99D52B141}" type="datetimeFigureOut">
              <a:rPr lang="en-AU" smtClean="0"/>
              <a:t>18/04/2013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84226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A186D-BEA6-4036-9976-86F99D52B141}" type="datetimeFigureOut">
              <a:rPr lang="en-AU" smtClean="0"/>
              <a:t>18/04/2013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373630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A186D-BEA6-4036-9976-86F99D52B141}" type="datetimeFigureOut">
              <a:rPr lang="en-AU" smtClean="0"/>
              <a:t>18/04/2013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EEC7DBD-07D3-4699-B725-2FB1A172368F}" type="slidenum">
              <a:rPr lang="en-AU" smtClean="0"/>
              <a:t>‹#›</a:t>
            </a:fld>
            <a:endParaRPr lang="en-AU"/>
          </a:p>
        </p:txBody>
      </p:sp>
    </p:spTree>
    <p:extLst>
      <p:ext uri="{BB962C8B-B14F-4D97-AF65-F5344CB8AC3E}">
        <p14:creationId xmlns:p14="http://schemas.microsoft.com/office/powerpoint/2010/main" val="48049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A186D-BEA6-4036-9976-86F99D52B141}" type="datetimeFigureOut">
              <a:rPr lang="en-AU" smtClean="0"/>
              <a:t>18/04/2013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C7DBD-07D3-4699-B725-2FB1A172368F}" type="slidenum">
              <a:rPr lang="en-AU" smtClean="0"/>
              <a:t>‹#›</a:t>
            </a:fld>
            <a:endParaRPr lang="en-AU"/>
          </a:p>
        </p:txBody>
      </p:sp>
    </p:spTree>
    <p:extLst>
      <p:ext uri="{BB962C8B-B14F-4D97-AF65-F5344CB8AC3E}">
        <p14:creationId xmlns:p14="http://schemas.microsoft.com/office/powerpoint/2010/main" val="3158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475657"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5272" b="6989"/>
          <a:stretch/>
        </p:blipFill>
        <p:spPr bwMode="auto">
          <a:xfrm>
            <a:off x="1475657" y="0"/>
            <a:ext cx="826408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180528" y="116632"/>
            <a:ext cx="7632848" cy="1467594"/>
          </a:xfrm>
        </p:spPr>
        <p:txBody>
          <a:bodyPr>
            <a:normAutofit fontScale="90000"/>
          </a:bodyPr>
          <a:lstStyle/>
          <a:p>
            <a:r>
              <a:rPr lang="en-AU" sz="3200" dirty="0" smtClean="0">
                <a:solidFill>
                  <a:schemeClr val="bg1"/>
                </a:solidFill>
              </a:rPr>
              <a:t>Explore the notion of identity within the context of social hierarchy in the films studied</a:t>
            </a:r>
            <a:endParaRPr lang="en-AU" sz="3200" dirty="0">
              <a:solidFill>
                <a:schemeClr val="bg1"/>
              </a:solidFill>
            </a:endParaRPr>
          </a:p>
        </p:txBody>
      </p:sp>
    </p:spTree>
    <p:extLst>
      <p:ext uri="{BB962C8B-B14F-4D97-AF65-F5344CB8AC3E}">
        <p14:creationId xmlns:p14="http://schemas.microsoft.com/office/powerpoint/2010/main" val="1481654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3"/>
            <a:ext cx="7772400" cy="1008112"/>
          </a:xfrm>
        </p:spPr>
        <p:txBody>
          <a:bodyPr>
            <a:normAutofit/>
          </a:bodyPr>
          <a:lstStyle/>
          <a:p>
            <a:r>
              <a:rPr lang="en-AU" sz="4000" dirty="0" smtClean="0"/>
              <a:t>Archetypal/Religion</a:t>
            </a:r>
            <a:endParaRPr lang="en-AU" sz="4000" dirty="0"/>
          </a:p>
        </p:txBody>
      </p:sp>
      <p:sp>
        <p:nvSpPr>
          <p:cNvPr id="3" name="Subtitle 2"/>
          <p:cNvSpPr>
            <a:spLocks noGrp="1"/>
          </p:cNvSpPr>
          <p:nvPr>
            <p:ph type="subTitle" idx="1"/>
          </p:nvPr>
        </p:nvSpPr>
        <p:spPr>
          <a:xfrm>
            <a:off x="323528" y="1052736"/>
            <a:ext cx="8496944" cy="5688632"/>
          </a:xfrm>
        </p:spPr>
        <p:txBody>
          <a:bodyPr>
            <a:normAutofit fontScale="92500" lnSpcReduction="20000"/>
          </a:bodyPr>
          <a:lstStyle/>
          <a:p>
            <a:pPr algn="l"/>
            <a:r>
              <a:rPr lang="en-AU" sz="2000" dirty="0" smtClean="0">
                <a:solidFill>
                  <a:schemeClr val="tx1"/>
                </a:solidFill>
              </a:rPr>
              <a:t>In both films there is a strong connection to religion and the influence it has on people’s identities and hierarchy in society. </a:t>
            </a:r>
          </a:p>
          <a:p>
            <a:pPr marL="342900" indent="-342900" algn="l">
              <a:buFont typeface="Arial" pitchFamily="34" charset="0"/>
              <a:buChar char="•"/>
            </a:pPr>
            <a:r>
              <a:rPr lang="en-AU" sz="2000" dirty="0" smtClean="0">
                <a:solidFill>
                  <a:schemeClr val="tx1"/>
                </a:solidFill>
              </a:rPr>
              <a:t>Particularly in “The Shawshank Redemption”, where religion is shown to be at the peak of the power struggle through the involvement of the warden with religion. </a:t>
            </a:r>
          </a:p>
          <a:p>
            <a:pPr marL="342900" indent="-342900" algn="l">
              <a:buFont typeface="Arial" pitchFamily="34" charset="0"/>
              <a:buChar char="•"/>
            </a:pPr>
            <a:r>
              <a:rPr lang="en-AU" sz="2000" dirty="0" smtClean="0">
                <a:solidFill>
                  <a:schemeClr val="tx1"/>
                </a:solidFill>
              </a:rPr>
              <a:t>This is a misuse of power on his behalf but it still shows the influence of religion on society as he was able to gain his position of power through a suspected involvement with religion. </a:t>
            </a:r>
          </a:p>
          <a:p>
            <a:pPr marL="342900" indent="-342900" algn="l">
              <a:buFont typeface="Arial" pitchFamily="34" charset="0"/>
              <a:buChar char="•"/>
            </a:pPr>
            <a:r>
              <a:rPr lang="en-AU" sz="2000" dirty="0" smtClean="0">
                <a:solidFill>
                  <a:schemeClr val="tx1"/>
                </a:solidFill>
              </a:rPr>
              <a:t>The film states clearly that the Warden is not by any means a voice of </a:t>
            </a:r>
            <a:r>
              <a:rPr lang="en-AU" sz="2000" dirty="0">
                <a:solidFill>
                  <a:schemeClr val="tx1"/>
                </a:solidFill>
              </a:rPr>
              <a:t>C</a:t>
            </a:r>
            <a:r>
              <a:rPr lang="en-AU" sz="2000" dirty="0" smtClean="0">
                <a:solidFill>
                  <a:schemeClr val="tx1"/>
                </a:solidFill>
              </a:rPr>
              <a:t>hrist or any religious form where he himself says in a rather evil </a:t>
            </a:r>
            <a:r>
              <a:rPr lang="en-AU" sz="2000" dirty="0">
                <a:solidFill>
                  <a:schemeClr val="tx1"/>
                </a:solidFill>
              </a:rPr>
              <a:t>tone </a:t>
            </a:r>
            <a:r>
              <a:rPr lang="en-AU" sz="2000" dirty="0" smtClean="0">
                <a:solidFill>
                  <a:schemeClr val="tx1"/>
                </a:solidFill>
              </a:rPr>
              <a:t>“I </a:t>
            </a:r>
            <a:r>
              <a:rPr lang="en-AU" sz="2000" dirty="0">
                <a:solidFill>
                  <a:schemeClr val="tx1"/>
                </a:solidFill>
              </a:rPr>
              <a:t>believe in two things: discipline and the Bible. Here you'll receive both. Put your trust in the Lord; your ass belongs to </a:t>
            </a:r>
            <a:r>
              <a:rPr lang="en-AU" sz="2000" dirty="0" smtClean="0">
                <a:solidFill>
                  <a:schemeClr val="tx1"/>
                </a:solidFill>
              </a:rPr>
              <a:t>me.”</a:t>
            </a:r>
          </a:p>
          <a:p>
            <a:pPr marL="342900" indent="-342900" algn="l">
              <a:buFont typeface="Arial" pitchFamily="34" charset="0"/>
              <a:buChar char="•"/>
            </a:pPr>
            <a:r>
              <a:rPr lang="en-AU" sz="2000" dirty="0" smtClean="0">
                <a:solidFill>
                  <a:schemeClr val="tx1"/>
                </a:solidFill>
              </a:rPr>
              <a:t>Andy Dufresne is, of course, the main connection which this film holds to religion. This is due to his role as a </a:t>
            </a:r>
            <a:r>
              <a:rPr lang="en-AU" sz="2000" dirty="0">
                <a:solidFill>
                  <a:schemeClr val="tx1"/>
                </a:solidFill>
              </a:rPr>
              <a:t>C</a:t>
            </a:r>
            <a:r>
              <a:rPr lang="en-AU" sz="2000" dirty="0" smtClean="0">
                <a:solidFill>
                  <a:schemeClr val="tx1"/>
                </a:solidFill>
              </a:rPr>
              <a:t>hrist figure. The influence of such a characteristic is seen in the men around him in the prison, who Andy alters the identity of; such examples include Andy’s work with the young man who was eventually murdered by warden Norton’s doing and his influence on his close friend Red.</a:t>
            </a:r>
          </a:p>
          <a:p>
            <a:pPr marL="342900" indent="-342900" algn="l">
              <a:buFont typeface="Arial" pitchFamily="34" charset="0"/>
              <a:buChar char="•"/>
            </a:pPr>
            <a:r>
              <a:rPr lang="en-AU" sz="2000" dirty="0">
                <a:solidFill>
                  <a:schemeClr val="tx1"/>
                </a:solidFill>
              </a:rPr>
              <a:t>T</a:t>
            </a:r>
            <a:r>
              <a:rPr lang="en-AU" sz="2000" dirty="0" smtClean="0">
                <a:solidFill>
                  <a:schemeClr val="tx1"/>
                </a:solidFill>
              </a:rPr>
              <a:t>he </a:t>
            </a:r>
            <a:r>
              <a:rPr lang="en-AU" sz="2000" dirty="0">
                <a:solidFill>
                  <a:schemeClr val="tx1"/>
                </a:solidFill>
              </a:rPr>
              <a:t>fact that Andy - as a religious figure - is able to change the identity of another human, especially a convicted man, shows how significant an impact religion can have on the identity of an individual, and therefore on their hierarchy within society.</a:t>
            </a:r>
          </a:p>
        </p:txBody>
      </p:sp>
    </p:spTree>
    <p:extLst>
      <p:ext uri="{BB962C8B-B14F-4D97-AF65-F5344CB8AC3E}">
        <p14:creationId xmlns:p14="http://schemas.microsoft.com/office/powerpoint/2010/main" val="2697914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60648"/>
            <a:ext cx="7772400" cy="936104"/>
          </a:xfrm>
        </p:spPr>
        <p:txBody>
          <a:bodyPr>
            <a:normAutofit/>
          </a:bodyPr>
          <a:lstStyle/>
          <a:p>
            <a:r>
              <a:rPr lang="en-AU" sz="4000" dirty="0" smtClean="0"/>
              <a:t>Masculinity</a:t>
            </a:r>
            <a:endParaRPr lang="en-AU" sz="4000" dirty="0"/>
          </a:p>
        </p:txBody>
      </p:sp>
      <p:sp>
        <p:nvSpPr>
          <p:cNvPr id="3" name="Subtitle 2"/>
          <p:cNvSpPr>
            <a:spLocks noGrp="1"/>
          </p:cNvSpPr>
          <p:nvPr>
            <p:ph type="subTitle" idx="1"/>
          </p:nvPr>
        </p:nvSpPr>
        <p:spPr>
          <a:xfrm>
            <a:off x="323528" y="1196752"/>
            <a:ext cx="8496944" cy="5256584"/>
          </a:xfrm>
        </p:spPr>
        <p:txBody>
          <a:bodyPr>
            <a:noAutofit/>
          </a:bodyPr>
          <a:lstStyle/>
          <a:p>
            <a:pPr algn="l"/>
            <a:r>
              <a:rPr lang="en-AU" sz="1400" dirty="0" smtClean="0">
                <a:solidFill>
                  <a:schemeClr val="tx1"/>
                </a:solidFill>
              </a:rPr>
              <a:t>Masculinity is an ideal consistently encountered throughout “Gran Torino” and “The Shawshank Redemption”.  It is represented positively in both movies, particularly “Gran Torino”. </a:t>
            </a:r>
          </a:p>
          <a:p>
            <a:pPr marL="285750" indent="-285750" algn="l">
              <a:buFont typeface="Arial" pitchFamily="34" charset="0"/>
              <a:buChar char="•"/>
            </a:pPr>
            <a:r>
              <a:rPr lang="en-AU" sz="1400" dirty="0" smtClean="0">
                <a:solidFill>
                  <a:schemeClr val="tx1"/>
                </a:solidFill>
              </a:rPr>
              <a:t>It plays such a vital role in this film as Walt defines himself through his masculinity. This can be seen in his car, the fathering role he plays in Thao’s life and his inability to communicate with his male peers in particular. </a:t>
            </a:r>
          </a:p>
          <a:p>
            <a:pPr marL="285750" indent="-285750" algn="l">
              <a:buFont typeface="Arial" pitchFamily="34" charset="0"/>
              <a:buChar char="•"/>
            </a:pPr>
            <a:r>
              <a:rPr lang="en-AU" sz="1400" dirty="0" smtClean="0">
                <a:solidFill>
                  <a:schemeClr val="tx1"/>
                </a:solidFill>
              </a:rPr>
              <a:t>Through Walt’s teaching of Thao to become more of a man, it becomes evident that masculinity is a means to higher social standing. This ideal of masculinity is purely presented as an aging American way of life.</a:t>
            </a:r>
          </a:p>
          <a:p>
            <a:pPr marL="285750" indent="-285750" algn="l">
              <a:buFont typeface="Arial" pitchFamily="34" charset="0"/>
              <a:buChar char="•"/>
            </a:pPr>
            <a:r>
              <a:rPr lang="en-AU" sz="1400" dirty="0" smtClean="0">
                <a:solidFill>
                  <a:schemeClr val="tx1"/>
                </a:solidFill>
              </a:rPr>
              <a:t>Due to Thao's’ context as a young, </a:t>
            </a:r>
            <a:r>
              <a:rPr lang="en-AU" sz="1400" dirty="0">
                <a:solidFill>
                  <a:schemeClr val="tx1"/>
                </a:solidFill>
              </a:rPr>
              <a:t>A</a:t>
            </a:r>
            <a:r>
              <a:rPr lang="en-AU" sz="1400" dirty="0" smtClean="0">
                <a:solidFill>
                  <a:schemeClr val="tx1"/>
                </a:solidFill>
              </a:rPr>
              <a:t>sian boy,  he is uncertain of the expectations placed on American men. </a:t>
            </a:r>
          </a:p>
          <a:p>
            <a:pPr marL="285750" indent="-285750" algn="l">
              <a:buFont typeface="Arial" pitchFamily="34" charset="0"/>
              <a:buChar char="•"/>
            </a:pPr>
            <a:r>
              <a:rPr lang="en-AU" sz="1400" dirty="0" smtClean="0">
                <a:solidFill>
                  <a:schemeClr val="tx1"/>
                </a:solidFill>
              </a:rPr>
              <a:t>This may be said to have privileged the Western ideal of masculinity as Thao’s is changing to fit societal norms and Walt is not; ultimately making a statement that American culture is more acceptable that that of the traditional H’mong people.</a:t>
            </a:r>
            <a:endParaRPr lang="en-AU" sz="1400" dirty="0">
              <a:solidFill>
                <a:schemeClr val="tx1"/>
              </a:solidFill>
            </a:endParaRPr>
          </a:p>
          <a:p>
            <a:pPr marL="285750" indent="-285750" algn="l">
              <a:buFont typeface="Arial" pitchFamily="34" charset="0"/>
              <a:buChar char="•"/>
            </a:pPr>
            <a:r>
              <a:rPr lang="en-AU" sz="1400" dirty="0" smtClean="0">
                <a:solidFill>
                  <a:schemeClr val="tx1"/>
                </a:solidFill>
              </a:rPr>
              <a:t>Both films exhibit a lack of female appearance or influence, in fact, in “The Shawshank Redemption” woman are not only excluded from the screen, but also represented solely as a sexual object for the men or placed in a position to be viewed negatively by the audience f.e Andy’s cheating wife. </a:t>
            </a:r>
          </a:p>
          <a:p>
            <a:pPr marL="285750" indent="-285750" algn="l">
              <a:buFont typeface="Arial" pitchFamily="34" charset="0"/>
              <a:buChar char="•"/>
            </a:pPr>
            <a:r>
              <a:rPr lang="en-AU" sz="1400" dirty="0" smtClean="0">
                <a:solidFill>
                  <a:schemeClr val="tx1"/>
                </a:solidFill>
              </a:rPr>
              <a:t>Walt’s ’72 Gran Torino is a clear symbol of his masculinity. The film portrays this to the viewer by showing the desire of the other male figures to acquire this symbolic car</a:t>
            </a:r>
          </a:p>
          <a:p>
            <a:pPr marL="285750" indent="-285750" algn="l">
              <a:buFont typeface="Arial" pitchFamily="34" charset="0"/>
              <a:buChar char="•"/>
            </a:pPr>
            <a:r>
              <a:rPr lang="en-AU" sz="1400" dirty="0" smtClean="0">
                <a:solidFill>
                  <a:schemeClr val="tx1"/>
                </a:solidFill>
              </a:rPr>
              <a:t>Thao’s initiation shows that gaining masculinity is a means to gaining power and thus it can be said that the film presents masculinity as being high on the social hierarchy.</a:t>
            </a:r>
          </a:p>
          <a:p>
            <a:pPr marL="285750" indent="-285750" algn="l">
              <a:buFont typeface="Arial" pitchFamily="34" charset="0"/>
              <a:buChar char="•"/>
            </a:pPr>
            <a:r>
              <a:rPr lang="en-AU" sz="1400" dirty="0" smtClean="0">
                <a:solidFill>
                  <a:schemeClr val="tx1"/>
                </a:solidFill>
              </a:rPr>
              <a:t>There are many other traits of Walt which express his masculinity; age, power, weapons and his experience in war inclusive. Walt’s hard experiences in life shape his identity and are the reason for the high level of respect he demands from those around him.</a:t>
            </a:r>
            <a:endParaRPr lang="en-AU" sz="1400" dirty="0">
              <a:solidFill>
                <a:schemeClr val="tx1"/>
              </a:solidFill>
            </a:endParaRPr>
          </a:p>
        </p:txBody>
      </p:sp>
    </p:spTree>
    <p:extLst>
      <p:ext uri="{BB962C8B-B14F-4D97-AF65-F5344CB8AC3E}">
        <p14:creationId xmlns:p14="http://schemas.microsoft.com/office/powerpoint/2010/main" val="1442376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
            <a:ext cx="7772400" cy="1052736"/>
          </a:xfrm>
        </p:spPr>
        <p:txBody>
          <a:bodyPr/>
          <a:lstStyle/>
          <a:p>
            <a:r>
              <a:rPr lang="en-AU" dirty="0" smtClean="0"/>
              <a:t>Conclusion</a:t>
            </a:r>
            <a:endParaRPr lang="en-AU" dirty="0"/>
          </a:p>
        </p:txBody>
      </p:sp>
      <p:sp>
        <p:nvSpPr>
          <p:cNvPr id="3" name="Subtitle 2"/>
          <p:cNvSpPr>
            <a:spLocks noGrp="1"/>
          </p:cNvSpPr>
          <p:nvPr>
            <p:ph type="subTitle" idx="1"/>
          </p:nvPr>
        </p:nvSpPr>
        <p:spPr>
          <a:xfrm>
            <a:off x="467544" y="1196752"/>
            <a:ext cx="8280920" cy="5328592"/>
          </a:xfrm>
        </p:spPr>
        <p:txBody>
          <a:bodyPr>
            <a:normAutofit/>
          </a:bodyPr>
          <a:lstStyle/>
          <a:p>
            <a:pPr algn="l"/>
            <a:r>
              <a:rPr lang="en-AU" sz="2000" dirty="0">
                <a:solidFill>
                  <a:schemeClr val="tx1"/>
                </a:solidFill>
              </a:rPr>
              <a:t>In both “The Shawshank Redemption” and “Gran Torino” the notion of identity and the system of social hierarchy are presented primarily through the incorporation of religion. This is presented in the main characters of Walt Kowalski and Andy Dufresne as Christ figures. As a result, religion is shown to be at the pinnacle of social hierarchy and is shown to be a great influence on the identity of the characters.</a:t>
            </a:r>
          </a:p>
          <a:p>
            <a:pPr algn="l"/>
            <a:r>
              <a:rPr lang="en-AU" sz="2000" dirty="0">
                <a:solidFill>
                  <a:schemeClr val="tx1"/>
                </a:solidFill>
              </a:rPr>
              <a:t>Masculinity is also represented as an honourable characteristic as both films are based largely around an American way of life, with core values being from 1940-1960.</a:t>
            </a:r>
          </a:p>
          <a:p>
            <a:pPr algn="l"/>
            <a:r>
              <a:rPr lang="en-AU" sz="2000" dirty="0">
                <a:solidFill>
                  <a:schemeClr val="tx1"/>
                </a:solidFill>
              </a:rPr>
              <a:t>The identities of the characters are created based on the social group to which they belong, whether it is a prison community, a strong-minded individual or a certain culture. </a:t>
            </a:r>
            <a:r>
              <a:rPr lang="en-AU" sz="2000">
                <a:solidFill>
                  <a:schemeClr val="tx1"/>
                </a:solidFill>
              </a:rPr>
              <a:t>These groups construct the hierarchy within society and within the films studied.</a:t>
            </a:r>
          </a:p>
          <a:p>
            <a:pPr algn="l"/>
            <a:endParaRPr lang="en-AU" sz="2000" dirty="0">
              <a:solidFill>
                <a:schemeClr val="tx1"/>
              </a:solidFill>
            </a:endParaRPr>
          </a:p>
        </p:txBody>
      </p:sp>
    </p:spTree>
    <p:extLst>
      <p:ext uri="{BB962C8B-B14F-4D97-AF65-F5344CB8AC3E}">
        <p14:creationId xmlns:p14="http://schemas.microsoft.com/office/powerpoint/2010/main" val="413564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568952" cy="1143000"/>
          </a:xfrm>
        </p:spPr>
        <p:txBody>
          <a:bodyPr>
            <a:normAutofit fontScale="90000"/>
          </a:bodyPr>
          <a:lstStyle/>
          <a:p>
            <a:r>
              <a:rPr lang="en-AU" dirty="0" smtClean="0"/>
              <a:t>Understanding the Question</a:t>
            </a:r>
            <a:br>
              <a:rPr lang="en-AU" dirty="0" smtClean="0"/>
            </a:br>
            <a:r>
              <a:rPr lang="en-AU" sz="2000" dirty="0" smtClean="0"/>
              <a:t>“Explore the notion of identity within the context of social hierarchy in the films studied.”</a:t>
            </a:r>
            <a:endParaRPr lang="en-AU" dirty="0"/>
          </a:p>
        </p:txBody>
      </p:sp>
      <p:sp>
        <p:nvSpPr>
          <p:cNvPr id="3" name="Content Placeholder 2"/>
          <p:cNvSpPr>
            <a:spLocks noGrp="1"/>
          </p:cNvSpPr>
          <p:nvPr>
            <p:ph idx="1"/>
          </p:nvPr>
        </p:nvSpPr>
        <p:spPr>
          <a:xfrm>
            <a:off x="467544" y="1700808"/>
            <a:ext cx="8229600" cy="4752528"/>
          </a:xfrm>
        </p:spPr>
        <p:txBody>
          <a:bodyPr>
            <a:normAutofit/>
          </a:bodyPr>
          <a:lstStyle/>
          <a:p>
            <a:pPr marL="0" indent="0">
              <a:buNone/>
            </a:pPr>
            <a:r>
              <a:rPr lang="en-AU" sz="1700" u="sng" dirty="0" smtClean="0"/>
              <a:t>Identity in visual texts: </a:t>
            </a:r>
            <a:br>
              <a:rPr lang="en-AU" sz="1700" u="sng" dirty="0" smtClean="0"/>
            </a:br>
            <a:r>
              <a:rPr lang="en-AU" sz="1700" dirty="0" smtClean="0"/>
              <a:t>Visual texts are often produced with the intention of endorsing or criticizing notions of identity. Our identity defines us as individuals from those around us and is shaped by the culture and context which impacts upon us.</a:t>
            </a:r>
          </a:p>
          <a:p>
            <a:pPr marL="0" indent="0">
              <a:buNone/>
            </a:pPr>
            <a:endParaRPr lang="en-AU" sz="1700" u="sng" dirty="0"/>
          </a:p>
          <a:p>
            <a:pPr marL="0" indent="0">
              <a:buNone/>
            </a:pPr>
            <a:r>
              <a:rPr lang="en-AU" sz="1700" u="sng" dirty="0" smtClean="0"/>
              <a:t>Social Hierarchy: </a:t>
            </a:r>
            <a:br>
              <a:rPr lang="en-AU" sz="1700" u="sng" dirty="0" smtClean="0"/>
            </a:br>
            <a:r>
              <a:rPr lang="en-AU" sz="1700" dirty="0" smtClean="0"/>
              <a:t>This is symbolic of the power struggle clearly evident within societies. Hierarchy is based upon social class, race, gender, beliefs, power etc.</a:t>
            </a:r>
          </a:p>
          <a:p>
            <a:pPr marL="0" indent="0">
              <a:buNone/>
            </a:pPr>
            <a:endParaRPr lang="en-AU" sz="1700" dirty="0" smtClean="0"/>
          </a:p>
          <a:p>
            <a:pPr marL="0" indent="0">
              <a:buNone/>
            </a:pPr>
            <a:r>
              <a:rPr lang="en-AU" sz="1700" dirty="0" smtClean="0"/>
              <a:t>Every individual with a particular social setting has to try to find their own identity within their society. Some will remain independent and true to their values as Walt did in </a:t>
            </a:r>
            <a:r>
              <a:rPr lang="en-AU" sz="1700" dirty="0"/>
              <a:t>G</a:t>
            </a:r>
            <a:r>
              <a:rPr lang="en-AU" sz="1700" dirty="0" smtClean="0"/>
              <a:t>ran Torino, whereas others will disregard their traditional values as a group/society and seek refuge within a separate group; for example the gang mentality exhibited by those in Gran Torino. Alternatively, some individuals will create alliances as a means of self-preservation within a community as is evident with the prisoner in the “Shawshank Redemption”.</a:t>
            </a:r>
            <a:endParaRPr lang="en-AU" sz="1700" dirty="0"/>
          </a:p>
        </p:txBody>
      </p:sp>
    </p:spTree>
    <p:extLst>
      <p:ext uri="{BB962C8B-B14F-4D97-AF65-F5344CB8AC3E}">
        <p14:creationId xmlns:p14="http://schemas.microsoft.com/office/powerpoint/2010/main" val="1160035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55" r="25195"/>
          <a:stretch/>
        </p:blipFill>
        <p:spPr bwMode="auto">
          <a:xfrm>
            <a:off x="5507340" y="1700807"/>
            <a:ext cx="3600668" cy="269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827584" y="188640"/>
            <a:ext cx="7416824" cy="1008111"/>
          </a:xfrm>
        </p:spPr>
        <p:txBody>
          <a:bodyPr>
            <a:normAutofit fontScale="90000"/>
          </a:bodyPr>
          <a:lstStyle/>
          <a:p>
            <a:r>
              <a:rPr lang="en-AU" dirty="0" smtClean="0"/>
              <a:t>Walt Kowalski</a:t>
            </a:r>
            <a:r>
              <a:rPr lang="en-AU" dirty="0" smtClean="0">
                <a:solidFill>
                  <a:schemeClr val="bg1"/>
                </a:solidFill>
              </a:rPr>
              <a:t/>
            </a:r>
            <a:br>
              <a:rPr lang="en-AU" dirty="0" smtClean="0">
                <a:solidFill>
                  <a:schemeClr val="bg1"/>
                </a:solidFill>
              </a:rPr>
            </a:br>
            <a:r>
              <a:rPr lang="en-AU" sz="1800" dirty="0" smtClean="0">
                <a:solidFill>
                  <a:schemeClr val="bg1"/>
                </a:solidFill>
              </a:rPr>
              <a:t>A brief summary</a:t>
            </a:r>
            <a:endParaRPr lang="en-AU" dirty="0">
              <a:solidFill>
                <a:schemeClr val="bg1"/>
              </a:solidFill>
            </a:endParaRPr>
          </a:p>
        </p:txBody>
      </p:sp>
      <p:sp>
        <p:nvSpPr>
          <p:cNvPr id="3" name="Subtitle 2"/>
          <p:cNvSpPr>
            <a:spLocks noGrp="1"/>
          </p:cNvSpPr>
          <p:nvPr>
            <p:ph type="subTitle" idx="1"/>
          </p:nvPr>
        </p:nvSpPr>
        <p:spPr>
          <a:xfrm>
            <a:off x="251520" y="1268760"/>
            <a:ext cx="5255820" cy="5472608"/>
          </a:xfrm>
        </p:spPr>
        <p:txBody>
          <a:bodyPr>
            <a:noAutofit/>
          </a:bodyPr>
          <a:lstStyle/>
          <a:p>
            <a:pPr marL="285750" indent="-285750" algn="l">
              <a:buFont typeface="Arial" pitchFamily="34" charset="0"/>
              <a:buChar char="•"/>
            </a:pPr>
            <a:r>
              <a:rPr lang="en-AU" sz="1700" dirty="0" smtClean="0">
                <a:solidFill>
                  <a:schemeClr val="tx1"/>
                </a:solidFill>
              </a:rPr>
              <a:t>Walt Kowalski, created and played by Clint Eastwood</a:t>
            </a:r>
          </a:p>
          <a:p>
            <a:pPr marL="285750" indent="-285750" algn="l">
              <a:buFont typeface="Arial" pitchFamily="34" charset="0"/>
              <a:buChar char="•"/>
            </a:pPr>
            <a:r>
              <a:rPr lang="en-AU" sz="1700" dirty="0" smtClean="0">
                <a:solidFill>
                  <a:schemeClr val="tx1"/>
                </a:solidFill>
              </a:rPr>
              <a:t>War veteran and recent </a:t>
            </a:r>
            <a:r>
              <a:rPr lang="en-AU" sz="1700" dirty="0">
                <a:solidFill>
                  <a:schemeClr val="tx1"/>
                </a:solidFill>
              </a:rPr>
              <a:t>w</a:t>
            </a:r>
            <a:r>
              <a:rPr lang="en-AU" sz="1700" dirty="0" smtClean="0">
                <a:solidFill>
                  <a:schemeClr val="tx1"/>
                </a:solidFill>
              </a:rPr>
              <a:t>idower, lives solitary in a neighbourhood which has been largely “taken over” by ethnic minorities.</a:t>
            </a:r>
          </a:p>
          <a:p>
            <a:pPr marL="285750" indent="-285750" algn="l">
              <a:buFont typeface="Arial" pitchFamily="34" charset="0"/>
              <a:buChar char="•"/>
            </a:pPr>
            <a:r>
              <a:rPr lang="en-AU" sz="1700" dirty="0" smtClean="0">
                <a:solidFill>
                  <a:schemeClr val="tx1"/>
                </a:solidFill>
              </a:rPr>
              <a:t>The essence of Walt’s persistence in remaining in his home, is his ideology that he is a hard working American who fought for his country and will not be displaced.</a:t>
            </a:r>
          </a:p>
          <a:p>
            <a:pPr marL="285750" indent="-285750" algn="l">
              <a:buFont typeface="Arial" pitchFamily="34" charset="0"/>
              <a:buChar char="•"/>
            </a:pPr>
            <a:r>
              <a:rPr lang="en-AU" sz="1700" dirty="0" smtClean="0">
                <a:solidFill>
                  <a:schemeClr val="tx1"/>
                </a:solidFill>
              </a:rPr>
              <a:t>He is bitter and resentful toward the H’mong family who move in next door but over time comes to accept them and eventually protect them.</a:t>
            </a:r>
          </a:p>
          <a:p>
            <a:pPr marL="285750" indent="-285750" algn="l">
              <a:buFont typeface="Arial" pitchFamily="34" charset="0"/>
              <a:buChar char="•"/>
            </a:pPr>
            <a:r>
              <a:rPr lang="en-AU" sz="1700" dirty="0" smtClean="0">
                <a:solidFill>
                  <a:schemeClr val="tx1"/>
                </a:solidFill>
              </a:rPr>
              <a:t>Walt’s character progresses in tolerance and acceptance through a critical change in values. </a:t>
            </a:r>
          </a:p>
          <a:p>
            <a:pPr marL="285750" indent="-285750" algn="l">
              <a:buFont typeface="Arial" pitchFamily="34" charset="0"/>
              <a:buChar char="•"/>
            </a:pPr>
            <a:r>
              <a:rPr lang="en-AU" sz="1700" dirty="0" smtClean="0">
                <a:solidFill>
                  <a:schemeClr val="tx1"/>
                </a:solidFill>
              </a:rPr>
              <a:t>Ultimately, Walt’s desire in life is to atone for his sins which date back to his time in the war so that he may be at peace with himself in his fast-approaching demise.</a:t>
            </a:r>
            <a:endParaRPr lang="en-AU" sz="1700" dirty="0">
              <a:solidFill>
                <a:schemeClr val="tx1"/>
              </a:solidFill>
            </a:endParaRPr>
          </a:p>
        </p:txBody>
      </p:sp>
    </p:spTree>
    <p:extLst>
      <p:ext uri="{BB962C8B-B14F-4D97-AF65-F5344CB8AC3E}">
        <p14:creationId xmlns:p14="http://schemas.microsoft.com/office/powerpoint/2010/main" val="1696512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128"/>
          <a:stretch/>
        </p:blipFill>
        <p:spPr bwMode="auto">
          <a:xfrm>
            <a:off x="5197930" y="1512169"/>
            <a:ext cx="3899924" cy="2924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0" y="32048"/>
            <a:ext cx="8229600" cy="1143000"/>
          </a:xfrm>
        </p:spPr>
        <p:txBody>
          <a:bodyPr>
            <a:normAutofit/>
          </a:bodyPr>
          <a:lstStyle/>
          <a:p>
            <a:r>
              <a:rPr lang="en-AU" dirty="0" smtClean="0"/>
              <a:t>Andy Dufresne</a:t>
            </a:r>
            <a:br>
              <a:rPr lang="en-AU" dirty="0" smtClean="0"/>
            </a:br>
            <a:r>
              <a:rPr lang="en-AU" sz="1800" dirty="0" smtClean="0"/>
              <a:t>A brief summary</a:t>
            </a:r>
            <a:endParaRPr lang="en-AU" sz="4800" dirty="0"/>
          </a:p>
        </p:txBody>
      </p:sp>
      <p:sp>
        <p:nvSpPr>
          <p:cNvPr id="3" name="Content Placeholder 2"/>
          <p:cNvSpPr>
            <a:spLocks noGrp="1"/>
          </p:cNvSpPr>
          <p:nvPr>
            <p:ph idx="1"/>
          </p:nvPr>
        </p:nvSpPr>
        <p:spPr>
          <a:xfrm>
            <a:off x="359531" y="1340768"/>
            <a:ext cx="4572509" cy="5381915"/>
          </a:xfrm>
        </p:spPr>
        <p:txBody>
          <a:bodyPr>
            <a:noAutofit/>
          </a:bodyPr>
          <a:lstStyle/>
          <a:p>
            <a:r>
              <a:rPr lang="en-AU" sz="1700" dirty="0" smtClean="0"/>
              <a:t>Andy Dufresne, played by actor Tim Robbins</a:t>
            </a:r>
          </a:p>
          <a:p>
            <a:r>
              <a:rPr lang="en-AU" sz="1700" dirty="0" smtClean="0"/>
              <a:t>Wrongly convicted of the horrendous crime of murder and sent to Shawshank prison; a place where order and chaos go hand in hand.</a:t>
            </a:r>
          </a:p>
          <a:p>
            <a:r>
              <a:rPr lang="en-AU" sz="1700" dirty="0"/>
              <a:t>P</a:t>
            </a:r>
            <a:r>
              <a:rPr lang="en-AU" sz="1700" dirty="0" smtClean="0"/>
              <a:t>laying the role of a holy figure; Jesus Christ, Andy is positioned from the start of the movie to be seen as an innocent man.</a:t>
            </a:r>
          </a:p>
          <a:p>
            <a:r>
              <a:rPr lang="en-AU" sz="1700" dirty="0" smtClean="0"/>
              <a:t>“The Shawshank Redemption” depicts social hierarchy clearly from a religious viewpoint. In addition, the film indulges in the misuse of power with a religious connection, and also presents a negative positioning toward the shackles of priso</a:t>
            </a:r>
            <a:r>
              <a:rPr lang="en-AU" sz="1700" dirty="0"/>
              <a:t>n</a:t>
            </a:r>
            <a:r>
              <a:rPr lang="en-AU" sz="1700" dirty="0" smtClean="0"/>
              <a:t> and institutionalisation. </a:t>
            </a:r>
            <a:endParaRPr lang="en-AU" sz="1700" dirty="0"/>
          </a:p>
        </p:txBody>
      </p:sp>
    </p:spTree>
    <p:extLst>
      <p:ext uri="{BB962C8B-B14F-4D97-AF65-F5344CB8AC3E}">
        <p14:creationId xmlns:p14="http://schemas.microsoft.com/office/powerpoint/2010/main" val="2972194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dirty="0" smtClean="0"/>
              <a:t>Andy and Walt</a:t>
            </a:r>
            <a:br>
              <a:rPr lang="en-AU" sz="4000" dirty="0" smtClean="0"/>
            </a:br>
            <a:r>
              <a:rPr lang="en-AU" sz="1600" dirty="0" smtClean="0"/>
              <a:t>Connections and Ties</a:t>
            </a:r>
            <a:endParaRPr lang="en-AU" sz="4000" dirty="0"/>
          </a:p>
        </p:txBody>
      </p:sp>
      <p:sp>
        <p:nvSpPr>
          <p:cNvPr id="3" name="Content Placeholder 2"/>
          <p:cNvSpPr>
            <a:spLocks noGrp="1"/>
          </p:cNvSpPr>
          <p:nvPr>
            <p:ph idx="1"/>
          </p:nvPr>
        </p:nvSpPr>
        <p:spPr/>
        <p:txBody>
          <a:bodyPr>
            <a:normAutofit/>
          </a:bodyPr>
          <a:lstStyle/>
          <a:p>
            <a:r>
              <a:rPr lang="en-AU" sz="1800" dirty="0"/>
              <a:t>M</a:t>
            </a:r>
            <a:r>
              <a:rPr lang="en-AU" sz="1800" dirty="0" smtClean="0"/>
              <a:t>utual connection to Jesus Christ.</a:t>
            </a:r>
          </a:p>
          <a:p>
            <a:r>
              <a:rPr lang="en-AU" sz="1800" dirty="0" smtClean="0"/>
              <a:t>How they are positioned as Christ figures:</a:t>
            </a:r>
            <a:br>
              <a:rPr lang="en-AU" sz="1800" dirty="0" smtClean="0"/>
            </a:br>
            <a:r>
              <a:rPr lang="en-AU" sz="1800" dirty="0" smtClean="0"/>
              <a:t>- It is through the actions of these men that they gain such high accord</a:t>
            </a:r>
            <a:br>
              <a:rPr lang="en-AU" sz="1800" dirty="0" smtClean="0"/>
            </a:br>
            <a:r>
              <a:rPr lang="en-AU" sz="1800" dirty="0" smtClean="0"/>
              <a:t>-These actions include self-sacrifice for the greater good, the embodiment of masculinity and the protection of those who are weaker than themselves. </a:t>
            </a:r>
          </a:p>
          <a:p>
            <a:r>
              <a:rPr lang="en-AU" sz="1800" dirty="0" smtClean="0"/>
              <a:t>They are both lone figures, solely relying on themselves, holding strength through individuality.</a:t>
            </a:r>
          </a:p>
          <a:p>
            <a:r>
              <a:rPr lang="en-AU" sz="1800" dirty="0" smtClean="0"/>
              <a:t>They are  both able to break free of that which binds them; for Andy this is the escape from prison, and for Walt this is his escape from his own resentment of himself.</a:t>
            </a:r>
          </a:p>
          <a:p>
            <a:r>
              <a:rPr lang="en-AU" sz="1800" dirty="0" smtClean="0"/>
              <a:t>Factors which separate the identity of these characters include age, attitude, and complexity (Walt being a more simple man than Andy).</a:t>
            </a:r>
            <a:endParaRPr lang="en-AU" sz="1800" dirty="0"/>
          </a:p>
        </p:txBody>
      </p:sp>
    </p:spTree>
    <p:extLst>
      <p:ext uri="{BB962C8B-B14F-4D97-AF65-F5344CB8AC3E}">
        <p14:creationId xmlns:p14="http://schemas.microsoft.com/office/powerpoint/2010/main" val="2220705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332657"/>
            <a:ext cx="8568952" cy="936103"/>
          </a:xfrm>
        </p:spPr>
        <p:txBody>
          <a:bodyPr>
            <a:normAutofit fontScale="90000"/>
          </a:bodyPr>
          <a:lstStyle/>
          <a:p>
            <a:r>
              <a:rPr lang="en-AU" sz="4000" dirty="0" smtClean="0"/>
              <a:t>The Role of Textual Conventions In defining identity through social hierarchy</a:t>
            </a:r>
            <a:endParaRPr lang="en-AU" sz="4000" dirty="0"/>
          </a:p>
        </p:txBody>
      </p:sp>
      <p:sp>
        <p:nvSpPr>
          <p:cNvPr id="3" name="Subtitle 2"/>
          <p:cNvSpPr>
            <a:spLocks noGrp="1"/>
          </p:cNvSpPr>
          <p:nvPr>
            <p:ph type="subTitle" idx="1"/>
          </p:nvPr>
        </p:nvSpPr>
        <p:spPr>
          <a:xfrm>
            <a:off x="611560" y="1412776"/>
            <a:ext cx="7848872" cy="5328592"/>
          </a:xfrm>
        </p:spPr>
        <p:txBody>
          <a:bodyPr>
            <a:normAutofit/>
          </a:bodyPr>
          <a:lstStyle/>
          <a:p>
            <a:pPr algn="l"/>
            <a:r>
              <a:rPr lang="en-AU" sz="1700" dirty="0" smtClean="0">
                <a:solidFill>
                  <a:schemeClr val="tx1"/>
                </a:solidFill>
              </a:rPr>
              <a:t>Many textual conventions are employed in the films studied to express identity in the context of social hierarchy. </a:t>
            </a:r>
          </a:p>
          <a:p>
            <a:pPr marL="285750" indent="-285750" algn="l">
              <a:buFont typeface="Arial" pitchFamily="34" charset="0"/>
              <a:buChar char="•"/>
            </a:pPr>
            <a:r>
              <a:rPr lang="en-AU" sz="1700" dirty="0" smtClean="0">
                <a:solidFill>
                  <a:schemeClr val="tx1"/>
                </a:solidFill>
              </a:rPr>
              <a:t>Suspension of Disbelief</a:t>
            </a:r>
          </a:p>
          <a:p>
            <a:pPr marL="285750" indent="-285750" algn="l">
              <a:buFont typeface="Arial" pitchFamily="34" charset="0"/>
              <a:buChar char="•"/>
            </a:pPr>
            <a:r>
              <a:rPr lang="en-AU" sz="1700" dirty="0" smtClean="0">
                <a:solidFill>
                  <a:schemeClr val="tx1"/>
                </a:solidFill>
              </a:rPr>
              <a:t>“Gran Torino” is unlike most films</a:t>
            </a:r>
          </a:p>
          <a:p>
            <a:pPr marL="285750" indent="-285750" algn="l">
              <a:buFont typeface="Arial" pitchFamily="34" charset="0"/>
              <a:buChar char="•"/>
            </a:pPr>
            <a:r>
              <a:rPr lang="en-AU" sz="1700" dirty="0" smtClean="0">
                <a:solidFill>
                  <a:schemeClr val="tx1"/>
                </a:solidFill>
              </a:rPr>
              <a:t>Unbiased, truthful representation of the H’mong people and the gangs in the U.S</a:t>
            </a:r>
          </a:p>
          <a:p>
            <a:pPr marL="285750" indent="-285750" algn="l">
              <a:buFont typeface="Arial" pitchFamily="34" charset="0"/>
              <a:buChar char="•"/>
            </a:pPr>
            <a:r>
              <a:rPr lang="en-AU" sz="1700" dirty="0" smtClean="0">
                <a:solidFill>
                  <a:schemeClr val="tx1"/>
                </a:solidFill>
              </a:rPr>
              <a:t>Viewer is able to understand the contrasting cultures more clearly and is thus able to see the social hierarchy at play here.</a:t>
            </a:r>
          </a:p>
          <a:p>
            <a:pPr marL="285750" indent="-285750" algn="l">
              <a:buFont typeface="Arial" pitchFamily="34" charset="0"/>
              <a:buChar char="•"/>
            </a:pPr>
            <a:r>
              <a:rPr lang="en-AU" sz="1700" dirty="0" smtClean="0">
                <a:solidFill>
                  <a:schemeClr val="tx1"/>
                </a:solidFill>
              </a:rPr>
              <a:t>Similarly, in “The Shawshank Redemption”, producer Niki Marvin presents the harsh reality of the judicial system of 1940’s America and prison life so as to keep the film real and allow the audience to see the film as a truly honest representation of society at the time. As a result, the viewer is shown a virtually unbiased take on the hierarchy in prison. </a:t>
            </a:r>
          </a:p>
          <a:p>
            <a:pPr marL="285750" indent="-285750" algn="l">
              <a:buFont typeface="Arial" pitchFamily="34" charset="0"/>
              <a:buChar char="•"/>
            </a:pPr>
            <a:r>
              <a:rPr lang="en-AU" sz="1700" dirty="0" smtClean="0">
                <a:solidFill>
                  <a:schemeClr val="tx1"/>
                </a:solidFill>
              </a:rPr>
              <a:t>The film “Gran Torino” uses figurative language as a means of defining the roles of the characters in society and how they communicate.</a:t>
            </a:r>
          </a:p>
          <a:p>
            <a:pPr marL="285750" indent="-285750" algn="l">
              <a:buFont typeface="Arial" pitchFamily="34" charset="0"/>
              <a:buChar char="•"/>
            </a:pPr>
            <a:r>
              <a:rPr lang="en-AU" sz="1700" dirty="0" smtClean="0">
                <a:solidFill>
                  <a:schemeClr val="tx1"/>
                </a:solidFill>
              </a:rPr>
              <a:t>Walt and his barber pass words of a seemingly hurtful manner between one another, though they are intended to be affectionate. This plays into the ideal of masculinity.  </a:t>
            </a:r>
          </a:p>
          <a:p>
            <a:pPr marL="285750" indent="-285750" algn="l">
              <a:buFont typeface="Arial" pitchFamily="34" charset="0"/>
              <a:buChar char="•"/>
            </a:pPr>
            <a:r>
              <a:rPr lang="en-AU" sz="1700" dirty="0" smtClean="0">
                <a:solidFill>
                  <a:schemeClr val="tx1"/>
                </a:solidFill>
              </a:rPr>
              <a:t>Lack of female roles</a:t>
            </a:r>
          </a:p>
        </p:txBody>
      </p:sp>
    </p:spTree>
    <p:extLst>
      <p:ext uri="{BB962C8B-B14F-4D97-AF65-F5344CB8AC3E}">
        <p14:creationId xmlns:p14="http://schemas.microsoft.com/office/powerpoint/2010/main" val="2400080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936104"/>
          </a:xfrm>
        </p:spPr>
        <p:txBody>
          <a:bodyPr>
            <a:normAutofit/>
          </a:bodyPr>
          <a:lstStyle/>
          <a:p>
            <a:r>
              <a:rPr lang="en-AU" sz="4000" dirty="0" smtClean="0"/>
              <a:t>Binary Opposition</a:t>
            </a:r>
            <a:endParaRPr lang="en-AU" sz="4000" dirty="0"/>
          </a:p>
        </p:txBody>
      </p:sp>
      <p:sp>
        <p:nvSpPr>
          <p:cNvPr id="3" name="Subtitle 2"/>
          <p:cNvSpPr>
            <a:spLocks noGrp="1"/>
          </p:cNvSpPr>
          <p:nvPr>
            <p:ph type="subTitle" idx="1"/>
          </p:nvPr>
        </p:nvSpPr>
        <p:spPr>
          <a:xfrm>
            <a:off x="395536" y="1268760"/>
            <a:ext cx="8477572" cy="5069160"/>
          </a:xfrm>
        </p:spPr>
        <p:txBody>
          <a:bodyPr>
            <a:normAutofit/>
          </a:bodyPr>
          <a:lstStyle/>
          <a:p>
            <a:pPr algn="l"/>
            <a:r>
              <a:rPr lang="en-AU" sz="1600" dirty="0" smtClean="0">
                <a:solidFill>
                  <a:schemeClr val="tx1"/>
                </a:solidFill>
              </a:rPr>
              <a:t>The use of binary opposition is prominent throughout both “Gran Torino” and “The Shawshank Redemption”. It is used in both films so as to emphasise the difference between setting, characters and values. </a:t>
            </a:r>
          </a:p>
          <a:p>
            <a:pPr marL="285750" indent="-285750" algn="l">
              <a:buFont typeface="Arial" pitchFamily="34" charset="0"/>
              <a:buChar char="•"/>
            </a:pPr>
            <a:r>
              <a:rPr lang="en-AU" sz="1600" dirty="0" smtClean="0">
                <a:solidFill>
                  <a:schemeClr val="tx1"/>
                </a:solidFill>
              </a:rPr>
              <a:t>In “Gran Torino” a clear juxtaposition is made between gangs and individuality, cultural difference, age and gender.</a:t>
            </a:r>
          </a:p>
          <a:p>
            <a:pPr marL="285750" indent="-285750" algn="l">
              <a:buFont typeface="Arial" pitchFamily="34" charset="0"/>
              <a:buChar char="•"/>
            </a:pPr>
            <a:r>
              <a:rPr lang="en-AU" sz="1600" dirty="0" smtClean="0">
                <a:solidFill>
                  <a:schemeClr val="tx1"/>
                </a:solidFill>
              </a:rPr>
              <a:t>Individuality and masculinity are privileged notions of </a:t>
            </a:r>
            <a:r>
              <a:rPr lang="en-AU" sz="1600" dirty="0">
                <a:solidFill>
                  <a:schemeClr val="tx1"/>
                </a:solidFill>
              </a:rPr>
              <a:t>identity. </a:t>
            </a:r>
            <a:endParaRPr lang="en-AU" sz="1600" dirty="0" smtClean="0">
              <a:solidFill>
                <a:schemeClr val="tx1"/>
              </a:solidFill>
            </a:endParaRPr>
          </a:p>
          <a:p>
            <a:pPr marL="285750" indent="-285750" algn="l">
              <a:buFont typeface="Arial" pitchFamily="34" charset="0"/>
              <a:buChar char="•"/>
            </a:pPr>
            <a:r>
              <a:rPr lang="en-AU" sz="1600" dirty="0" smtClean="0">
                <a:solidFill>
                  <a:schemeClr val="tx1"/>
                </a:solidFill>
              </a:rPr>
              <a:t>The </a:t>
            </a:r>
            <a:r>
              <a:rPr lang="en-AU" sz="1600" dirty="0">
                <a:solidFill>
                  <a:schemeClr val="tx1"/>
                </a:solidFill>
              </a:rPr>
              <a:t>writers of this film identify gangs by establishing stereotypes and multiple associations from everyday </a:t>
            </a:r>
            <a:r>
              <a:rPr lang="en-AU" sz="1600" dirty="0" smtClean="0">
                <a:solidFill>
                  <a:schemeClr val="tx1"/>
                </a:solidFill>
              </a:rPr>
              <a:t>life.</a:t>
            </a:r>
          </a:p>
          <a:p>
            <a:pPr marL="285750" indent="-285750" algn="l">
              <a:buFont typeface="Arial" pitchFamily="34" charset="0"/>
              <a:buChar char="•"/>
            </a:pPr>
            <a:r>
              <a:rPr lang="en-AU" sz="1600" dirty="0" smtClean="0">
                <a:solidFill>
                  <a:schemeClr val="tx1"/>
                </a:solidFill>
              </a:rPr>
              <a:t>The </a:t>
            </a:r>
            <a:r>
              <a:rPr lang="en-AU" sz="1600" dirty="0">
                <a:solidFill>
                  <a:schemeClr val="tx1"/>
                </a:solidFill>
              </a:rPr>
              <a:t>film shows the identity of individualists as people who are uncertain of their chosen path and who have unique viewpoints</a:t>
            </a:r>
            <a:r>
              <a:rPr lang="en-AU" sz="1600" dirty="0" smtClean="0">
                <a:solidFill>
                  <a:schemeClr val="tx1"/>
                </a:solidFill>
              </a:rPr>
              <a:t>.</a:t>
            </a:r>
          </a:p>
          <a:p>
            <a:pPr marL="285750" indent="-285750" algn="l">
              <a:buFont typeface="Arial" pitchFamily="34" charset="0"/>
              <a:buChar char="•"/>
            </a:pPr>
            <a:r>
              <a:rPr lang="en-AU" sz="1600" dirty="0" smtClean="0">
                <a:solidFill>
                  <a:schemeClr val="tx1"/>
                </a:solidFill>
              </a:rPr>
              <a:t>Simply </a:t>
            </a:r>
            <a:r>
              <a:rPr lang="en-AU" sz="1600" dirty="0">
                <a:solidFill>
                  <a:schemeClr val="tx1"/>
                </a:solidFill>
              </a:rPr>
              <a:t>put, this binary represents individuality in a positive light, while gangs symbolize a bad or evil group of people. In between these two extremes of identity lies </a:t>
            </a:r>
            <a:r>
              <a:rPr lang="en-AU" sz="1600" dirty="0" smtClean="0">
                <a:solidFill>
                  <a:schemeClr val="tx1"/>
                </a:solidFill>
              </a:rPr>
              <a:t>family</a:t>
            </a:r>
          </a:p>
          <a:p>
            <a:pPr marL="285750" indent="-285750" algn="l">
              <a:buFont typeface="Arial" pitchFamily="34" charset="0"/>
              <a:buChar char="•"/>
            </a:pPr>
            <a:r>
              <a:rPr lang="en-AU" sz="1600" dirty="0" smtClean="0">
                <a:solidFill>
                  <a:schemeClr val="tx1"/>
                </a:solidFill>
              </a:rPr>
              <a:t>Walt is central and dominant in this, so as a result of his direct connection to individuality, it can be said that a strong, lone figure stands higher in the hierarchy of society than a lowly gang of thugs.</a:t>
            </a:r>
          </a:p>
          <a:p>
            <a:pPr marL="285750" indent="-285750" algn="l">
              <a:buFont typeface="Arial" pitchFamily="34" charset="0"/>
              <a:buChar char="•"/>
            </a:pPr>
            <a:r>
              <a:rPr lang="en-AU" sz="1600" dirty="0" smtClean="0">
                <a:solidFill>
                  <a:schemeClr val="tx1"/>
                </a:solidFill>
              </a:rPr>
              <a:t>The juxtaposition between femininity and masculinity is relatively silent in both films, as the female role’s are either portrayed in the background or not portrayed at all</a:t>
            </a:r>
          </a:p>
          <a:p>
            <a:pPr marL="285750" indent="-285750" algn="l">
              <a:buFont typeface="Arial" pitchFamily="34" charset="0"/>
              <a:buChar char="•"/>
            </a:pPr>
            <a:r>
              <a:rPr lang="en-AU" sz="1600" dirty="0" smtClean="0">
                <a:solidFill>
                  <a:schemeClr val="tx1"/>
                </a:solidFill>
              </a:rPr>
              <a:t>Masculinity is represented as being of greater power and importance in modern society.</a:t>
            </a:r>
            <a:endParaRPr lang="en-AU" sz="1600" dirty="0">
              <a:solidFill>
                <a:schemeClr val="tx1"/>
              </a:solidFill>
            </a:endParaRPr>
          </a:p>
        </p:txBody>
      </p:sp>
    </p:spTree>
    <p:extLst>
      <p:ext uri="{BB962C8B-B14F-4D97-AF65-F5344CB8AC3E}">
        <p14:creationId xmlns:p14="http://schemas.microsoft.com/office/powerpoint/2010/main" val="3483814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2646"/>
            <a:ext cx="7772400" cy="1152128"/>
          </a:xfrm>
        </p:spPr>
        <p:txBody>
          <a:bodyPr>
            <a:normAutofit/>
          </a:bodyPr>
          <a:lstStyle/>
          <a:p>
            <a:r>
              <a:rPr lang="en-AU" sz="4000" dirty="0" smtClean="0"/>
              <a:t>Symbolism</a:t>
            </a:r>
            <a:endParaRPr lang="en-AU" sz="4000" dirty="0"/>
          </a:p>
        </p:txBody>
      </p:sp>
      <p:sp>
        <p:nvSpPr>
          <p:cNvPr id="3" name="Subtitle 2"/>
          <p:cNvSpPr>
            <a:spLocks noGrp="1"/>
          </p:cNvSpPr>
          <p:nvPr>
            <p:ph type="subTitle" idx="1"/>
          </p:nvPr>
        </p:nvSpPr>
        <p:spPr>
          <a:xfrm>
            <a:off x="395536" y="1412776"/>
            <a:ext cx="8352928" cy="5112568"/>
          </a:xfrm>
        </p:spPr>
        <p:txBody>
          <a:bodyPr>
            <a:normAutofit/>
          </a:bodyPr>
          <a:lstStyle/>
          <a:p>
            <a:pPr algn="l"/>
            <a:r>
              <a:rPr lang="en-AU" sz="1600" dirty="0" smtClean="0">
                <a:solidFill>
                  <a:schemeClr val="tx1"/>
                </a:solidFill>
              </a:rPr>
              <a:t>Symbolism is significant in both films, as it helps to portray the true meaning of what is said and done.</a:t>
            </a:r>
          </a:p>
          <a:p>
            <a:pPr marL="285750" indent="-285750" algn="l">
              <a:buFont typeface="Arial" pitchFamily="34" charset="0"/>
              <a:buChar char="•"/>
            </a:pPr>
            <a:r>
              <a:rPr lang="en-AU" sz="1600" dirty="0">
                <a:solidFill>
                  <a:schemeClr val="tx1"/>
                </a:solidFill>
              </a:rPr>
              <a:t>I</a:t>
            </a:r>
            <a:r>
              <a:rPr lang="en-AU" sz="1600" dirty="0" smtClean="0">
                <a:solidFill>
                  <a:schemeClr val="tx1"/>
                </a:solidFill>
              </a:rPr>
              <a:t>n “Gran Torino” the most important symbol is that of the car. It has multiple meanings with relevance to Walt, Thao and Religion.</a:t>
            </a:r>
          </a:p>
          <a:p>
            <a:pPr marL="285750" indent="-285750" algn="l">
              <a:buFont typeface="Arial" pitchFamily="34" charset="0"/>
              <a:buChar char="•"/>
            </a:pPr>
            <a:r>
              <a:rPr lang="en-AU" sz="1600" dirty="0" smtClean="0">
                <a:solidFill>
                  <a:schemeClr val="tx1"/>
                </a:solidFill>
              </a:rPr>
              <a:t>The identity of the main character Walt Kowalski is clearly embodied in his ’72 Gran Torino.</a:t>
            </a:r>
          </a:p>
          <a:p>
            <a:pPr marL="285750" indent="-285750" algn="l">
              <a:buFont typeface="Arial" pitchFamily="34" charset="0"/>
              <a:buChar char="•"/>
            </a:pPr>
            <a:r>
              <a:rPr lang="en-AU" sz="1600" dirty="0" smtClean="0">
                <a:solidFill>
                  <a:schemeClr val="tx1"/>
                </a:solidFill>
              </a:rPr>
              <a:t>The car is a representation of his values of masculinity, hard work and American belonging.</a:t>
            </a:r>
          </a:p>
          <a:p>
            <a:pPr marL="285750" indent="-285750" algn="l">
              <a:buFont typeface="Arial" pitchFamily="34" charset="0"/>
              <a:buChar char="•"/>
            </a:pPr>
            <a:r>
              <a:rPr lang="en-AU" sz="1600" dirty="0" smtClean="0">
                <a:solidFill>
                  <a:schemeClr val="tx1"/>
                </a:solidFill>
              </a:rPr>
              <a:t>In American society, men often express themselves through an automobile of some kind. Many claim that they have a strong emotional connection with their car as a result of working on it themselves and taking pride in it for that reason.</a:t>
            </a:r>
          </a:p>
          <a:p>
            <a:pPr marL="285750" indent="-285750" algn="l">
              <a:buFont typeface="Arial" pitchFamily="34" charset="0"/>
              <a:buChar char="•"/>
            </a:pPr>
            <a:r>
              <a:rPr lang="en-AU" sz="1600" dirty="0" smtClean="0">
                <a:solidFill>
                  <a:schemeClr val="tx1"/>
                </a:solidFill>
              </a:rPr>
              <a:t>Walt takes pride and happiness from the car which he brought to life. It is in this love for his car that the viewer is able to see  that Walt did in-fact truly care for Thao and held him in high regard.</a:t>
            </a:r>
          </a:p>
          <a:p>
            <a:pPr marL="285750" indent="-285750" algn="l">
              <a:buFont typeface="Arial" pitchFamily="34" charset="0"/>
              <a:buChar char="•"/>
            </a:pPr>
            <a:r>
              <a:rPr lang="en-AU" sz="1600" dirty="0">
                <a:solidFill>
                  <a:schemeClr val="tx1"/>
                </a:solidFill>
              </a:rPr>
              <a:t>T</a:t>
            </a:r>
            <a:r>
              <a:rPr lang="en-AU" sz="1600" dirty="0" smtClean="0">
                <a:solidFill>
                  <a:schemeClr val="tx1"/>
                </a:solidFill>
              </a:rPr>
              <a:t>he Gran Torino is a religious symbol. Walt lives on in his car, a sort of guardian angel over Thao, as is shown through Walt singing as Thao drives off into the distance by the ocean. In addition, this particular scene shows the Gran Torino as a symbol of the holy Terebinth Tree, as it is in a way Thao’s gateway to heaven or rather, salvation. Once again, the film “Gran Torino” presents masculinity and religion as honourable values to hold.</a:t>
            </a:r>
            <a:endParaRPr lang="en-AU" sz="1600" dirty="0">
              <a:solidFill>
                <a:schemeClr val="tx1"/>
              </a:solidFill>
            </a:endParaRPr>
          </a:p>
        </p:txBody>
      </p:sp>
    </p:spTree>
    <p:extLst>
      <p:ext uri="{BB962C8B-B14F-4D97-AF65-F5344CB8AC3E}">
        <p14:creationId xmlns:p14="http://schemas.microsoft.com/office/powerpoint/2010/main" val="3249402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7772400" cy="792088"/>
          </a:xfrm>
        </p:spPr>
        <p:txBody>
          <a:bodyPr>
            <a:normAutofit/>
          </a:bodyPr>
          <a:lstStyle/>
          <a:p>
            <a:r>
              <a:rPr lang="en-AU" sz="4000" dirty="0" smtClean="0"/>
              <a:t>Ideologies</a:t>
            </a:r>
            <a:endParaRPr lang="en-AU" sz="4000" dirty="0"/>
          </a:p>
        </p:txBody>
      </p:sp>
      <p:sp>
        <p:nvSpPr>
          <p:cNvPr id="3" name="Subtitle 2"/>
          <p:cNvSpPr>
            <a:spLocks noGrp="1"/>
          </p:cNvSpPr>
          <p:nvPr>
            <p:ph type="subTitle" idx="1"/>
          </p:nvPr>
        </p:nvSpPr>
        <p:spPr>
          <a:xfrm>
            <a:off x="611560" y="1340768"/>
            <a:ext cx="7920880" cy="5184576"/>
          </a:xfrm>
        </p:spPr>
        <p:txBody>
          <a:bodyPr>
            <a:normAutofit/>
          </a:bodyPr>
          <a:lstStyle/>
          <a:p>
            <a:pPr algn="l"/>
            <a:r>
              <a:rPr lang="en-AU" sz="1700" dirty="0" smtClean="0">
                <a:solidFill>
                  <a:schemeClr val="tx1"/>
                </a:solidFill>
              </a:rPr>
              <a:t>There are </a:t>
            </a:r>
            <a:r>
              <a:rPr lang="en-AU" sz="1700" dirty="0">
                <a:solidFill>
                  <a:schemeClr val="tx1"/>
                </a:solidFill>
              </a:rPr>
              <a:t>m</a:t>
            </a:r>
            <a:r>
              <a:rPr lang="en-AU" sz="1700" dirty="0" smtClean="0">
                <a:solidFill>
                  <a:schemeClr val="tx1"/>
                </a:solidFill>
              </a:rPr>
              <a:t>any ideologies presented in the films “Gran Torino” and “The </a:t>
            </a:r>
            <a:r>
              <a:rPr lang="en-AU" sz="1700" dirty="0">
                <a:solidFill>
                  <a:schemeClr val="tx1"/>
                </a:solidFill>
              </a:rPr>
              <a:t>S</a:t>
            </a:r>
            <a:r>
              <a:rPr lang="en-AU" sz="1700" dirty="0" smtClean="0">
                <a:solidFill>
                  <a:schemeClr val="tx1"/>
                </a:solidFill>
              </a:rPr>
              <a:t>hawshank Redemption” which help to explore the identity of the characters within the context of social hierarchy. Of the Ideologies present, the most prevalent include existentialism, archetypal/myth criticism and Marxism.</a:t>
            </a:r>
          </a:p>
          <a:p>
            <a:pPr marL="285750" indent="-285750" algn="l">
              <a:buFont typeface="Arial" pitchFamily="34" charset="0"/>
              <a:buChar char="•"/>
            </a:pPr>
            <a:r>
              <a:rPr lang="en-AU" sz="1700" dirty="0" smtClean="0">
                <a:solidFill>
                  <a:schemeClr val="tx1"/>
                </a:solidFill>
              </a:rPr>
              <a:t>Existentialism is mainly prominent in “Gran Torino” through the main character Walt Kowalski.</a:t>
            </a:r>
          </a:p>
          <a:p>
            <a:pPr marL="285750" indent="-285750" algn="l">
              <a:buFont typeface="Arial" pitchFamily="34" charset="0"/>
              <a:buChar char="•"/>
            </a:pPr>
            <a:r>
              <a:rPr lang="en-AU" sz="1700" dirty="0" smtClean="0">
                <a:solidFill>
                  <a:schemeClr val="tx1"/>
                </a:solidFill>
              </a:rPr>
              <a:t>Walt goes through a loss of power in his own neighbourhood, though this is shown silently in the film. </a:t>
            </a:r>
          </a:p>
          <a:p>
            <a:pPr marL="285750" indent="-285750" algn="l">
              <a:buFont typeface="Arial" pitchFamily="34" charset="0"/>
              <a:buChar char="•"/>
            </a:pPr>
            <a:r>
              <a:rPr lang="en-AU" sz="1700" dirty="0" smtClean="0">
                <a:solidFill>
                  <a:schemeClr val="tx1"/>
                </a:solidFill>
              </a:rPr>
              <a:t>Walt can be seen as a character affected by the ideology of existentialism, a man who is lost without a true reason for living.</a:t>
            </a:r>
          </a:p>
          <a:p>
            <a:pPr marL="285750" indent="-285750" algn="l">
              <a:buFont typeface="Arial" pitchFamily="34" charset="0"/>
              <a:buChar char="•"/>
            </a:pPr>
            <a:r>
              <a:rPr lang="en-AU" sz="1700" dirty="0" smtClean="0">
                <a:solidFill>
                  <a:schemeClr val="tx1"/>
                </a:solidFill>
              </a:rPr>
              <a:t>In “The Shawshank Redemption”, the character of Red also faces such a problem. Having lived in the prison for such a long time, and having gained respect and importance within that restricted community, Red is unable to find worth in his life outside of prison as he is no longer useful and no longer has any power (despite the fact that the power he held in prison was an illusion created by isolation from the outside world). The reason for Red carrying on in his life is found in Andy, as a Christ figure who gives him his salvation. </a:t>
            </a:r>
          </a:p>
        </p:txBody>
      </p:sp>
    </p:spTree>
    <p:extLst>
      <p:ext uri="{BB962C8B-B14F-4D97-AF65-F5344CB8AC3E}">
        <p14:creationId xmlns:p14="http://schemas.microsoft.com/office/powerpoint/2010/main" val="1896810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TotalTime>
  <Words>1990</Words>
  <Application>Microsoft Office PowerPoint</Application>
  <PresentationFormat>On-screen Show (4:3)</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Explore the notion of identity within the context of social hierarchy in the films studied</vt:lpstr>
      <vt:lpstr>Understanding the Question “Explore the notion of identity within the context of social hierarchy in the films studied.”</vt:lpstr>
      <vt:lpstr>Walt Kowalski A brief summary</vt:lpstr>
      <vt:lpstr>Andy Dufresne A brief summary</vt:lpstr>
      <vt:lpstr>Andy and Walt Connections and Ties</vt:lpstr>
      <vt:lpstr>The Role of Textual Conventions In defining identity through social hierarchy</vt:lpstr>
      <vt:lpstr>Binary Opposition</vt:lpstr>
      <vt:lpstr>Symbolism</vt:lpstr>
      <vt:lpstr>Ideologies</vt:lpstr>
      <vt:lpstr>Archetypal/Religion</vt:lpstr>
      <vt:lpstr>Masculinity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Rennick</dc:creator>
  <cp:lastModifiedBy>Jacob Rennick</cp:lastModifiedBy>
  <cp:revision>86</cp:revision>
  <dcterms:created xsi:type="dcterms:W3CDTF">2013-04-14T02:40:28Z</dcterms:created>
  <dcterms:modified xsi:type="dcterms:W3CDTF">2013-04-17T23:09:21Z</dcterms:modified>
</cp:coreProperties>
</file>