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0" r:id="rId7"/>
    <p:sldId id="262" r:id="rId8"/>
    <p:sldId id="261" r:id="rId9"/>
    <p:sldId id="274" r:id="rId10"/>
    <p:sldId id="260" r:id="rId11"/>
    <p:sldId id="265" r:id="rId12"/>
    <p:sldId id="264" r:id="rId13"/>
    <p:sldId id="277" r:id="rId14"/>
    <p:sldId id="278" r:id="rId15"/>
    <p:sldId id="266" r:id="rId16"/>
    <p:sldId id="267" r:id="rId17"/>
    <p:sldId id="273" r:id="rId18"/>
    <p:sldId id="268"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4660"/>
  </p:normalViewPr>
  <p:slideViewPr>
    <p:cSldViewPr>
      <p:cViewPr varScale="1">
        <p:scale>
          <a:sx n="104" d="100"/>
          <a:sy n="104" d="100"/>
        </p:scale>
        <p:origin x="-96" y="-2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E1D88AA-5F7E-4127-B7CD-502564DE6271}" type="datetimeFigureOut">
              <a:rPr lang="en-US" smtClean="0"/>
              <a:pPr/>
              <a:t>2/22/2018</a:t>
            </a:fld>
            <a:endParaRPr lang="en-AU"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lstStyle>
          <a:p>
            <a:endParaRPr lang="en-AU"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7A1CEBA8-1C59-4CF7-A48F-3FF9D85272B0}" type="slidenum">
              <a:rPr lang="en-AU" smtClean="0"/>
              <a:pPr/>
              <a:t>‹#›</a:t>
            </a:fld>
            <a:endParaRPr lang="en-AU"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1D88AA-5F7E-4127-B7CD-502564DE6271}" type="datetimeFigureOut">
              <a:rPr lang="en-US" smtClean="0"/>
              <a:pPr/>
              <a:t>2/22/2018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7A1CEBA8-1C59-4CF7-A48F-3FF9D85272B0}" type="slidenum">
              <a:rPr lang="en-AU" smtClean="0"/>
              <a:pPr/>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DE1D88AA-5F7E-4127-B7CD-502564DE6271}" type="datetimeFigureOut">
              <a:rPr lang="en-US" smtClean="0"/>
              <a:pPr/>
              <a:t>2/22/2018</a:t>
            </a:fld>
            <a:endParaRPr lang="en-AU" dirty="0"/>
          </a:p>
        </p:txBody>
      </p:sp>
      <p:sp>
        <p:nvSpPr>
          <p:cNvPr id="5" name="Footer Placeholder 4"/>
          <p:cNvSpPr>
            <a:spLocks noGrp="1"/>
          </p:cNvSpPr>
          <p:nvPr>
            <p:ph type="ftr" sz="quarter" idx="11"/>
          </p:nvPr>
        </p:nvSpPr>
        <p:spPr>
          <a:xfrm>
            <a:off x="457200" y="6556248"/>
            <a:ext cx="3657600" cy="228600"/>
          </a:xfrm>
        </p:spPr>
        <p:txBody>
          <a:bodyPr/>
          <a:lstStyle/>
          <a:p>
            <a:endParaRPr lang="en-AU"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7A1CEBA8-1C59-4CF7-A48F-3FF9D85272B0}" type="slidenum">
              <a:rPr lang="en-AU" smtClean="0"/>
              <a:pPr/>
              <a:t>‹#›</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1D88AA-5F7E-4127-B7CD-502564DE6271}" type="datetimeFigureOut">
              <a:rPr lang="en-US" smtClean="0"/>
              <a:pPr/>
              <a:t>2/22/2018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7A1CEBA8-1C59-4CF7-A48F-3FF9D85272B0}" type="slidenum">
              <a:rPr lang="en-AU" smtClean="0"/>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lstStyle>
          <a:p>
            <a:fld id="{DE1D88AA-5F7E-4127-B7CD-502564DE6271}" type="datetimeFigureOut">
              <a:rPr lang="en-US" smtClean="0"/>
              <a:pPr/>
              <a:t>2/22/2018</a:t>
            </a:fld>
            <a:endParaRPr lang="en-AU"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lstStyle>
          <a:p>
            <a:endParaRPr lang="en-AU" dirty="0"/>
          </a:p>
        </p:txBody>
      </p:sp>
      <p:sp>
        <p:nvSpPr>
          <p:cNvPr id="6" name="Slide Number Placeholder 5"/>
          <p:cNvSpPr>
            <a:spLocks noGrp="1"/>
          </p:cNvSpPr>
          <p:nvPr>
            <p:ph type="sldNum" sz="quarter" idx="12"/>
          </p:nvPr>
        </p:nvSpPr>
        <p:spPr>
          <a:xfrm>
            <a:off x="6733952" y="6555112"/>
            <a:ext cx="588336" cy="228600"/>
          </a:xfrm>
        </p:spPr>
        <p:txBody>
          <a:bodyPr/>
          <a:lstStyle/>
          <a:p>
            <a:fld id="{7A1CEBA8-1C59-4CF7-A48F-3FF9D85272B0}" type="slidenum">
              <a:rPr lang="en-AU" smtClean="0"/>
              <a:pPr/>
              <a:t>‹#›</a:t>
            </a:fld>
            <a:endParaRPr lang="en-AU"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1D88AA-5F7E-4127-B7CD-502564DE6271}" type="datetimeFigureOut">
              <a:rPr lang="en-US" smtClean="0"/>
              <a:pPr/>
              <a:t>2/22/2018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7A1CEBA8-1C59-4CF7-A48F-3FF9D85272B0}"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1D88AA-5F7E-4127-B7CD-502564DE6271}" type="datetimeFigureOut">
              <a:rPr lang="en-US" smtClean="0"/>
              <a:pPr/>
              <a:t>2/22/2018</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7A1CEBA8-1C59-4CF7-A48F-3FF9D85272B0}"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1D88AA-5F7E-4127-B7CD-502564DE6271}" type="datetimeFigureOut">
              <a:rPr lang="en-US" smtClean="0"/>
              <a:pPr/>
              <a:t>2/22/2018</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7A1CEBA8-1C59-4CF7-A48F-3FF9D85272B0}" type="slidenum">
              <a:rPr lang="en-AU" smtClean="0"/>
              <a:pPr/>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DE1D88AA-5F7E-4127-B7CD-502564DE6271}" type="datetimeFigureOut">
              <a:rPr lang="en-US" smtClean="0"/>
              <a:pPr/>
              <a:t>2/22/2018</a:t>
            </a:fld>
            <a:endParaRPr lang="en-AU"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AU" dirty="0"/>
          </a:p>
        </p:txBody>
      </p:sp>
      <p:sp>
        <p:nvSpPr>
          <p:cNvPr id="4" name="Slide Number Placeholder 3"/>
          <p:cNvSpPr>
            <a:spLocks noGrp="1"/>
          </p:cNvSpPr>
          <p:nvPr>
            <p:ph type="sldNum" sz="quarter" idx="12"/>
          </p:nvPr>
        </p:nvSpPr>
        <p:spPr/>
        <p:txBody>
          <a:bodyPr/>
          <a:lstStyle/>
          <a:p>
            <a:fld id="{7A1CEBA8-1C59-4CF7-A48F-3FF9D85272B0}" type="slidenum">
              <a:rPr lang="en-AU" smtClean="0"/>
              <a:pPr/>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1D88AA-5F7E-4127-B7CD-502564DE6271}" type="datetimeFigureOut">
              <a:rPr lang="en-US" smtClean="0"/>
              <a:pPr/>
              <a:t>2/22/2018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7A1CEBA8-1C59-4CF7-A48F-3FF9D85272B0}" type="slidenum">
              <a:rPr lang="en-AU" smtClean="0"/>
              <a:pPr/>
              <a:t>‹#›</a:t>
            </a:fld>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DE1D88AA-5F7E-4127-B7CD-502564DE6271}" type="datetimeFigureOut">
              <a:rPr lang="en-US" smtClean="0"/>
              <a:pPr/>
              <a:t>2/22/2018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7A1CEBA8-1C59-4CF7-A48F-3FF9D85272B0}" type="slidenum">
              <a:rPr lang="en-AU" smtClean="0"/>
              <a:pPr/>
              <a:t>‹#›</a:t>
            </a:fld>
            <a:endParaRPr lang="en-AU"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lstStyle>
          <a:p>
            <a:fld id="{DE1D88AA-5F7E-4127-B7CD-502564DE6271}" type="datetimeFigureOut">
              <a:rPr lang="en-US" smtClean="0"/>
              <a:pPr/>
              <a:t>2/22/2018</a:t>
            </a:fld>
            <a:endParaRPr lang="en-AU"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lstStyle>
          <a:p>
            <a:endParaRPr lang="en-AU"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lstStyle>
          <a:p>
            <a:fld id="{7A1CEBA8-1C59-4CF7-A48F-3FF9D85272B0}"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546" y="357166"/>
            <a:ext cx="5105400" cy="2868168"/>
          </a:xfrm>
        </p:spPr>
        <p:txBody>
          <a:bodyPr/>
          <a:lstStyle/>
          <a:p>
            <a:r>
              <a:rPr lang="en-AU" dirty="0" smtClean="0"/>
              <a:t>FILM STUDY 3AB: GRAN TORINO and SHAWSHANK REDEPMTION SEMINAR</a:t>
            </a:r>
            <a:endParaRPr lang="en-AU" dirty="0"/>
          </a:p>
        </p:txBody>
      </p:sp>
      <p:sp>
        <p:nvSpPr>
          <p:cNvPr id="3" name="Subtitle 2"/>
          <p:cNvSpPr>
            <a:spLocks noGrp="1"/>
          </p:cNvSpPr>
          <p:nvPr>
            <p:ph type="subTitle" idx="1"/>
          </p:nvPr>
        </p:nvSpPr>
        <p:spPr>
          <a:xfrm>
            <a:off x="2643174" y="3429000"/>
            <a:ext cx="2468460" cy="889268"/>
          </a:xfrm>
        </p:spPr>
        <p:txBody>
          <a:bodyPr/>
          <a:lstStyle/>
          <a:p>
            <a:endParaRPr lang="en-AU" dirty="0"/>
          </a:p>
        </p:txBody>
      </p:sp>
      <p:pic>
        <p:nvPicPr>
          <p:cNvPr id="4" name="Picture 3" descr="Unknown-1.jpeg"/>
          <p:cNvPicPr>
            <a:picLocks noChangeAspect="1"/>
          </p:cNvPicPr>
          <p:nvPr/>
        </p:nvPicPr>
        <p:blipFill>
          <a:blip r:embed="rId2"/>
          <a:stretch>
            <a:fillRect/>
          </a:stretch>
        </p:blipFill>
        <p:spPr>
          <a:xfrm>
            <a:off x="357158" y="285729"/>
            <a:ext cx="2272828" cy="3357586"/>
          </a:xfrm>
          <a:prstGeom prst="rect">
            <a:avLst/>
          </a:prstGeom>
        </p:spPr>
      </p:pic>
      <p:pic>
        <p:nvPicPr>
          <p:cNvPr id="5" name="Picture 4" descr="Unknown-6.jpeg"/>
          <p:cNvPicPr>
            <a:picLocks noChangeAspect="1"/>
          </p:cNvPicPr>
          <p:nvPr/>
        </p:nvPicPr>
        <p:blipFill>
          <a:blip r:embed="rId3"/>
          <a:stretch>
            <a:fillRect/>
          </a:stretch>
        </p:blipFill>
        <p:spPr>
          <a:xfrm>
            <a:off x="500034" y="3786190"/>
            <a:ext cx="1914527" cy="2832604"/>
          </a:xfrm>
          <a:prstGeom prst="rect">
            <a:avLst/>
          </a:prstGeom>
        </p:spPr>
      </p:pic>
      <p:pic>
        <p:nvPicPr>
          <p:cNvPr id="6" name="Picture 5" descr="Unknown-2.jpeg"/>
          <p:cNvPicPr>
            <a:picLocks noChangeAspect="1"/>
          </p:cNvPicPr>
          <p:nvPr/>
        </p:nvPicPr>
        <p:blipFill>
          <a:blip r:embed="rId4"/>
          <a:stretch>
            <a:fillRect/>
          </a:stretch>
        </p:blipFill>
        <p:spPr>
          <a:xfrm>
            <a:off x="5214942" y="3429000"/>
            <a:ext cx="3714776" cy="29599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ThaO's</a:t>
            </a:r>
            <a:r>
              <a:rPr lang="en-AU" dirty="0" smtClean="0"/>
              <a:t> Identity </a:t>
            </a:r>
            <a:endParaRPr lang="en-AU" dirty="0"/>
          </a:p>
        </p:txBody>
      </p:sp>
      <p:sp>
        <p:nvSpPr>
          <p:cNvPr id="3" name="Content Placeholder 2"/>
          <p:cNvSpPr>
            <a:spLocks noGrp="1"/>
          </p:cNvSpPr>
          <p:nvPr>
            <p:ph idx="1"/>
          </p:nvPr>
        </p:nvSpPr>
        <p:spPr/>
        <p:txBody>
          <a:bodyPr/>
          <a:lstStyle/>
          <a:p>
            <a:r>
              <a:rPr lang="en-AU" dirty="0" smtClean="0"/>
              <a:t> disciple</a:t>
            </a:r>
          </a:p>
          <a:p>
            <a:r>
              <a:rPr lang="en-AU" dirty="0" smtClean="0"/>
              <a:t>Hmong</a:t>
            </a:r>
          </a:p>
          <a:p>
            <a:r>
              <a:rPr lang="en-AU" dirty="0" smtClean="0"/>
              <a:t>Feminine</a:t>
            </a:r>
          </a:p>
          <a:p>
            <a:r>
              <a:rPr lang="en-AU" dirty="0" smtClean="0"/>
              <a:t>Dependent on saviour</a:t>
            </a:r>
          </a:p>
          <a:p>
            <a:r>
              <a:rPr lang="en-AU" dirty="0" smtClean="0"/>
              <a:t>powerless </a:t>
            </a:r>
          </a:p>
          <a:p>
            <a:r>
              <a:rPr lang="en-AU" dirty="0" smtClean="0"/>
              <a:t> Thao provides a redemption of fatherhood to Walt in his mentoring</a:t>
            </a:r>
          </a:p>
          <a:p>
            <a:r>
              <a:rPr lang="en-AU" dirty="0" smtClean="0"/>
              <a:t> Thao redeems Walt’s purpose in life, sense of happiness and fulfilment in passing on his legacy</a:t>
            </a:r>
            <a:endParaRPr lang="en-AU" dirty="0"/>
          </a:p>
        </p:txBody>
      </p:sp>
      <p:pic>
        <p:nvPicPr>
          <p:cNvPr id="4" name="Picture 3" descr="Gran-Torino---003.jpg"/>
          <p:cNvPicPr>
            <a:picLocks noChangeAspect="1"/>
          </p:cNvPicPr>
          <p:nvPr/>
        </p:nvPicPr>
        <p:blipFill>
          <a:blip r:embed="rId2"/>
          <a:stretch>
            <a:fillRect/>
          </a:stretch>
        </p:blipFill>
        <p:spPr>
          <a:xfrm>
            <a:off x="4495800" y="1447800"/>
            <a:ext cx="3302000" cy="21958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Recipients of redemption</a:t>
            </a:r>
            <a:endParaRPr lang="en-AU" dirty="0"/>
          </a:p>
        </p:txBody>
      </p:sp>
      <p:sp>
        <p:nvSpPr>
          <p:cNvPr id="3" name="Text Placeholder 2"/>
          <p:cNvSpPr>
            <a:spLocks noGrp="1"/>
          </p:cNvSpPr>
          <p:nvPr>
            <p:ph type="body" idx="1"/>
          </p:nvPr>
        </p:nvSpPr>
        <p:spPr/>
        <p:txBody>
          <a:bodyPr/>
          <a:lstStyle/>
          <a:p>
            <a:r>
              <a:rPr lang="en-AU" dirty="0" smtClean="0"/>
              <a:t>Thao Lor</a:t>
            </a:r>
            <a:endParaRPr lang="en-AU" dirty="0"/>
          </a:p>
        </p:txBody>
      </p:sp>
      <p:sp>
        <p:nvSpPr>
          <p:cNvPr id="4" name="Text Placeholder 3"/>
          <p:cNvSpPr>
            <a:spLocks noGrp="1"/>
          </p:cNvSpPr>
          <p:nvPr>
            <p:ph type="body" sz="half" idx="3"/>
          </p:nvPr>
        </p:nvSpPr>
        <p:spPr/>
        <p:txBody>
          <a:bodyPr>
            <a:normAutofit fontScale="85000" lnSpcReduction="20000"/>
          </a:bodyPr>
          <a:lstStyle/>
          <a:p>
            <a:r>
              <a:rPr lang="en-AU" dirty="0" smtClean="0"/>
              <a:t>“RED” Ellis Boyd Reading and Williams</a:t>
            </a:r>
            <a:endParaRPr lang="en-AU" dirty="0"/>
          </a:p>
        </p:txBody>
      </p:sp>
      <p:sp>
        <p:nvSpPr>
          <p:cNvPr id="5" name="Content Placeholder 4"/>
          <p:cNvSpPr>
            <a:spLocks noGrp="1"/>
          </p:cNvSpPr>
          <p:nvPr>
            <p:ph sz="quarter" idx="2"/>
          </p:nvPr>
        </p:nvSpPr>
        <p:spPr/>
        <p:txBody>
          <a:bodyPr>
            <a:normAutofit fontScale="92500"/>
          </a:bodyPr>
          <a:lstStyle/>
          <a:p>
            <a:r>
              <a:rPr lang="en-AU" dirty="0" smtClean="0"/>
              <a:t> Feminine qualities</a:t>
            </a:r>
          </a:p>
          <a:p>
            <a:r>
              <a:rPr lang="en-AU" dirty="0" smtClean="0"/>
              <a:t> Harassed by gang</a:t>
            </a:r>
          </a:p>
          <a:p>
            <a:r>
              <a:rPr lang="en-AU" dirty="0" smtClean="0"/>
              <a:t>Needs role male model</a:t>
            </a:r>
          </a:p>
          <a:p>
            <a:r>
              <a:rPr lang="en-AU" dirty="0" smtClean="0"/>
              <a:t> committed sin ( stealing car)</a:t>
            </a:r>
          </a:p>
          <a:p>
            <a:r>
              <a:rPr lang="en-AU" dirty="0" smtClean="0"/>
              <a:t> Hmong ethnic background (lower status)</a:t>
            </a:r>
          </a:p>
          <a:p>
            <a:r>
              <a:rPr lang="en-AU" dirty="0" smtClean="0"/>
              <a:t> Disciple</a:t>
            </a:r>
          </a:p>
          <a:p>
            <a:r>
              <a:rPr lang="en-AU" dirty="0" smtClean="0"/>
              <a:t> helps his Saviour</a:t>
            </a:r>
            <a:endParaRPr lang="en-AU" dirty="0"/>
          </a:p>
        </p:txBody>
      </p:sp>
      <p:sp>
        <p:nvSpPr>
          <p:cNvPr id="6" name="Content Placeholder 5"/>
          <p:cNvSpPr>
            <a:spLocks noGrp="1"/>
          </p:cNvSpPr>
          <p:nvPr>
            <p:ph sz="quarter" idx="4"/>
          </p:nvPr>
        </p:nvSpPr>
        <p:spPr/>
        <p:txBody>
          <a:bodyPr>
            <a:normAutofit fontScale="92500" lnSpcReduction="10000"/>
          </a:bodyPr>
          <a:lstStyle/>
          <a:p>
            <a:r>
              <a:rPr lang="en-AU" dirty="0" smtClean="0"/>
              <a:t> needs hope</a:t>
            </a:r>
          </a:p>
          <a:p>
            <a:r>
              <a:rPr lang="en-AU" dirty="0" smtClean="0"/>
              <a:t> committed sin (murder)</a:t>
            </a:r>
          </a:p>
          <a:p>
            <a:r>
              <a:rPr lang="en-AU" dirty="0" smtClean="0"/>
              <a:t> Afro-American Background ( weaker status ethnically)</a:t>
            </a:r>
          </a:p>
          <a:p>
            <a:r>
              <a:rPr lang="en-AU" dirty="0" smtClean="0"/>
              <a:t> Disciples</a:t>
            </a:r>
          </a:p>
          <a:p>
            <a:r>
              <a:rPr lang="en-AU" dirty="0" smtClean="0"/>
              <a:t> provides education, leaves a legacy</a:t>
            </a:r>
          </a:p>
          <a:p>
            <a:r>
              <a:rPr lang="en-AU" dirty="0" smtClean="0"/>
              <a:t>His Saviour needs no help </a:t>
            </a:r>
            <a:endParaRPr lang="en-AU" dirty="0"/>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hMONG Identity</a:t>
            </a:r>
            <a:endParaRPr lang="en-AU" dirty="0"/>
          </a:p>
        </p:txBody>
      </p:sp>
      <p:sp>
        <p:nvSpPr>
          <p:cNvPr id="3" name="TextBox 2"/>
          <p:cNvSpPr txBox="1"/>
          <p:nvPr/>
        </p:nvSpPr>
        <p:spPr>
          <a:xfrm>
            <a:off x="428596" y="1643050"/>
            <a:ext cx="6643734" cy="2031325"/>
          </a:xfrm>
          <a:prstGeom prst="rect">
            <a:avLst/>
          </a:prstGeom>
          <a:noFill/>
        </p:spPr>
        <p:txBody>
          <a:bodyPr wrap="square" rtlCol="0">
            <a:spAutoFit/>
          </a:bodyPr>
          <a:lstStyle/>
          <a:p>
            <a:r>
              <a:rPr lang="en-AU" dirty="0" smtClean="0"/>
              <a:t>Either passive and dependent on saviour OR counter part is corrupt</a:t>
            </a:r>
          </a:p>
          <a:p>
            <a:r>
              <a:rPr lang="en-AU" dirty="0" smtClean="0"/>
              <a:t>In car with Sue Walt provides a father-figure showing Hmong rely on guidance, stability and pathways to safety through hegemonic </a:t>
            </a:r>
          </a:p>
          <a:p>
            <a:r>
              <a:rPr lang="en-AU" dirty="0" smtClean="0"/>
              <a:t>Hmong are seen as family orientated, patriarchal males as leaders, peaceful, downtrodden by community.</a:t>
            </a:r>
          </a:p>
        </p:txBody>
      </p:sp>
      <p:pic>
        <p:nvPicPr>
          <p:cNvPr id="4" name="Picture 3" descr="images-7.jpeg"/>
          <p:cNvPicPr>
            <a:picLocks noChangeAspect="1"/>
          </p:cNvPicPr>
          <p:nvPr/>
        </p:nvPicPr>
        <p:blipFill>
          <a:blip r:embed="rId2"/>
          <a:stretch>
            <a:fillRect/>
          </a:stretch>
        </p:blipFill>
        <p:spPr>
          <a:xfrm>
            <a:off x="1752600" y="4114800"/>
            <a:ext cx="5410200" cy="222591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Why did </a:t>
            </a:r>
            <a:r>
              <a:rPr lang="en-US" dirty="0" err="1" smtClean="0"/>
              <a:t>clint</a:t>
            </a:r>
            <a:r>
              <a:rPr lang="en-US" dirty="0" smtClean="0"/>
              <a:t> </a:t>
            </a:r>
            <a:r>
              <a:rPr lang="en-US" dirty="0" err="1" smtClean="0"/>
              <a:t>eastwood</a:t>
            </a:r>
            <a:r>
              <a:rPr lang="en-US" dirty="0" smtClean="0"/>
              <a:t> use </a:t>
            </a:r>
            <a:r>
              <a:rPr lang="en-US" dirty="0" err="1" smtClean="0"/>
              <a:t>hmong</a:t>
            </a:r>
            <a:r>
              <a:rPr lang="en-US" dirty="0" smtClean="0"/>
              <a:t> culture?</a:t>
            </a:r>
            <a:endParaRPr lang="en-US" dirty="0"/>
          </a:p>
        </p:txBody>
      </p:sp>
      <p:pic>
        <p:nvPicPr>
          <p:cNvPr id="3" name="Picture 2" descr="images-4.jpeg"/>
          <p:cNvPicPr>
            <a:picLocks noChangeAspect="1"/>
          </p:cNvPicPr>
          <p:nvPr/>
        </p:nvPicPr>
        <p:blipFill>
          <a:blip r:embed="rId2"/>
          <a:stretch>
            <a:fillRect/>
          </a:stretch>
        </p:blipFill>
        <p:spPr>
          <a:xfrm>
            <a:off x="1066800" y="2209800"/>
            <a:ext cx="6026462" cy="401033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TextBox 2"/>
          <p:cNvSpPr txBox="1"/>
          <p:nvPr/>
        </p:nvSpPr>
        <p:spPr>
          <a:xfrm>
            <a:off x="381000" y="1905000"/>
            <a:ext cx="7162800" cy="2031325"/>
          </a:xfrm>
          <a:prstGeom prst="rect">
            <a:avLst/>
          </a:prstGeom>
          <a:noFill/>
        </p:spPr>
        <p:txBody>
          <a:bodyPr wrap="square" rtlCol="0">
            <a:spAutoFit/>
          </a:bodyPr>
          <a:lstStyle/>
          <a:p>
            <a:r>
              <a:rPr lang="en-US" dirty="0" smtClean="0"/>
              <a:t>1.) less known culture, so possibly to educate and create awareness</a:t>
            </a:r>
          </a:p>
          <a:p>
            <a:r>
              <a:rPr lang="en-US" dirty="0" smtClean="0"/>
              <a:t>2.) Involved in Korean War so the culture has a direct link to Walt’s character.</a:t>
            </a:r>
          </a:p>
          <a:p>
            <a:r>
              <a:rPr lang="en-US" dirty="0" smtClean="0"/>
              <a:t>3.) Other ethnic groups such as Afro- Americans and Hispanics are more insistent on rights may have been offended with all the epithets of racism.</a:t>
            </a:r>
          </a:p>
          <a:p>
            <a:r>
              <a:rPr lang="en-US" dirty="0" smtClean="0"/>
              <a:t>4.) Seen as a less dominant and weaker culture to America.</a:t>
            </a:r>
            <a:endParaRPr lang="en-US" dirty="0"/>
          </a:p>
        </p:txBody>
      </p:sp>
      <p:pic>
        <p:nvPicPr>
          <p:cNvPr id="4" name="Picture 3" descr="images-5.jpeg"/>
          <p:cNvPicPr>
            <a:picLocks noChangeAspect="1"/>
          </p:cNvPicPr>
          <p:nvPr/>
        </p:nvPicPr>
        <p:blipFill>
          <a:blip r:embed="rId2"/>
          <a:stretch>
            <a:fillRect/>
          </a:stretch>
        </p:blipFill>
        <p:spPr>
          <a:xfrm>
            <a:off x="2133600" y="4495800"/>
            <a:ext cx="4368800" cy="18669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REDEMPTION how it constructs identity</a:t>
            </a:r>
            <a:endParaRPr lang="en-AU" dirty="0"/>
          </a:p>
        </p:txBody>
      </p:sp>
      <p:sp>
        <p:nvSpPr>
          <p:cNvPr id="3" name="Text Placeholder 2"/>
          <p:cNvSpPr>
            <a:spLocks noGrp="1"/>
          </p:cNvSpPr>
          <p:nvPr>
            <p:ph type="body" sz="half" idx="2"/>
          </p:nvPr>
        </p:nvSpPr>
        <p:spPr/>
        <p:txBody>
          <a:bodyPr/>
          <a:lstStyle/>
          <a:p>
            <a:r>
              <a:rPr lang="en-AU" dirty="0" smtClean="0"/>
              <a:t>The films Gran Torino and Shaw shank Redemption both deal with binary opposition and change throughout the film. Such as the identity change of institutionalised Red to freeman Red. The binary opposition between good vs. bad and life vs. death is a constant theme.</a:t>
            </a:r>
            <a:endParaRPr lang="en-AU" dirty="0"/>
          </a:p>
        </p:txBody>
      </p:sp>
      <p:pic>
        <p:nvPicPr>
          <p:cNvPr id="5" name="Picture Placeholder 4" descr="images-3.jpeg"/>
          <p:cNvPicPr>
            <a:picLocks noGrp="1" noChangeAspect="1"/>
          </p:cNvPicPr>
          <p:nvPr>
            <p:ph type="pic" idx="1"/>
          </p:nvPr>
        </p:nvPicPr>
        <p:blipFill>
          <a:blip r:embed="rId2"/>
          <a:stretch>
            <a:fillRect/>
          </a:stretch>
        </p:blipFill>
        <p:spPr>
          <a:xfrm>
            <a:off x="663682" y="1744591"/>
            <a:ext cx="4206240" cy="2799061"/>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642918"/>
            <a:ext cx="7242048" cy="1143000"/>
          </a:xfrm>
        </p:spPr>
        <p:txBody>
          <a:bodyPr>
            <a:normAutofit fontScale="90000"/>
          </a:bodyPr>
          <a:lstStyle/>
          <a:p>
            <a:r>
              <a:rPr lang="en-AU" dirty="0" smtClean="0"/>
              <a:t>FINAL CONFRONTATION links to Jesus final confrontation- Gran Torino</a:t>
            </a:r>
            <a:endParaRPr lang="en-AU" dirty="0"/>
          </a:p>
        </p:txBody>
      </p:sp>
      <p:sp>
        <p:nvSpPr>
          <p:cNvPr id="5" name="TextBox 4"/>
          <p:cNvSpPr txBox="1"/>
          <p:nvPr/>
        </p:nvSpPr>
        <p:spPr>
          <a:xfrm>
            <a:off x="609600" y="1981200"/>
            <a:ext cx="7000924" cy="2585323"/>
          </a:xfrm>
          <a:prstGeom prst="rect">
            <a:avLst/>
          </a:prstGeom>
          <a:noFill/>
        </p:spPr>
        <p:txBody>
          <a:bodyPr wrap="square" rtlCol="0">
            <a:spAutoFit/>
          </a:bodyPr>
          <a:lstStyle/>
          <a:p>
            <a:pPr>
              <a:buFontTx/>
              <a:buChar char="-"/>
            </a:pPr>
            <a:r>
              <a:rPr lang="en-AU" dirty="0" smtClean="0"/>
              <a:t>Walt willingly sacrifices his life and has planned it as his purpose like Christ who knew his mission and life’s purpose was to die.</a:t>
            </a:r>
          </a:p>
          <a:p>
            <a:pPr>
              <a:buFontTx/>
              <a:buChar char="-"/>
            </a:pPr>
            <a:r>
              <a:rPr lang="en-AU" dirty="0" smtClean="0"/>
              <a:t>The garden and night time setting are reminiscent of the garden of Gethsemane just before Christ’s death</a:t>
            </a:r>
          </a:p>
          <a:p>
            <a:r>
              <a:rPr lang="en-AU" dirty="0" smtClean="0"/>
              <a:t>- The conflicting leadership is also like that of Biblical Christ where the religious leaders accused him. </a:t>
            </a:r>
          </a:p>
          <a:p>
            <a:r>
              <a:rPr lang="en-AU" dirty="0" smtClean="0"/>
              <a:t>-Walt falls into a crucifix position with the blood pouring into palms like the nails of the cross</a:t>
            </a:r>
          </a:p>
          <a:p>
            <a:r>
              <a:rPr lang="en-AU" dirty="0" smtClean="0"/>
              <a:t>-Walt resurrects in his Gran Torino which is symbolic of Walt.</a:t>
            </a:r>
          </a:p>
        </p:txBody>
      </p:sp>
      <p:pic>
        <p:nvPicPr>
          <p:cNvPr id="4" name="Picture 3" descr="Unknown.jpeg"/>
          <p:cNvPicPr>
            <a:picLocks noChangeAspect="1"/>
          </p:cNvPicPr>
          <p:nvPr/>
        </p:nvPicPr>
        <p:blipFill>
          <a:blip r:embed="rId2"/>
          <a:stretch>
            <a:fillRect/>
          </a:stretch>
        </p:blipFill>
        <p:spPr>
          <a:xfrm>
            <a:off x="1828800" y="4572000"/>
            <a:ext cx="4394200" cy="1854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Walt’s sacrifice and its impact on identity</a:t>
            </a:r>
            <a:endParaRPr lang="en-AU" dirty="0"/>
          </a:p>
        </p:txBody>
      </p:sp>
      <p:sp>
        <p:nvSpPr>
          <p:cNvPr id="3" name="Content Placeholder 2"/>
          <p:cNvSpPr>
            <a:spLocks noGrp="1"/>
          </p:cNvSpPr>
          <p:nvPr>
            <p:ph idx="1"/>
          </p:nvPr>
        </p:nvSpPr>
        <p:spPr/>
        <p:txBody>
          <a:bodyPr>
            <a:normAutofit lnSpcReduction="10000"/>
          </a:bodyPr>
          <a:lstStyle/>
          <a:p>
            <a:r>
              <a:rPr lang="en-AU" dirty="0" smtClean="0"/>
              <a:t> At Walt’s funeral, the Hmong Lor family children (sue and Thao) wear traditional dress showing they have come back from American standards and respect their country. It shows Walt’s redemption of their community allows them to walk with pride in their nationality without fear. </a:t>
            </a:r>
          </a:p>
          <a:p>
            <a:r>
              <a:rPr lang="en-AU" dirty="0" smtClean="0"/>
              <a:t> The Priest is changed and is more respectful to Walt due to his sacrifice. His identity is now more perceptive of other’s opinions as he voices Walt’s true opinion of him at the </a:t>
            </a:r>
            <a:r>
              <a:rPr lang="en-AU" dirty="0" err="1" smtClean="0"/>
              <a:t>funeral.ie</a:t>
            </a:r>
            <a:r>
              <a:rPr lang="en-AU" dirty="0" smtClean="0"/>
              <a:t>. Walt had no problem telling it as it is.</a:t>
            </a:r>
            <a:endParaRPr lang="en-AU" dirty="0"/>
          </a:p>
        </p:txBody>
      </p:sp>
    </p:spTree>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Crucifixion and resurrection</a:t>
            </a:r>
            <a:endParaRPr lang="en-AU" dirty="0"/>
          </a:p>
        </p:txBody>
      </p:sp>
      <p:sp>
        <p:nvSpPr>
          <p:cNvPr id="3" name="Text Placeholder 2"/>
          <p:cNvSpPr>
            <a:spLocks noGrp="1"/>
          </p:cNvSpPr>
          <p:nvPr>
            <p:ph type="body" idx="1"/>
          </p:nvPr>
        </p:nvSpPr>
        <p:spPr/>
        <p:txBody>
          <a:bodyPr/>
          <a:lstStyle/>
          <a:p>
            <a:r>
              <a:rPr lang="en-AU" dirty="0" smtClean="0"/>
              <a:t>Walt Kowalski</a:t>
            </a:r>
            <a:endParaRPr lang="en-AU" dirty="0"/>
          </a:p>
        </p:txBody>
      </p:sp>
      <p:sp>
        <p:nvSpPr>
          <p:cNvPr id="4" name="Text Placeholder 3"/>
          <p:cNvSpPr>
            <a:spLocks noGrp="1"/>
          </p:cNvSpPr>
          <p:nvPr>
            <p:ph type="body" sz="half" idx="3"/>
          </p:nvPr>
        </p:nvSpPr>
        <p:spPr/>
        <p:txBody>
          <a:bodyPr/>
          <a:lstStyle/>
          <a:p>
            <a:r>
              <a:rPr lang="en-AU" dirty="0" smtClean="0"/>
              <a:t>Andy Duffrese</a:t>
            </a:r>
            <a:endParaRPr lang="en-AU" dirty="0"/>
          </a:p>
        </p:txBody>
      </p:sp>
      <p:sp>
        <p:nvSpPr>
          <p:cNvPr id="5" name="Content Placeholder 4"/>
          <p:cNvSpPr>
            <a:spLocks noGrp="1"/>
          </p:cNvSpPr>
          <p:nvPr>
            <p:ph sz="quarter" idx="2"/>
          </p:nvPr>
        </p:nvSpPr>
        <p:spPr/>
        <p:txBody>
          <a:bodyPr>
            <a:normAutofit fontScale="92500" lnSpcReduction="20000"/>
          </a:bodyPr>
          <a:lstStyle/>
          <a:p>
            <a:r>
              <a:rPr lang="en-AU" dirty="0" smtClean="0"/>
              <a:t> Sacrifices life</a:t>
            </a:r>
          </a:p>
          <a:p>
            <a:r>
              <a:rPr lang="en-AU" dirty="0" smtClean="0"/>
              <a:t> Symbolically resurrects through car( Gran Torino represents Walt)</a:t>
            </a:r>
          </a:p>
          <a:p>
            <a:r>
              <a:rPr lang="en-AU" dirty="0" smtClean="0"/>
              <a:t> Like Christ he leaves his legacy through his disciple Thao i.e. the instilled work ethic and masculinity values.</a:t>
            </a:r>
          </a:p>
          <a:p>
            <a:r>
              <a:rPr lang="en-AU" dirty="0" smtClean="0"/>
              <a:t> Hmong community allowed to be proud about identity without fear </a:t>
            </a:r>
            <a:endParaRPr lang="en-AU" dirty="0"/>
          </a:p>
        </p:txBody>
      </p:sp>
      <p:sp>
        <p:nvSpPr>
          <p:cNvPr id="6" name="Content Placeholder 5"/>
          <p:cNvSpPr>
            <a:spLocks noGrp="1"/>
          </p:cNvSpPr>
          <p:nvPr>
            <p:ph sz="quarter" idx="4"/>
          </p:nvPr>
        </p:nvSpPr>
        <p:spPr>
          <a:xfrm>
            <a:off x="4143372" y="1357298"/>
            <a:ext cx="3520440" cy="4114800"/>
          </a:xfrm>
        </p:spPr>
        <p:txBody>
          <a:bodyPr>
            <a:normAutofit fontScale="85000" lnSpcReduction="10000"/>
          </a:bodyPr>
          <a:lstStyle/>
          <a:p>
            <a:endParaRPr lang="en-AU" dirty="0" smtClean="0"/>
          </a:p>
          <a:p>
            <a:r>
              <a:rPr lang="en-AU" dirty="0" smtClean="0"/>
              <a:t> symbolically comes to new life when he comes out of sewer</a:t>
            </a:r>
          </a:p>
          <a:p>
            <a:r>
              <a:rPr lang="en-AU" dirty="0" smtClean="0"/>
              <a:t> Rain wash's away sins and the old life, to a new life where he is reborn a free man</a:t>
            </a:r>
          </a:p>
          <a:p>
            <a:r>
              <a:rPr lang="en-AU" dirty="0" smtClean="0"/>
              <a:t> Resurrects as a free man into glory</a:t>
            </a:r>
          </a:p>
          <a:p>
            <a:r>
              <a:rPr lang="en-AU" dirty="0" smtClean="0"/>
              <a:t> Seen in “clouds” when Red sees him and wears white showing his new life</a:t>
            </a:r>
          </a:p>
          <a:p>
            <a:endParaRPr lang="en-AU" dirty="0"/>
          </a:p>
        </p:txBody>
      </p:sp>
    </p:spTree>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42048" cy="1143000"/>
          </a:xfrm>
        </p:spPr>
        <p:txBody>
          <a:bodyPr/>
          <a:lstStyle/>
          <a:p>
            <a:r>
              <a:rPr lang="en-US" dirty="0" smtClean="0"/>
              <a:t>SUMMARY</a:t>
            </a:r>
            <a:endParaRPr lang="en-US" dirty="0"/>
          </a:p>
        </p:txBody>
      </p:sp>
      <p:sp>
        <p:nvSpPr>
          <p:cNvPr id="3" name="TextBox 2"/>
          <p:cNvSpPr txBox="1"/>
          <p:nvPr/>
        </p:nvSpPr>
        <p:spPr>
          <a:xfrm>
            <a:off x="381000" y="1143000"/>
            <a:ext cx="6172200" cy="3416320"/>
          </a:xfrm>
          <a:prstGeom prst="rect">
            <a:avLst/>
          </a:prstGeom>
          <a:noFill/>
        </p:spPr>
        <p:txBody>
          <a:bodyPr wrap="square" rtlCol="0">
            <a:spAutoFit/>
          </a:bodyPr>
          <a:lstStyle/>
          <a:p>
            <a:pPr>
              <a:buFontTx/>
              <a:buChar char="-"/>
            </a:pPr>
            <a:r>
              <a:rPr lang="en-US" dirty="0" smtClean="0"/>
              <a:t>Walt and Andy through redeeming themselves and others are identified as Christ figures</a:t>
            </a:r>
          </a:p>
          <a:p>
            <a:pPr>
              <a:buFontTx/>
              <a:buChar char="-"/>
            </a:pPr>
            <a:r>
              <a:rPr lang="en-US" dirty="0" smtClean="0"/>
              <a:t>The recipients of redemption are shown to be identified as disciples</a:t>
            </a:r>
          </a:p>
          <a:p>
            <a:pPr>
              <a:buFontTx/>
              <a:buChar char="-"/>
            </a:pPr>
            <a:r>
              <a:rPr lang="en-US" dirty="0" smtClean="0"/>
              <a:t> The American culture is shown to be dominant and be the saviour and able to redeem other countries</a:t>
            </a:r>
          </a:p>
          <a:p>
            <a:pPr>
              <a:buFontTx/>
              <a:buChar char="-"/>
            </a:pPr>
            <a:r>
              <a:rPr lang="en-US" dirty="0" smtClean="0"/>
              <a:t>Hmong culture is seen as dependent and weaker in need of America as a Saviour</a:t>
            </a:r>
          </a:p>
          <a:p>
            <a:pPr>
              <a:buFontTx/>
              <a:buChar char="-"/>
            </a:pPr>
            <a:r>
              <a:rPr lang="en-US" dirty="0" smtClean="0"/>
              <a:t> Like Christ both Christ figures “resurrect” changing the world for the better through this i.e.. Andy leaves the prison in better condition and Walt’s legacy lives on in Thai  </a:t>
            </a:r>
            <a:endParaRPr lang="en-US" dirty="0"/>
          </a:p>
        </p:txBody>
      </p:sp>
      <p:pic>
        <p:nvPicPr>
          <p:cNvPr id="5" name="Picture 4" descr="shawshank-redemption-tim-robbins-andy-dufresne-rain-scene.jpg"/>
          <p:cNvPicPr>
            <a:picLocks noChangeAspect="1"/>
          </p:cNvPicPr>
          <p:nvPr/>
        </p:nvPicPr>
        <p:blipFill>
          <a:blip r:embed="rId2" cstate="print"/>
          <a:stretch>
            <a:fillRect/>
          </a:stretch>
        </p:blipFill>
        <p:spPr>
          <a:xfrm>
            <a:off x="3124200" y="4305300"/>
            <a:ext cx="3200400" cy="2400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SYNOPSIS OF </a:t>
            </a:r>
            <a:r>
              <a:rPr lang="en-AU" dirty="0" smtClean="0"/>
              <a:t>FILM</a:t>
            </a:r>
            <a:endParaRPr lang="en-AU" dirty="0"/>
          </a:p>
        </p:txBody>
      </p:sp>
      <p:sp>
        <p:nvSpPr>
          <p:cNvPr id="3" name="Content Placeholder 2"/>
          <p:cNvSpPr>
            <a:spLocks noGrp="1"/>
          </p:cNvSpPr>
          <p:nvPr>
            <p:ph idx="1"/>
          </p:nvPr>
        </p:nvSpPr>
        <p:spPr/>
        <p:txBody>
          <a:bodyPr/>
          <a:lstStyle/>
          <a:p>
            <a:r>
              <a:rPr lang="en-AU" dirty="0" smtClean="0"/>
              <a:t> Gran Torino is a 2008 movie directed by Clint Eastwood about a widowed war veteran Walt Kowalski, who despite initial racism becomes a father figure to his Hmong neighbour Thao. Walk ultimately saves his community from a violent gang by laying down his life.</a:t>
            </a:r>
          </a:p>
          <a:p>
            <a:r>
              <a:rPr lang="en-AU" dirty="0" smtClean="0"/>
              <a:t> </a:t>
            </a:r>
            <a:r>
              <a:rPr lang="en-AU" dirty="0" smtClean="0"/>
              <a:t>Shaw shank Redemption is a 1994 film directed by Frank Darebin about the unfair conviction of  innocent Andy </a:t>
            </a:r>
            <a:r>
              <a:rPr lang="en-AU" dirty="0" err="1" smtClean="0"/>
              <a:t>Duffrese</a:t>
            </a:r>
            <a:r>
              <a:rPr lang="en-AU" dirty="0" smtClean="0"/>
              <a:t> to prison and his life and eventual escape from the prison.</a:t>
            </a:r>
            <a:endParaRPr lang="en-AU" dirty="0"/>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END</a:t>
            </a:r>
            <a:r>
              <a:rPr lang="en-US" dirty="0" err="1" smtClean="0">
                <a:sym typeface="Wingdings"/>
              </a:rPr>
              <a:t></a:t>
            </a:r>
            <a:endParaRPr lang="en-US" dirty="0"/>
          </a:p>
        </p:txBody>
      </p:sp>
      <p:pic>
        <p:nvPicPr>
          <p:cNvPr id="3" name="Picture 2" descr="images-9.jpeg"/>
          <p:cNvPicPr>
            <a:picLocks noChangeAspect="1"/>
          </p:cNvPicPr>
          <p:nvPr/>
        </p:nvPicPr>
        <p:blipFill>
          <a:blip r:embed="rId2"/>
          <a:stretch>
            <a:fillRect/>
          </a:stretch>
        </p:blipFill>
        <p:spPr>
          <a:xfrm>
            <a:off x="898071" y="2362200"/>
            <a:ext cx="6493329" cy="363626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SEMINAR QUESTION</a:t>
            </a:r>
            <a:endParaRPr lang="en-AU" dirty="0"/>
          </a:p>
        </p:txBody>
      </p:sp>
      <p:sp>
        <p:nvSpPr>
          <p:cNvPr id="3" name="Text Placeholder 2"/>
          <p:cNvSpPr>
            <a:spLocks noGrp="1"/>
          </p:cNvSpPr>
          <p:nvPr>
            <p:ph type="body" sz="half" idx="2"/>
          </p:nvPr>
        </p:nvSpPr>
        <p:spPr/>
        <p:txBody>
          <a:bodyPr>
            <a:normAutofit/>
          </a:bodyPr>
          <a:lstStyle/>
          <a:p>
            <a:r>
              <a:rPr lang="en-AU" sz="2000" dirty="0" smtClean="0"/>
              <a:t>EXPLORE THE IDEA OF REDEMPTION IN THE FILMS STUDIED AND ITS IMPACT ON THE CONSTRUCTION OF IDENTITY</a:t>
            </a:r>
            <a:endParaRPr lang="en-AU" sz="2000" dirty="0"/>
          </a:p>
        </p:txBody>
      </p:sp>
      <p:pic>
        <p:nvPicPr>
          <p:cNvPr id="5" name="Picture Placeholder 4" descr="images.jpeg"/>
          <p:cNvPicPr>
            <a:picLocks noGrp="1" noChangeAspect="1"/>
          </p:cNvPicPr>
          <p:nvPr>
            <p:ph type="pic" idx="1"/>
          </p:nvPr>
        </p:nvPicPr>
        <p:blipFill>
          <a:blip r:embed="rId2"/>
          <a:srcRect l="9422" r="9422"/>
          <a:stretch>
            <a:fillRect/>
          </a:stretch>
        </p:blipFill>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REDEMPTION and IDENTITY?</a:t>
            </a:r>
            <a:endParaRPr lang="en-AU" dirty="0"/>
          </a:p>
        </p:txBody>
      </p:sp>
      <p:sp>
        <p:nvSpPr>
          <p:cNvPr id="3" name="Text Placeholder 2"/>
          <p:cNvSpPr>
            <a:spLocks noGrp="1"/>
          </p:cNvSpPr>
          <p:nvPr>
            <p:ph type="body" sz="half" idx="2"/>
          </p:nvPr>
        </p:nvSpPr>
        <p:spPr/>
        <p:txBody>
          <a:bodyPr/>
          <a:lstStyle/>
          <a:p>
            <a:r>
              <a:rPr lang="en-AU" dirty="0" smtClean="0"/>
              <a:t>REDEMPTION- deliverance from sin and atonement for guilt which brings about salvation by atoning for faults and mistakes.</a:t>
            </a:r>
          </a:p>
          <a:p>
            <a:r>
              <a:rPr lang="en-AU" dirty="0" smtClean="0"/>
              <a:t>IDENTITY refers to sense of self as distinct from others and is shaped by the culture and context impacting an individual.</a:t>
            </a:r>
            <a:endParaRPr lang="en-AU" dirty="0"/>
          </a:p>
        </p:txBody>
      </p:sp>
      <p:pic>
        <p:nvPicPr>
          <p:cNvPr id="5" name="Picture Placeholder 4" descr="Unknown-7.jpeg"/>
          <p:cNvPicPr>
            <a:picLocks noGrp="1" noChangeAspect="1"/>
          </p:cNvPicPr>
          <p:nvPr>
            <p:ph type="pic" idx="1"/>
          </p:nvPr>
        </p:nvPicPr>
        <p:blipFill>
          <a:blip r:embed="rId2"/>
          <a:srcRect l="17845" r="17845"/>
          <a:stretch>
            <a:fillRect/>
          </a:stretch>
        </p:blipFill>
        <p:spPr/>
      </p:pic>
      <p:sp>
        <p:nvSpPr>
          <p:cNvPr id="6" name="TextBox 5"/>
          <p:cNvSpPr txBox="1"/>
          <p:nvPr/>
        </p:nvSpPr>
        <p:spPr>
          <a:xfrm>
            <a:off x="928662" y="5857892"/>
            <a:ext cx="7358114" cy="646331"/>
          </a:xfrm>
          <a:prstGeom prst="rect">
            <a:avLst/>
          </a:prstGeom>
          <a:noFill/>
        </p:spPr>
        <p:txBody>
          <a:bodyPr wrap="square" rtlCol="0">
            <a:spAutoFit/>
          </a:bodyPr>
          <a:lstStyle/>
          <a:p>
            <a:r>
              <a:rPr lang="en-AU" dirty="0" smtClean="0"/>
              <a:t>Through redemption the identity of the protagonists is established as Christ-figures.</a:t>
            </a:r>
            <a:endParaRPr lang="en-AU"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5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5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Walt’s Identity </a:t>
            </a:r>
            <a:endParaRPr lang="en-AU" dirty="0"/>
          </a:p>
        </p:txBody>
      </p:sp>
      <p:sp>
        <p:nvSpPr>
          <p:cNvPr id="3" name="Content Placeholder 2"/>
          <p:cNvSpPr>
            <a:spLocks noGrp="1"/>
          </p:cNvSpPr>
          <p:nvPr>
            <p:ph idx="1"/>
          </p:nvPr>
        </p:nvSpPr>
        <p:spPr/>
        <p:txBody>
          <a:bodyPr/>
          <a:lstStyle/>
          <a:p>
            <a:r>
              <a:rPr lang="en-AU" dirty="0" smtClean="0"/>
              <a:t>War Veteran (Korean war)</a:t>
            </a:r>
          </a:p>
          <a:p>
            <a:r>
              <a:rPr lang="en-AU" dirty="0" smtClean="0"/>
              <a:t>Part of silent generation</a:t>
            </a:r>
          </a:p>
          <a:p>
            <a:r>
              <a:rPr lang="en-AU" dirty="0" smtClean="0"/>
              <a:t>Ford factory worker</a:t>
            </a:r>
          </a:p>
          <a:p>
            <a:r>
              <a:rPr lang="en-AU" dirty="0" smtClean="0"/>
              <a:t>Age ( around 85+)</a:t>
            </a:r>
          </a:p>
          <a:p>
            <a:r>
              <a:rPr lang="en-AU" dirty="0" smtClean="0"/>
              <a:t>White American (polish descent)</a:t>
            </a:r>
          </a:p>
          <a:p>
            <a:r>
              <a:rPr lang="en-AU" dirty="0" smtClean="0"/>
              <a:t>Christ-figure</a:t>
            </a:r>
          </a:p>
          <a:p>
            <a:r>
              <a:rPr lang="en-AU" dirty="0" smtClean="0"/>
              <a:t>Patriarch</a:t>
            </a:r>
          </a:p>
          <a:p>
            <a:r>
              <a:rPr lang="en-AU" dirty="0" smtClean="0"/>
              <a:t>Masculinity</a:t>
            </a:r>
          </a:p>
          <a:p>
            <a:r>
              <a:rPr lang="en-AU" dirty="0" smtClean="0"/>
              <a:t>Christianity- Catholic </a:t>
            </a:r>
            <a:endParaRPr lang="en-AU" dirty="0"/>
          </a:p>
        </p:txBody>
      </p:sp>
      <p:pic>
        <p:nvPicPr>
          <p:cNvPr id="4" name="Picture 3" descr="Unknown-3.jpeg"/>
          <p:cNvPicPr>
            <a:picLocks noChangeAspect="1"/>
          </p:cNvPicPr>
          <p:nvPr/>
        </p:nvPicPr>
        <p:blipFill>
          <a:blip r:embed="rId2"/>
          <a:stretch>
            <a:fillRect/>
          </a:stretch>
        </p:blipFill>
        <p:spPr>
          <a:xfrm>
            <a:off x="4712684" y="500042"/>
            <a:ext cx="4431316" cy="27617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descr="Unknown-4.jpeg"/>
          <p:cNvPicPr>
            <a:picLocks noChangeAspect="1"/>
          </p:cNvPicPr>
          <p:nvPr/>
        </p:nvPicPr>
        <p:blipFill>
          <a:blip r:embed="rId3"/>
          <a:stretch>
            <a:fillRect/>
          </a:stretch>
        </p:blipFill>
        <p:spPr>
          <a:xfrm>
            <a:off x="5214942" y="4191179"/>
            <a:ext cx="3643338" cy="24244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Andy Duffrese</a:t>
            </a:r>
            <a:endParaRPr lang="en-AU" dirty="0"/>
          </a:p>
        </p:txBody>
      </p:sp>
      <p:sp>
        <p:nvSpPr>
          <p:cNvPr id="3" name="Content Placeholder 2"/>
          <p:cNvSpPr>
            <a:spLocks noGrp="1"/>
          </p:cNvSpPr>
          <p:nvPr>
            <p:ph idx="1"/>
          </p:nvPr>
        </p:nvSpPr>
        <p:spPr/>
        <p:txBody>
          <a:bodyPr/>
          <a:lstStyle/>
          <a:p>
            <a:r>
              <a:rPr lang="en-AU" dirty="0" smtClean="0"/>
              <a:t>Age- young</a:t>
            </a:r>
          </a:p>
          <a:p>
            <a:r>
              <a:rPr lang="en-AU" dirty="0" smtClean="0"/>
              <a:t>White American</a:t>
            </a:r>
          </a:p>
          <a:p>
            <a:r>
              <a:rPr lang="en-AU" dirty="0" smtClean="0"/>
              <a:t>Christ-figure</a:t>
            </a:r>
          </a:p>
          <a:p>
            <a:r>
              <a:rPr lang="en-AU" dirty="0" smtClean="0"/>
              <a:t>Patriarch</a:t>
            </a:r>
          </a:p>
          <a:p>
            <a:r>
              <a:rPr lang="en-AU" dirty="0" smtClean="0"/>
              <a:t>Educated banker  </a:t>
            </a:r>
          </a:p>
          <a:p>
            <a:r>
              <a:rPr lang="en-AU" dirty="0" smtClean="0"/>
              <a:t>Christianity</a:t>
            </a:r>
          </a:p>
          <a:p>
            <a:r>
              <a:rPr lang="en-AU" dirty="0" smtClean="0"/>
              <a:t>NOT a typical masculine gender role </a:t>
            </a:r>
            <a:r>
              <a:rPr lang="en-AU" dirty="0" err="1" smtClean="0"/>
              <a:t>eg</a:t>
            </a:r>
            <a:r>
              <a:rPr lang="en-AU" dirty="0" smtClean="0"/>
              <a:t>. Doesn’t swear, doesn’t use violence except in self defence, quiet </a:t>
            </a:r>
            <a:endParaRPr lang="en-AU" dirty="0"/>
          </a:p>
        </p:txBody>
      </p:sp>
      <p:pic>
        <p:nvPicPr>
          <p:cNvPr id="4" name="Picture 3" descr="Unknown-6.jpeg"/>
          <p:cNvPicPr>
            <a:picLocks noChangeAspect="1"/>
          </p:cNvPicPr>
          <p:nvPr/>
        </p:nvPicPr>
        <p:blipFill>
          <a:blip r:embed="rId2"/>
          <a:stretch>
            <a:fillRect/>
          </a:stretch>
        </p:blipFill>
        <p:spPr>
          <a:xfrm>
            <a:off x="5181600" y="304800"/>
            <a:ext cx="2171700" cy="32131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Christ-Like Figures</a:t>
            </a:r>
            <a:endParaRPr lang="en-AU" dirty="0"/>
          </a:p>
        </p:txBody>
      </p:sp>
      <p:sp>
        <p:nvSpPr>
          <p:cNvPr id="3" name="Text Placeholder 2"/>
          <p:cNvSpPr>
            <a:spLocks noGrp="1"/>
          </p:cNvSpPr>
          <p:nvPr>
            <p:ph type="body" idx="1"/>
          </p:nvPr>
        </p:nvSpPr>
        <p:spPr/>
        <p:txBody>
          <a:bodyPr/>
          <a:lstStyle/>
          <a:p>
            <a:r>
              <a:rPr lang="en-AU" dirty="0" smtClean="0"/>
              <a:t>ANDY DUFFRESE</a:t>
            </a:r>
            <a:endParaRPr lang="en-AU" dirty="0"/>
          </a:p>
        </p:txBody>
      </p:sp>
      <p:sp>
        <p:nvSpPr>
          <p:cNvPr id="4" name="Text Placeholder 3"/>
          <p:cNvSpPr>
            <a:spLocks noGrp="1"/>
          </p:cNvSpPr>
          <p:nvPr>
            <p:ph type="body" sz="half" idx="3"/>
          </p:nvPr>
        </p:nvSpPr>
        <p:spPr/>
        <p:txBody>
          <a:bodyPr/>
          <a:lstStyle/>
          <a:p>
            <a:r>
              <a:rPr lang="en-AU" dirty="0" smtClean="0"/>
              <a:t>WALK KOWALSKI</a:t>
            </a:r>
            <a:endParaRPr lang="en-AU" dirty="0"/>
          </a:p>
        </p:txBody>
      </p:sp>
      <p:sp>
        <p:nvSpPr>
          <p:cNvPr id="5" name="Content Placeholder 4"/>
          <p:cNvSpPr>
            <a:spLocks noGrp="1"/>
          </p:cNvSpPr>
          <p:nvPr>
            <p:ph sz="quarter" idx="2"/>
          </p:nvPr>
        </p:nvSpPr>
        <p:spPr/>
        <p:txBody>
          <a:bodyPr>
            <a:normAutofit fontScale="77500" lnSpcReduction="20000"/>
          </a:bodyPr>
          <a:lstStyle/>
          <a:p>
            <a:r>
              <a:rPr lang="en-AU" dirty="0" smtClean="0"/>
              <a:t> convicted yet innocent ( like Jesus Christ)</a:t>
            </a:r>
          </a:p>
          <a:p>
            <a:r>
              <a:rPr lang="en-AU" dirty="0" smtClean="0"/>
              <a:t>White American</a:t>
            </a:r>
          </a:p>
          <a:p>
            <a:r>
              <a:rPr lang="en-AU" dirty="0" smtClean="0"/>
              <a:t> No conversion</a:t>
            </a:r>
          </a:p>
          <a:p>
            <a:r>
              <a:rPr lang="en-AU" dirty="0" smtClean="0"/>
              <a:t> Baptised like Christ by rain.</a:t>
            </a:r>
          </a:p>
          <a:p>
            <a:r>
              <a:rPr lang="en-AU" dirty="0" smtClean="0"/>
              <a:t> Isolated figure (in beginning) shown through his higher education as set apart and different from other prisoners i.e.. he doesn't swear </a:t>
            </a:r>
          </a:p>
          <a:p>
            <a:r>
              <a:rPr lang="en-AU" dirty="0" smtClean="0"/>
              <a:t> redeemed his friends and himself a new life</a:t>
            </a:r>
          </a:p>
          <a:p>
            <a:r>
              <a:rPr lang="en-AU" dirty="0" smtClean="0"/>
              <a:t> Doesn't use violence</a:t>
            </a:r>
          </a:p>
          <a:p>
            <a:pPr>
              <a:buNone/>
            </a:pPr>
            <a:endParaRPr lang="en-AU" dirty="0" smtClean="0"/>
          </a:p>
        </p:txBody>
      </p:sp>
      <p:sp>
        <p:nvSpPr>
          <p:cNvPr id="6" name="Content Placeholder 5"/>
          <p:cNvSpPr>
            <a:spLocks noGrp="1"/>
          </p:cNvSpPr>
          <p:nvPr>
            <p:ph sz="quarter" idx="4"/>
          </p:nvPr>
        </p:nvSpPr>
        <p:spPr/>
        <p:txBody>
          <a:bodyPr>
            <a:normAutofit fontScale="77500" lnSpcReduction="20000"/>
          </a:bodyPr>
          <a:lstStyle/>
          <a:p>
            <a:r>
              <a:rPr lang="en-AU" dirty="0" smtClean="0"/>
              <a:t> Willingly sacrificed himself</a:t>
            </a:r>
          </a:p>
          <a:p>
            <a:r>
              <a:rPr lang="en-AU" dirty="0" smtClean="0"/>
              <a:t>White American</a:t>
            </a:r>
          </a:p>
          <a:p>
            <a:r>
              <a:rPr lang="en-AU" dirty="0" smtClean="0"/>
              <a:t> Reconciliation and forgiveness of individual</a:t>
            </a:r>
          </a:p>
          <a:p>
            <a:r>
              <a:rPr lang="en-AU" dirty="0" smtClean="0"/>
              <a:t> Crucifix symbol when he died</a:t>
            </a:r>
          </a:p>
          <a:p>
            <a:r>
              <a:rPr lang="en-AU" dirty="0" smtClean="0"/>
              <a:t> Isolated figure, set apart and different from society like Christ.</a:t>
            </a:r>
          </a:p>
          <a:p>
            <a:r>
              <a:rPr lang="en-AU" dirty="0" smtClean="0"/>
              <a:t> Saved the community from gang, so redeemed Sue’s honour and his past sins.</a:t>
            </a:r>
          </a:p>
          <a:p>
            <a:r>
              <a:rPr lang="en-AU" dirty="0" smtClean="0"/>
              <a:t> Uses violence to challenge</a:t>
            </a:r>
          </a:p>
          <a:p>
            <a:r>
              <a:rPr lang="en-AU" dirty="0" smtClean="0"/>
              <a:t>Has a disciple  </a:t>
            </a:r>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AMERCIA”S IDENTITY</a:t>
            </a:r>
            <a:endParaRPr lang="en-AU" dirty="0"/>
          </a:p>
        </p:txBody>
      </p:sp>
      <p:sp>
        <p:nvSpPr>
          <p:cNvPr id="3" name="TextBox 2"/>
          <p:cNvSpPr txBox="1"/>
          <p:nvPr/>
        </p:nvSpPr>
        <p:spPr>
          <a:xfrm>
            <a:off x="457200" y="1447800"/>
            <a:ext cx="6500858" cy="3693319"/>
          </a:xfrm>
          <a:prstGeom prst="rect">
            <a:avLst/>
          </a:prstGeom>
          <a:noFill/>
        </p:spPr>
        <p:txBody>
          <a:bodyPr wrap="square" rtlCol="0">
            <a:spAutoFit/>
          </a:bodyPr>
          <a:lstStyle/>
          <a:p>
            <a:pPr>
              <a:buFontTx/>
              <a:buChar char="-"/>
            </a:pPr>
            <a:r>
              <a:rPr lang="en-AU" dirty="0" smtClean="0"/>
              <a:t>power</a:t>
            </a:r>
          </a:p>
          <a:p>
            <a:pPr>
              <a:buFontTx/>
              <a:buChar char="-"/>
            </a:pPr>
            <a:r>
              <a:rPr lang="en-AU" dirty="0" smtClean="0"/>
              <a:t>ideal</a:t>
            </a:r>
          </a:p>
          <a:p>
            <a:pPr>
              <a:buFontTx/>
              <a:buChar char="-"/>
            </a:pPr>
            <a:r>
              <a:rPr lang="en-AU" dirty="0" smtClean="0"/>
              <a:t> ordered</a:t>
            </a:r>
          </a:p>
          <a:p>
            <a:pPr>
              <a:buFontTx/>
              <a:buChar char="-"/>
            </a:pPr>
            <a:r>
              <a:rPr lang="en-AU" dirty="0" smtClean="0"/>
              <a:t>youth vs. infirm</a:t>
            </a:r>
          </a:p>
          <a:p>
            <a:pPr>
              <a:buFontTx/>
              <a:buChar char="-"/>
            </a:pPr>
            <a:r>
              <a:rPr lang="en-AU" dirty="0" smtClean="0"/>
              <a:t> multicultural </a:t>
            </a:r>
          </a:p>
          <a:p>
            <a:pPr>
              <a:buFontTx/>
              <a:buChar char="-"/>
            </a:pPr>
            <a:r>
              <a:rPr lang="en-AU" dirty="0" smtClean="0"/>
              <a:t> Walt represents the “old American” way of hard work</a:t>
            </a:r>
          </a:p>
          <a:p>
            <a:pPr>
              <a:buFontTx/>
              <a:buChar char="-"/>
            </a:pPr>
            <a:r>
              <a:rPr lang="en-AU" dirty="0" smtClean="0"/>
              <a:t> America shown as Christian </a:t>
            </a:r>
          </a:p>
          <a:p>
            <a:pPr>
              <a:buFontTx/>
              <a:buChar char="-"/>
            </a:pPr>
            <a:r>
              <a:rPr lang="en-AU" dirty="0" smtClean="0"/>
              <a:t> Belief in God</a:t>
            </a:r>
          </a:p>
          <a:p>
            <a:pPr>
              <a:buFontTx/>
              <a:buChar char="-"/>
            </a:pPr>
            <a:r>
              <a:rPr lang="en-AU" dirty="0" smtClean="0"/>
              <a:t>Slowly crumpling from great nation (neighbourhood in disrepair)</a:t>
            </a:r>
          </a:p>
          <a:p>
            <a:pPr>
              <a:buFontTx/>
              <a:buChar char="-"/>
            </a:pPr>
            <a:r>
              <a:rPr lang="en-AU" dirty="0" smtClean="0"/>
              <a:t> Walt’s family is identified as lowering standards, materialistic and spoilt a symbol of America.</a:t>
            </a:r>
          </a:p>
          <a:p>
            <a:pPr>
              <a:buFontTx/>
              <a:buChar char="-"/>
            </a:pPr>
            <a:endParaRPr lang="en-AU" dirty="0"/>
          </a:p>
        </p:txBody>
      </p:sp>
      <p:pic>
        <p:nvPicPr>
          <p:cNvPr id="4" name="Picture 3" descr="bald_eagle_head_and_american_flag1.jpg"/>
          <p:cNvPicPr>
            <a:picLocks noChangeAspect="1"/>
          </p:cNvPicPr>
          <p:nvPr/>
        </p:nvPicPr>
        <p:blipFill>
          <a:blip r:embed="rId2" cstate="print"/>
          <a:stretch>
            <a:fillRect/>
          </a:stretch>
        </p:blipFill>
        <p:spPr>
          <a:xfrm>
            <a:off x="2133600" y="4800600"/>
            <a:ext cx="4114800" cy="1905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Disciples</a:t>
            </a:r>
            <a:endParaRPr lang="en-US" dirty="0"/>
          </a:p>
        </p:txBody>
      </p:sp>
      <p:sp>
        <p:nvSpPr>
          <p:cNvPr id="3" name="Content Placeholder 2"/>
          <p:cNvSpPr>
            <a:spLocks noGrp="1"/>
          </p:cNvSpPr>
          <p:nvPr>
            <p:ph idx="1"/>
          </p:nvPr>
        </p:nvSpPr>
        <p:spPr>
          <a:xfrm>
            <a:off x="381000" y="1219200"/>
            <a:ext cx="7239000" cy="4846320"/>
          </a:xfrm>
        </p:spPr>
        <p:txBody>
          <a:bodyPr/>
          <a:lstStyle/>
          <a:p>
            <a:r>
              <a:rPr lang="en-US" dirty="0" smtClean="0"/>
              <a:t> Both films have “followers” or “supporters” of the Saviors</a:t>
            </a:r>
          </a:p>
          <a:p>
            <a:r>
              <a:rPr lang="en-US" dirty="0" smtClean="0"/>
              <a:t> These characters are friends and pupils learning from the “superior” Saviour</a:t>
            </a:r>
          </a:p>
          <a:p>
            <a:r>
              <a:rPr lang="en-US" dirty="0" smtClean="0"/>
              <a:t> Disciples are dependent on a Saviour</a:t>
            </a:r>
          </a:p>
          <a:p>
            <a:r>
              <a:rPr lang="en-US" dirty="0" smtClean="0"/>
              <a:t> Lower status</a:t>
            </a:r>
          </a:p>
          <a:p>
            <a:r>
              <a:rPr lang="en-US" dirty="0" smtClean="0"/>
              <a:t>Jesus Christ had twelve disciples   </a:t>
            </a:r>
            <a:endParaRPr lang="en-US" dirty="0"/>
          </a:p>
        </p:txBody>
      </p:sp>
      <p:pic>
        <p:nvPicPr>
          <p:cNvPr id="4" name="Picture 3" descr="shawshank-redemption-1.jpg"/>
          <p:cNvPicPr>
            <a:picLocks noChangeAspect="1"/>
          </p:cNvPicPr>
          <p:nvPr/>
        </p:nvPicPr>
        <p:blipFill>
          <a:blip r:embed="rId2"/>
          <a:stretch>
            <a:fillRect/>
          </a:stretch>
        </p:blipFill>
        <p:spPr>
          <a:xfrm>
            <a:off x="3581400" y="4343400"/>
            <a:ext cx="4078597" cy="22923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1652</TotalTime>
  <Words>1173</Words>
  <Application>Microsoft Office PowerPoint</Application>
  <PresentationFormat>On-screen Show (4:3)</PresentationFormat>
  <Paragraphs>127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FILM STUDY 3AB: GRAN TORINO and SHAWSHANK REDEPMTION SEMINAR</vt:lpstr>
      <vt:lpstr>SYNOPSIS OF FILM</vt:lpstr>
      <vt:lpstr>SEMINAR QUESTION</vt:lpstr>
      <vt:lpstr>WHAT IS REDEMPTION and IDENTITY?</vt:lpstr>
      <vt:lpstr>Walt’s Identity </vt:lpstr>
      <vt:lpstr>Andy Duffrese</vt:lpstr>
      <vt:lpstr>Christ-Like Figures</vt:lpstr>
      <vt:lpstr>AMERCIA”S IDENTITY</vt:lpstr>
      <vt:lpstr>Disciples</vt:lpstr>
      <vt:lpstr>ThaO's Identity </vt:lpstr>
      <vt:lpstr>Recipients of redemption</vt:lpstr>
      <vt:lpstr>hMONG Identity</vt:lpstr>
      <vt:lpstr>Question: Why did clint eastwood use hmong culture?</vt:lpstr>
      <vt:lpstr>ANSWER:</vt:lpstr>
      <vt:lpstr>REDEMPTION how it constructs identity</vt:lpstr>
      <vt:lpstr>FINAL CONFRONTATION links to Jesus final confrontation- Gran Torino</vt:lpstr>
      <vt:lpstr>Walt’s sacrifice and its impact on identity</vt:lpstr>
      <vt:lpstr>Crucifixion and resurrection</vt:lpstr>
      <vt:lpstr>SUMMARY</vt:lpstr>
      <vt:lpstr>               THE END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STUDY 3AB: GRAN TORINO SEMINAR</dc:title>
  <dc:creator>Roberta</dc:creator>
  <cp:lastModifiedBy>DAVIDSON Louise</cp:lastModifiedBy>
  <cp:revision>259</cp:revision>
  <cp:lastPrinted>2013-04-14T05:54:29Z</cp:lastPrinted>
  <dcterms:created xsi:type="dcterms:W3CDTF">2013-04-15T10:04:37Z</dcterms:created>
  <dcterms:modified xsi:type="dcterms:W3CDTF">2018-02-22T01:44:14Z</dcterms:modified>
</cp:coreProperties>
</file>