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9" r:id="rId4"/>
    <p:sldId id="278" r:id="rId5"/>
    <p:sldId id="290" r:id="rId6"/>
    <p:sldId id="280" r:id="rId7"/>
    <p:sldId id="281" r:id="rId8"/>
    <p:sldId id="293" r:id="rId9"/>
    <p:sldId id="305" r:id="rId10"/>
    <p:sldId id="292" r:id="rId11"/>
    <p:sldId id="287" r:id="rId12"/>
    <p:sldId id="288" r:id="rId13"/>
    <p:sldId id="266" r:id="rId14"/>
    <p:sldId id="267" r:id="rId15"/>
    <p:sldId id="300" r:id="rId16"/>
    <p:sldId id="301" r:id="rId17"/>
    <p:sldId id="302" r:id="rId18"/>
    <p:sldId id="303" r:id="rId19"/>
    <p:sldId id="304" r:id="rId20"/>
    <p:sldId id="273" r:id="rId21"/>
    <p:sldId id="29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85" autoAdjust="0"/>
    <p:restoredTop sz="94660"/>
  </p:normalViewPr>
  <p:slideViewPr>
    <p:cSldViewPr snapToGrid="0">
      <p:cViewPr varScale="1">
        <p:scale>
          <a:sx n="72" d="100"/>
          <a:sy n="72" d="100"/>
        </p:scale>
        <p:origin x="678"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45ABE72-8F02-44FC-BE69-1AE4FE857D1D}"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AU"/>
        </a:p>
      </dgm:t>
    </dgm:pt>
    <dgm:pt modelId="{552A9215-B5BA-42F2-9ACE-42C66087A6C0}">
      <dgm:prSet phldrT="[Text]"/>
      <dgm:spPr/>
      <dgm:t>
        <a:bodyPr/>
        <a:lstStyle/>
        <a:p>
          <a:r>
            <a:rPr lang="en-AU" dirty="0"/>
            <a:t>Value of Knowledge   </a:t>
          </a:r>
        </a:p>
      </dgm:t>
    </dgm:pt>
    <dgm:pt modelId="{080FD6DD-A3A6-43B9-AC06-287CD57A9661}" type="parTrans" cxnId="{A4FD6E2E-25FA-45FA-9A73-A2CEF3EB8533}">
      <dgm:prSet/>
      <dgm:spPr/>
      <dgm:t>
        <a:bodyPr/>
        <a:lstStyle/>
        <a:p>
          <a:endParaRPr lang="en-AU"/>
        </a:p>
      </dgm:t>
    </dgm:pt>
    <dgm:pt modelId="{17AA6FA7-6246-4138-97F3-D2647DFE6CC8}" type="sibTrans" cxnId="{A4FD6E2E-25FA-45FA-9A73-A2CEF3EB8533}">
      <dgm:prSet/>
      <dgm:spPr/>
      <dgm:t>
        <a:bodyPr/>
        <a:lstStyle/>
        <a:p>
          <a:endParaRPr lang="en-AU"/>
        </a:p>
      </dgm:t>
    </dgm:pt>
    <dgm:pt modelId="{148CF163-8E1F-43F7-B254-66BF4AF79CC4}">
      <dgm:prSet phldrT="[Text]"/>
      <dgm:spPr>
        <a:solidFill>
          <a:schemeClr val="tx1">
            <a:lumMod val="50000"/>
            <a:lumOff val="50000"/>
            <a:alpha val="90000"/>
          </a:schemeClr>
        </a:solidFill>
      </dgm:spPr>
      <dgm:t>
        <a:bodyPr/>
        <a:lstStyle/>
        <a:p>
          <a:r>
            <a:rPr lang="en-AU" i="0" dirty="0"/>
            <a:t>Pale Blue Dot </a:t>
          </a:r>
        </a:p>
        <a:p>
          <a:r>
            <a:rPr lang="en-AU" i="1" dirty="0"/>
            <a:t>“Understood by the scientists and philosophers of classical antiquity</a:t>
          </a:r>
          <a:r>
            <a:rPr lang="en-AU" i="0" dirty="0"/>
            <a:t>” </a:t>
          </a:r>
          <a:endParaRPr lang="en-AU" i="1" dirty="0"/>
        </a:p>
      </dgm:t>
    </dgm:pt>
    <dgm:pt modelId="{EB54CC65-774C-49CB-BE41-0EEE01155749}" type="parTrans" cxnId="{81037519-9E31-4731-8F8F-2A5F23F7FB68}">
      <dgm:prSet/>
      <dgm:spPr/>
      <dgm:t>
        <a:bodyPr/>
        <a:lstStyle/>
        <a:p>
          <a:endParaRPr lang="en-AU"/>
        </a:p>
      </dgm:t>
    </dgm:pt>
    <dgm:pt modelId="{94139E46-2426-42B4-9F05-37FEB7AD39B9}" type="sibTrans" cxnId="{81037519-9E31-4731-8F8F-2A5F23F7FB68}">
      <dgm:prSet/>
      <dgm:spPr/>
      <dgm:t>
        <a:bodyPr/>
        <a:lstStyle/>
        <a:p>
          <a:endParaRPr lang="en-AU"/>
        </a:p>
      </dgm:t>
    </dgm:pt>
    <dgm:pt modelId="{3F571A36-8BAF-4B9D-A92A-3665F91469C2}">
      <dgm:prSet phldrT="[Text]"/>
      <dgm:spPr>
        <a:solidFill>
          <a:schemeClr val="tx1">
            <a:lumMod val="50000"/>
            <a:lumOff val="50000"/>
            <a:alpha val="90000"/>
          </a:schemeClr>
        </a:solidFill>
      </dgm:spPr>
      <dgm:t>
        <a:bodyPr/>
        <a:lstStyle/>
        <a:p>
          <a:r>
            <a:rPr lang="en-AU" b="0" i="1" dirty="0"/>
            <a:t>“I’m ravenous for news, any kind of news; even if it’s false news, it must mean something”</a:t>
          </a:r>
          <a:endParaRPr lang="en-AU" dirty="0"/>
        </a:p>
      </dgm:t>
    </dgm:pt>
    <dgm:pt modelId="{E95D32AD-274E-4E26-984C-094CF138F662}" type="parTrans" cxnId="{53ADE7AA-C3CB-45B1-B6C1-7CC033C9BF9D}">
      <dgm:prSet/>
      <dgm:spPr/>
      <dgm:t>
        <a:bodyPr/>
        <a:lstStyle/>
        <a:p>
          <a:endParaRPr lang="en-AU"/>
        </a:p>
      </dgm:t>
    </dgm:pt>
    <dgm:pt modelId="{E1A7B4D5-B70C-4168-B83E-789E106EC4BD}" type="sibTrans" cxnId="{53ADE7AA-C3CB-45B1-B6C1-7CC033C9BF9D}">
      <dgm:prSet/>
      <dgm:spPr/>
      <dgm:t>
        <a:bodyPr/>
        <a:lstStyle/>
        <a:p>
          <a:endParaRPr lang="en-AU"/>
        </a:p>
      </dgm:t>
    </dgm:pt>
    <dgm:pt modelId="{71D33A5B-A37B-4F8F-8B36-D6BB953835A9}">
      <dgm:prSet phldrT="[Text]"/>
      <dgm:spPr/>
      <dgm:t>
        <a:bodyPr/>
        <a:lstStyle/>
        <a:p>
          <a:r>
            <a:rPr lang="en-AU" dirty="0"/>
            <a:t>Technology </a:t>
          </a:r>
        </a:p>
      </dgm:t>
    </dgm:pt>
    <dgm:pt modelId="{534C2D48-2753-4AB7-9F4F-9B79F8B2FD42}" type="parTrans" cxnId="{E79D2BA0-9BB0-4FAF-8380-E4E540CE970E}">
      <dgm:prSet/>
      <dgm:spPr/>
      <dgm:t>
        <a:bodyPr/>
        <a:lstStyle/>
        <a:p>
          <a:endParaRPr lang="en-AU"/>
        </a:p>
      </dgm:t>
    </dgm:pt>
    <dgm:pt modelId="{6B72F6D1-6CDC-4579-B9D9-6C9647EF305F}" type="sibTrans" cxnId="{E79D2BA0-9BB0-4FAF-8380-E4E540CE970E}">
      <dgm:prSet/>
      <dgm:spPr/>
      <dgm:t>
        <a:bodyPr/>
        <a:lstStyle/>
        <a:p>
          <a:endParaRPr lang="en-AU"/>
        </a:p>
      </dgm:t>
    </dgm:pt>
    <dgm:pt modelId="{4A9D0CE8-7D64-4720-8DE9-E51C450793CD}">
      <dgm:prSet phldrT="[Text]"/>
      <dgm:spPr>
        <a:solidFill>
          <a:schemeClr val="tx1">
            <a:lumMod val="50000"/>
            <a:lumOff val="50000"/>
            <a:alpha val="90000"/>
          </a:schemeClr>
        </a:solidFill>
      </dgm:spPr>
      <dgm:t>
        <a:bodyPr/>
        <a:lstStyle/>
        <a:p>
          <a:r>
            <a:rPr lang="en-AU" dirty="0"/>
            <a:t>Pale Blue Dot </a:t>
          </a:r>
        </a:p>
        <a:p>
          <a:r>
            <a:rPr lang="en-AU" dirty="0"/>
            <a:t>“A</a:t>
          </a:r>
          <a:r>
            <a:rPr lang="en-AU" i="1" dirty="0"/>
            <a:t> lonely pixel hardly distinguishable from the other points of light Voyager would see</a:t>
          </a:r>
          <a:r>
            <a:rPr lang="en-AU" i="0" dirty="0"/>
            <a:t>” </a:t>
          </a:r>
          <a:endParaRPr lang="en-AU" dirty="0"/>
        </a:p>
      </dgm:t>
    </dgm:pt>
    <dgm:pt modelId="{A5BA0762-96F4-49DB-8684-A14F1DF901CE}" type="parTrans" cxnId="{F0C96EEC-584E-462C-8849-9E42F6FDCB9B}">
      <dgm:prSet/>
      <dgm:spPr/>
      <dgm:t>
        <a:bodyPr/>
        <a:lstStyle/>
        <a:p>
          <a:endParaRPr lang="en-AU"/>
        </a:p>
      </dgm:t>
    </dgm:pt>
    <dgm:pt modelId="{5A389BAC-A409-413A-895D-656245294476}" type="sibTrans" cxnId="{F0C96EEC-584E-462C-8849-9E42F6FDCB9B}">
      <dgm:prSet/>
      <dgm:spPr/>
      <dgm:t>
        <a:bodyPr/>
        <a:lstStyle/>
        <a:p>
          <a:endParaRPr lang="en-AU"/>
        </a:p>
      </dgm:t>
    </dgm:pt>
    <dgm:pt modelId="{77306E16-2DF1-4954-80ED-B6ADB0FF439F}">
      <dgm:prSet phldrT="[Text]"/>
      <dgm:spPr>
        <a:solidFill>
          <a:schemeClr val="tx1">
            <a:lumMod val="50000"/>
            <a:lumOff val="50000"/>
            <a:alpha val="90000"/>
          </a:schemeClr>
        </a:solidFill>
      </dgm:spPr>
      <dgm:t>
        <a:bodyPr/>
        <a:lstStyle/>
        <a:p>
          <a:r>
            <a:rPr lang="en-AU" i="1" dirty="0"/>
            <a:t>“As he expected, there was no one in the front seat, no one in the car at all.”</a:t>
          </a:r>
        </a:p>
      </dgm:t>
    </dgm:pt>
    <dgm:pt modelId="{30969146-086C-4FD1-A331-4C473C6A4A7B}" type="parTrans" cxnId="{EA897C39-4587-4823-B6DB-0BAE3C7E572A}">
      <dgm:prSet/>
      <dgm:spPr/>
      <dgm:t>
        <a:bodyPr/>
        <a:lstStyle/>
        <a:p>
          <a:endParaRPr lang="en-AU"/>
        </a:p>
      </dgm:t>
    </dgm:pt>
    <dgm:pt modelId="{9821432D-366A-44DC-BE24-D7A55EFECD35}" type="sibTrans" cxnId="{EA897C39-4587-4823-B6DB-0BAE3C7E572A}">
      <dgm:prSet/>
      <dgm:spPr/>
      <dgm:t>
        <a:bodyPr/>
        <a:lstStyle/>
        <a:p>
          <a:endParaRPr lang="en-AU"/>
        </a:p>
      </dgm:t>
    </dgm:pt>
    <dgm:pt modelId="{1B9C9D2B-8D74-4C2A-88BF-B1082C49B22D}">
      <dgm:prSet phldrT="[Text]"/>
      <dgm:spPr/>
      <dgm:t>
        <a:bodyPr/>
        <a:lstStyle/>
        <a:p>
          <a:r>
            <a:rPr lang="en-AU" dirty="0"/>
            <a:t>Responsibilities of humanity </a:t>
          </a:r>
        </a:p>
      </dgm:t>
    </dgm:pt>
    <dgm:pt modelId="{6F069898-6C0C-498F-9351-822DC388C31D}" type="parTrans" cxnId="{2F473620-C343-42D1-8879-73642FDE7CE7}">
      <dgm:prSet/>
      <dgm:spPr/>
      <dgm:t>
        <a:bodyPr/>
        <a:lstStyle/>
        <a:p>
          <a:endParaRPr lang="en-AU"/>
        </a:p>
      </dgm:t>
    </dgm:pt>
    <dgm:pt modelId="{A62397E9-19DF-457A-B1D9-3790972ADD2A}" type="sibTrans" cxnId="{2F473620-C343-42D1-8879-73642FDE7CE7}">
      <dgm:prSet/>
      <dgm:spPr/>
      <dgm:t>
        <a:bodyPr/>
        <a:lstStyle/>
        <a:p>
          <a:endParaRPr lang="en-AU"/>
        </a:p>
      </dgm:t>
    </dgm:pt>
    <dgm:pt modelId="{62AA0C47-95CD-4871-84C6-30A9CA6F0142}">
      <dgm:prSet phldrT="[Text]"/>
      <dgm:spPr>
        <a:solidFill>
          <a:schemeClr val="tx1">
            <a:lumMod val="50000"/>
            <a:lumOff val="50000"/>
            <a:alpha val="90000"/>
          </a:schemeClr>
        </a:solidFill>
      </dgm:spPr>
      <dgm:t>
        <a:bodyPr/>
        <a:lstStyle/>
        <a:p>
          <a:r>
            <a:rPr lang="en-AU" dirty="0"/>
            <a:t>Pale Blue Dot </a:t>
          </a:r>
        </a:p>
        <a:p>
          <a:r>
            <a:rPr lang="en-AU" dirty="0"/>
            <a:t>“</a:t>
          </a:r>
          <a:r>
            <a:rPr lang="en-AU" i="1" dirty="0"/>
            <a:t>It underscore our responsibility to deal more kindly with one another</a:t>
          </a:r>
          <a:r>
            <a:rPr lang="en-AU" i="0" dirty="0"/>
            <a:t>” </a:t>
          </a:r>
          <a:endParaRPr lang="en-AU" dirty="0"/>
        </a:p>
      </dgm:t>
    </dgm:pt>
    <dgm:pt modelId="{ED5E8AF1-AAFC-421A-BF64-3F172A9F99C1}" type="parTrans" cxnId="{C80495E8-8848-4565-B5FA-B83F41B7527F}">
      <dgm:prSet/>
      <dgm:spPr/>
      <dgm:t>
        <a:bodyPr/>
        <a:lstStyle/>
        <a:p>
          <a:endParaRPr lang="en-AU"/>
        </a:p>
      </dgm:t>
    </dgm:pt>
    <dgm:pt modelId="{2D1FBC10-76CB-4501-99DE-504C37CD52E7}" type="sibTrans" cxnId="{C80495E8-8848-4565-B5FA-B83F41B7527F}">
      <dgm:prSet/>
      <dgm:spPr/>
      <dgm:t>
        <a:bodyPr/>
        <a:lstStyle/>
        <a:p>
          <a:endParaRPr lang="en-AU"/>
        </a:p>
      </dgm:t>
    </dgm:pt>
    <dgm:pt modelId="{DC7CAB11-EB13-49BE-BBC6-1ED392C89BBD}">
      <dgm:prSet phldrT="[Text]"/>
      <dgm:spPr>
        <a:solidFill>
          <a:schemeClr val="tx1">
            <a:lumMod val="50000"/>
            <a:lumOff val="50000"/>
            <a:alpha val="90000"/>
          </a:schemeClr>
        </a:solidFill>
      </dgm:spPr>
      <dgm:t>
        <a:bodyPr/>
        <a:lstStyle/>
        <a:p>
          <a:r>
            <a:rPr lang="en-AU" dirty="0"/>
            <a:t>The Ones Who Walk Away From Omelas </a:t>
          </a:r>
        </a:p>
        <a:p>
          <a:r>
            <a:rPr lang="en-AU" dirty="0"/>
            <a:t>“</a:t>
          </a:r>
          <a:r>
            <a:rPr lang="en-AU" i="1" dirty="0"/>
            <a:t>These people go out into the street, and walk down the street alone</a:t>
          </a:r>
          <a:r>
            <a:rPr lang="en-AU" i="0" dirty="0"/>
            <a:t>” </a:t>
          </a:r>
          <a:endParaRPr lang="en-AU" dirty="0"/>
        </a:p>
      </dgm:t>
    </dgm:pt>
    <dgm:pt modelId="{6E88FDAE-BC72-434F-A300-4FC1124B2EBB}" type="parTrans" cxnId="{DB0A7F81-C5F3-4316-B97F-994A158713BA}">
      <dgm:prSet/>
      <dgm:spPr/>
      <dgm:t>
        <a:bodyPr/>
        <a:lstStyle/>
        <a:p>
          <a:endParaRPr lang="en-AU"/>
        </a:p>
      </dgm:t>
    </dgm:pt>
    <dgm:pt modelId="{2074C363-1530-4C8E-A7C7-C7ADFB83A3A7}" type="sibTrans" cxnId="{DB0A7F81-C5F3-4316-B97F-994A158713BA}">
      <dgm:prSet/>
      <dgm:spPr/>
      <dgm:t>
        <a:bodyPr/>
        <a:lstStyle/>
        <a:p>
          <a:endParaRPr lang="en-AU"/>
        </a:p>
      </dgm:t>
    </dgm:pt>
    <dgm:pt modelId="{32EA71F6-B1CD-4E4F-B417-89091794905E}">
      <dgm:prSet phldrT="[Text]"/>
      <dgm:spPr>
        <a:solidFill>
          <a:schemeClr val="tx1">
            <a:lumMod val="50000"/>
            <a:lumOff val="50000"/>
            <a:alpha val="90000"/>
          </a:schemeClr>
        </a:solidFill>
      </dgm:spPr>
      <dgm:t>
        <a:bodyPr/>
        <a:lstStyle/>
        <a:p>
          <a:r>
            <a:rPr lang="en-AU" dirty="0"/>
            <a:t>“</a:t>
          </a:r>
          <a:r>
            <a:rPr lang="en-AU" i="1" dirty="0"/>
            <a:t>Astronomy is a humbling  and character-building experience</a:t>
          </a:r>
          <a:r>
            <a:rPr lang="en-AU" i="0" dirty="0"/>
            <a:t>” </a:t>
          </a:r>
          <a:endParaRPr lang="en-AU" dirty="0"/>
        </a:p>
      </dgm:t>
    </dgm:pt>
    <dgm:pt modelId="{849EA030-0B70-4CCE-9002-243491D2F410}" type="parTrans" cxnId="{F24ABAC9-DCE8-4DEE-BF27-2778C338D255}">
      <dgm:prSet/>
      <dgm:spPr/>
      <dgm:t>
        <a:bodyPr/>
        <a:lstStyle/>
        <a:p>
          <a:endParaRPr lang="en-AU"/>
        </a:p>
      </dgm:t>
    </dgm:pt>
    <dgm:pt modelId="{3B047504-F7BA-43F1-9C5A-2E0D0B8AF06F}" type="sibTrans" cxnId="{F24ABAC9-DCE8-4DEE-BF27-2778C338D255}">
      <dgm:prSet/>
      <dgm:spPr/>
      <dgm:t>
        <a:bodyPr/>
        <a:lstStyle/>
        <a:p>
          <a:endParaRPr lang="en-AU"/>
        </a:p>
      </dgm:t>
    </dgm:pt>
    <dgm:pt modelId="{C8A539C9-99A7-4459-A318-D9CE4D4872E7}">
      <dgm:prSet phldrT="[Text]"/>
      <dgm:spPr>
        <a:solidFill>
          <a:schemeClr val="tx1">
            <a:lumMod val="50000"/>
            <a:lumOff val="50000"/>
            <a:alpha val="90000"/>
          </a:schemeClr>
        </a:solidFill>
      </dgm:spPr>
      <dgm:t>
        <a:bodyPr/>
        <a:lstStyle/>
        <a:p>
          <a:r>
            <a:rPr lang="en-AU" dirty="0"/>
            <a:t>1984</a:t>
          </a:r>
        </a:p>
        <a:p>
          <a:r>
            <a:rPr lang="en-AU" dirty="0"/>
            <a:t>“</a:t>
          </a:r>
          <a:r>
            <a:rPr lang="en-AU" i="1" dirty="0"/>
            <a:t>The language gave him an almost foolproof instrument</a:t>
          </a:r>
          <a:r>
            <a:rPr lang="en-AU" i="0" dirty="0"/>
            <a:t>” (pg. 309)</a:t>
          </a:r>
          <a:endParaRPr lang="en-AU" dirty="0"/>
        </a:p>
      </dgm:t>
    </dgm:pt>
    <dgm:pt modelId="{A3A3260D-2D2A-4E10-B26C-2AA478603567}" type="parTrans" cxnId="{2832B3AD-61AB-4794-8788-242732F0A059}">
      <dgm:prSet/>
      <dgm:spPr/>
      <dgm:t>
        <a:bodyPr/>
        <a:lstStyle/>
        <a:p>
          <a:endParaRPr lang="en-AU"/>
        </a:p>
      </dgm:t>
    </dgm:pt>
    <dgm:pt modelId="{BF5750A3-D3E5-49C6-86D8-F271E6ED5F67}" type="sibTrans" cxnId="{2832B3AD-61AB-4794-8788-242732F0A059}">
      <dgm:prSet/>
      <dgm:spPr/>
      <dgm:t>
        <a:bodyPr/>
        <a:lstStyle/>
        <a:p>
          <a:endParaRPr lang="en-AU"/>
        </a:p>
      </dgm:t>
    </dgm:pt>
    <dgm:pt modelId="{444568F2-DCEE-41F8-B67B-C8B41C217075}">
      <dgm:prSet phldrT="[Text]"/>
      <dgm:spPr>
        <a:solidFill>
          <a:schemeClr val="tx1">
            <a:lumMod val="50000"/>
            <a:lumOff val="50000"/>
            <a:alpha val="90000"/>
          </a:schemeClr>
        </a:solidFill>
      </dgm:spPr>
      <dgm:t>
        <a:bodyPr/>
        <a:lstStyle/>
        <a:p>
          <a:r>
            <a:rPr lang="en-AU" i="1" dirty="0"/>
            <a:t>“Who controls the past… controls the future; who controls the present, controls the past</a:t>
          </a:r>
          <a:r>
            <a:rPr lang="en-AU" dirty="0"/>
            <a:t>.” (pg. 34)</a:t>
          </a:r>
        </a:p>
      </dgm:t>
    </dgm:pt>
    <dgm:pt modelId="{3F4E8239-DC8B-4CEB-9D6F-BBDE2FD476A2}" type="parTrans" cxnId="{0842B25F-31EB-4241-AD4B-2584F808D687}">
      <dgm:prSet/>
      <dgm:spPr/>
      <dgm:t>
        <a:bodyPr/>
        <a:lstStyle/>
        <a:p>
          <a:endParaRPr lang="en-AU"/>
        </a:p>
      </dgm:t>
    </dgm:pt>
    <dgm:pt modelId="{6FFA60EB-FA24-4D4F-8442-0A90529FD553}" type="sibTrans" cxnId="{0842B25F-31EB-4241-AD4B-2584F808D687}">
      <dgm:prSet/>
      <dgm:spPr/>
      <dgm:t>
        <a:bodyPr/>
        <a:lstStyle/>
        <a:p>
          <a:endParaRPr lang="en-AU"/>
        </a:p>
      </dgm:t>
    </dgm:pt>
    <dgm:pt modelId="{799A9607-6570-4BA5-93F3-7E5B0744B4BC}">
      <dgm:prSet phldrT="[Text]"/>
      <dgm:spPr>
        <a:solidFill>
          <a:schemeClr val="tx1">
            <a:lumMod val="50000"/>
            <a:lumOff val="50000"/>
            <a:alpha val="90000"/>
          </a:schemeClr>
        </a:solidFill>
      </dgm:spPr>
      <dgm:t>
        <a:bodyPr/>
        <a:lstStyle/>
        <a:p>
          <a:r>
            <a:rPr lang="en-AU" dirty="0"/>
            <a:t>Examination Day </a:t>
          </a:r>
        </a:p>
        <a:p>
          <a:r>
            <a:rPr lang="en-AU" dirty="0"/>
            <a:t>“</a:t>
          </a:r>
          <a:r>
            <a:rPr lang="en-AU" i="1" dirty="0"/>
            <a:t>We regret to inform you that his intelligence quotient has exceeded the Government regulation</a:t>
          </a:r>
          <a:r>
            <a:rPr lang="en-AU" i="0" dirty="0"/>
            <a:t>” </a:t>
          </a:r>
          <a:endParaRPr lang="en-AU" dirty="0"/>
        </a:p>
      </dgm:t>
    </dgm:pt>
    <dgm:pt modelId="{AAC4A966-593B-495C-9BE0-3C24EB82CF3C}" type="parTrans" cxnId="{29A10485-F9D8-4366-9FA6-D4D1D5F16EF4}">
      <dgm:prSet/>
      <dgm:spPr/>
      <dgm:t>
        <a:bodyPr/>
        <a:lstStyle/>
        <a:p>
          <a:endParaRPr lang="en-AU"/>
        </a:p>
      </dgm:t>
    </dgm:pt>
    <dgm:pt modelId="{D577AFAC-438A-40C2-9615-F9B21027A667}" type="sibTrans" cxnId="{29A10485-F9D8-4366-9FA6-D4D1D5F16EF4}">
      <dgm:prSet/>
      <dgm:spPr/>
      <dgm:t>
        <a:bodyPr/>
        <a:lstStyle/>
        <a:p>
          <a:endParaRPr lang="en-AU"/>
        </a:p>
      </dgm:t>
    </dgm:pt>
    <dgm:pt modelId="{E79D000F-0DE3-4C3E-BEFE-F64E5C5C3856}">
      <dgm:prSet phldrT="[Text]"/>
      <dgm:spPr>
        <a:solidFill>
          <a:schemeClr val="tx1">
            <a:lumMod val="50000"/>
            <a:lumOff val="50000"/>
            <a:alpha val="90000"/>
          </a:schemeClr>
        </a:solidFill>
      </dgm:spPr>
      <dgm:t>
        <a:bodyPr/>
        <a:lstStyle/>
        <a:p>
          <a:r>
            <a:rPr lang="en-AU" i="0" dirty="0"/>
            <a:t>The Handmaid’s Tale </a:t>
          </a:r>
        </a:p>
        <a:p>
          <a:r>
            <a:rPr lang="en-AU" dirty="0"/>
            <a:t>“</a:t>
          </a:r>
          <a:r>
            <a:rPr lang="en-AU" i="1" dirty="0"/>
            <a:t>Our big mistake was teaching them to read. We won’t make that mistake again</a:t>
          </a:r>
          <a:r>
            <a:rPr lang="en-AU" i="0" dirty="0"/>
            <a:t>” </a:t>
          </a:r>
          <a:endParaRPr lang="en-AU" dirty="0"/>
        </a:p>
      </dgm:t>
    </dgm:pt>
    <dgm:pt modelId="{2F9AABF3-0FDB-41E5-886E-9A16E93AEBC3}" type="parTrans" cxnId="{9D423033-CA7D-4E1B-A6AE-EA4C5CC08036}">
      <dgm:prSet/>
      <dgm:spPr/>
      <dgm:t>
        <a:bodyPr/>
        <a:lstStyle/>
        <a:p>
          <a:endParaRPr lang="en-AU"/>
        </a:p>
      </dgm:t>
    </dgm:pt>
    <dgm:pt modelId="{E93FC0D6-8272-4041-8A1C-517F39EA0354}" type="sibTrans" cxnId="{9D423033-CA7D-4E1B-A6AE-EA4C5CC08036}">
      <dgm:prSet/>
      <dgm:spPr/>
      <dgm:t>
        <a:bodyPr/>
        <a:lstStyle/>
        <a:p>
          <a:endParaRPr lang="en-AU"/>
        </a:p>
      </dgm:t>
    </dgm:pt>
    <dgm:pt modelId="{5B069063-4870-4660-855D-3A314E5106B2}">
      <dgm:prSet phldrT="[Text]"/>
      <dgm:spPr>
        <a:solidFill>
          <a:schemeClr val="tx1">
            <a:lumMod val="50000"/>
            <a:lumOff val="50000"/>
            <a:alpha val="90000"/>
          </a:schemeClr>
        </a:solidFill>
      </dgm:spPr>
      <dgm:t>
        <a:bodyPr/>
        <a:lstStyle/>
        <a:p>
          <a:r>
            <a:rPr lang="en-AU" dirty="0"/>
            <a:t>1984</a:t>
          </a:r>
        </a:p>
        <a:p>
          <a:r>
            <a:rPr lang="en-AU" dirty="0"/>
            <a:t>“</a:t>
          </a:r>
          <a:r>
            <a:rPr lang="en-AU" i="1" dirty="0"/>
            <a:t>There was of course no way of knowing whether you were being watched at any given time</a:t>
          </a:r>
          <a:r>
            <a:rPr lang="en-AU" i="0" dirty="0"/>
            <a:t>” </a:t>
          </a:r>
          <a:endParaRPr lang="en-AU" dirty="0"/>
        </a:p>
      </dgm:t>
    </dgm:pt>
    <dgm:pt modelId="{9E7A5F05-A933-4364-8B3A-A8B8B94A540F}" type="parTrans" cxnId="{6159E013-ED10-4610-8532-3C1D54EEF46A}">
      <dgm:prSet/>
      <dgm:spPr/>
      <dgm:t>
        <a:bodyPr/>
        <a:lstStyle/>
        <a:p>
          <a:endParaRPr lang="en-AU"/>
        </a:p>
      </dgm:t>
    </dgm:pt>
    <dgm:pt modelId="{02C7DA44-9FB7-460C-B7EF-2D51B912E045}" type="sibTrans" cxnId="{6159E013-ED10-4610-8532-3C1D54EEF46A}">
      <dgm:prSet/>
      <dgm:spPr/>
      <dgm:t>
        <a:bodyPr/>
        <a:lstStyle/>
        <a:p>
          <a:endParaRPr lang="en-AU"/>
        </a:p>
      </dgm:t>
    </dgm:pt>
    <dgm:pt modelId="{EBD5F983-B1E7-4CA3-ADEE-8C51DC932F38}">
      <dgm:prSet phldrT="[Text]"/>
      <dgm:spPr>
        <a:solidFill>
          <a:schemeClr val="tx1">
            <a:lumMod val="50000"/>
            <a:lumOff val="50000"/>
            <a:alpha val="90000"/>
          </a:schemeClr>
        </a:solidFill>
      </dgm:spPr>
      <dgm:t>
        <a:bodyPr/>
        <a:lstStyle/>
        <a:p>
          <a:r>
            <a:rPr lang="en-AU" dirty="0"/>
            <a:t>“</a:t>
          </a:r>
          <a:r>
            <a:rPr lang="en-AU" i="1" dirty="0"/>
            <a:t>It was the police patrol, snooping into people’s windows</a:t>
          </a:r>
          <a:r>
            <a:rPr lang="en-AU" dirty="0"/>
            <a:t>”</a:t>
          </a:r>
        </a:p>
      </dgm:t>
    </dgm:pt>
    <dgm:pt modelId="{8641D7F5-B17A-49AB-A2AD-AA6A849E0AA6}" type="parTrans" cxnId="{F1DA2F0F-F37A-4DBB-BFC1-E2DE132D1ACD}">
      <dgm:prSet/>
      <dgm:spPr/>
      <dgm:t>
        <a:bodyPr/>
        <a:lstStyle/>
        <a:p>
          <a:endParaRPr lang="en-AU"/>
        </a:p>
      </dgm:t>
    </dgm:pt>
    <dgm:pt modelId="{B4A7B92E-43D7-48BB-BCF1-A13622AA796C}" type="sibTrans" cxnId="{F1DA2F0F-F37A-4DBB-BFC1-E2DE132D1ACD}">
      <dgm:prSet/>
      <dgm:spPr/>
      <dgm:t>
        <a:bodyPr/>
        <a:lstStyle/>
        <a:p>
          <a:endParaRPr lang="en-AU"/>
        </a:p>
      </dgm:t>
    </dgm:pt>
    <dgm:pt modelId="{5B89D64E-DBFD-42DA-A0D5-CA160D388C67}">
      <dgm:prSet phldrT="[Text]"/>
      <dgm:spPr>
        <a:solidFill>
          <a:schemeClr val="tx1">
            <a:lumMod val="50000"/>
            <a:lumOff val="50000"/>
            <a:alpha val="90000"/>
          </a:schemeClr>
        </a:solidFill>
      </dgm:spPr>
      <dgm:t>
        <a:bodyPr/>
        <a:lstStyle/>
        <a:p>
          <a:r>
            <a:rPr lang="en-AU" dirty="0"/>
            <a:t>Brave New World </a:t>
          </a:r>
        </a:p>
        <a:p>
          <a:r>
            <a:rPr lang="en-AU" dirty="0"/>
            <a:t>“</a:t>
          </a:r>
          <a:r>
            <a:rPr lang="en-AU" i="1" dirty="0"/>
            <a:t>The procession advanced; one by one the eggs were transferred from their test-tubes</a:t>
          </a:r>
          <a:r>
            <a:rPr lang="en-AU" i="0" dirty="0"/>
            <a:t>” (pg. 25)</a:t>
          </a:r>
          <a:endParaRPr lang="en-AU" dirty="0"/>
        </a:p>
      </dgm:t>
    </dgm:pt>
    <dgm:pt modelId="{9B377A2F-F992-4841-9050-9E256E04F743}" type="parTrans" cxnId="{0EA4F6EA-6634-4153-8A1E-738DF6DDD55E}">
      <dgm:prSet/>
      <dgm:spPr/>
      <dgm:t>
        <a:bodyPr/>
        <a:lstStyle/>
        <a:p>
          <a:endParaRPr lang="en-AU"/>
        </a:p>
      </dgm:t>
    </dgm:pt>
    <dgm:pt modelId="{64154BE1-1E07-4A0C-A122-60645D63C5B1}" type="sibTrans" cxnId="{0EA4F6EA-6634-4153-8A1E-738DF6DDD55E}">
      <dgm:prSet/>
      <dgm:spPr/>
      <dgm:t>
        <a:bodyPr/>
        <a:lstStyle/>
        <a:p>
          <a:endParaRPr lang="en-AU"/>
        </a:p>
      </dgm:t>
    </dgm:pt>
    <dgm:pt modelId="{B93ECD87-4A7E-4127-9632-AB1BE3A2CAE5}">
      <dgm:prSet phldrT="[Text]"/>
      <dgm:spPr>
        <a:solidFill>
          <a:schemeClr val="tx1">
            <a:lumMod val="50000"/>
            <a:lumOff val="50000"/>
            <a:alpha val="90000"/>
          </a:schemeClr>
        </a:solidFill>
      </dgm:spPr>
      <dgm:t>
        <a:bodyPr/>
        <a:lstStyle/>
        <a:p>
          <a:r>
            <a:rPr lang="en-AU" dirty="0"/>
            <a:t>The Ones Who Walk Away from Omelas</a:t>
          </a:r>
        </a:p>
        <a:p>
          <a:r>
            <a:rPr lang="en-AU" dirty="0"/>
            <a:t>“</a:t>
          </a:r>
          <a:r>
            <a:rPr lang="en-AU" i="1" dirty="0"/>
            <a:t>Got on without the stock exchange, the advertisement, the secret police, and the bomb”</a:t>
          </a:r>
          <a:endParaRPr lang="en-AU" dirty="0"/>
        </a:p>
      </dgm:t>
    </dgm:pt>
    <dgm:pt modelId="{59F72792-3811-4825-9D01-A1730AFA6966}" type="parTrans" cxnId="{D0CFFE9E-39B5-4D6B-B66A-788688CFF879}">
      <dgm:prSet/>
      <dgm:spPr/>
      <dgm:t>
        <a:bodyPr/>
        <a:lstStyle/>
        <a:p>
          <a:endParaRPr lang="en-AU"/>
        </a:p>
      </dgm:t>
    </dgm:pt>
    <dgm:pt modelId="{8A1F236C-0E7D-4AB1-B18F-456309510BEC}" type="sibTrans" cxnId="{D0CFFE9E-39B5-4D6B-B66A-788688CFF879}">
      <dgm:prSet/>
      <dgm:spPr/>
      <dgm:t>
        <a:bodyPr/>
        <a:lstStyle/>
        <a:p>
          <a:endParaRPr lang="en-AU"/>
        </a:p>
      </dgm:t>
    </dgm:pt>
    <dgm:pt modelId="{E7E17BDC-B824-4B5D-853A-DA501FD4401A}">
      <dgm:prSet phldrT="[Text]"/>
      <dgm:spPr>
        <a:solidFill>
          <a:schemeClr val="tx1">
            <a:lumMod val="50000"/>
            <a:lumOff val="50000"/>
            <a:alpha val="90000"/>
          </a:schemeClr>
        </a:solidFill>
      </dgm:spPr>
      <dgm:t>
        <a:bodyPr/>
        <a:lstStyle/>
        <a:p>
          <a:r>
            <a:rPr lang="en-AU" dirty="0"/>
            <a:t>The Pedestrian </a:t>
          </a:r>
        </a:p>
        <a:p>
          <a:r>
            <a:rPr lang="en-AU" dirty="0"/>
            <a:t>“</a:t>
          </a:r>
          <a:r>
            <a:rPr lang="en-AU" i="1" dirty="0"/>
            <a:t>The tombs ill-lit by television lights, where the people sat like the dead</a:t>
          </a:r>
          <a:r>
            <a:rPr lang="en-AU" i="0" dirty="0"/>
            <a:t>” </a:t>
          </a:r>
          <a:endParaRPr lang="en-AU" dirty="0"/>
        </a:p>
      </dgm:t>
    </dgm:pt>
    <dgm:pt modelId="{3BFA6CDF-5DE4-442E-B711-9A829294A67F}" type="parTrans" cxnId="{90E79300-AD37-47A4-958D-186DE58A9409}">
      <dgm:prSet/>
      <dgm:spPr/>
      <dgm:t>
        <a:bodyPr/>
        <a:lstStyle/>
        <a:p>
          <a:endParaRPr lang="en-AU"/>
        </a:p>
      </dgm:t>
    </dgm:pt>
    <dgm:pt modelId="{E499427B-6E3C-480A-97B5-C91581C98D84}" type="sibTrans" cxnId="{90E79300-AD37-47A4-958D-186DE58A9409}">
      <dgm:prSet/>
      <dgm:spPr/>
      <dgm:t>
        <a:bodyPr/>
        <a:lstStyle/>
        <a:p>
          <a:endParaRPr lang="en-AU"/>
        </a:p>
      </dgm:t>
    </dgm:pt>
    <dgm:pt modelId="{8854C632-12AB-4A6B-A71F-FEE3B85A23D3}">
      <dgm:prSet phldrT="[Text]"/>
      <dgm:spPr>
        <a:solidFill>
          <a:schemeClr val="tx1">
            <a:lumMod val="50000"/>
            <a:lumOff val="50000"/>
            <a:alpha val="90000"/>
          </a:schemeClr>
        </a:solidFill>
      </dgm:spPr>
      <dgm:t>
        <a:bodyPr/>
        <a:lstStyle/>
        <a:p>
          <a:r>
            <a:rPr lang="en-AU" i="1" dirty="0"/>
            <a:t>There is no hint that help will come from elsewhere to save us from ourselves</a:t>
          </a:r>
          <a:r>
            <a:rPr lang="en-AU" i="0" dirty="0"/>
            <a:t>” </a:t>
          </a:r>
          <a:endParaRPr lang="en-AU" i="1" dirty="0"/>
        </a:p>
      </dgm:t>
    </dgm:pt>
    <dgm:pt modelId="{062A7E74-AFA4-4BFF-9DD3-E7160464FFA9}" type="parTrans" cxnId="{58321516-ABEF-46AB-AB81-496119726A9D}">
      <dgm:prSet/>
      <dgm:spPr/>
      <dgm:t>
        <a:bodyPr/>
        <a:lstStyle/>
        <a:p>
          <a:endParaRPr lang="en-AU"/>
        </a:p>
      </dgm:t>
    </dgm:pt>
    <dgm:pt modelId="{4B83C18F-F6FD-4A34-8E75-F6205FCC88D0}" type="sibTrans" cxnId="{58321516-ABEF-46AB-AB81-496119726A9D}">
      <dgm:prSet/>
      <dgm:spPr/>
      <dgm:t>
        <a:bodyPr/>
        <a:lstStyle/>
        <a:p>
          <a:endParaRPr lang="en-AU"/>
        </a:p>
      </dgm:t>
    </dgm:pt>
    <dgm:pt modelId="{6DED2AB6-01CA-4724-B45D-BF1BB7A3187F}">
      <dgm:prSet phldrT="[Text]"/>
      <dgm:spPr>
        <a:solidFill>
          <a:schemeClr val="tx1">
            <a:lumMod val="50000"/>
            <a:lumOff val="50000"/>
            <a:alpha val="90000"/>
          </a:schemeClr>
        </a:solidFill>
      </dgm:spPr>
      <dgm:t>
        <a:bodyPr/>
        <a:lstStyle/>
        <a:p>
          <a:r>
            <a:rPr lang="en-AU" i="0" dirty="0"/>
            <a:t>“</a:t>
          </a:r>
          <a:r>
            <a:rPr lang="en-AU" i="1" dirty="0"/>
            <a:t>To preserve and cherish the only home we’ve ever known</a:t>
          </a:r>
          <a:r>
            <a:rPr lang="en-AU" i="0" dirty="0"/>
            <a:t>” </a:t>
          </a:r>
          <a:endParaRPr lang="en-AU" dirty="0"/>
        </a:p>
      </dgm:t>
    </dgm:pt>
    <dgm:pt modelId="{C3E5D6CB-1B9C-4E6F-B8B7-12483FF8067C}" type="parTrans" cxnId="{683F1AC3-DFF8-44B4-9F7D-86362C26DCA3}">
      <dgm:prSet/>
      <dgm:spPr/>
      <dgm:t>
        <a:bodyPr/>
        <a:lstStyle/>
        <a:p>
          <a:endParaRPr lang="en-AU"/>
        </a:p>
      </dgm:t>
    </dgm:pt>
    <dgm:pt modelId="{41C9BA24-0C67-4960-9FBC-48560FA9241B}" type="sibTrans" cxnId="{683F1AC3-DFF8-44B4-9F7D-86362C26DCA3}">
      <dgm:prSet/>
      <dgm:spPr/>
      <dgm:t>
        <a:bodyPr/>
        <a:lstStyle/>
        <a:p>
          <a:endParaRPr lang="en-AU"/>
        </a:p>
      </dgm:t>
    </dgm:pt>
    <dgm:pt modelId="{844F0786-473B-4E01-A8C2-71F979CD07DA}">
      <dgm:prSet phldrT="[Text]"/>
      <dgm:spPr>
        <a:solidFill>
          <a:schemeClr val="tx1">
            <a:lumMod val="50000"/>
            <a:lumOff val="50000"/>
            <a:alpha val="90000"/>
          </a:schemeClr>
        </a:solidFill>
      </dgm:spPr>
      <dgm:t>
        <a:bodyPr/>
        <a:lstStyle/>
        <a:p>
          <a:r>
            <a:rPr lang="en-AU" dirty="0"/>
            <a:t>“</a:t>
          </a:r>
          <a:r>
            <a:rPr lang="en-AU" i="1" dirty="0"/>
            <a:t>Where there is equality there can be sanity. Sooner or later is would happen: strength would change into consciousness</a:t>
          </a:r>
          <a:r>
            <a:rPr lang="en-AU" i="0" dirty="0"/>
            <a:t>” (pg. 220)</a:t>
          </a:r>
          <a:endParaRPr lang="en-AU" dirty="0"/>
        </a:p>
      </dgm:t>
    </dgm:pt>
    <dgm:pt modelId="{8E92AFEE-7036-49F5-AEFF-CC8DFC28CA91}" type="parTrans" cxnId="{B50180D0-F928-4B39-8F79-409A536DBDB8}">
      <dgm:prSet/>
      <dgm:spPr/>
      <dgm:t>
        <a:bodyPr/>
        <a:lstStyle/>
        <a:p>
          <a:endParaRPr lang="en-AU"/>
        </a:p>
      </dgm:t>
    </dgm:pt>
    <dgm:pt modelId="{E45B7345-AEEE-4684-B8EB-5DD4351C2301}" type="sibTrans" cxnId="{B50180D0-F928-4B39-8F79-409A536DBDB8}">
      <dgm:prSet/>
      <dgm:spPr/>
      <dgm:t>
        <a:bodyPr/>
        <a:lstStyle/>
        <a:p>
          <a:endParaRPr lang="en-AU"/>
        </a:p>
      </dgm:t>
    </dgm:pt>
    <dgm:pt modelId="{8E0A19DF-307F-4520-90F2-6D1566F783DC}">
      <dgm:prSet phldrT="[Text]"/>
      <dgm:spPr>
        <a:solidFill>
          <a:schemeClr val="tx1">
            <a:lumMod val="50000"/>
            <a:lumOff val="50000"/>
            <a:alpha val="90000"/>
          </a:schemeClr>
        </a:solidFill>
      </dgm:spPr>
      <dgm:t>
        <a:bodyPr/>
        <a:lstStyle/>
        <a:p>
          <a:r>
            <a:rPr lang="en-AU" i="0" dirty="0"/>
            <a:t>The Handmaid’s Tale </a:t>
          </a:r>
        </a:p>
        <a:p>
          <a:r>
            <a:rPr lang="en-AU" i="1" dirty="0"/>
            <a:t>“Our job is not to censure, but to understand</a:t>
          </a:r>
          <a:r>
            <a:rPr lang="en-AU" i="0" dirty="0"/>
            <a:t>”</a:t>
          </a:r>
          <a:endParaRPr lang="en-AU" i="1" dirty="0"/>
        </a:p>
      </dgm:t>
    </dgm:pt>
    <dgm:pt modelId="{08AF2FA8-C0C0-4280-BE6C-B457A38B0599}" type="parTrans" cxnId="{F0F7B80B-A63A-4403-842B-7244B53C9393}">
      <dgm:prSet/>
      <dgm:spPr/>
      <dgm:t>
        <a:bodyPr/>
        <a:lstStyle/>
        <a:p>
          <a:endParaRPr lang="en-AU"/>
        </a:p>
      </dgm:t>
    </dgm:pt>
    <dgm:pt modelId="{B0427E8E-B334-48AE-A659-44FFB92E1474}" type="sibTrans" cxnId="{F0F7B80B-A63A-4403-842B-7244B53C9393}">
      <dgm:prSet/>
      <dgm:spPr/>
      <dgm:t>
        <a:bodyPr/>
        <a:lstStyle/>
        <a:p>
          <a:endParaRPr lang="en-AU"/>
        </a:p>
      </dgm:t>
    </dgm:pt>
    <dgm:pt modelId="{45343383-89C9-47E2-AD00-5E19A62DF21F}">
      <dgm:prSet phldrT="[Text]"/>
      <dgm:spPr>
        <a:solidFill>
          <a:schemeClr val="tx1">
            <a:lumMod val="50000"/>
            <a:lumOff val="50000"/>
            <a:alpha val="90000"/>
          </a:schemeClr>
        </a:solidFill>
      </dgm:spPr>
      <dgm:t>
        <a:bodyPr/>
        <a:lstStyle/>
        <a:p>
          <a:r>
            <a:rPr lang="en-AU" dirty="0"/>
            <a:t>1984</a:t>
          </a:r>
        </a:p>
        <a:p>
          <a:r>
            <a:rPr lang="en-AU" dirty="0"/>
            <a:t>“</a:t>
          </a:r>
          <a:r>
            <a:rPr lang="en-AU" i="1" dirty="0"/>
            <a:t>If there was hope, it lay in the proles!</a:t>
          </a:r>
          <a:r>
            <a:rPr lang="en-AU" i="0" dirty="0"/>
            <a:t>” (pg. 220) </a:t>
          </a:r>
          <a:endParaRPr lang="en-AU" dirty="0"/>
        </a:p>
      </dgm:t>
    </dgm:pt>
    <dgm:pt modelId="{C8003724-A10C-4A5F-BF8E-4C2548BC8240}" type="parTrans" cxnId="{1E0546D2-02A5-48A7-9320-59195DAC2194}">
      <dgm:prSet/>
      <dgm:spPr/>
      <dgm:t>
        <a:bodyPr/>
        <a:lstStyle/>
        <a:p>
          <a:endParaRPr lang="en-AU"/>
        </a:p>
      </dgm:t>
    </dgm:pt>
    <dgm:pt modelId="{5F1BCD18-961C-457C-9290-892156DC3147}" type="sibTrans" cxnId="{1E0546D2-02A5-48A7-9320-59195DAC2194}">
      <dgm:prSet/>
      <dgm:spPr/>
      <dgm:t>
        <a:bodyPr/>
        <a:lstStyle/>
        <a:p>
          <a:endParaRPr lang="en-AU"/>
        </a:p>
      </dgm:t>
    </dgm:pt>
    <dgm:pt modelId="{A1EFF1AF-233B-4960-8237-307DB4F45C25}" type="pres">
      <dgm:prSet presAssocID="{145ABE72-8F02-44FC-BE69-1AE4FE857D1D}" presName="Name0" presStyleCnt="0">
        <dgm:presLayoutVars>
          <dgm:dir/>
          <dgm:animLvl val="lvl"/>
          <dgm:resizeHandles val="exact"/>
        </dgm:presLayoutVars>
      </dgm:prSet>
      <dgm:spPr/>
    </dgm:pt>
    <dgm:pt modelId="{38D64452-102B-478F-A54D-F43F18F28FB6}" type="pres">
      <dgm:prSet presAssocID="{1B9C9D2B-8D74-4C2A-88BF-B1082C49B22D}" presName="boxAndChildren" presStyleCnt="0"/>
      <dgm:spPr/>
    </dgm:pt>
    <dgm:pt modelId="{EA58BEA8-9C5B-4C6C-B893-BE7C9F794D4C}" type="pres">
      <dgm:prSet presAssocID="{1B9C9D2B-8D74-4C2A-88BF-B1082C49B22D}" presName="parentTextBox" presStyleLbl="node1" presStyleIdx="0" presStyleCnt="3"/>
      <dgm:spPr/>
    </dgm:pt>
    <dgm:pt modelId="{AD2F9523-22CA-42D1-BB9B-7F0432BB4B00}" type="pres">
      <dgm:prSet presAssocID="{1B9C9D2B-8D74-4C2A-88BF-B1082C49B22D}" presName="entireBox" presStyleLbl="node1" presStyleIdx="0" presStyleCnt="3"/>
      <dgm:spPr/>
    </dgm:pt>
    <dgm:pt modelId="{E7022642-BC01-425F-89AE-575EB8A1FD7B}" type="pres">
      <dgm:prSet presAssocID="{1B9C9D2B-8D74-4C2A-88BF-B1082C49B22D}" presName="descendantBox" presStyleCnt="0"/>
      <dgm:spPr/>
    </dgm:pt>
    <dgm:pt modelId="{F25A32C6-A548-418E-BB84-D0E03AB76ACF}" type="pres">
      <dgm:prSet presAssocID="{62AA0C47-95CD-4871-84C6-30A9CA6F0142}" presName="childTextBox" presStyleLbl="fgAccFollowNode1" presStyleIdx="0" presStyleCnt="21">
        <dgm:presLayoutVars>
          <dgm:bulletEnabled val="1"/>
        </dgm:presLayoutVars>
      </dgm:prSet>
      <dgm:spPr/>
    </dgm:pt>
    <dgm:pt modelId="{64A95600-04F2-4BBC-93A6-7C7186528FE1}" type="pres">
      <dgm:prSet presAssocID="{8854C632-12AB-4A6B-A71F-FEE3B85A23D3}" presName="childTextBox" presStyleLbl="fgAccFollowNode1" presStyleIdx="1" presStyleCnt="21">
        <dgm:presLayoutVars>
          <dgm:bulletEnabled val="1"/>
        </dgm:presLayoutVars>
      </dgm:prSet>
      <dgm:spPr/>
    </dgm:pt>
    <dgm:pt modelId="{98D4035E-709B-4B19-8485-B3493F5D7C0A}" type="pres">
      <dgm:prSet presAssocID="{6DED2AB6-01CA-4724-B45D-BF1BB7A3187F}" presName="childTextBox" presStyleLbl="fgAccFollowNode1" presStyleIdx="2" presStyleCnt="21">
        <dgm:presLayoutVars>
          <dgm:bulletEnabled val="1"/>
        </dgm:presLayoutVars>
      </dgm:prSet>
      <dgm:spPr/>
    </dgm:pt>
    <dgm:pt modelId="{C2D07C4D-F75F-41DB-BC61-087A96C7A1BE}" type="pres">
      <dgm:prSet presAssocID="{45343383-89C9-47E2-AD00-5E19A62DF21F}" presName="childTextBox" presStyleLbl="fgAccFollowNode1" presStyleIdx="3" presStyleCnt="21">
        <dgm:presLayoutVars>
          <dgm:bulletEnabled val="1"/>
        </dgm:presLayoutVars>
      </dgm:prSet>
      <dgm:spPr/>
    </dgm:pt>
    <dgm:pt modelId="{7264FFB0-73D8-4857-99EE-6EE0E9D33B6F}" type="pres">
      <dgm:prSet presAssocID="{844F0786-473B-4E01-A8C2-71F979CD07DA}" presName="childTextBox" presStyleLbl="fgAccFollowNode1" presStyleIdx="4" presStyleCnt="21">
        <dgm:presLayoutVars>
          <dgm:bulletEnabled val="1"/>
        </dgm:presLayoutVars>
      </dgm:prSet>
      <dgm:spPr/>
    </dgm:pt>
    <dgm:pt modelId="{921D6426-D418-48A6-8D24-E0F3151E607C}" type="pres">
      <dgm:prSet presAssocID="{8E0A19DF-307F-4520-90F2-6D1566F783DC}" presName="childTextBox" presStyleLbl="fgAccFollowNode1" presStyleIdx="5" presStyleCnt="21">
        <dgm:presLayoutVars>
          <dgm:bulletEnabled val="1"/>
        </dgm:presLayoutVars>
      </dgm:prSet>
      <dgm:spPr/>
    </dgm:pt>
    <dgm:pt modelId="{EF6A72BB-B66E-40DC-BE8F-F992D2CD1712}" type="pres">
      <dgm:prSet presAssocID="{DC7CAB11-EB13-49BE-BBC6-1ED392C89BBD}" presName="childTextBox" presStyleLbl="fgAccFollowNode1" presStyleIdx="6" presStyleCnt="21">
        <dgm:presLayoutVars>
          <dgm:bulletEnabled val="1"/>
        </dgm:presLayoutVars>
      </dgm:prSet>
      <dgm:spPr/>
    </dgm:pt>
    <dgm:pt modelId="{8023A252-EF06-4739-8710-BC9FB8A58E75}" type="pres">
      <dgm:prSet presAssocID="{6B72F6D1-6CDC-4579-B9D9-6C9647EF305F}" presName="sp" presStyleCnt="0"/>
      <dgm:spPr/>
    </dgm:pt>
    <dgm:pt modelId="{4AE4BA51-08AB-4A3C-A445-69430BE5A87C}" type="pres">
      <dgm:prSet presAssocID="{71D33A5B-A37B-4F8F-8B36-D6BB953835A9}" presName="arrowAndChildren" presStyleCnt="0"/>
      <dgm:spPr/>
    </dgm:pt>
    <dgm:pt modelId="{75560A12-143D-41C6-8F4E-2A3687EB633E}" type="pres">
      <dgm:prSet presAssocID="{71D33A5B-A37B-4F8F-8B36-D6BB953835A9}" presName="parentTextArrow" presStyleLbl="node1" presStyleIdx="0" presStyleCnt="3"/>
      <dgm:spPr/>
    </dgm:pt>
    <dgm:pt modelId="{6113E75F-0505-4555-BBE3-38512F404D79}" type="pres">
      <dgm:prSet presAssocID="{71D33A5B-A37B-4F8F-8B36-D6BB953835A9}" presName="arrow" presStyleLbl="node1" presStyleIdx="1" presStyleCnt="3"/>
      <dgm:spPr/>
    </dgm:pt>
    <dgm:pt modelId="{AE00022C-831D-4D63-9BCB-F6F88A6DC604}" type="pres">
      <dgm:prSet presAssocID="{71D33A5B-A37B-4F8F-8B36-D6BB953835A9}" presName="descendantArrow" presStyleCnt="0"/>
      <dgm:spPr/>
    </dgm:pt>
    <dgm:pt modelId="{1A8E1EC2-1A92-44F0-ABA4-5527845DCA69}" type="pres">
      <dgm:prSet presAssocID="{4A9D0CE8-7D64-4720-8DE9-E51C450793CD}" presName="childTextArrow" presStyleLbl="fgAccFollowNode1" presStyleIdx="7" presStyleCnt="21">
        <dgm:presLayoutVars>
          <dgm:bulletEnabled val="1"/>
        </dgm:presLayoutVars>
      </dgm:prSet>
      <dgm:spPr/>
    </dgm:pt>
    <dgm:pt modelId="{22C61DC9-BA25-4D7A-8BC1-B39DDAD9FFD3}" type="pres">
      <dgm:prSet presAssocID="{5B069063-4870-4660-855D-3A314E5106B2}" presName="childTextArrow" presStyleLbl="fgAccFollowNode1" presStyleIdx="8" presStyleCnt="21">
        <dgm:presLayoutVars>
          <dgm:bulletEnabled val="1"/>
        </dgm:presLayoutVars>
      </dgm:prSet>
      <dgm:spPr/>
    </dgm:pt>
    <dgm:pt modelId="{5593A600-F971-4DD1-B081-DB541E428BF6}" type="pres">
      <dgm:prSet presAssocID="{EBD5F983-B1E7-4CA3-ADEE-8C51DC932F38}" presName="childTextArrow" presStyleLbl="fgAccFollowNode1" presStyleIdx="9" presStyleCnt="21">
        <dgm:presLayoutVars>
          <dgm:bulletEnabled val="1"/>
        </dgm:presLayoutVars>
      </dgm:prSet>
      <dgm:spPr/>
    </dgm:pt>
    <dgm:pt modelId="{52E1C241-4394-4C52-B581-9416EB976DE5}" type="pres">
      <dgm:prSet presAssocID="{5B89D64E-DBFD-42DA-A0D5-CA160D388C67}" presName="childTextArrow" presStyleLbl="fgAccFollowNode1" presStyleIdx="10" presStyleCnt="21">
        <dgm:presLayoutVars>
          <dgm:bulletEnabled val="1"/>
        </dgm:presLayoutVars>
      </dgm:prSet>
      <dgm:spPr/>
    </dgm:pt>
    <dgm:pt modelId="{443DA607-B067-4BA4-A0D3-5FB740B700E4}" type="pres">
      <dgm:prSet presAssocID="{B93ECD87-4A7E-4127-9632-AB1BE3A2CAE5}" presName="childTextArrow" presStyleLbl="fgAccFollowNode1" presStyleIdx="11" presStyleCnt="21">
        <dgm:presLayoutVars>
          <dgm:bulletEnabled val="1"/>
        </dgm:presLayoutVars>
      </dgm:prSet>
      <dgm:spPr/>
    </dgm:pt>
    <dgm:pt modelId="{EDB9E2DA-3348-4570-9BCB-7AD7B01E6049}" type="pres">
      <dgm:prSet presAssocID="{E7E17BDC-B824-4B5D-853A-DA501FD4401A}" presName="childTextArrow" presStyleLbl="fgAccFollowNode1" presStyleIdx="12" presStyleCnt="21">
        <dgm:presLayoutVars>
          <dgm:bulletEnabled val="1"/>
        </dgm:presLayoutVars>
      </dgm:prSet>
      <dgm:spPr/>
    </dgm:pt>
    <dgm:pt modelId="{19C7F49E-1675-4D63-A0CC-7390FE977479}" type="pres">
      <dgm:prSet presAssocID="{77306E16-2DF1-4954-80ED-B6ADB0FF439F}" presName="childTextArrow" presStyleLbl="fgAccFollowNode1" presStyleIdx="13" presStyleCnt="21" custLinFactNeighborY="-2063">
        <dgm:presLayoutVars>
          <dgm:bulletEnabled val="1"/>
        </dgm:presLayoutVars>
      </dgm:prSet>
      <dgm:spPr/>
    </dgm:pt>
    <dgm:pt modelId="{49D180F1-4489-4DB5-9181-6A591487F4B6}" type="pres">
      <dgm:prSet presAssocID="{17AA6FA7-6246-4138-97F3-D2647DFE6CC8}" presName="sp" presStyleCnt="0"/>
      <dgm:spPr/>
    </dgm:pt>
    <dgm:pt modelId="{F29B759A-2986-46D6-A40D-5B5543BB211A}" type="pres">
      <dgm:prSet presAssocID="{552A9215-B5BA-42F2-9ACE-42C66087A6C0}" presName="arrowAndChildren" presStyleCnt="0"/>
      <dgm:spPr/>
    </dgm:pt>
    <dgm:pt modelId="{B49330A7-249D-4E17-AD6C-11DD79E76603}" type="pres">
      <dgm:prSet presAssocID="{552A9215-B5BA-42F2-9ACE-42C66087A6C0}" presName="parentTextArrow" presStyleLbl="node1" presStyleIdx="1" presStyleCnt="3"/>
      <dgm:spPr/>
    </dgm:pt>
    <dgm:pt modelId="{C866AB4C-FB28-4CFD-9DCE-CD4A2DF04F82}" type="pres">
      <dgm:prSet presAssocID="{552A9215-B5BA-42F2-9ACE-42C66087A6C0}" presName="arrow" presStyleLbl="node1" presStyleIdx="2" presStyleCnt="3" custLinFactNeighborX="0" custLinFactNeighborY="-892"/>
      <dgm:spPr/>
    </dgm:pt>
    <dgm:pt modelId="{BEC1040C-26D3-4857-92D5-6671C476DED0}" type="pres">
      <dgm:prSet presAssocID="{552A9215-B5BA-42F2-9ACE-42C66087A6C0}" presName="descendantArrow" presStyleCnt="0"/>
      <dgm:spPr/>
    </dgm:pt>
    <dgm:pt modelId="{506D7039-3382-43BB-9F1B-F9B093F8324F}" type="pres">
      <dgm:prSet presAssocID="{148CF163-8E1F-43F7-B254-66BF4AF79CC4}" presName="childTextArrow" presStyleLbl="fgAccFollowNode1" presStyleIdx="14" presStyleCnt="21">
        <dgm:presLayoutVars>
          <dgm:bulletEnabled val="1"/>
        </dgm:presLayoutVars>
      </dgm:prSet>
      <dgm:spPr/>
    </dgm:pt>
    <dgm:pt modelId="{5929FECA-E148-4E85-809E-613300A48F72}" type="pres">
      <dgm:prSet presAssocID="{32EA71F6-B1CD-4E4F-B417-89091794905E}" presName="childTextArrow" presStyleLbl="fgAccFollowNode1" presStyleIdx="15" presStyleCnt="21">
        <dgm:presLayoutVars>
          <dgm:bulletEnabled val="1"/>
        </dgm:presLayoutVars>
      </dgm:prSet>
      <dgm:spPr/>
    </dgm:pt>
    <dgm:pt modelId="{22F638C6-FE85-4989-8B18-805A1D89FE59}" type="pres">
      <dgm:prSet presAssocID="{C8A539C9-99A7-4459-A318-D9CE4D4872E7}" presName="childTextArrow" presStyleLbl="fgAccFollowNode1" presStyleIdx="16" presStyleCnt="21">
        <dgm:presLayoutVars>
          <dgm:bulletEnabled val="1"/>
        </dgm:presLayoutVars>
      </dgm:prSet>
      <dgm:spPr/>
    </dgm:pt>
    <dgm:pt modelId="{7B68CF69-6366-4525-89E5-27BB17A111C5}" type="pres">
      <dgm:prSet presAssocID="{444568F2-DCEE-41F8-B67B-C8B41C217075}" presName="childTextArrow" presStyleLbl="fgAccFollowNode1" presStyleIdx="17" presStyleCnt="21">
        <dgm:presLayoutVars>
          <dgm:bulletEnabled val="1"/>
        </dgm:presLayoutVars>
      </dgm:prSet>
      <dgm:spPr/>
    </dgm:pt>
    <dgm:pt modelId="{356F1E32-E1FF-4046-AFED-AF735C16A3A6}" type="pres">
      <dgm:prSet presAssocID="{799A9607-6570-4BA5-93F3-7E5B0744B4BC}" presName="childTextArrow" presStyleLbl="fgAccFollowNode1" presStyleIdx="18" presStyleCnt="21">
        <dgm:presLayoutVars>
          <dgm:bulletEnabled val="1"/>
        </dgm:presLayoutVars>
      </dgm:prSet>
      <dgm:spPr/>
    </dgm:pt>
    <dgm:pt modelId="{9E6F7A66-0FD0-4DC1-85A7-E93032457DD8}" type="pres">
      <dgm:prSet presAssocID="{E79D000F-0DE3-4C3E-BEFE-F64E5C5C3856}" presName="childTextArrow" presStyleLbl="fgAccFollowNode1" presStyleIdx="19" presStyleCnt="21">
        <dgm:presLayoutVars>
          <dgm:bulletEnabled val="1"/>
        </dgm:presLayoutVars>
      </dgm:prSet>
      <dgm:spPr/>
    </dgm:pt>
    <dgm:pt modelId="{D2C32850-AE3A-4FF9-85DC-8E60ECE1A21C}" type="pres">
      <dgm:prSet presAssocID="{3F571A36-8BAF-4B9D-A92A-3665F91469C2}" presName="childTextArrow" presStyleLbl="fgAccFollowNode1" presStyleIdx="20" presStyleCnt="21">
        <dgm:presLayoutVars>
          <dgm:bulletEnabled val="1"/>
        </dgm:presLayoutVars>
      </dgm:prSet>
      <dgm:spPr/>
    </dgm:pt>
  </dgm:ptLst>
  <dgm:cxnLst>
    <dgm:cxn modelId="{90E79300-AD37-47A4-958D-186DE58A9409}" srcId="{71D33A5B-A37B-4F8F-8B36-D6BB953835A9}" destId="{E7E17BDC-B824-4B5D-853A-DA501FD4401A}" srcOrd="5" destOrd="0" parTransId="{3BFA6CDF-5DE4-442E-B711-9A829294A67F}" sibTransId="{E499427B-6E3C-480A-97B5-C91581C98D84}"/>
    <dgm:cxn modelId="{C078C501-A5F6-4C34-8511-C62849027E84}" type="presOf" srcId="{5B89D64E-DBFD-42DA-A0D5-CA160D388C67}" destId="{52E1C241-4394-4C52-B581-9416EB976DE5}" srcOrd="0" destOrd="0" presId="urn:microsoft.com/office/officeart/2005/8/layout/process4"/>
    <dgm:cxn modelId="{F0F7B80B-A63A-4403-842B-7244B53C9393}" srcId="{1B9C9D2B-8D74-4C2A-88BF-B1082C49B22D}" destId="{8E0A19DF-307F-4520-90F2-6D1566F783DC}" srcOrd="5" destOrd="0" parTransId="{08AF2FA8-C0C0-4280-BE6C-B457A38B0599}" sibTransId="{B0427E8E-B334-48AE-A659-44FFB92E1474}"/>
    <dgm:cxn modelId="{F1DA2F0F-F37A-4DBB-BFC1-E2DE132D1ACD}" srcId="{71D33A5B-A37B-4F8F-8B36-D6BB953835A9}" destId="{EBD5F983-B1E7-4CA3-ADEE-8C51DC932F38}" srcOrd="2" destOrd="0" parTransId="{8641D7F5-B17A-49AB-A2AD-AA6A849E0AA6}" sibTransId="{B4A7B92E-43D7-48BB-BCF1-A13622AA796C}"/>
    <dgm:cxn modelId="{6159E013-ED10-4610-8532-3C1D54EEF46A}" srcId="{71D33A5B-A37B-4F8F-8B36-D6BB953835A9}" destId="{5B069063-4870-4660-855D-3A314E5106B2}" srcOrd="1" destOrd="0" parTransId="{9E7A5F05-A933-4364-8B3A-A8B8B94A540F}" sibTransId="{02C7DA44-9FB7-460C-B7EF-2D51B912E045}"/>
    <dgm:cxn modelId="{58321516-ABEF-46AB-AB81-496119726A9D}" srcId="{1B9C9D2B-8D74-4C2A-88BF-B1082C49B22D}" destId="{8854C632-12AB-4A6B-A71F-FEE3B85A23D3}" srcOrd="1" destOrd="0" parTransId="{062A7E74-AFA4-4BFF-9DD3-E7160464FFA9}" sibTransId="{4B83C18F-F6FD-4A34-8E75-F6205FCC88D0}"/>
    <dgm:cxn modelId="{81037519-9E31-4731-8F8F-2A5F23F7FB68}" srcId="{552A9215-B5BA-42F2-9ACE-42C66087A6C0}" destId="{148CF163-8E1F-43F7-B254-66BF4AF79CC4}" srcOrd="0" destOrd="0" parTransId="{EB54CC65-774C-49CB-BE41-0EEE01155749}" sibTransId="{94139E46-2426-42B4-9F05-37FEB7AD39B9}"/>
    <dgm:cxn modelId="{225CF61A-D839-4C55-8A56-29BB21CE15FB}" type="presOf" srcId="{62AA0C47-95CD-4871-84C6-30A9CA6F0142}" destId="{F25A32C6-A548-418E-BB84-D0E03AB76ACF}" srcOrd="0" destOrd="0" presId="urn:microsoft.com/office/officeart/2005/8/layout/process4"/>
    <dgm:cxn modelId="{2F473620-C343-42D1-8879-73642FDE7CE7}" srcId="{145ABE72-8F02-44FC-BE69-1AE4FE857D1D}" destId="{1B9C9D2B-8D74-4C2A-88BF-B1082C49B22D}" srcOrd="2" destOrd="0" parTransId="{6F069898-6C0C-498F-9351-822DC388C31D}" sibTransId="{A62397E9-19DF-457A-B1D9-3790972ADD2A}"/>
    <dgm:cxn modelId="{0208EB29-BB14-4938-B91B-BBAE0C335EA5}" type="presOf" srcId="{1B9C9D2B-8D74-4C2A-88BF-B1082C49B22D}" destId="{EA58BEA8-9C5B-4C6C-B893-BE7C9F794D4C}" srcOrd="0" destOrd="0" presId="urn:microsoft.com/office/officeart/2005/8/layout/process4"/>
    <dgm:cxn modelId="{A4FD6E2E-25FA-45FA-9A73-A2CEF3EB8533}" srcId="{145ABE72-8F02-44FC-BE69-1AE4FE857D1D}" destId="{552A9215-B5BA-42F2-9ACE-42C66087A6C0}" srcOrd="0" destOrd="0" parTransId="{080FD6DD-A3A6-43B9-AC06-287CD57A9661}" sibTransId="{17AA6FA7-6246-4138-97F3-D2647DFE6CC8}"/>
    <dgm:cxn modelId="{30B90531-1638-4C47-9990-C525CDD1E771}" type="presOf" srcId="{1B9C9D2B-8D74-4C2A-88BF-B1082C49B22D}" destId="{AD2F9523-22CA-42D1-BB9B-7F0432BB4B00}" srcOrd="1" destOrd="0" presId="urn:microsoft.com/office/officeart/2005/8/layout/process4"/>
    <dgm:cxn modelId="{E9351432-02B4-44F5-A1D5-62A8A3E73032}" type="presOf" srcId="{148CF163-8E1F-43F7-B254-66BF4AF79CC4}" destId="{506D7039-3382-43BB-9F1B-F9B093F8324F}" srcOrd="0" destOrd="0" presId="urn:microsoft.com/office/officeart/2005/8/layout/process4"/>
    <dgm:cxn modelId="{9D423033-CA7D-4E1B-A6AE-EA4C5CC08036}" srcId="{552A9215-B5BA-42F2-9ACE-42C66087A6C0}" destId="{E79D000F-0DE3-4C3E-BEFE-F64E5C5C3856}" srcOrd="5" destOrd="0" parTransId="{2F9AABF3-0FDB-41E5-886E-9A16E93AEBC3}" sibTransId="{E93FC0D6-8272-4041-8A1C-517F39EA0354}"/>
    <dgm:cxn modelId="{EA897C39-4587-4823-B6DB-0BAE3C7E572A}" srcId="{71D33A5B-A37B-4F8F-8B36-D6BB953835A9}" destId="{77306E16-2DF1-4954-80ED-B6ADB0FF439F}" srcOrd="6" destOrd="0" parTransId="{30969146-086C-4FD1-A331-4C473C6A4A7B}" sibTransId="{9821432D-366A-44DC-BE24-D7A55EFECD35}"/>
    <dgm:cxn modelId="{AECA5B3A-1610-45E6-80E0-54EFF5046C63}" type="presOf" srcId="{8854C632-12AB-4A6B-A71F-FEE3B85A23D3}" destId="{64A95600-04F2-4BBC-93A6-7C7186528FE1}" srcOrd="0" destOrd="0" presId="urn:microsoft.com/office/officeart/2005/8/layout/process4"/>
    <dgm:cxn modelId="{9364B85D-9872-4D38-96A1-F191621AF6AB}" type="presOf" srcId="{844F0786-473B-4E01-A8C2-71F979CD07DA}" destId="{7264FFB0-73D8-4857-99EE-6EE0E9D33B6F}" srcOrd="0" destOrd="0" presId="urn:microsoft.com/office/officeart/2005/8/layout/process4"/>
    <dgm:cxn modelId="{0842B25F-31EB-4241-AD4B-2584F808D687}" srcId="{552A9215-B5BA-42F2-9ACE-42C66087A6C0}" destId="{444568F2-DCEE-41F8-B67B-C8B41C217075}" srcOrd="3" destOrd="0" parTransId="{3F4E8239-DC8B-4CEB-9D6F-BBDE2FD476A2}" sibTransId="{6FFA60EB-FA24-4D4F-8442-0A90529FD553}"/>
    <dgm:cxn modelId="{EB392E63-C53B-414C-B635-902D53CAA311}" type="presOf" srcId="{EBD5F983-B1E7-4CA3-ADEE-8C51DC932F38}" destId="{5593A600-F971-4DD1-B081-DB541E428BF6}" srcOrd="0" destOrd="0" presId="urn:microsoft.com/office/officeart/2005/8/layout/process4"/>
    <dgm:cxn modelId="{7636524A-F4E6-407D-B752-A204DDE83802}" type="presOf" srcId="{799A9607-6570-4BA5-93F3-7E5B0744B4BC}" destId="{356F1E32-E1FF-4046-AFED-AF735C16A3A6}" srcOrd="0" destOrd="0" presId="urn:microsoft.com/office/officeart/2005/8/layout/process4"/>
    <dgm:cxn modelId="{0A15F46D-C6DB-4E4E-B399-D931F1282D10}" type="presOf" srcId="{C8A539C9-99A7-4459-A318-D9CE4D4872E7}" destId="{22F638C6-FE85-4989-8B18-805A1D89FE59}" srcOrd="0" destOrd="0" presId="urn:microsoft.com/office/officeart/2005/8/layout/process4"/>
    <dgm:cxn modelId="{548DD36F-45FC-47B3-B3E7-92C2E079FFF5}" type="presOf" srcId="{444568F2-DCEE-41F8-B67B-C8B41C217075}" destId="{7B68CF69-6366-4525-89E5-27BB17A111C5}" srcOrd="0" destOrd="0" presId="urn:microsoft.com/office/officeart/2005/8/layout/process4"/>
    <dgm:cxn modelId="{2EBCF454-A9B5-403D-860F-5E245651913A}" type="presOf" srcId="{552A9215-B5BA-42F2-9ACE-42C66087A6C0}" destId="{B49330A7-249D-4E17-AD6C-11DD79E76603}" srcOrd="0" destOrd="0" presId="urn:microsoft.com/office/officeart/2005/8/layout/process4"/>
    <dgm:cxn modelId="{3206FC77-CE2F-408D-9341-C511BE29DA65}" type="presOf" srcId="{6DED2AB6-01CA-4724-B45D-BF1BB7A3187F}" destId="{98D4035E-709B-4B19-8485-B3493F5D7C0A}" srcOrd="0" destOrd="0" presId="urn:microsoft.com/office/officeart/2005/8/layout/process4"/>
    <dgm:cxn modelId="{F637F758-800C-4E35-902E-335908807D4E}" type="presOf" srcId="{45343383-89C9-47E2-AD00-5E19A62DF21F}" destId="{C2D07C4D-F75F-41DB-BC61-087A96C7A1BE}" srcOrd="0" destOrd="0" presId="urn:microsoft.com/office/officeart/2005/8/layout/process4"/>
    <dgm:cxn modelId="{DA473E80-6F5D-40FD-8AD6-790C4D74437E}" type="presOf" srcId="{552A9215-B5BA-42F2-9ACE-42C66087A6C0}" destId="{C866AB4C-FB28-4CFD-9DCE-CD4A2DF04F82}" srcOrd="1" destOrd="0" presId="urn:microsoft.com/office/officeart/2005/8/layout/process4"/>
    <dgm:cxn modelId="{DB0A7F81-C5F3-4316-B97F-994A158713BA}" srcId="{1B9C9D2B-8D74-4C2A-88BF-B1082C49B22D}" destId="{DC7CAB11-EB13-49BE-BBC6-1ED392C89BBD}" srcOrd="6" destOrd="0" parTransId="{6E88FDAE-BC72-434F-A300-4FC1124B2EBB}" sibTransId="{2074C363-1530-4C8E-A7C7-C7ADFB83A3A7}"/>
    <dgm:cxn modelId="{29A10485-F9D8-4366-9FA6-D4D1D5F16EF4}" srcId="{552A9215-B5BA-42F2-9ACE-42C66087A6C0}" destId="{799A9607-6570-4BA5-93F3-7E5B0744B4BC}" srcOrd="4" destOrd="0" parTransId="{AAC4A966-593B-495C-9BE0-3C24EB82CF3C}" sibTransId="{D577AFAC-438A-40C2-9615-F9B21027A667}"/>
    <dgm:cxn modelId="{1C824E8B-1168-4417-B5C2-14170097BD6D}" type="presOf" srcId="{145ABE72-8F02-44FC-BE69-1AE4FE857D1D}" destId="{A1EFF1AF-233B-4960-8237-307DB4F45C25}" srcOrd="0" destOrd="0" presId="urn:microsoft.com/office/officeart/2005/8/layout/process4"/>
    <dgm:cxn modelId="{D0CFFE9E-39B5-4D6B-B66A-788688CFF879}" srcId="{71D33A5B-A37B-4F8F-8B36-D6BB953835A9}" destId="{B93ECD87-4A7E-4127-9632-AB1BE3A2CAE5}" srcOrd="4" destOrd="0" parTransId="{59F72792-3811-4825-9D01-A1730AFA6966}" sibTransId="{8A1F236C-0E7D-4AB1-B18F-456309510BEC}"/>
    <dgm:cxn modelId="{E79D2BA0-9BB0-4FAF-8380-E4E540CE970E}" srcId="{145ABE72-8F02-44FC-BE69-1AE4FE857D1D}" destId="{71D33A5B-A37B-4F8F-8B36-D6BB953835A9}" srcOrd="1" destOrd="0" parTransId="{534C2D48-2753-4AB7-9F4F-9B79F8B2FD42}" sibTransId="{6B72F6D1-6CDC-4579-B9D9-6C9647EF305F}"/>
    <dgm:cxn modelId="{9FE830A0-3F8B-4696-9BB9-3B43FF7E6633}" type="presOf" srcId="{8E0A19DF-307F-4520-90F2-6D1566F783DC}" destId="{921D6426-D418-48A6-8D24-E0F3151E607C}" srcOrd="0" destOrd="0" presId="urn:microsoft.com/office/officeart/2005/8/layout/process4"/>
    <dgm:cxn modelId="{53ADE7AA-C3CB-45B1-B6C1-7CC033C9BF9D}" srcId="{552A9215-B5BA-42F2-9ACE-42C66087A6C0}" destId="{3F571A36-8BAF-4B9D-A92A-3665F91469C2}" srcOrd="6" destOrd="0" parTransId="{E95D32AD-274E-4E26-984C-094CF138F662}" sibTransId="{E1A7B4D5-B70C-4168-B83E-789E106EC4BD}"/>
    <dgm:cxn modelId="{22E53CAB-CCB8-4434-8CCB-B36AE12196D3}" type="presOf" srcId="{32EA71F6-B1CD-4E4F-B417-89091794905E}" destId="{5929FECA-E148-4E85-809E-613300A48F72}" srcOrd="0" destOrd="0" presId="urn:microsoft.com/office/officeart/2005/8/layout/process4"/>
    <dgm:cxn modelId="{2832B3AD-61AB-4794-8788-242732F0A059}" srcId="{552A9215-B5BA-42F2-9ACE-42C66087A6C0}" destId="{C8A539C9-99A7-4459-A318-D9CE4D4872E7}" srcOrd="2" destOrd="0" parTransId="{A3A3260D-2D2A-4E10-B26C-2AA478603567}" sibTransId="{BF5750A3-D3E5-49C6-86D8-F271E6ED5F67}"/>
    <dgm:cxn modelId="{01AAC1B1-3A6A-43F5-A442-21A22F4C4279}" type="presOf" srcId="{B93ECD87-4A7E-4127-9632-AB1BE3A2CAE5}" destId="{443DA607-B067-4BA4-A0D3-5FB740B700E4}" srcOrd="0" destOrd="0" presId="urn:microsoft.com/office/officeart/2005/8/layout/process4"/>
    <dgm:cxn modelId="{93AA67BA-6F55-4120-A49A-46D877C12559}" type="presOf" srcId="{77306E16-2DF1-4954-80ED-B6ADB0FF439F}" destId="{19C7F49E-1675-4D63-A0CC-7390FE977479}" srcOrd="0" destOrd="0" presId="urn:microsoft.com/office/officeart/2005/8/layout/process4"/>
    <dgm:cxn modelId="{5FAEADBB-D458-4569-9815-43DA3B40ACEF}" type="presOf" srcId="{3F571A36-8BAF-4B9D-A92A-3665F91469C2}" destId="{D2C32850-AE3A-4FF9-85DC-8E60ECE1A21C}" srcOrd="0" destOrd="0" presId="urn:microsoft.com/office/officeart/2005/8/layout/process4"/>
    <dgm:cxn modelId="{DFD465C0-163D-4E17-B812-78F6547F8118}" type="presOf" srcId="{5B069063-4870-4660-855D-3A314E5106B2}" destId="{22C61DC9-BA25-4D7A-8BC1-B39DDAD9FFD3}" srcOrd="0" destOrd="0" presId="urn:microsoft.com/office/officeart/2005/8/layout/process4"/>
    <dgm:cxn modelId="{683F1AC3-DFF8-44B4-9F7D-86362C26DCA3}" srcId="{1B9C9D2B-8D74-4C2A-88BF-B1082C49B22D}" destId="{6DED2AB6-01CA-4724-B45D-BF1BB7A3187F}" srcOrd="2" destOrd="0" parTransId="{C3E5D6CB-1B9C-4E6F-B8B7-12483FF8067C}" sibTransId="{41C9BA24-0C67-4960-9FBC-48560FA9241B}"/>
    <dgm:cxn modelId="{F24ABAC9-DCE8-4DEE-BF27-2778C338D255}" srcId="{552A9215-B5BA-42F2-9ACE-42C66087A6C0}" destId="{32EA71F6-B1CD-4E4F-B417-89091794905E}" srcOrd="1" destOrd="0" parTransId="{849EA030-0B70-4CCE-9002-243491D2F410}" sibTransId="{3B047504-F7BA-43F1-9C5A-2E0D0B8AF06F}"/>
    <dgm:cxn modelId="{FF0220CE-1EF7-4565-B4ED-53E93BD1E570}" type="presOf" srcId="{71D33A5B-A37B-4F8F-8B36-D6BB953835A9}" destId="{6113E75F-0505-4555-BBE3-38512F404D79}" srcOrd="1" destOrd="0" presId="urn:microsoft.com/office/officeart/2005/8/layout/process4"/>
    <dgm:cxn modelId="{B50180D0-F928-4B39-8F79-409A536DBDB8}" srcId="{1B9C9D2B-8D74-4C2A-88BF-B1082C49B22D}" destId="{844F0786-473B-4E01-A8C2-71F979CD07DA}" srcOrd="4" destOrd="0" parTransId="{8E92AFEE-7036-49F5-AEFF-CC8DFC28CA91}" sibTransId="{E45B7345-AEEE-4684-B8EB-5DD4351C2301}"/>
    <dgm:cxn modelId="{A8C744D2-6EA3-4A21-A3E6-EBAC6D1DCCF3}" type="presOf" srcId="{E7E17BDC-B824-4B5D-853A-DA501FD4401A}" destId="{EDB9E2DA-3348-4570-9BCB-7AD7B01E6049}" srcOrd="0" destOrd="0" presId="urn:microsoft.com/office/officeart/2005/8/layout/process4"/>
    <dgm:cxn modelId="{1E0546D2-02A5-48A7-9320-59195DAC2194}" srcId="{1B9C9D2B-8D74-4C2A-88BF-B1082C49B22D}" destId="{45343383-89C9-47E2-AD00-5E19A62DF21F}" srcOrd="3" destOrd="0" parTransId="{C8003724-A10C-4A5F-BF8E-4C2548BC8240}" sibTransId="{5F1BCD18-961C-457C-9290-892156DC3147}"/>
    <dgm:cxn modelId="{22867FD7-2A92-4222-8DBD-CA6C93DE8E59}" type="presOf" srcId="{E79D000F-0DE3-4C3E-BEFE-F64E5C5C3856}" destId="{9E6F7A66-0FD0-4DC1-85A7-E93032457DD8}" srcOrd="0" destOrd="0" presId="urn:microsoft.com/office/officeart/2005/8/layout/process4"/>
    <dgm:cxn modelId="{C80495E8-8848-4565-B5FA-B83F41B7527F}" srcId="{1B9C9D2B-8D74-4C2A-88BF-B1082C49B22D}" destId="{62AA0C47-95CD-4871-84C6-30A9CA6F0142}" srcOrd="0" destOrd="0" parTransId="{ED5E8AF1-AAFC-421A-BF64-3F172A9F99C1}" sibTransId="{2D1FBC10-76CB-4501-99DE-504C37CD52E7}"/>
    <dgm:cxn modelId="{0EA4F6EA-6634-4153-8A1E-738DF6DDD55E}" srcId="{71D33A5B-A37B-4F8F-8B36-D6BB953835A9}" destId="{5B89D64E-DBFD-42DA-A0D5-CA160D388C67}" srcOrd="3" destOrd="0" parTransId="{9B377A2F-F992-4841-9050-9E256E04F743}" sibTransId="{64154BE1-1E07-4A0C-A122-60645D63C5B1}"/>
    <dgm:cxn modelId="{F0C96EEC-584E-462C-8849-9E42F6FDCB9B}" srcId="{71D33A5B-A37B-4F8F-8B36-D6BB953835A9}" destId="{4A9D0CE8-7D64-4720-8DE9-E51C450793CD}" srcOrd="0" destOrd="0" parTransId="{A5BA0762-96F4-49DB-8684-A14F1DF901CE}" sibTransId="{5A389BAC-A409-413A-895D-656245294476}"/>
    <dgm:cxn modelId="{493E88F0-62F5-429C-AD63-8C35F4CAFA0F}" type="presOf" srcId="{DC7CAB11-EB13-49BE-BBC6-1ED392C89BBD}" destId="{EF6A72BB-B66E-40DC-BE8F-F992D2CD1712}" srcOrd="0" destOrd="0" presId="urn:microsoft.com/office/officeart/2005/8/layout/process4"/>
    <dgm:cxn modelId="{1F783DFB-8A40-4261-A46F-08A1E7E78A3C}" type="presOf" srcId="{4A9D0CE8-7D64-4720-8DE9-E51C450793CD}" destId="{1A8E1EC2-1A92-44F0-ABA4-5527845DCA69}" srcOrd="0" destOrd="0" presId="urn:microsoft.com/office/officeart/2005/8/layout/process4"/>
    <dgm:cxn modelId="{42582FFC-0F31-49CF-A270-1991F32F86CF}" type="presOf" srcId="{71D33A5B-A37B-4F8F-8B36-D6BB953835A9}" destId="{75560A12-143D-41C6-8F4E-2A3687EB633E}" srcOrd="0" destOrd="0" presId="urn:microsoft.com/office/officeart/2005/8/layout/process4"/>
    <dgm:cxn modelId="{A31998D7-4D5D-46B2-A1C4-E885DA54A3CC}" type="presParOf" srcId="{A1EFF1AF-233B-4960-8237-307DB4F45C25}" destId="{38D64452-102B-478F-A54D-F43F18F28FB6}" srcOrd="0" destOrd="0" presId="urn:microsoft.com/office/officeart/2005/8/layout/process4"/>
    <dgm:cxn modelId="{6AF5628E-C233-4784-B2C1-541A08CB29F1}" type="presParOf" srcId="{38D64452-102B-478F-A54D-F43F18F28FB6}" destId="{EA58BEA8-9C5B-4C6C-B893-BE7C9F794D4C}" srcOrd="0" destOrd="0" presId="urn:microsoft.com/office/officeart/2005/8/layout/process4"/>
    <dgm:cxn modelId="{792C7701-F3AE-461F-8511-481906503B8C}" type="presParOf" srcId="{38D64452-102B-478F-A54D-F43F18F28FB6}" destId="{AD2F9523-22CA-42D1-BB9B-7F0432BB4B00}" srcOrd="1" destOrd="0" presId="urn:microsoft.com/office/officeart/2005/8/layout/process4"/>
    <dgm:cxn modelId="{ECE29566-93A0-44E3-9825-E65251A9ED3C}" type="presParOf" srcId="{38D64452-102B-478F-A54D-F43F18F28FB6}" destId="{E7022642-BC01-425F-89AE-575EB8A1FD7B}" srcOrd="2" destOrd="0" presId="urn:microsoft.com/office/officeart/2005/8/layout/process4"/>
    <dgm:cxn modelId="{72C5F810-95B0-4BD5-B81A-721C81182B3B}" type="presParOf" srcId="{E7022642-BC01-425F-89AE-575EB8A1FD7B}" destId="{F25A32C6-A548-418E-BB84-D0E03AB76ACF}" srcOrd="0" destOrd="0" presId="urn:microsoft.com/office/officeart/2005/8/layout/process4"/>
    <dgm:cxn modelId="{7219D274-D61B-4A3B-826E-C9F6B7606AE7}" type="presParOf" srcId="{E7022642-BC01-425F-89AE-575EB8A1FD7B}" destId="{64A95600-04F2-4BBC-93A6-7C7186528FE1}" srcOrd="1" destOrd="0" presId="urn:microsoft.com/office/officeart/2005/8/layout/process4"/>
    <dgm:cxn modelId="{E187B077-2116-449B-9273-879525912AA4}" type="presParOf" srcId="{E7022642-BC01-425F-89AE-575EB8A1FD7B}" destId="{98D4035E-709B-4B19-8485-B3493F5D7C0A}" srcOrd="2" destOrd="0" presId="urn:microsoft.com/office/officeart/2005/8/layout/process4"/>
    <dgm:cxn modelId="{10D56B30-D8A0-4A87-BFBC-0AD1541E8378}" type="presParOf" srcId="{E7022642-BC01-425F-89AE-575EB8A1FD7B}" destId="{C2D07C4D-F75F-41DB-BC61-087A96C7A1BE}" srcOrd="3" destOrd="0" presId="urn:microsoft.com/office/officeart/2005/8/layout/process4"/>
    <dgm:cxn modelId="{617D881C-E0E0-4605-B178-BFC81A336ADB}" type="presParOf" srcId="{E7022642-BC01-425F-89AE-575EB8A1FD7B}" destId="{7264FFB0-73D8-4857-99EE-6EE0E9D33B6F}" srcOrd="4" destOrd="0" presId="urn:microsoft.com/office/officeart/2005/8/layout/process4"/>
    <dgm:cxn modelId="{AEDC73A7-91D5-4B12-ADEE-C8622F525478}" type="presParOf" srcId="{E7022642-BC01-425F-89AE-575EB8A1FD7B}" destId="{921D6426-D418-48A6-8D24-E0F3151E607C}" srcOrd="5" destOrd="0" presId="urn:microsoft.com/office/officeart/2005/8/layout/process4"/>
    <dgm:cxn modelId="{1DFFD234-3B09-4659-AE52-88649CE01310}" type="presParOf" srcId="{E7022642-BC01-425F-89AE-575EB8A1FD7B}" destId="{EF6A72BB-B66E-40DC-BE8F-F992D2CD1712}" srcOrd="6" destOrd="0" presId="urn:microsoft.com/office/officeart/2005/8/layout/process4"/>
    <dgm:cxn modelId="{402E8531-76F0-4DCB-ABB2-5CB026C45904}" type="presParOf" srcId="{A1EFF1AF-233B-4960-8237-307DB4F45C25}" destId="{8023A252-EF06-4739-8710-BC9FB8A58E75}" srcOrd="1" destOrd="0" presId="urn:microsoft.com/office/officeart/2005/8/layout/process4"/>
    <dgm:cxn modelId="{F6617131-AA4E-4076-8AB0-D4C8BFC38FDE}" type="presParOf" srcId="{A1EFF1AF-233B-4960-8237-307DB4F45C25}" destId="{4AE4BA51-08AB-4A3C-A445-69430BE5A87C}" srcOrd="2" destOrd="0" presId="urn:microsoft.com/office/officeart/2005/8/layout/process4"/>
    <dgm:cxn modelId="{B2590F84-BEA2-44CC-9611-3048F1596278}" type="presParOf" srcId="{4AE4BA51-08AB-4A3C-A445-69430BE5A87C}" destId="{75560A12-143D-41C6-8F4E-2A3687EB633E}" srcOrd="0" destOrd="0" presId="urn:microsoft.com/office/officeart/2005/8/layout/process4"/>
    <dgm:cxn modelId="{F53A9C7C-ADEA-440F-B49C-E6B129856DC7}" type="presParOf" srcId="{4AE4BA51-08AB-4A3C-A445-69430BE5A87C}" destId="{6113E75F-0505-4555-BBE3-38512F404D79}" srcOrd="1" destOrd="0" presId="urn:microsoft.com/office/officeart/2005/8/layout/process4"/>
    <dgm:cxn modelId="{99F866C0-F425-4585-8699-2D24429E6C1A}" type="presParOf" srcId="{4AE4BA51-08AB-4A3C-A445-69430BE5A87C}" destId="{AE00022C-831D-4D63-9BCB-F6F88A6DC604}" srcOrd="2" destOrd="0" presId="urn:microsoft.com/office/officeart/2005/8/layout/process4"/>
    <dgm:cxn modelId="{6D3B9AC5-F443-4875-8811-AF1602EBD399}" type="presParOf" srcId="{AE00022C-831D-4D63-9BCB-F6F88A6DC604}" destId="{1A8E1EC2-1A92-44F0-ABA4-5527845DCA69}" srcOrd="0" destOrd="0" presId="urn:microsoft.com/office/officeart/2005/8/layout/process4"/>
    <dgm:cxn modelId="{4C062E63-13AF-4EBA-9F1A-CC4C14AB99EF}" type="presParOf" srcId="{AE00022C-831D-4D63-9BCB-F6F88A6DC604}" destId="{22C61DC9-BA25-4D7A-8BC1-B39DDAD9FFD3}" srcOrd="1" destOrd="0" presId="urn:microsoft.com/office/officeart/2005/8/layout/process4"/>
    <dgm:cxn modelId="{E00EF280-C959-4CE4-B420-C6AB4D1E0695}" type="presParOf" srcId="{AE00022C-831D-4D63-9BCB-F6F88A6DC604}" destId="{5593A600-F971-4DD1-B081-DB541E428BF6}" srcOrd="2" destOrd="0" presId="urn:microsoft.com/office/officeart/2005/8/layout/process4"/>
    <dgm:cxn modelId="{F59CF312-3B60-47E1-B68C-814C4D5F7A01}" type="presParOf" srcId="{AE00022C-831D-4D63-9BCB-F6F88A6DC604}" destId="{52E1C241-4394-4C52-B581-9416EB976DE5}" srcOrd="3" destOrd="0" presId="urn:microsoft.com/office/officeart/2005/8/layout/process4"/>
    <dgm:cxn modelId="{AD8A4663-87FA-43F6-B1D0-BC6D64F99B15}" type="presParOf" srcId="{AE00022C-831D-4D63-9BCB-F6F88A6DC604}" destId="{443DA607-B067-4BA4-A0D3-5FB740B700E4}" srcOrd="4" destOrd="0" presId="urn:microsoft.com/office/officeart/2005/8/layout/process4"/>
    <dgm:cxn modelId="{1F550277-6AC4-49F1-ADD5-F6F43CA9BBA1}" type="presParOf" srcId="{AE00022C-831D-4D63-9BCB-F6F88A6DC604}" destId="{EDB9E2DA-3348-4570-9BCB-7AD7B01E6049}" srcOrd="5" destOrd="0" presId="urn:microsoft.com/office/officeart/2005/8/layout/process4"/>
    <dgm:cxn modelId="{A2B9BD48-5131-42F4-A271-1D8D64ED4EAE}" type="presParOf" srcId="{AE00022C-831D-4D63-9BCB-F6F88A6DC604}" destId="{19C7F49E-1675-4D63-A0CC-7390FE977479}" srcOrd="6" destOrd="0" presId="urn:microsoft.com/office/officeart/2005/8/layout/process4"/>
    <dgm:cxn modelId="{CB5A7329-140F-4D2D-89F1-D529B8C60EC8}" type="presParOf" srcId="{A1EFF1AF-233B-4960-8237-307DB4F45C25}" destId="{49D180F1-4489-4DB5-9181-6A591487F4B6}" srcOrd="3" destOrd="0" presId="urn:microsoft.com/office/officeart/2005/8/layout/process4"/>
    <dgm:cxn modelId="{0736A81A-A7C2-41C0-814C-E56BCA62D0A5}" type="presParOf" srcId="{A1EFF1AF-233B-4960-8237-307DB4F45C25}" destId="{F29B759A-2986-46D6-A40D-5B5543BB211A}" srcOrd="4" destOrd="0" presId="urn:microsoft.com/office/officeart/2005/8/layout/process4"/>
    <dgm:cxn modelId="{CB4A0C49-9F47-4282-B94C-8783191432DB}" type="presParOf" srcId="{F29B759A-2986-46D6-A40D-5B5543BB211A}" destId="{B49330A7-249D-4E17-AD6C-11DD79E76603}" srcOrd="0" destOrd="0" presId="urn:microsoft.com/office/officeart/2005/8/layout/process4"/>
    <dgm:cxn modelId="{A48554CF-BFDD-4610-B8B7-1553FEA6B582}" type="presParOf" srcId="{F29B759A-2986-46D6-A40D-5B5543BB211A}" destId="{C866AB4C-FB28-4CFD-9DCE-CD4A2DF04F82}" srcOrd="1" destOrd="0" presId="urn:microsoft.com/office/officeart/2005/8/layout/process4"/>
    <dgm:cxn modelId="{35547C1A-AB1C-4760-8334-327142968CB0}" type="presParOf" srcId="{F29B759A-2986-46D6-A40D-5B5543BB211A}" destId="{BEC1040C-26D3-4857-92D5-6671C476DED0}" srcOrd="2" destOrd="0" presId="urn:microsoft.com/office/officeart/2005/8/layout/process4"/>
    <dgm:cxn modelId="{B640EC21-D7A7-45A5-B8A7-F131F2DF4B41}" type="presParOf" srcId="{BEC1040C-26D3-4857-92D5-6671C476DED0}" destId="{506D7039-3382-43BB-9F1B-F9B093F8324F}" srcOrd="0" destOrd="0" presId="urn:microsoft.com/office/officeart/2005/8/layout/process4"/>
    <dgm:cxn modelId="{EF8A177F-18C0-467F-B294-80A87B221696}" type="presParOf" srcId="{BEC1040C-26D3-4857-92D5-6671C476DED0}" destId="{5929FECA-E148-4E85-809E-613300A48F72}" srcOrd="1" destOrd="0" presId="urn:microsoft.com/office/officeart/2005/8/layout/process4"/>
    <dgm:cxn modelId="{FF317B01-A5D6-40DB-B65E-A4CC5F9793FE}" type="presParOf" srcId="{BEC1040C-26D3-4857-92D5-6671C476DED0}" destId="{22F638C6-FE85-4989-8B18-805A1D89FE59}" srcOrd="2" destOrd="0" presId="urn:microsoft.com/office/officeart/2005/8/layout/process4"/>
    <dgm:cxn modelId="{2FDF569B-FE53-4F95-BD68-C071A9CF1B5D}" type="presParOf" srcId="{BEC1040C-26D3-4857-92D5-6671C476DED0}" destId="{7B68CF69-6366-4525-89E5-27BB17A111C5}" srcOrd="3" destOrd="0" presId="urn:microsoft.com/office/officeart/2005/8/layout/process4"/>
    <dgm:cxn modelId="{7F239E5A-367E-4E01-90D6-4E2B112A0C12}" type="presParOf" srcId="{BEC1040C-26D3-4857-92D5-6671C476DED0}" destId="{356F1E32-E1FF-4046-AFED-AF735C16A3A6}" srcOrd="4" destOrd="0" presId="urn:microsoft.com/office/officeart/2005/8/layout/process4"/>
    <dgm:cxn modelId="{24623ECA-8C61-4664-B4A6-35A27978733F}" type="presParOf" srcId="{BEC1040C-26D3-4857-92D5-6671C476DED0}" destId="{9E6F7A66-0FD0-4DC1-85A7-E93032457DD8}" srcOrd="5" destOrd="0" presId="urn:microsoft.com/office/officeart/2005/8/layout/process4"/>
    <dgm:cxn modelId="{D856B3EC-87C4-40E3-A718-D32550057339}" type="presParOf" srcId="{BEC1040C-26D3-4857-92D5-6671C476DED0}" destId="{D2C32850-AE3A-4FF9-85DC-8E60ECE1A21C}" srcOrd="6"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5ABE72-8F02-44FC-BE69-1AE4FE857D1D}"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AU"/>
        </a:p>
      </dgm:t>
    </dgm:pt>
    <dgm:pt modelId="{552A9215-B5BA-42F2-9ACE-42C66087A6C0}">
      <dgm:prSet phldrT="[Text]"/>
      <dgm:spPr/>
      <dgm:t>
        <a:bodyPr/>
        <a:lstStyle/>
        <a:p>
          <a:r>
            <a:rPr lang="en-AU" dirty="0"/>
            <a:t>Identity</a:t>
          </a:r>
        </a:p>
      </dgm:t>
    </dgm:pt>
    <dgm:pt modelId="{080FD6DD-A3A6-43B9-AC06-287CD57A9661}" type="parTrans" cxnId="{A4FD6E2E-25FA-45FA-9A73-A2CEF3EB8533}">
      <dgm:prSet/>
      <dgm:spPr/>
      <dgm:t>
        <a:bodyPr/>
        <a:lstStyle/>
        <a:p>
          <a:endParaRPr lang="en-AU"/>
        </a:p>
      </dgm:t>
    </dgm:pt>
    <dgm:pt modelId="{17AA6FA7-6246-4138-97F3-D2647DFE6CC8}" type="sibTrans" cxnId="{A4FD6E2E-25FA-45FA-9A73-A2CEF3EB8533}">
      <dgm:prSet/>
      <dgm:spPr/>
      <dgm:t>
        <a:bodyPr/>
        <a:lstStyle/>
        <a:p>
          <a:endParaRPr lang="en-AU"/>
        </a:p>
      </dgm:t>
    </dgm:pt>
    <dgm:pt modelId="{148CF163-8E1F-43F7-B254-66BF4AF79CC4}">
      <dgm:prSet phldrT="[Text]" custT="1"/>
      <dgm:spPr>
        <a:solidFill>
          <a:schemeClr val="tx1">
            <a:lumMod val="50000"/>
            <a:lumOff val="50000"/>
            <a:alpha val="90000"/>
          </a:schemeClr>
        </a:solidFill>
      </dgm:spPr>
      <dgm:t>
        <a:bodyPr/>
        <a:lstStyle/>
        <a:p>
          <a:r>
            <a:rPr lang="en-AU" sz="600" dirty="0"/>
            <a:t>The Pale Blue Dot</a:t>
          </a:r>
        </a:p>
        <a:p>
          <a:r>
            <a:rPr lang="en-AU" sz="600" dirty="0"/>
            <a:t>“</a:t>
          </a:r>
          <a:r>
            <a:rPr lang="en-AU" sz="600" i="1" dirty="0"/>
            <a:t>On the scale of worlds, humans are inconsequential”</a:t>
          </a:r>
          <a:endParaRPr lang="en-AU" sz="600" dirty="0"/>
        </a:p>
      </dgm:t>
    </dgm:pt>
    <dgm:pt modelId="{EB54CC65-774C-49CB-BE41-0EEE01155749}" type="parTrans" cxnId="{81037519-9E31-4731-8F8F-2A5F23F7FB68}">
      <dgm:prSet/>
      <dgm:spPr/>
      <dgm:t>
        <a:bodyPr/>
        <a:lstStyle/>
        <a:p>
          <a:endParaRPr lang="en-AU"/>
        </a:p>
      </dgm:t>
    </dgm:pt>
    <dgm:pt modelId="{94139E46-2426-42B4-9F05-37FEB7AD39B9}" type="sibTrans" cxnId="{81037519-9E31-4731-8F8F-2A5F23F7FB68}">
      <dgm:prSet/>
      <dgm:spPr/>
      <dgm:t>
        <a:bodyPr/>
        <a:lstStyle/>
        <a:p>
          <a:endParaRPr lang="en-AU"/>
        </a:p>
      </dgm:t>
    </dgm:pt>
    <dgm:pt modelId="{3F571A36-8BAF-4B9D-A92A-3665F91469C2}">
      <dgm:prSet phldrT="[Text]" custT="1"/>
      <dgm:spPr>
        <a:solidFill>
          <a:schemeClr val="tx1">
            <a:lumMod val="50000"/>
            <a:lumOff val="50000"/>
            <a:alpha val="90000"/>
          </a:schemeClr>
        </a:solidFill>
      </dgm:spPr>
      <dgm:t>
        <a:bodyPr/>
        <a:lstStyle/>
        <a:p>
          <a:r>
            <a:rPr lang="en-AU" sz="600" dirty="0"/>
            <a:t>Brave New World</a:t>
          </a:r>
        </a:p>
        <a:p>
          <a:r>
            <a:rPr lang="en-AU" sz="600" dirty="0"/>
            <a:t>“</a:t>
          </a:r>
          <a:r>
            <a:rPr lang="en-AU" sz="600" i="1" dirty="0"/>
            <a:t>Community, Identity, Stability”</a:t>
          </a:r>
          <a:endParaRPr lang="en-AU" sz="600" dirty="0"/>
        </a:p>
      </dgm:t>
    </dgm:pt>
    <dgm:pt modelId="{E95D32AD-274E-4E26-984C-094CF138F662}" type="parTrans" cxnId="{53ADE7AA-C3CB-45B1-B6C1-7CC033C9BF9D}">
      <dgm:prSet/>
      <dgm:spPr/>
      <dgm:t>
        <a:bodyPr/>
        <a:lstStyle/>
        <a:p>
          <a:endParaRPr lang="en-AU"/>
        </a:p>
      </dgm:t>
    </dgm:pt>
    <dgm:pt modelId="{E1A7B4D5-B70C-4168-B83E-789E106EC4BD}" type="sibTrans" cxnId="{53ADE7AA-C3CB-45B1-B6C1-7CC033C9BF9D}">
      <dgm:prSet/>
      <dgm:spPr/>
      <dgm:t>
        <a:bodyPr/>
        <a:lstStyle/>
        <a:p>
          <a:endParaRPr lang="en-AU"/>
        </a:p>
      </dgm:t>
    </dgm:pt>
    <dgm:pt modelId="{71D33A5B-A37B-4F8F-8B36-D6BB953835A9}">
      <dgm:prSet phldrT="[Text]"/>
      <dgm:spPr/>
      <dgm:t>
        <a:bodyPr/>
        <a:lstStyle/>
        <a:p>
          <a:r>
            <a:rPr lang="en-AU" dirty="0"/>
            <a:t>Totalitarian Control </a:t>
          </a:r>
        </a:p>
      </dgm:t>
    </dgm:pt>
    <dgm:pt modelId="{534C2D48-2753-4AB7-9F4F-9B79F8B2FD42}" type="parTrans" cxnId="{E79D2BA0-9BB0-4FAF-8380-E4E540CE970E}">
      <dgm:prSet/>
      <dgm:spPr/>
      <dgm:t>
        <a:bodyPr/>
        <a:lstStyle/>
        <a:p>
          <a:endParaRPr lang="en-AU"/>
        </a:p>
      </dgm:t>
    </dgm:pt>
    <dgm:pt modelId="{6B72F6D1-6CDC-4579-B9D9-6C9647EF305F}" type="sibTrans" cxnId="{E79D2BA0-9BB0-4FAF-8380-E4E540CE970E}">
      <dgm:prSet/>
      <dgm:spPr/>
      <dgm:t>
        <a:bodyPr/>
        <a:lstStyle/>
        <a:p>
          <a:endParaRPr lang="en-AU"/>
        </a:p>
      </dgm:t>
    </dgm:pt>
    <dgm:pt modelId="{4A9D0CE8-7D64-4720-8DE9-E51C450793CD}">
      <dgm:prSet phldrT="[Text]" custT="1"/>
      <dgm:spPr>
        <a:solidFill>
          <a:schemeClr val="tx1">
            <a:lumMod val="50000"/>
            <a:lumOff val="50000"/>
            <a:alpha val="90000"/>
          </a:schemeClr>
        </a:solidFill>
      </dgm:spPr>
      <dgm:t>
        <a:bodyPr/>
        <a:lstStyle/>
        <a:p>
          <a:r>
            <a:rPr lang="en-AU" sz="600" dirty="0"/>
            <a:t>Pale Blue Dot </a:t>
          </a:r>
        </a:p>
        <a:p>
          <a:r>
            <a:rPr lang="en-AU" sz="600" dirty="0"/>
            <a:t>“</a:t>
          </a:r>
          <a:r>
            <a:rPr lang="en-AU" sz="600" i="1" dirty="0"/>
            <a:t>They could become the momentary masters of a fraction of a dot</a:t>
          </a:r>
          <a:r>
            <a:rPr lang="en-AU" sz="600" i="0" dirty="0"/>
            <a:t>”</a:t>
          </a:r>
          <a:endParaRPr lang="en-AU" sz="600" dirty="0"/>
        </a:p>
      </dgm:t>
    </dgm:pt>
    <dgm:pt modelId="{A5BA0762-96F4-49DB-8684-A14F1DF901CE}" type="parTrans" cxnId="{F0C96EEC-584E-462C-8849-9E42F6FDCB9B}">
      <dgm:prSet/>
      <dgm:spPr/>
      <dgm:t>
        <a:bodyPr/>
        <a:lstStyle/>
        <a:p>
          <a:endParaRPr lang="en-AU"/>
        </a:p>
      </dgm:t>
    </dgm:pt>
    <dgm:pt modelId="{5A389BAC-A409-413A-895D-656245294476}" type="sibTrans" cxnId="{F0C96EEC-584E-462C-8849-9E42F6FDCB9B}">
      <dgm:prSet/>
      <dgm:spPr/>
      <dgm:t>
        <a:bodyPr/>
        <a:lstStyle/>
        <a:p>
          <a:endParaRPr lang="en-AU"/>
        </a:p>
      </dgm:t>
    </dgm:pt>
    <dgm:pt modelId="{77306E16-2DF1-4954-80ED-B6ADB0FF439F}">
      <dgm:prSet phldrT="[Text]" custT="1"/>
      <dgm:spPr>
        <a:solidFill>
          <a:schemeClr val="tx1">
            <a:lumMod val="50000"/>
            <a:lumOff val="50000"/>
            <a:alpha val="90000"/>
          </a:schemeClr>
        </a:solidFill>
      </dgm:spPr>
      <dgm:t>
        <a:bodyPr/>
        <a:lstStyle/>
        <a:p>
          <a:pPr>
            <a:buFont typeface="Wingdings" panose="05000000000000000000" pitchFamily="2" charset="2"/>
            <a:buChar char=""/>
          </a:pPr>
          <a:r>
            <a:rPr lang="en-AU" sz="600" i="0" dirty="0"/>
            <a:t>The Handmaid’s Tale </a:t>
          </a:r>
          <a:endParaRPr lang="en-AU" sz="600" i="1" dirty="0"/>
        </a:p>
        <a:p>
          <a:pPr>
            <a:buFont typeface="Wingdings" panose="05000000000000000000" pitchFamily="2" charset="2"/>
            <a:buChar char=""/>
          </a:pPr>
          <a:r>
            <a:rPr lang="en-AU" sz="600" i="1" dirty="0"/>
            <a:t>“She doesn’t make speeches anymore. She has become speechless</a:t>
          </a:r>
          <a:r>
            <a:rPr lang="en-AU" sz="600" dirty="0"/>
            <a:t>” (pg. 46) </a:t>
          </a:r>
        </a:p>
      </dgm:t>
    </dgm:pt>
    <dgm:pt modelId="{30969146-086C-4FD1-A331-4C473C6A4A7B}" type="parTrans" cxnId="{EA897C39-4587-4823-B6DB-0BAE3C7E572A}">
      <dgm:prSet/>
      <dgm:spPr/>
      <dgm:t>
        <a:bodyPr/>
        <a:lstStyle/>
        <a:p>
          <a:endParaRPr lang="en-AU"/>
        </a:p>
      </dgm:t>
    </dgm:pt>
    <dgm:pt modelId="{9821432D-366A-44DC-BE24-D7A55EFECD35}" type="sibTrans" cxnId="{EA897C39-4587-4823-B6DB-0BAE3C7E572A}">
      <dgm:prSet/>
      <dgm:spPr/>
      <dgm:t>
        <a:bodyPr/>
        <a:lstStyle/>
        <a:p>
          <a:endParaRPr lang="en-AU"/>
        </a:p>
      </dgm:t>
    </dgm:pt>
    <dgm:pt modelId="{1B9C9D2B-8D74-4C2A-88BF-B1082C49B22D}">
      <dgm:prSet phldrT="[Text]"/>
      <dgm:spPr/>
      <dgm:t>
        <a:bodyPr/>
        <a:lstStyle/>
        <a:p>
          <a:r>
            <a:rPr lang="en-AU" dirty="0"/>
            <a:t>Freedom </a:t>
          </a:r>
        </a:p>
      </dgm:t>
    </dgm:pt>
    <dgm:pt modelId="{6F069898-6C0C-498F-9351-822DC388C31D}" type="parTrans" cxnId="{2F473620-C343-42D1-8879-73642FDE7CE7}">
      <dgm:prSet/>
      <dgm:spPr/>
      <dgm:t>
        <a:bodyPr/>
        <a:lstStyle/>
        <a:p>
          <a:endParaRPr lang="en-AU"/>
        </a:p>
      </dgm:t>
    </dgm:pt>
    <dgm:pt modelId="{A62397E9-19DF-457A-B1D9-3790972ADD2A}" type="sibTrans" cxnId="{2F473620-C343-42D1-8879-73642FDE7CE7}">
      <dgm:prSet/>
      <dgm:spPr/>
      <dgm:t>
        <a:bodyPr/>
        <a:lstStyle/>
        <a:p>
          <a:endParaRPr lang="en-AU"/>
        </a:p>
      </dgm:t>
    </dgm:pt>
    <dgm:pt modelId="{62AA0C47-95CD-4871-84C6-30A9CA6F0142}">
      <dgm:prSet phldrT="[Text]" custT="1"/>
      <dgm:spPr>
        <a:solidFill>
          <a:schemeClr val="tx1">
            <a:lumMod val="50000"/>
            <a:lumOff val="50000"/>
            <a:alpha val="90000"/>
          </a:schemeClr>
        </a:solidFill>
      </dgm:spPr>
      <dgm:t>
        <a:bodyPr/>
        <a:lstStyle/>
        <a:p>
          <a:r>
            <a:rPr lang="en-AU" sz="600" dirty="0"/>
            <a:t>Pale Blue Dot </a:t>
          </a:r>
        </a:p>
        <a:p>
          <a:r>
            <a:rPr lang="en-AU" sz="600" i="1" dirty="0"/>
            <a:t>“Here was our first chance, and perhaps also our last fro decades to come”</a:t>
          </a:r>
          <a:endParaRPr lang="en-AU" sz="600" dirty="0"/>
        </a:p>
      </dgm:t>
    </dgm:pt>
    <dgm:pt modelId="{ED5E8AF1-AAFC-421A-BF64-3F172A9F99C1}" type="parTrans" cxnId="{C80495E8-8848-4565-B5FA-B83F41B7527F}">
      <dgm:prSet/>
      <dgm:spPr/>
      <dgm:t>
        <a:bodyPr/>
        <a:lstStyle/>
        <a:p>
          <a:endParaRPr lang="en-AU"/>
        </a:p>
      </dgm:t>
    </dgm:pt>
    <dgm:pt modelId="{2D1FBC10-76CB-4501-99DE-504C37CD52E7}" type="sibTrans" cxnId="{C80495E8-8848-4565-B5FA-B83F41B7527F}">
      <dgm:prSet/>
      <dgm:spPr/>
      <dgm:t>
        <a:bodyPr/>
        <a:lstStyle/>
        <a:p>
          <a:endParaRPr lang="en-AU"/>
        </a:p>
      </dgm:t>
    </dgm:pt>
    <dgm:pt modelId="{DC7CAB11-EB13-49BE-BBC6-1ED392C89BBD}">
      <dgm:prSet phldrT="[Text]" custT="1"/>
      <dgm:spPr>
        <a:solidFill>
          <a:schemeClr val="tx1">
            <a:lumMod val="50000"/>
            <a:lumOff val="50000"/>
            <a:alpha val="90000"/>
          </a:schemeClr>
        </a:solidFill>
      </dgm:spPr>
      <dgm:t>
        <a:bodyPr/>
        <a:lstStyle/>
        <a:p>
          <a:r>
            <a:rPr lang="en-AU" sz="600" dirty="0"/>
            <a:t>Brave New World </a:t>
          </a:r>
        </a:p>
        <a:p>
          <a:r>
            <a:rPr lang="en-AU" sz="600" i="1" dirty="0"/>
            <a:t>“Making people like their unescapable social destiny”</a:t>
          </a:r>
          <a:endParaRPr lang="en-AU" sz="600" b="1" dirty="0"/>
        </a:p>
      </dgm:t>
    </dgm:pt>
    <dgm:pt modelId="{6E88FDAE-BC72-434F-A300-4FC1124B2EBB}" type="parTrans" cxnId="{DB0A7F81-C5F3-4316-B97F-994A158713BA}">
      <dgm:prSet/>
      <dgm:spPr/>
      <dgm:t>
        <a:bodyPr/>
        <a:lstStyle/>
        <a:p>
          <a:endParaRPr lang="en-AU"/>
        </a:p>
      </dgm:t>
    </dgm:pt>
    <dgm:pt modelId="{2074C363-1530-4C8E-A7C7-C7ADFB83A3A7}" type="sibTrans" cxnId="{DB0A7F81-C5F3-4316-B97F-994A158713BA}">
      <dgm:prSet/>
      <dgm:spPr/>
      <dgm:t>
        <a:bodyPr/>
        <a:lstStyle/>
        <a:p>
          <a:endParaRPr lang="en-AU"/>
        </a:p>
      </dgm:t>
    </dgm:pt>
    <dgm:pt modelId="{32EA71F6-B1CD-4E4F-B417-89091794905E}">
      <dgm:prSet phldrT="[Text]" custT="1"/>
      <dgm:spPr>
        <a:solidFill>
          <a:schemeClr val="tx1">
            <a:lumMod val="50000"/>
            <a:lumOff val="50000"/>
            <a:alpha val="90000"/>
          </a:schemeClr>
        </a:solidFill>
      </dgm:spPr>
      <dgm:t>
        <a:bodyPr/>
        <a:lstStyle/>
        <a:p>
          <a:r>
            <a:rPr lang="en-AU" sz="600" i="1" dirty="0"/>
            <a:t>“Our imagined self-importance, the delusion we have some privileged position in the universe are challenged by this speck of light</a:t>
          </a:r>
          <a:r>
            <a:rPr lang="en-AU" sz="600" i="0" dirty="0"/>
            <a:t>”</a:t>
          </a:r>
          <a:endParaRPr lang="en-AU" sz="600" i="1" dirty="0"/>
        </a:p>
      </dgm:t>
    </dgm:pt>
    <dgm:pt modelId="{849EA030-0B70-4CCE-9002-243491D2F410}" type="parTrans" cxnId="{F24ABAC9-DCE8-4DEE-BF27-2778C338D255}">
      <dgm:prSet/>
      <dgm:spPr/>
      <dgm:t>
        <a:bodyPr/>
        <a:lstStyle/>
        <a:p>
          <a:endParaRPr lang="en-AU"/>
        </a:p>
      </dgm:t>
    </dgm:pt>
    <dgm:pt modelId="{3B047504-F7BA-43F1-9C5A-2E0D0B8AF06F}" type="sibTrans" cxnId="{F24ABAC9-DCE8-4DEE-BF27-2778C338D255}">
      <dgm:prSet/>
      <dgm:spPr/>
      <dgm:t>
        <a:bodyPr/>
        <a:lstStyle/>
        <a:p>
          <a:endParaRPr lang="en-AU"/>
        </a:p>
      </dgm:t>
    </dgm:pt>
    <dgm:pt modelId="{C8A539C9-99A7-4459-A318-D9CE4D4872E7}">
      <dgm:prSet phldrT="[Text]" custT="1"/>
      <dgm:spPr>
        <a:solidFill>
          <a:schemeClr val="tx1">
            <a:lumMod val="50000"/>
            <a:lumOff val="50000"/>
            <a:alpha val="90000"/>
          </a:schemeClr>
        </a:solidFill>
      </dgm:spPr>
      <dgm:t>
        <a:bodyPr/>
        <a:lstStyle/>
        <a:p>
          <a:r>
            <a:rPr lang="en-AU" sz="600" dirty="0"/>
            <a:t>1984</a:t>
          </a:r>
        </a:p>
        <a:p>
          <a:r>
            <a:rPr lang="en-AU" sz="600" dirty="0"/>
            <a:t>“</a:t>
          </a:r>
          <a:r>
            <a:rPr lang="en-AU" sz="600" i="1" dirty="0"/>
            <a:t>He was alone. The past was dead; the future unimaginable</a:t>
          </a:r>
          <a:r>
            <a:rPr lang="en-AU" sz="500" i="0" dirty="0"/>
            <a:t>” </a:t>
          </a:r>
          <a:endParaRPr lang="en-AU" sz="500" dirty="0"/>
        </a:p>
      </dgm:t>
    </dgm:pt>
    <dgm:pt modelId="{A3A3260D-2D2A-4E10-B26C-2AA478603567}" type="parTrans" cxnId="{2832B3AD-61AB-4794-8788-242732F0A059}">
      <dgm:prSet/>
      <dgm:spPr/>
      <dgm:t>
        <a:bodyPr/>
        <a:lstStyle/>
        <a:p>
          <a:endParaRPr lang="en-AU"/>
        </a:p>
      </dgm:t>
    </dgm:pt>
    <dgm:pt modelId="{BF5750A3-D3E5-49C6-86D8-F271E6ED5F67}" type="sibTrans" cxnId="{2832B3AD-61AB-4794-8788-242732F0A059}">
      <dgm:prSet/>
      <dgm:spPr/>
      <dgm:t>
        <a:bodyPr/>
        <a:lstStyle/>
        <a:p>
          <a:endParaRPr lang="en-AU"/>
        </a:p>
      </dgm:t>
    </dgm:pt>
    <dgm:pt modelId="{799A9607-6570-4BA5-93F3-7E5B0744B4BC}">
      <dgm:prSet phldrT="[Text]" custT="1"/>
      <dgm:spPr>
        <a:solidFill>
          <a:schemeClr val="tx1">
            <a:lumMod val="50000"/>
            <a:lumOff val="50000"/>
            <a:alpha val="90000"/>
          </a:schemeClr>
        </a:solidFill>
      </dgm:spPr>
      <dgm:t>
        <a:bodyPr/>
        <a:lstStyle/>
        <a:p>
          <a:r>
            <a:rPr lang="en-AU" sz="600" dirty="0"/>
            <a:t>The</a:t>
          </a:r>
          <a:r>
            <a:rPr lang="en-AU" sz="600" baseline="0" dirty="0"/>
            <a:t> Handmaid’s Tale</a:t>
          </a:r>
        </a:p>
        <a:p>
          <a:r>
            <a:rPr lang="en-AU" sz="600" baseline="0" dirty="0"/>
            <a:t>“</a:t>
          </a:r>
          <a:r>
            <a:rPr lang="en-AU" sz="600" i="1" baseline="0" dirty="0"/>
            <a:t>She is my spy, and I am hers</a:t>
          </a:r>
          <a:r>
            <a:rPr lang="en-AU" sz="600" i="0" baseline="0" dirty="0"/>
            <a:t>”</a:t>
          </a:r>
          <a:endParaRPr lang="en-AU" sz="600" dirty="0"/>
        </a:p>
      </dgm:t>
    </dgm:pt>
    <dgm:pt modelId="{AAC4A966-593B-495C-9BE0-3C24EB82CF3C}" type="parTrans" cxnId="{29A10485-F9D8-4366-9FA6-D4D1D5F16EF4}">
      <dgm:prSet/>
      <dgm:spPr/>
      <dgm:t>
        <a:bodyPr/>
        <a:lstStyle/>
        <a:p>
          <a:endParaRPr lang="en-AU"/>
        </a:p>
      </dgm:t>
    </dgm:pt>
    <dgm:pt modelId="{D577AFAC-438A-40C2-9615-F9B21027A667}" type="sibTrans" cxnId="{29A10485-F9D8-4366-9FA6-D4D1D5F16EF4}">
      <dgm:prSet/>
      <dgm:spPr/>
      <dgm:t>
        <a:bodyPr/>
        <a:lstStyle/>
        <a:p>
          <a:endParaRPr lang="en-AU"/>
        </a:p>
      </dgm:t>
    </dgm:pt>
    <dgm:pt modelId="{E79D000F-0DE3-4C3E-BEFE-F64E5C5C3856}">
      <dgm:prSet phldrT="[Text]" custT="1"/>
      <dgm:spPr>
        <a:solidFill>
          <a:schemeClr val="tx1">
            <a:lumMod val="50000"/>
            <a:lumOff val="50000"/>
            <a:alpha val="90000"/>
          </a:schemeClr>
        </a:solidFill>
      </dgm:spPr>
      <dgm:t>
        <a:bodyPr/>
        <a:lstStyle/>
        <a:p>
          <a:r>
            <a:rPr lang="en-AU" sz="600" i="0" dirty="0"/>
            <a:t>The Pedestrian</a:t>
          </a:r>
        </a:p>
        <a:p>
          <a:r>
            <a:rPr lang="en-AU" sz="600" i="0" dirty="0"/>
            <a:t>“</a:t>
          </a:r>
          <a:r>
            <a:rPr lang="en-AU" sz="600" i="1" dirty="0"/>
            <a:t>but this particular house had all of its electric lights brightly lie, every window a loud yellow</a:t>
          </a:r>
          <a:endParaRPr lang="en-AU" sz="600" i="0" dirty="0"/>
        </a:p>
      </dgm:t>
    </dgm:pt>
    <dgm:pt modelId="{2F9AABF3-0FDB-41E5-886E-9A16E93AEBC3}" type="parTrans" cxnId="{9D423033-CA7D-4E1B-A6AE-EA4C5CC08036}">
      <dgm:prSet/>
      <dgm:spPr/>
      <dgm:t>
        <a:bodyPr/>
        <a:lstStyle/>
        <a:p>
          <a:endParaRPr lang="en-AU"/>
        </a:p>
      </dgm:t>
    </dgm:pt>
    <dgm:pt modelId="{E93FC0D6-8272-4041-8A1C-517F39EA0354}" type="sibTrans" cxnId="{9D423033-CA7D-4E1B-A6AE-EA4C5CC08036}">
      <dgm:prSet/>
      <dgm:spPr/>
      <dgm:t>
        <a:bodyPr/>
        <a:lstStyle/>
        <a:p>
          <a:endParaRPr lang="en-AU"/>
        </a:p>
      </dgm:t>
    </dgm:pt>
    <dgm:pt modelId="{5B069063-4870-4660-855D-3A314E5106B2}">
      <dgm:prSet phldrT="[Text]" custT="1"/>
      <dgm:spPr>
        <a:solidFill>
          <a:schemeClr val="tx1">
            <a:lumMod val="50000"/>
            <a:lumOff val="50000"/>
            <a:alpha val="90000"/>
          </a:schemeClr>
        </a:solidFill>
      </dgm:spPr>
      <dgm:t>
        <a:bodyPr/>
        <a:lstStyle/>
        <a:p>
          <a:r>
            <a:rPr lang="en-AU" sz="600" dirty="0"/>
            <a:t>1984</a:t>
          </a:r>
        </a:p>
        <a:p>
          <a:r>
            <a:rPr lang="en-AU" sz="600" dirty="0"/>
            <a:t>“</a:t>
          </a:r>
          <a:r>
            <a:rPr lang="en-AU" sz="600" i="1" dirty="0"/>
            <a:t>The Party told you the reject the evidence of your eyes</a:t>
          </a:r>
          <a:r>
            <a:rPr lang="en-AU" sz="600" i="0" dirty="0"/>
            <a:t>”</a:t>
          </a:r>
          <a:endParaRPr lang="en-AU" sz="600" dirty="0"/>
        </a:p>
      </dgm:t>
    </dgm:pt>
    <dgm:pt modelId="{9E7A5F05-A933-4364-8B3A-A8B8B94A540F}" type="parTrans" cxnId="{6159E013-ED10-4610-8532-3C1D54EEF46A}">
      <dgm:prSet/>
      <dgm:spPr/>
      <dgm:t>
        <a:bodyPr/>
        <a:lstStyle/>
        <a:p>
          <a:endParaRPr lang="en-AU"/>
        </a:p>
      </dgm:t>
    </dgm:pt>
    <dgm:pt modelId="{02C7DA44-9FB7-460C-B7EF-2D51B912E045}" type="sibTrans" cxnId="{6159E013-ED10-4610-8532-3C1D54EEF46A}">
      <dgm:prSet/>
      <dgm:spPr/>
      <dgm:t>
        <a:bodyPr/>
        <a:lstStyle/>
        <a:p>
          <a:endParaRPr lang="en-AU"/>
        </a:p>
      </dgm:t>
    </dgm:pt>
    <dgm:pt modelId="{EBD5F983-B1E7-4CA3-ADEE-8C51DC932F38}">
      <dgm:prSet phldrT="[Text]" custT="1"/>
      <dgm:spPr>
        <a:solidFill>
          <a:schemeClr val="tx1">
            <a:lumMod val="50000"/>
            <a:lumOff val="50000"/>
            <a:alpha val="90000"/>
          </a:schemeClr>
        </a:solidFill>
      </dgm:spPr>
      <dgm:t>
        <a:bodyPr/>
        <a:lstStyle/>
        <a:p>
          <a:r>
            <a:rPr lang="en-AU" sz="600" i="1" dirty="0"/>
            <a:t>“The Russian Communists came very close to us in their methods, but they never had the courage to recognize their own motives</a:t>
          </a:r>
          <a:r>
            <a:rPr lang="en-AU" sz="600" dirty="0"/>
            <a:t>” (pg. 263) </a:t>
          </a:r>
        </a:p>
      </dgm:t>
    </dgm:pt>
    <dgm:pt modelId="{8641D7F5-B17A-49AB-A2AD-AA6A849E0AA6}" type="parTrans" cxnId="{F1DA2F0F-F37A-4DBB-BFC1-E2DE132D1ACD}">
      <dgm:prSet/>
      <dgm:spPr/>
      <dgm:t>
        <a:bodyPr/>
        <a:lstStyle/>
        <a:p>
          <a:endParaRPr lang="en-AU"/>
        </a:p>
      </dgm:t>
    </dgm:pt>
    <dgm:pt modelId="{B4A7B92E-43D7-48BB-BCF1-A13622AA796C}" type="sibTrans" cxnId="{F1DA2F0F-F37A-4DBB-BFC1-E2DE132D1ACD}">
      <dgm:prSet/>
      <dgm:spPr/>
      <dgm:t>
        <a:bodyPr/>
        <a:lstStyle/>
        <a:p>
          <a:endParaRPr lang="en-AU"/>
        </a:p>
      </dgm:t>
    </dgm:pt>
    <dgm:pt modelId="{5B89D64E-DBFD-42DA-A0D5-CA160D388C67}">
      <dgm:prSet phldrT="[Text]" custT="1"/>
      <dgm:spPr>
        <a:solidFill>
          <a:schemeClr val="tx1">
            <a:lumMod val="50000"/>
            <a:lumOff val="50000"/>
            <a:alpha val="90000"/>
          </a:schemeClr>
        </a:solidFill>
      </dgm:spPr>
      <dgm:t>
        <a:bodyPr/>
        <a:lstStyle/>
        <a:p>
          <a:r>
            <a:rPr lang="en-AU" sz="600" dirty="0"/>
            <a:t>“</a:t>
          </a:r>
          <a:r>
            <a:rPr lang="en-AU" sz="600" i="1" dirty="0"/>
            <a:t>’Who controls the past’ ran the Party Slogan, ‘controls the future: who controls the present controls the past’</a:t>
          </a:r>
          <a:r>
            <a:rPr lang="en-AU" sz="600" i="0" dirty="0"/>
            <a:t>” (pg. 34) </a:t>
          </a:r>
          <a:endParaRPr lang="en-AU" sz="600" dirty="0"/>
        </a:p>
      </dgm:t>
    </dgm:pt>
    <dgm:pt modelId="{9B377A2F-F992-4841-9050-9E256E04F743}" type="parTrans" cxnId="{0EA4F6EA-6634-4153-8A1E-738DF6DDD55E}">
      <dgm:prSet/>
      <dgm:spPr/>
      <dgm:t>
        <a:bodyPr/>
        <a:lstStyle/>
        <a:p>
          <a:endParaRPr lang="en-AU"/>
        </a:p>
      </dgm:t>
    </dgm:pt>
    <dgm:pt modelId="{64154BE1-1E07-4A0C-A122-60645D63C5B1}" type="sibTrans" cxnId="{0EA4F6EA-6634-4153-8A1E-738DF6DDD55E}">
      <dgm:prSet/>
      <dgm:spPr/>
      <dgm:t>
        <a:bodyPr/>
        <a:lstStyle/>
        <a:p>
          <a:endParaRPr lang="en-AU"/>
        </a:p>
      </dgm:t>
    </dgm:pt>
    <dgm:pt modelId="{B93ECD87-4A7E-4127-9632-AB1BE3A2CAE5}">
      <dgm:prSet phldrT="[Text]" custT="1"/>
      <dgm:spPr>
        <a:solidFill>
          <a:schemeClr val="tx1">
            <a:lumMod val="50000"/>
            <a:lumOff val="50000"/>
            <a:alpha val="90000"/>
          </a:schemeClr>
        </a:solidFill>
      </dgm:spPr>
      <dgm:t>
        <a:bodyPr/>
        <a:lstStyle/>
        <a:p>
          <a:r>
            <a:rPr lang="en-AU" sz="600" dirty="0"/>
            <a:t>“</a:t>
          </a:r>
          <a:r>
            <a:rPr lang="en-AU" sz="600" i="1" dirty="0"/>
            <a:t>We know no one ever seizes power with the intentions of relinquishing it</a:t>
          </a:r>
          <a:r>
            <a:rPr lang="en-AU" sz="600" i="0" dirty="0"/>
            <a:t>” </a:t>
          </a:r>
          <a:endParaRPr lang="en-AU" sz="600" dirty="0"/>
        </a:p>
      </dgm:t>
    </dgm:pt>
    <dgm:pt modelId="{59F72792-3811-4825-9D01-A1730AFA6966}" type="parTrans" cxnId="{D0CFFE9E-39B5-4D6B-B66A-788688CFF879}">
      <dgm:prSet/>
      <dgm:spPr/>
      <dgm:t>
        <a:bodyPr/>
        <a:lstStyle/>
        <a:p>
          <a:endParaRPr lang="en-AU"/>
        </a:p>
      </dgm:t>
    </dgm:pt>
    <dgm:pt modelId="{8A1F236C-0E7D-4AB1-B18F-456309510BEC}" type="sibTrans" cxnId="{D0CFFE9E-39B5-4D6B-B66A-788688CFF879}">
      <dgm:prSet/>
      <dgm:spPr/>
      <dgm:t>
        <a:bodyPr/>
        <a:lstStyle/>
        <a:p>
          <a:endParaRPr lang="en-AU"/>
        </a:p>
      </dgm:t>
    </dgm:pt>
    <dgm:pt modelId="{E7E17BDC-B824-4B5D-853A-DA501FD4401A}">
      <dgm:prSet phldrT="[Text]" custT="1"/>
      <dgm:spPr>
        <a:solidFill>
          <a:schemeClr val="tx1">
            <a:lumMod val="50000"/>
            <a:lumOff val="50000"/>
            <a:alpha val="90000"/>
          </a:schemeClr>
        </a:solidFill>
      </dgm:spPr>
      <dgm:t>
        <a:bodyPr/>
        <a:lstStyle/>
        <a:p>
          <a:r>
            <a:rPr lang="en-AU" sz="600" dirty="0"/>
            <a:t>Brave New World </a:t>
          </a:r>
        </a:p>
        <a:p>
          <a:r>
            <a:rPr lang="en-AU" sz="600" i="1" dirty="0"/>
            <a:t>“That is the secret of happiness and virtue- liking what you’ve got to do</a:t>
          </a:r>
          <a:r>
            <a:rPr lang="en-AU" sz="600" i="0" dirty="0"/>
            <a:t>” </a:t>
          </a:r>
          <a:endParaRPr lang="en-AU" sz="600" i="1" dirty="0"/>
        </a:p>
      </dgm:t>
    </dgm:pt>
    <dgm:pt modelId="{3BFA6CDF-5DE4-442E-B711-9A829294A67F}" type="parTrans" cxnId="{90E79300-AD37-47A4-958D-186DE58A9409}">
      <dgm:prSet/>
      <dgm:spPr/>
      <dgm:t>
        <a:bodyPr/>
        <a:lstStyle/>
        <a:p>
          <a:endParaRPr lang="en-AU"/>
        </a:p>
      </dgm:t>
    </dgm:pt>
    <dgm:pt modelId="{E499427B-6E3C-480A-97B5-C91581C98D84}" type="sibTrans" cxnId="{90E79300-AD37-47A4-958D-186DE58A9409}">
      <dgm:prSet/>
      <dgm:spPr/>
      <dgm:t>
        <a:bodyPr/>
        <a:lstStyle/>
        <a:p>
          <a:endParaRPr lang="en-AU"/>
        </a:p>
      </dgm:t>
    </dgm:pt>
    <dgm:pt modelId="{8854C632-12AB-4A6B-A71F-FEE3B85A23D3}">
      <dgm:prSet phldrT="[Text]" custT="1"/>
      <dgm:spPr>
        <a:solidFill>
          <a:schemeClr val="tx1">
            <a:lumMod val="50000"/>
            <a:lumOff val="50000"/>
            <a:alpha val="90000"/>
          </a:schemeClr>
        </a:solidFill>
      </dgm:spPr>
      <dgm:t>
        <a:bodyPr/>
        <a:lstStyle/>
        <a:p>
          <a:r>
            <a:rPr lang="en-AU" sz="500" dirty="0"/>
            <a:t>1984</a:t>
          </a:r>
        </a:p>
        <a:p>
          <a:r>
            <a:rPr lang="en-AU" sz="500" dirty="0"/>
            <a:t>“</a:t>
          </a:r>
          <a:r>
            <a:rPr lang="en-AU" sz="500" b="0" i="0" dirty="0"/>
            <a:t>The choice for mankind lies between freedom and happiness for the great bulk of mankind, happiness is better</a:t>
          </a:r>
          <a:endParaRPr lang="en-AU" sz="500" dirty="0"/>
        </a:p>
      </dgm:t>
    </dgm:pt>
    <dgm:pt modelId="{062A7E74-AFA4-4BFF-9DD3-E7160464FFA9}" type="parTrans" cxnId="{58321516-ABEF-46AB-AB81-496119726A9D}">
      <dgm:prSet/>
      <dgm:spPr/>
      <dgm:t>
        <a:bodyPr/>
        <a:lstStyle/>
        <a:p>
          <a:endParaRPr lang="en-AU"/>
        </a:p>
      </dgm:t>
    </dgm:pt>
    <dgm:pt modelId="{4B83C18F-F6FD-4A34-8E75-F6205FCC88D0}" type="sibTrans" cxnId="{58321516-ABEF-46AB-AB81-496119726A9D}">
      <dgm:prSet/>
      <dgm:spPr/>
      <dgm:t>
        <a:bodyPr/>
        <a:lstStyle/>
        <a:p>
          <a:endParaRPr lang="en-AU"/>
        </a:p>
      </dgm:t>
    </dgm:pt>
    <dgm:pt modelId="{6DED2AB6-01CA-4724-B45D-BF1BB7A3187F}">
      <dgm:prSet phldrT="[Text]" custT="1"/>
      <dgm:spPr>
        <a:solidFill>
          <a:schemeClr val="tx1">
            <a:lumMod val="50000"/>
            <a:lumOff val="50000"/>
            <a:alpha val="90000"/>
          </a:schemeClr>
        </a:solidFill>
      </dgm:spPr>
      <dgm:t>
        <a:bodyPr/>
        <a:lstStyle/>
        <a:p>
          <a:r>
            <a:rPr lang="en-AU" sz="600" i="1" dirty="0"/>
            <a:t>“Until they [the proles] became conscious, they will never rebel, and until after they have rebelled they cannot become conscious</a:t>
          </a:r>
          <a:r>
            <a:rPr lang="en-AU" sz="600" i="0" dirty="0"/>
            <a:t>”</a:t>
          </a:r>
          <a:endParaRPr lang="en-AU" sz="600" dirty="0"/>
        </a:p>
      </dgm:t>
    </dgm:pt>
    <dgm:pt modelId="{C3E5D6CB-1B9C-4E6F-B8B7-12483FF8067C}" type="parTrans" cxnId="{683F1AC3-DFF8-44B4-9F7D-86362C26DCA3}">
      <dgm:prSet/>
      <dgm:spPr/>
      <dgm:t>
        <a:bodyPr/>
        <a:lstStyle/>
        <a:p>
          <a:endParaRPr lang="en-AU"/>
        </a:p>
      </dgm:t>
    </dgm:pt>
    <dgm:pt modelId="{41C9BA24-0C67-4960-9FBC-48560FA9241B}" type="sibTrans" cxnId="{683F1AC3-DFF8-44B4-9F7D-86362C26DCA3}">
      <dgm:prSet/>
      <dgm:spPr/>
      <dgm:t>
        <a:bodyPr/>
        <a:lstStyle/>
        <a:p>
          <a:endParaRPr lang="en-AU"/>
        </a:p>
      </dgm:t>
    </dgm:pt>
    <dgm:pt modelId="{844F0786-473B-4E01-A8C2-71F979CD07DA}">
      <dgm:prSet phldrT="[Text]" custT="1"/>
      <dgm:spPr>
        <a:solidFill>
          <a:schemeClr val="tx1">
            <a:lumMod val="50000"/>
            <a:lumOff val="50000"/>
            <a:alpha val="90000"/>
          </a:schemeClr>
        </a:solidFill>
      </dgm:spPr>
      <dgm:t>
        <a:bodyPr/>
        <a:lstStyle/>
        <a:p>
          <a:r>
            <a:rPr lang="en-AU" sz="600" dirty="0"/>
            <a:t>“</a:t>
          </a:r>
          <a:r>
            <a:rPr lang="en-AU" sz="600" i="1" dirty="0"/>
            <a:t>War is Peace. Freedom is Slavery. Ignorance is Strength”</a:t>
          </a:r>
          <a:endParaRPr lang="en-AU" sz="600" dirty="0"/>
        </a:p>
      </dgm:t>
    </dgm:pt>
    <dgm:pt modelId="{8E92AFEE-7036-49F5-AEFF-CC8DFC28CA91}" type="parTrans" cxnId="{B50180D0-F928-4B39-8F79-409A536DBDB8}">
      <dgm:prSet/>
      <dgm:spPr/>
      <dgm:t>
        <a:bodyPr/>
        <a:lstStyle/>
        <a:p>
          <a:endParaRPr lang="en-AU"/>
        </a:p>
      </dgm:t>
    </dgm:pt>
    <dgm:pt modelId="{E45B7345-AEEE-4684-B8EB-5DD4351C2301}" type="sibTrans" cxnId="{B50180D0-F928-4B39-8F79-409A536DBDB8}">
      <dgm:prSet/>
      <dgm:spPr/>
      <dgm:t>
        <a:bodyPr/>
        <a:lstStyle/>
        <a:p>
          <a:endParaRPr lang="en-AU"/>
        </a:p>
      </dgm:t>
    </dgm:pt>
    <dgm:pt modelId="{8E0A19DF-307F-4520-90F2-6D1566F783DC}">
      <dgm:prSet phldrT="[Text]" custT="1"/>
      <dgm:spPr>
        <a:solidFill>
          <a:schemeClr val="tx1">
            <a:lumMod val="50000"/>
            <a:lumOff val="50000"/>
            <a:alpha val="90000"/>
          </a:schemeClr>
        </a:solidFill>
      </dgm:spPr>
      <dgm:t>
        <a:bodyPr/>
        <a:lstStyle/>
        <a:p>
          <a:r>
            <a:rPr lang="en-AU" sz="600" dirty="0"/>
            <a:t>“</a:t>
          </a:r>
          <a:r>
            <a:rPr lang="en-AU" sz="600" i="1" dirty="0"/>
            <a:t>Freedom is the freedom to say that two plus two make four</a:t>
          </a:r>
          <a:r>
            <a:rPr lang="en-AU" sz="600" i="0" dirty="0"/>
            <a:t>” (pg. 81)</a:t>
          </a:r>
          <a:endParaRPr lang="en-AU" sz="600" dirty="0"/>
        </a:p>
      </dgm:t>
    </dgm:pt>
    <dgm:pt modelId="{08AF2FA8-C0C0-4280-BE6C-B457A38B0599}" type="parTrans" cxnId="{F0F7B80B-A63A-4403-842B-7244B53C9393}">
      <dgm:prSet/>
      <dgm:spPr/>
      <dgm:t>
        <a:bodyPr/>
        <a:lstStyle/>
        <a:p>
          <a:endParaRPr lang="en-AU"/>
        </a:p>
      </dgm:t>
    </dgm:pt>
    <dgm:pt modelId="{B0427E8E-B334-48AE-A659-44FFB92E1474}" type="sibTrans" cxnId="{F0F7B80B-A63A-4403-842B-7244B53C9393}">
      <dgm:prSet/>
      <dgm:spPr/>
      <dgm:t>
        <a:bodyPr/>
        <a:lstStyle/>
        <a:p>
          <a:endParaRPr lang="en-AU"/>
        </a:p>
      </dgm:t>
    </dgm:pt>
    <dgm:pt modelId="{D04C8785-6DEF-40B5-BEE2-8E9CF5F5FE7B}">
      <dgm:prSet phldrT="[Text]" custT="1"/>
      <dgm:spPr>
        <a:solidFill>
          <a:schemeClr val="tx1">
            <a:lumMod val="50000"/>
            <a:lumOff val="50000"/>
            <a:alpha val="90000"/>
          </a:schemeClr>
        </a:solidFill>
      </dgm:spPr>
      <dgm:t>
        <a:bodyPr/>
        <a:lstStyle/>
        <a:p>
          <a:r>
            <a:rPr lang="en-AU" sz="600" dirty="0"/>
            <a:t>The Handmaid's Tale</a:t>
          </a:r>
        </a:p>
        <a:p>
          <a:r>
            <a:rPr lang="en-AU" sz="600" dirty="0"/>
            <a:t>“</a:t>
          </a:r>
          <a:r>
            <a:rPr lang="en-AU" sz="600" i="1" dirty="0"/>
            <a:t>There are two types of freedom. Freedom from and freedom to</a:t>
          </a:r>
          <a:r>
            <a:rPr lang="en-AU" sz="600" i="0" dirty="0"/>
            <a:t>” </a:t>
          </a:r>
          <a:endParaRPr lang="en-AU" sz="600" dirty="0"/>
        </a:p>
      </dgm:t>
    </dgm:pt>
    <dgm:pt modelId="{DB1980FB-C0ED-4AD1-94B9-99F3DA5588B3}" type="parTrans" cxnId="{6EC9BBBD-F12C-4286-BB0A-55A1009C85E9}">
      <dgm:prSet/>
      <dgm:spPr/>
      <dgm:t>
        <a:bodyPr/>
        <a:lstStyle/>
        <a:p>
          <a:endParaRPr lang="en-AU"/>
        </a:p>
      </dgm:t>
    </dgm:pt>
    <dgm:pt modelId="{3DEFEF9A-96EE-47DB-BD5B-10D54983292A}" type="sibTrans" cxnId="{6EC9BBBD-F12C-4286-BB0A-55A1009C85E9}">
      <dgm:prSet/>
      <dgm:spPr/>
      <dgm:t>
        <a:bodyPr/>
        <a:lstStyle/>
        <a:p>
          <a:endParaRPr lang="en-AU"/>
        </a:p>
      </dgm:t>
    </dgm:pt>
    <dgm:pt modelId="{444568F2-DCEE-41F8-B67B-C8B41C217075}">
      <dgm:prSet phldrT="[Text]" custT="1"/>
      <dgm:spPr>
        <a:solidFill>
          <a:schemeClr val="tx1">
            <a:lumMod val="50000"/>
            <a:lumOff val="50000"/>
            <a:alpha val="90000"/>
          </a:schemeClr>
        </a:solidFill>
      </dgm:spPr>
      <dgm:t>
        <a:bodyPr/>
        <a:lstStyle/>
        <a:p>
          <a:r>
            <a:rPr lang="en-AU" sz="600" dirty="0"/>
            <a:t>“</a:t>
          </a:r>
          <a:r>
            <a:rPr lang="en-AU" sz="600" i="1" dirty="0"/>
            <a:t>If you are a man Winston, you are the last man</a:t>
          </a:r>
          <a:r>
            <a:rPr lang="en-AU" sz="600" i="0" dirty="0"/>
            <a:t>”</a:t>
          </a:r>
          <a:endParaRPr lang="en-AU" sz="600" dirty="0"/>
        </a:p>
      </dgm:t>
    </dgm:pt>
    <dgm:pt modelId="{6FFA60EB-FA24-4D4F-8442-0A90529FD553}" type="sibTrans" cxnId="{0842B25F-31EB-4241-AD4B-2584F808D687}">
      <dgm:prSet/>
      <dgm:spPr/>
      <dgm:t>
        <a:bodyPr/>
        <a:lstStyle/>
        <a:p>
          <a:endParaRPr lang="en-AU"/>
        </a:p>
      </dgm:t>
    </dgm:pt>
    <dgm:pt modelId="{3F4E8239-DC8B-4CEB-9D6F-BBDE2FD476A2}" type="parTrans" cxnId="{0842B25F-31EB-4241-AD4B-2584F808D687}">
      <dgm:prSet/>
      <dgm:spPr/>
      <dgm:t>
        <a:bodyPr/>
        <a:lstStyle/>
        <a:p>
          <a:endParaRPr lang="en-AU"/>
        </a:p>
      </dgm:t>
    </dgm:pt>
    <dgm:pt modelId="{A1EFF1AF-233B-4960-8237-307DB4F45C25}" type="pres">
      <dgm:prSet presAssocID="{145ABE72-8F02-44FC-BE69-1AE4FE857D1D}" presName="Name0" presStyleCnt="0">
        <dgm:presLayoutVars>
          <dgm:dir/>
          <dgm:animLvl val="lvl"/>
          <dgm:resizeHandles val="exact"/>
        </dgm:presLayoutVars>
      </dgm:prSet>
      <dgm:spPr/>
    </dgm:pt>
    <dgm:pt modelId="{38D64452-102B-478F-A54D-F43F18F28FB6}" type="pres">
      <dgm:prSet presAssocID="{1B9C9D2B-8D74-4C2A-88BF-B1082C49B22D}" presName="boxAndChildren" presStyleCnt="0"/>
      <dgm:spPr/>
    </dgm:pt>
    <dgm:pt modelId="{EA58BEA8-9C5B-4C6C-B893-BE7C9F794D4C}" type="pres">
      <dgm:prSet presAssocID="{1B9C9D2B-8D74-4C2A-88BF-B1082C49B22D}" presName="parentTextBox" presStyleLbl="node1" presStyleIdx="0" presStyleCnt="3"/>
      <dgm:spPr/>
    </dgm:pt>
    <dgm:pt modelId="{AD2F9523-22CA-42D1-BB9B-7F0432BB4B00}" type="pres">
      <dgm:prSet presAssocID="{1B9C9D2B-8D74-4C2A-88BF-B1082C49B22D}" presName="entireBox" presStyleLbl="node1" presStyleIdx="0" presStyleCnt="3"/>
      <dgm:spPr/>
    </dgm:pt>
    <dgm:pt modelId="{E7022642-BC01-425F-89AE-575EB8A1FD7B}" type="pres">
      <dgm:prSet presAssocID="{1B9C9D2B-8D74-4C2A-88BF-B1082C49B22D}" presName="descendantBox" presStyleCnt="0"/>
      <dgm:spPr/>
    </dgm:pt>
    <dgm:pt modelId="{F25A32C6-A548-418E-BB84-D0E03AB76ACF}" type="pres">
      <dgm:prSet presAssocID="{62AA0C47-95CD-4871-84C6-30A9CA6F0142}" presName="childTextBox" presStyleLbl="fgAccFollowNode1" presStyleIdx="0" presStyleCnt="21">
        <dgm:presLayoutVars>
          <dgm:bulletEnabled val="1"/>
        </dgm:presLayoutVars>
      </dgm:prSet>
      <dgm:spPr/>
    </dgm:pt>
    <dgm:pt modelId="{64A95600-04F2-4BBC-93A6-7C7186528FE1}" type="pres">
      <dgm:prSet presAssocID="{8854C632-12AB-4A6B-A71F-FEE3B85A23D3}" presName="childTextBox" presStyleLbl="fgAccFollowNode1" presStyleIdx="1" presStyleCnt="21">
        <dgm:presLayoutVars>
          <dgm:bulletEnabled val="1"/>
        </dgm:presLayoutVars>
      </dgm:prSet>
      <dgm:spPr/>
    </dgm:pt>
    <dgm:pt modelId="{98D4035E-709B-4B19-8485-B3493F5D7C0A}" type="pres">
      <dgm:prSet presAssocID="{6DED2AB6-01CA-4724-B45D-BF1BB7A3187F}" presName="childTextBox" presStyleLbl="fgAccFollowNode1" presStyleIdx="2" presStyleCnt="21">
        <dgm:presLayoutVars>
          <dgm:bulletEnabled val="1"/>
        </dgm:presLayoutVars>
      </dgm:prSet>
      <dgm:spPr/>
    </dgm:pt>
    <dgm:pt modelId="{7264FFB0-73D8-4857-99EE-6EE0E9D33B6F}" type="pres">
      <dgm:prSet presAssocID="{844F0786-473B-4E01-A8C2-71F979CD07DA}" presName="childTextBox" presStyleLbl="fgAccFollowNode1" presStyleIdx="3" presStyleCnt="21">
        <dgm:presLayoutVars>
          <dgm:bulletEnabled val="1"/>
        </dgm:presLayoutVars>
      </dgm:prSet>
      <dgm:spPr/>
    </dgm:pt>
    <dgm:pt modelId="{921D6426-D418-48A6-8D24-E0F3151E607C}" type="pres">
      <dgm:prSet presAssocID="{8E0A19DF-307F-4520-90F2-6D1566F783DC}" presName="childTextBox" presStyleLbl="fgAccFollowNode1" presStyleIdx="4" presStyleCnt="21">
        <dgm:presLayoutVars>
          <dgm:bulletEnabled val="1"/>
        </dgm:presLayoutVars>
      </dgm:prSet>
      <dgm:spPr/>
    </dgm:pt>
    <dgm:pt modelId="{A200B736-BFE4-4CFB-84CF-FF7BD97C9196}" type="pres">
      <dgm:prSet presAssocID="{D04C8785-6DEF-40B5-BEE2-8E9CF5F5FE7B}" presName="childTextBox" presStyleLbl="fgAccFollowNode1" presStyleIdx="5" presStyleCnt="21">
        <dgm:presLayoutVars>
          <dgm:bulletEnabled val="1"/>
        </dgm:presLayoutVars>
      </dgm:prSet>
      <dgm:spPr/>
    </dgm:pt>
    <dgm:pt modelId="{EF6A72BB-B66E-40DC-BE8F-F992D2CD1712}" type="pres">
      <dgm:prSet presAssocID="{DC7CAB11-EB13-49BE-BBC6-1ED392C89BBD}" presName="childTextBox" presStyleLbl="fgAccFollowNode1" presStyleIdx="6" presStyleCnt="21">
        <dgm:presLayoutVars>
          <dgm:bulletEnabled val="1"/>
        </dgm:presLayoutVars>
      </dgm:prSet>
      <dgm:spPr/>
    </dgm:pt>
    <dgm:pt modelId="{8023A252-EF06-4739-8710-BC9FB8A58E75}" type="pres">
      <dgm:prSet presAssocID="{6B72F6D1-6CDC-4579-B9D9-6C9647EF305F}" presName="sp" presStyleCnt="0"/>
      <dgm:spPr/>
    </dgm:pt>
    <dgm:pt modelId="{4AE4BA51-08AB-4A3C-A445-69430BE5A87C}" type="pres">
      <dgm:prSet presAssocID="{71D33A5B-A37B-4F8F-8B36-D6BB953835A9}" presName="arrowAndChildren" presStyleCnt="0"/>
      <dgm:spPr/>
    </dgm:pt>
    <dgm:pt modelId="{75560A12-143D-41C6-8F4E-2A3687EB633E}" type="pres">
      <dgm:prSet presAssocID="{71D33A5B-A37B-4F8F-8B36-D6BB953835A9}" presName="parentTextArrow" presStyleLbl="node1" presStyleIdx="0" presStyleCnt="3"/>
      <dgm:spPr/>
    </dgm:pt>
    <dgm:pt modelId="{6113E75F-0505-4555-BBE3-38512F404D79}" type="pres">
      <dgm:prSet presAssocID="{71D33A5B-A37B-4F8F-8B36-D6BB953835A9}" presName="arrow" presStyleLbl="node1" presStyleIdx="1" presStyleCnt="3"/>
      <dgm:spPr/>
    </dgm:pt>
    <dgm:pt modelId="{AE00022C-831D-4D63-9BCB-F6F88A6DC604}" type="pres">
      <dgm:prSet presAssocID="{71D33A5B-A37B-4F8F-8B36-D6BB953835A9}" presName="descendantArrow" presStyleCnt="0"/>
      <dgm:spPr/>
    </dgm:pt>
    <dgm:pt modelId="{1A8E1EC2-1A92-44F0-ABA4-5527845DCA69}" type="pres">
      <dgm:prSet presAssocID="{4A9D0CE8-7D64-4720-8DE9-E51C450793CD}" presName="childTextArrow" presStyleLbl="fgAccFollowNode1" presStyleIdx="7" presStyleCnt="21">
        <dgm:presLayoutVars>
          <dgm:bulletEnabled val="1"/>
        </dgm:presLayoutVars>
      </dgm:prSet>
      <dgm:spPr/>
    </dgm:pt>
    <dgm:pt modelId="{22C61DC9-BA25-4D7A-8BC1-B39DDAD9FFD3}" type="pres">
      <dgm:prSet presAssocID="{5B069063-4870-4660-855D-3A314E5106B2}" presName="childTextArrow" presStyleLbl="fgAccFollowNode1" presStyleIdx="8" presStyleCnt="21">
        <dgm:presLayoutVars>
          <dgm:bulletEnabled val="1"/>
        </dgm:presLayoutVars>
      </dgm:prSet>
      <dgm:spPr/>
    </dgm:pt>
    <dgm:pt modelId="{5593A600-F971-4DD1-B081-DB541E428BF6}" type="pres">
      <dgm:prSet presAssocID="{EBD5F983-B1E7-4CA3-ADEE-8C51DC932F38}" presName="childTextArrow" presStyleLbl="fgAccFollowNode1" presStyleIdx="9" presStyleCnt="21">
        <dgm:presLayoutVars>
          <dgm:bulletEnabled val="1"/>
        </dgm:presLayoutVars>
      </dgm:prSet>
      <dgm:spPr/>
    </dgm:pt>
    <dgm:pt modelId="{52E1C241-4394-4C52-B581-9416EB976DE5}" type="pres">
      <dgm:prSet presAssocID="{5B89D64E-DBFD-42DA-A0D5-CA160D388C67}" presName="childTextArrow" presStyleLbl="fgAccFollowNode1" presStyleIdx="10" presStyleCnt="21">
        <dgm:presLayoutVars>
          <dgm:bulletEnabled val="1"/>
        </dgm:presLayoutVars>
      </dgm:prSet>
      <dgm:spPr/>
    </dgm:pt>
    <dgm:pt modelId="{443DA607-B067-4BA4-A0D3-5FB740B700E4}" type="pres">
      <dgm:prSet presAssocID="{B93ECD87-4A7E-4127-9632-AB1BE3A2CAE5}" presName="childTextArrow" presStyleLbl="fgAccFollowNode1" presStyleIdx="11" presStyleCnt="21">
        <dgm:presLayoutVars>
          <dgm:bulletEnabled val="1"/>
        </dgm:presLayoutVars>
      </dgm:prSet>
      <dgm:spPr/>
    </dgm:pt>
    <dgm:pt modelId="{EDB9E2DA-3348-4570-9BCB-7AD7B01E6049}" type="pres">
      <dgm:prSet presAssocID="{E7E17BDC-B824-4B5D-853A-DA501FD4401A}" presName="childTextArrow" presStyleLbl="fgAccFollowNode1" presStyleIdx="12" presStyleCnt="21">
        <dgm:presLayoutVars>
          <dgm:bulletEnabled val="1"/>
        </dgm:presLayoutVars>
      </dgm:prSet>
      <dgm:spPr/>
    </dgm:pt>
    <dgm:pt modelId="{19C7F49E-1675-4D63-A0CC-7390FE977479}" type="pres">
      <dgm:prSet presAssocID="{77306E16-2DF1-4954-80ED-B6ADB0FF439F}" presName="childTextArrow" presStyleLbl="fgAccFollowNode1" presStyleIdx="13" presStyleCnt="21">
        <dgm:presLayoutVars>
          <dgm:bulletEnabled val="1"/>
        </dgm:presLayoutVars>
      </dgm:prSet>
      <dgm:spPr/>
    </dgm:pt>
    <dgm:pt modelId="{49D180F1-4489-4DB5-9181-6A591487F4B6}" type="pres">
      <dgm:prSet presAssocID="{17AA6FA7-6246-4138-97F3-D2647DFE6CC8}" presName="sp" presStyleCnt="0"/>
      <dgm:spPr/>
    </dgm:pt>
    <dgm:pt modelId="{F29B759A-2986-46D6-A40D-5B5543BB211A}" type="pres">
      <dgm:prSet presAssocID="{552A9215-B5BA-42F2-9ACE-42C66087A6C0}" presName="arrowAndChildren" presStyleCnt="0"/>
      <dgm:spPr/>
    </dgm:pt>
    <dgm:pt modelId="{B49330A7-249D-4E17-AD6C-11DD79E76603}" type="pres">
      <dgm:prSet presAssocID="{552A9215-B5BA-42F2-9ACE-42C66087A6C0}" presName="parentTextArrow" presStyleLbl="node1" presStyleIdx="1" presStyleCnt="3"/>
      <dgm:spPr/>
    </dgm:pt>
    <dgm:pt modelId="{C866AB4C-FB28-4CFD-9DCE-CD4A2DF04F82}" type="pres">
      <dgm:prSet presAssocID="{552A9215-B5BA-42F2-9ACE-42C66087A6C0}" presName="arrow" presStyleLbl="node1" presStyleIdx="2" presStyleCnt="3"/>
      <dgm:spPr/>
    </dgm:pt>
    <dgm:pt modelId="{BEC1040C-26D3-4857-92D5-6671C476DED0}" type="pres">
      <dgm:prSet presAssocID="{552A9215-B5BA-42F2-9ACE-42C66087A6C0}" presName="descendantArrow" presStyleCnt="0"/>
      <dgm:spPr/>
    </dgm:pt>
    <dgm:pt modelId="{506D7039-3382-43BB-9F1B-F9B093F8324F}" type="pres">
      <dgm:prSet presAssocID="{148CF163-8E1F-43F7-B254-66BF4AF79CC4}" presName="childTextArrow" presStyleLbl="fgAccFollowNode1" presStyleIdx="14" presStyleCnt="21">
        <dgm:presLayoutVars>
          <dgm:bulletEnabled val="1"/>
        </dgm:presLayoutVars>
      </dgm:prSet>
      <dgm:spPr/>
    </dgm:pt>
    <dgm:pt modelId="{5929FECA-E148-4E85-809E-613300A48F72}" type="pres">
      <dgm:prSet presAssocID="{32EA71F6-B1CD-4E4F-B417-89091794905E}" presName="childTextArrow" presStyleLbl="fgAccFollowNode1" presStyleIdx="15" presStyleCnt="21">
        <dgm:presLayoutVars>
          <dgm:bulletEnabled val="1"/>
        </dgm:presLayoutVars>
      </dgm:prSet>
      <dgm:spPr/>
    </dgm:pt>
    <dgm:pt modelId="{22F638C6-FE85-4989-8B18-805A1D89FE59}" type="pres">
      <dgm:prSet presAssocID="{C8A539C9-99A7-4459-A318-D9CE4D4872E7}" presName="childTextArrow" presStyleLbl="fgAccFollowNode1" presStyleIdx="16" presStyleCnt="21">
        <dgm:presLayoutVars>
          <dgm:bulletEnabled val="1"/>
        </dgm:presLayoutVars>
      </dgm:prSet>
      <dgm:spPr/>
    </dgm:pt>
    <dgm:pt modelId="{7B68CF69-6366-4525-89E5-27BB17A111C5}" type="pres">
      <dgm:prSet presAssocID="{444568F2-DCEE-41F8-B67B-C8B41C217075}" presName="childTextArrow" presStyleLbl="fgAccFollowNode1" presStyleIdx="17" presStyleCnt="21">
        <dgm:presLayoutVars>
          <dgm:bulletEnabled val="1"/>
        </dgm:presLayoutVars>
      </dgm:prSet>
      <dgm:spPr/>
    </dgm:pt>
    <dgm:pt modelId="{356F1E32-E1FF-4046-AFED-AF735C16A3A6}" type="pres">
      <dgm:prSet presAssocID="{799A9607-6570-4BA5-93F3-7E5B0744B4BC}" presName="childTextArrow" presStyleLbl="fgAccFollowNode1" presStyleIdx="18" presStyleCnt="21">
        <dgm:presLayoutVars>
          <dgm:bulletEnabled val="1"/>
        </dgm:presLayoutVars>
      </dgm:prSet>
      <dgm:spPr/>
    </dgm:pt>
    <dgm:pt modelId="{9E6F7A66-0FD0-4DC1-85A7-E93032457DD8}" type="pres">
      <dgm:prSet presAssocID="{E79D000F-0DE3-4C3E-BEFE-F64E5C5C3856}" presName="childTextArrow" presStyleLbl="fgAccFollowNode1" presStyleIdx="19" presStyleCnt="21">
        <dgm:presLayoutVars>
          <dgm:bulletEnabled val="1"/>
        </dgm:presLayoutVars>
      </dgm:prSet>
      <dgm:spPr/>
    </dgm:pt>
    <dgm:pt modelId="{D2C32850-AE3A-4FF9-85DC-8E60ECE1A21C}" type="pres">
      <dgm:prSet presAssocID="{3F571A36-8BAF-4B9D-A92A-3665F91469C2}" presName="childTextArrow" presStyleLbl="fgAccFollowNode1" presStyleIdx="20" presStyleCnt="21">
        <dgm:presLayoutVars>
          <dgm:bulletEnabled val="1"/>
        </dgm:presLayoutVars>
      </dgm:prSet>
      <dgm:spPr/>
    </dgm:pt>
  </dgm:ptLst>
  <dgm:cxnLst>
    <dgm:cxn modelId="{90E79300-AD37-47A4-958D-186DE58A9409}" srcId="{71D33A5B-A37B-4F8F-8B36-D6BB953835A9}" destId="{E7E17BDC-B824-4B5D-853A-DA501FD4401A}" srcOrd="5" destOrd="0" parTransId="{3BFA6CDF-5DE4-442E-B711-9A829294A67F}" sibTransId="{E499427B-6E3C-480A-97B5-C91581C98D84}"/>
    <dgm:cxn modelId="{C078C501-A5F6-4C34-8511-C62849027E84}" type="presOf" srcId="{5B89D64E-DBFD-42DA-A0D5-CA160D388C67}" destId="{52E1C241-4394-4C52-B581-9416EB976DE5}" srcOrd="0" destOrd="0" presId="urn:microsoft.com/office/officeart/2005/8/layout/process4"/>
    <dgm:cxn modelId="{F0F7B80B-A63A-4403-842B-7244B53C9393}" srcId="{1B9C9D2B-8D74-4C2A-88BF-B1082C49B22D}" destId="{8E0A19DF-307F-4520-90F2-6D1566F783DC}" srcOrd="4" destOrd="0" parTransId="{08AF2FA8-C0C0-4280-BE6C-B457A38B0599}" sibTransId="{B0427E8E-B334-48AE-A659-44FFB92E1474}"/>
    <dgm:cxn modelId="{F1DA2F0F-F37A-4DBB-BFC1-E2DE132D1ACD}" srcId="{71D33A5B-A37B-4F8F-8B36-D6BB953835A9}" destId="{EBD5F983-B1E7-4CA3-ADEE-8C51DC932F38}" srcOrd="2" destOrd="0" parTransId="{8641D7F5-B17A-49AB-A2AD-AA6A849E0AA6}" sibTransId="{B4A7B92E-43D7-48BB-BCF1-A13622AA796C}"/>
    <dgm:cxn modelId="{6159E013-ED10-4610-8532-3C1D54EEF46A}" srcId="{71D33A5B-A37B-4F8F-8B36-D6BB953835A9}" destId="{5B069063-4870-4660-855D-3A314E5106B2}" srcOrd="1" destOrd="0" parTransId="{9E7A5F05-A933-4364-8B3A-A8B8B94A540F}" sibTransId="{02C7DA44-9FB7-460C-B7EF-2D51B912E045}"/>
    <dgm:cxn modelId="{58321516-ABEF-46AB-AB81-496119726A9D}" srcId="{1B9C9D2B-8D74-4C2A-88BF-B1082C49B22D}" destId="{8854C632-12AB-4A6B-A71F-FEE3B85A23D3}" srcOrd="1" destOrd="0" parTransId="{062A7E74-AFA4-4BFF-9DD3-E7160464FFA9}" sibTransId="{4B83C18F-F6FD-4A34-8E75-F6205FCC88D0}"/>
    <dgm:cxn modelId="{81037519-9E31-4731-8F8F-2A5F23F7FB68}" srcId="{552A9215-B5BA-42F2-9ACE-42C66087A6C0}" destId="{148CF163-8E1F-43F7-B254-66BF4AF79CC4}" srcOrd="0" destOrd="0" parTransId="{EB54CC65-774C-49CB-BE41-0EEE01155749}" sibTransId="{94139E46-2426-42B4-9F05-37FEB7AD39B9}"/>
    <dgm:cxn modelId="{225CF61A-D839-4C55-8A56-29BB21CE15FB}" type="presOf" srcId="{62AA0C47-95CD-4871-84C6-30A9CA6F0142}" destId="{F25A32C6-A548-418E-BB84-D0E03AB76ACF}" srcOrd="0" destOrd="0" presId="urn:microsoft.com/office/officeart/2005/8/layout/process4"/>
    <dgm:cxn modelId="{2F473620-C343-42D1-8879-73642FDE7CE7}" srcId="{145ABE72-8F02-44FC-BE69-1AE4FE857D1D}" destId="{1B9C9D2B-8D74-4C2A-88BF-B1082C49B22D}" srcOrd="2" destOrd="0" parTransId="{6F069898-6C0C-498F-9351-822DC388C31D}" sibTransId="{A62397E9-19DF-457A-B1D9-3790972ADD2A}"/>
    <dgm:cxn modelId="{6E650923-65D5-4201-9B69-8F4A4A6B4CC2}" type="presOf" srcId="{D04C8785-6DEF-40B5-BEE2-8E9CF5F5FE7B}" destId="{A200B736-BFE4-4CFB-84CF-FF7BD97C9196}" srcOrd="0" destOrd="0" presId="urn:microsoft.com/office/officeart/2005/8/layout/process4"/>
    <dgm:cxn modelId="{0208EB29-BB14-4938-B91B-BBAE0C335EA5}" type="presOf" srcId="{1B9C9D2B-8D74-4C2A-88BF-B1082C49B22D}" destId="{EA58BEA8-9C5B-4C6C-B893-BE7C9F794D4C}" srcOrd="0" destOrd="0" presId="urn:microsoft.com/office/officeart/2005/8/layout/process4"/>
    <dgm:cxn modelId="{A4FD6E2E-25FA-45FA-9A73-A2CEF3EB8533}" srcId="{145ABE72-8F02-44FC-BE69-1AE4FE857D1D}" destId="{552A9215-B5BA-42F2-9ACE-42C66087A6C0}" srcOrd="0" destOrd="0" parTransId="{080FD6DD-A3A6-43B9-AC06-287CD57A9661}" sibTransId="{17AA6FA7-6246-4138-97F3-D2647DFE6CC8}"/>
    <dgm:cxn modelId="{30B90531-1638-4C47-9990-C525CDD1E771}" type="presOf" srcId="{1B9C9D2B-8D74-4C2A-88BF-B1082C49B22D}" destId="{AD2F9523-22CA-42D1-BB9B-7F0432BB4B00}" srcOrd="1" destOrd="0" presId="urn:microsoft.com/office/officeart/2005/8/layout/process4"/>
    <dgm:cxn modelId="{E9351432-02B4-44F5-A1D5-62A8A3E73032}" type="presOf" srcId="{148CF163-8E1F-43F7-B254-66BF4AF79CC4}" destId="{506D7039-3382-43BB-9F1B-F9B093F8324F}" srcOrd="0" destOrd="0" presId="urn:microsoft.com/office/officeart/2005/8/layout/process4"/>
    <dgm:cxn modelId="{9D423033-CA7D-4E1B-A6AE-EA4C5CC08036}" srcId="{552A9215-B5BA-42F2-9ACE-42C66087A6C0}" destId="{E79D000F-0DE3-4C3E-BEFE-F64E5C5C3856}" srcOrd="5" destOrd="0" parTransId="{2F9AABF3-0FDB-41E5-886E-9A16E93AEBC3}" sibTransId="{E93FC0D6-8272-4041-8A1C-517F39EA0354}"/>
    <dgm:cxn modelId="{EA897C39-4587-4823-B6DB-0BAE3C7E572A}" srcId="{71D33A5B-A37B-4F8F-8B36-D6BB953835A9}" destId="{77306E16-2DF1-4954-80ED-B6ADB0FF439F}" srcOrd="6" destOrd="0" parTransId="{30969146-086C-4FD1-A331-4C473C6A4A7B}" sibTransId="{9821432D-366A-44DC-BE24-D7A55EFECD35}"/>
    <dgm:cxn modelId="{AECA5B3A-1610-45E6-80E0-54EFF5046C63}" type="presOf" srcId="{8854C632-12AB-4A6B-A71F-FEE3B85A23D3}" destId="{64A95600-04F2-4BBC-93A6-7C7186528FE1}" srcOrd="0" destOrd="0" presId="urn:microsoft.com/office/officeart/2005/8/layout/process4"/>
    <dgm:cxn modelId="{9364B85D-9872-4D38-96A1-F191621AF6AB}" type="presOf" srcId="{844F0786-473B-4E01-A8C2-71F979CD07DA}" destId="{7264FFB0-73D8-4857-99EE-6EE0E9D33B6F}" srcOrd="0" destOrd="0" presId="urn:microsoft.com/office/officeart/2005/8/layout/process4"/>
    <dgm:cxn modelId="{0842B25F-31EB-4241-AD4B-2584F808D687}" srcId="{552A9215-B5BA-42F2-9ACE-42C66087A6C0}" destId="{444568F2-DCEE-41F8-B67B-C8B41C217075}" srcOrd="3" destOrd="0" parTransId="{3F4E8239-DC8B-4CEB-9D6F-BBDE2FD476A2}" sibTransId="{6FFA60EB-FA24-4D4F-8442-0A90529FD553}"/>
    <dgm:cxn modelId="{EB392E63-C53B-414C-B635-902D53CAA311}" type="presOf" srcId="{EBD5F983-B1E7-4CA3-ADEE-8C51DC932F38}" destId="{5593A600-F971-4DD1-B081-DB541E428BF6}" srcOrd="0" destOrd="0" presId="urn:microsoft.com/office/officeart/2005/8/layout/process4"/>
    <dgm:cxn modelId="{7636524A-F4E6-407D-B752-A204DDE83802}" type="presOf" srcId="{799A9607-6570-4BA5-93F3-7E5B0744B4BC}" destId="{356F1E32-E1FF-4046-AFED-AF735C16A3A6}" srcOrd="0" destOrd="0" presId="urn:microsoft.com/office/officeart/2005/8/layout/process4"/>
    <dgm:cxn modelId="{0A15F46D-C6DB-4E4E-B399-D931F1282D10}" type="presOf" srcId="{C8A539C9-99A7-4459-A318-D9CE4D4872E7}" destId="{22F638C6-FE85-4989-8B18-805A1D89FE59}" srcOrd="0" destOrd="0" presId="urn:microsoft.com/office/officeart/2005/8/layout/process4"/>
    <dgm:cxn modelId="{548DD36F-45FC-47B3-B3E7-92C2E079FFF5}" type="presOf" srcId="{444568F2-DCEE-41F8-B67B-C8B41C217075}" destId="{7B68CF69-6366-4525-89E5-27BB17A111C5}" srcOrd="0" destOrd="0" presId="urn:microsoft.com/office/officeart/2005/8/layout/process4"/>
    <dgm:cxn modelId="{2EBCF454-A9B5-403D-860F-5E245651913A}" type="presOf" srcId="{552A9215-B5BA-42F2-9ACE-42C66087A6C0}" destId="{B49330A7-249D-4E17-AD6C-11DD79E76603}" srcOrd="0" destOrd="0" presId="urn:microsoft.com/office/officeart/2005/8/layout/process4"/>
    <dgm:cxn modelId="{3206FC77-CE2F-408D-9341-C511BE29DA65}" type="presOf" srcId="{6DED2AB6-01CA-4724-B45D-BF1BB7A3187F}" destId="{98D4035E-709B-4B19-8485-B3493F5D7C0A}" srcOrd="0" destOrd="0" presId="urn:microsoft.com/office/officeart/2005/8/layout/process4"/>
    <dgm:cxn modelId="{DA473E80-6F5D-40FD-8AD6-790C4D74437E}" type="presOf" srcId="{552A9215-B5BA-42F2-9ACE-42C66087A6C0}" destId="{C866AB4C-FB28-4CFD-9DCE-CD4A2DF04F82}" srcOrd="1" destOrd="0" presId="urn:microsoft.com/office/officeart/2005/8/layout/process4"/>
    <dgm:cxn modelId="{DB0A7F81-C5F3-4316-B97F-994A158713BA}" srcId="{1B9C9D2B-8D74-4C2A-88BF-B1082C49B22D}" destId="{DC7CAB11-EB13-49BE-BBC6-1ED392C89BBD}" srcOrd="6" destOrd="0" parTransId="{6E88FDAE-BC72-434F-A300-4FC1124B2EBB}" sibTransId="{2074C363-1530-4C8E-A7C7-C7ADFB83A3A7}"/>
    <dgm:cxn modelId="{29A10485-F9D8-4366-9FA6-D4D1D5F16EF4}" srcId="{552A9215-B5BA-42F2-9ACE-42C66087A6C0}" destId="{799A9607-6570-4BA5-93F3-7E5B0744B4BC}" srcOrd="4" destOrd="0" parTransId="{AAC4A966-593B-495C-9BE0-3C24EB82CF3C}" sibTransId="{D577AFAC-438A-40C2-9615-F9B21027A667}"/>
    <dgm:cxn modelId="{1C824E8B-1168-4417-B5C2-14170097BD6D}" type="presOf" srcId="{145ABE72-8F02-44FC-BE69-1AE4FE857D1D}" destId="{A1EFF1AF-233B-4960-8237-307DB4F45C25}" srcOrd="0" destOrd="0" presId="urn:microsoft.com/office/officeart/2005/8/layout/process4"/>
    <dgm:cxn modelId="{D0CFFE9E-39B5-4D6B-B66A-788688CFF879}" srcId="{71D33A5B-A37B-4F8F-8B36-D6BB953835A9}" destId="{B93ECD87-4A7E-4127-9632-AB1BE3A2CAE5}" srcOrd="4" destOrd="0" parTransId="{59F72792-3811-4825-9D01-A1730AFA6966}" sibTransId="{8A1F236C-0E7D-4AB1-B18F-456309510BEC}"/>
    <dgm:cxn modelId="{E79D2BA0-9BB0-4FAF-8380-E4E540CE970E}" srcId="{145ABE72-8F02-44FC-BE69-1AE4FE857D1D}" destId="{71D33A5B-A37B-4F8F-8B36-D6BB953835A9}" srcOrd="1" destOrd="0" parTransId="{534C2D48-2753-4AB7-9F4F-9B79F8B2FD42}" sibTransId="{6B72F6D1-6CDC-4579-B9D9-6C9647EF305F}"/>
    <dgm:cxn modelId="{9FE830A0-3F8B-4696-9BB9-3B43FF7E6633}" type="presOf" srcId="{8E0A19DF-307F-4520-90F2-6D1566F783DC}" destId="{921D6426-D418-48A6-8D24-E0F3151E607C}" srcOrd="0" destOrd="0" presId="urn:microsoft.com/office/officeart/2005/8/layout/process4"/>
    <dgm:cxn modelId="{53ADE7AA-C3CB-45B1-B6C1-7CC033C9BF9D}" srcId="{552A9215-B5BA-42F2-9ACE-42C66087A6C0}" destId="{3F571A36-8BAF-4B9D-A92A-3665F91469C2}" srcOrd="6" destOrd="0" parTransId="{E95D32AD-274E-4E26-984C-094CF138F662}" sibTransId="{E1A7B4D5-B70C-4168-B83E-789E106EC4BD}"/>
    <dgm:cxn modelId="{22E53CAB-CCB8-4434-8CCB-B36AE12196D3}" type="presOf" srcId="{32EA71F6-B1CD-4E4F-B417-89091794905E}" destId="{5929FECA-E148-4E85-809E-613300A48F72}" srcOrd="0" destOrd="0" presId="urn:microsoft.com/office/officeart/2005/8/layout/process4"/>
    <dgm:cxn modelId="{2832B3AD-61AB-4794-8788-242732F0A059}" srcId="{552A9215-B5BA-42F2-9ACE-42C66087A6C0}" destId="{C8A539C9-99A7-4459-A318-D9CE4D4872E7}" srcOrd="2" destOrd="0" parTransId="{A3A3260D-2D2A-4E10-B26C-2AA478603567}" sibTransId="{BF5750A3-D3E5-49C6-86D8-F271E6ED5F67}"/>
    <dgm:cxn modelId="{01AAC1B1-3A6A-43F5-A442-21A22F4C4279}" type="presOf" srcId="{B93ECD87-4A7E-4127-9632-AB1BE3A2CAE5}" destId="{443DA607-B067-4BA4-A0D3-5FB740B700E4}" srcOrd="0" destOrd="0" presId="urn:microsoft.com/office/officeart/2005/8/layout/process4"/>
    <dgm:cxn modelId="{93AA67BA-6F55-4120-A49A-46D877C12559}" type="presOf" srcId="{77306E16-2DF1-4954-80ED-B6ADB0FF439F}" destId="{19C7F49E-1675-4D63-A0CC-7390FE977479}" srcOrd="0" destOrd="0" presId="urn:microsoft.com/office/officeart/2005/8/layout/process4"/>
    <dgm:cxn modelId="{5FAEADBB-D458-4569-9815-43DA3B40ACEF}" type="presOf" srcId="{3F571A36-8BAF-4B9D-A92A-3665F91469C2}" destId="{D2C32850-AE3A-4FF9-85DC-8E60ECE1A21C}" srcOrd="0" destOrd="0" presId="urn:microsoft.com/office/officeart/2005/8/layout/process4"/>
    <dgm:cxn modelId="{6EC9BBBD-F12C-4286-BB0A-55A1009C85E9}" srcId="{1B9C9D2B-8D74-4C2A-88BF-B1082C49B22D}" destId="{D04C8785-6DEF-40B5-BEE2-8E9CF5F5FE7B}" srcOrd="5" destOrd="0" parTransId="{DB1980FB-C0ED-4AD1-94B9-99F3DA5588B3}" sibTransId="{3DEFEF9A-96EE-47DB-BD5B-10D54983292A}"/>
    <dgm:cxn modelId="{DFD465C0-163D-4E17-B812-78F6547F8118}" type="presOf" srcId="{5B069063-4870-4660-855D-3A314E5106B2}" destId="{22C61DC9-BA25-4D7A-8BC1-B39DDAD9FFD3}" srcOrd="0" destOrd="0" presId="urn:microsoft.com/office/officeart/2005/8/layout/process4"/>
    <dgm:cxn modelId="{683F1AC3-DFF8-44B4-9F7D-86362C26DCA3}" srcId="{1B9C9D2B-8D74-4C2A-88BF-B1082C49B22D}" destId="{6DED2AB6-01CA-4724-B45D-BF1BB7A3187F}" srcOrd="2" destOrd="0" parTransId="{C3E5D6CB-1B9C-4E6F-B8B7-12483FF8067C}" sibTransId="{41C9BA24-0C67-4960-9FBC-48560FA9241B}"/>
    <dgm:cxn modelId="{F24ABAC9-DCE8-4DEE-BF27-2778C338D255}" srcId="{552A9215-B5BA-42F2-9ACE-42C66087A6C0}" destId="{32EA71F6-B1CD-4E4F-B417-89091794905E}" srcOrd="1" destOrd="0" parTransId="{849EA030-0B70-4CCE-9002-243491D2F410}" sibTransId="{3B047504-F7BA-43F1-9C5A-2E0D0B8AF06F}"/>
    <dgm:cxn modelId="{FF0220CE-1EF7-4565-B4ED-53E93BD1E570}" type="presOf" srcId="{71D33A5B-A37B-4F8F-8B36-D6BB953835A9}" destId="{6113E75F-0505-4555-BBE3-38512F404D79}" srcOrd="1" destOrd="0" presId="urn:microsoft.com/office/officeart/2005/8/layout/process4"/>
    <dgm:cxn modelId="{B50180D0-F928-4B39-8F79-409A536DBDB8}" srcId="{1B9C9D2B-8D74-4C2A-88BF-B1082C49B22D}" destId="{844F0786-473B-4E01-A8C2-71F979CD07DA}" srcOrd="3" destOrd="0" parTransId="{8E92AFEE-7036-49F5-AEFF-CC8DFC28CA91}" sibTransId="{E45B7345-AEEE-4684-B8EB-5DD4351C2301}"/>
    <dgm:cxn modelId="{A8C744D2-6EA3-4A21-A3E6-EBAC6D1DCCF3}" type="presOf" srcId="{E7E17BDC-B824-4B5D-853A-DA501FD4401A}" destId="{EDB9E2DA-3348-4570-9BCB-7AD7B01E6049}" srcOrd="0" destOrd="0" presId="urn:microsoft.com/office/officeart/2005/8/layout/process4"/>
    <dgm:cxn modelId="{22867FD7-2A92-4222-8DBD-CA6C93DE8E59}" type="presOf" srcId="{E79D000F-0DE3-4C3E-BEFE-F64E5C5C3856}" destId="{9E6F7A66-0FD0-4DC1-85A7-E93032457DD8}" srcOrd="0" destOrd="0" presId="urn:microsoft.com/office/officeart/2005/8/layout/process4"/>
    <dgm:cxn modelId="{C80495E8-8848-4565-B5FA-B83F41B7527F}" srcId="{1B9C9D2B-8D74-4C2A-88BF-B1082C49B22D}" destId="{62AA0C47-95CD-4871-84C6-30A9CA6F0142}" srcOrd="0" destOrd="0" parTransId="{ED5E8AF1-AAFC-421A-BF64-3F172A9F99C1}" sibTransId="{2D1FBC10-76CB-4501-99DE-504C37CD52E7}"/>
    <dgm:cxn modelId="{0EA4F6EA-6634-4153-8A1E-738DF6DDD55E}" srcId="{71D33A5B-A37B-4F8F-8B36-D6BB953835A9}" destId="{5B89D64E-DBFD-42DA-A0D5-CA160D388C67}" srcOrd="3" destOrd="0" parTransId="{9B377A2F-F992-4841-9050-9E256E04F743}" sibTransId="{64154BE1-1E07-4A0C-A122-60645D63C5B1}"/>
    <dgm:cxn modelId="{F0C96EEC-584E-462C-8849-9E42F6FDCB9B}" srcId="{71D33A5B-A37B-4F8F-8B36-D6BB953835A9}" destId="{4A9D0CE8-7D64-4720-8DE9-E51C450793CD}" srcOrd="0" destOrd="0" parTransId="{A5BA0762-96F4-49DB-8684-A14F1DF901CE}" sibTransId="{5A389BAC-A409-413A-895D-656245294476}"/>
    <dgm:cxn modelId="{493E88F0-62F5-429C-AD63-8C35F4CAFA0F}" type="presOf" srcId="{DC7CAB11-EB13-49BE-BBC6-1ED392C89BBD}" destId="{EF6A72BB-B66E-40DC-BE8F-F992D2CD1712}" srcOrd="0" destOrd="0" presId="urn:microsoft.com/office/officeart/2005/8/layout/process4"/>
    <dgm:cxn modelId="{1F783DFB-8A40-4261-A46F-08A1E7E78A3C}" type="presOf" srcId="{4A9D0CE8-7D64-4720-8DE9-E51C450793CD}" destId="{1A8E1EC2-1A92-44F0-ABA4-5527845DCA69}" srcOrd="0" destOrd="0" presId="urn:microsoft.com/office/officeart/2005/8/layout/process4"/>
    <dgm:cxn modelId="{42582FFC-0F31-49CF-A270-1991F32F86CF}" type="presOf" srcId="{71D33A5B-A37B-4F8F-8B36-D6BB953835A9}" destId="{75560A12-143D-41C6-8F4E-2A3687EB633E}" srcOrd="0" destOrd="0" presId="urn:microsoft.com/office/officeart/2005/8/layout/process4"/>
    <dgm:cxn modelId="{A31998D7-4D5D-46B2-A1C4-E885DA54A3CC}" type="presParOf" srcId="{A1EFF1AF-233B-4960-8237-307DB4F45C25}" destId="{38D64452-102B-478F-A54D-F43F18F28FB6}" srcOrd="0" destOrd="0" presId="urn:microsoft.com/office/officeart/2005/8/layout/process4"/>
    <dgm:cxn modelId="{6AF5628E-C233-4784-B2C1-541A08CB29F1}" type="presParOf" srcId="{38D64452-102B-478F-A54D-F43F18F28FB6}" destId="{EA58BEA8-9C5B-4C6C-B893-BE7C9F794D4C}" srcOrd="0" destOrd="0" presId="urn:microsoft.com/office/officeart/2005/8/layout/process4"/>
    <dgm:cxn modelId="{792C7701-F3AE-461F-8511-481906503B8C}" type="presParOf" srcId="{38D64452-102B-478F-A54D-F43F18F28FB6}" destId="{AD2F9523-22CA-42D1-BB9B-7F0432BB4B00}" srcOrd="1" destOrd="0" presId="urn:microsoft.com/office/officeart/2005/8/layout/process4"/>
    <dgm:cxn modelId="{ECE29566-93A0-44E3-9825-E65251A9ED3C}" type="presParOf" srcId="{38D64452-102B-478F-A54D-F43F18F28FB6}" destId="{E7022642-BC01-425F-89AE-575EB8A1FD7B}" srcOrd="2" destOrd="0" presId="urn:microsoft.com/office/officeart/2005/8/layout/process4"/>
    <dgm:cxn modelId="{72C5F810-95B0-4BD5-B81A-721C81182B3B}" type="presParOf" srcId="{E7022642-BC01-425F-89AE-575EB8A1FD7B}" destId="{F25A32C6-A548-418E-BB84-D0E03AB76ACF}" srcOrd="0" destOrd="0" presId="urn:microsoft.com/office/officeart/2005/8/layout/process4"/>
    <dgm:cxn modelId="{7219D274-D61B-4A3B-826E-C9F6B7606AE7}" type="presParOf" srcId="{E7022642-BC01-425F-89AE-575EB8A1FD7B}" destId="{64A95600-04F2-4BBC-93A6-7C7186528FE1}" srcOrd="1" destOrd="0" presId="urn:microsoft.com/office/officeart/2005/8/layout/process4"/>
    <dgm:cxn modelId="{E187B077-2116-449B-9273-879525912AA4}" type="presParOf" srcId="{E7022642-BC01-425F-89AE-575EB8A1FD7B}" destId="{98D4035E-709B-4B19-8485-B3493F5D7C0A}" srcOrd="2" destOrd="0" presId="urn:microsoft.com/office/officeart/2005/8/layout/process4"/>
    <dgm:cxn modelId="{617D881C-E0E0-4605-B178-BFC81A336ADB}" type="presParOf" srcId="{E7022642-BC01-425F-89AE-575EB8A1FD7B}" destId="{7264FFB0-73D8-4857-99EE-6EE0E9D33B6F}" srcOrd="3" destOrd="0" presId="urn:microsoft.com/office/officeart/2005/8/layout/process4"/>
    <dgm:cxn modelId="{AEDC73A7-91D5-4B12-ADEE-C8622F525478}" type="presParOf" srcId="{E7022642-BC01-425F-89AE-575EB8A1FD7B}" destId="{921D6426-D418-48A6-8D24-E0F3151E607C}" srcOrd="4" destOrd="0" presId="urn:microsoft.com/office/officeart/2005/8/layout/process4"/>
    <dgm:cxn modelId="{CEFD50F5-B83F-42F3-801F-8097B90B751D}" type="presParOf" srcId="{E7022642-BC01-425F-89AE-575EB8A1FD7B}" destId="{A200B736-BFE4-4CFB-84CF-FF7BD97C9196}" srcOrd="5" destOrd="0" presId="urn:microsoft.com/office/officeart/2005/8/layout/process4"/>
    <dgm:cxn modelId="{1DFFD234-3B09-4659-AE52-88649CE01310}" type="presParOf" srcId="{E7022642-BC01-425F-89AE-575EB8A1FD7B}" destId="{EF6A72BB-B66E-40DC-BE8F-F992D2CD1712}" srcOrd="6" destOrd="0" presId="urn:microsoft.com/office/officeart/2005/8/layout/process4"/>
    <dgm:cxn modelId="{402E8531-76F0-4DCB-ABB2-5CB026C45904}" type="presParOf" srcId="{A1EFF1AF-233B-4960-8237-307DB4F45C25}" destId="{8023A252-EF06-4739-8710-BC9FB8A58E75}" srcOrd="1" destOrd="0" presId="urn:microsoft.com/office/officeart/2005/8/layout/process4"/>
    <dgm:cxn modelId="{F6617131-AA4E-4076-8AB0-D4C8BFC38FDE}" type="presParOf" srcId="{A1EFF1AF-233B-4960-8237-307DB4F45C25}" destId="{4AE4BA51-08AB-4A3C-A445-69430BE5A87C}" srcOrd="2" destOrd="0" presId="urn:microsoft.com/office/officeart/2005/8/layout/process4"/>
    <dgm:cxn modelId="{B2590F84-BEA2-44CC-9611-3048F1596278}" type="presParOf" srcId="{4AE4BA51-08AB-4A3C-A445-69430BE5A87C}" destId="{75560A12-143D-41C6-8F4E-2A3687EB633E}" srcOrd="0" destOrd="0" presId="urn:microsoft.com/office/officeart/2005/8/layout/process4"/>
    <dgm:cxn modelId="{F53A9C7C-ADEA-440F-B49C-E6B129856DC7}" type="presParOf" srcId="{4AE4BA51-08AB-4A3C-A445-69430BE5A87C}" destId="{6113E75F-0505-4555-BBE3-38512F404D79}" srcOrd="1" destOrd="0" presId="urn:microsoft.com/office/officeart/2005/8/layout/process4"/>
    <dgm:cxn modelId="{99F866C0-F425-4585-8699-2D24429E6C1A}" type="presParOf" srcId="{4AE4BA51-08AB-4A3C-A445-69430BE5A87C}" destId="{AE00022C-831D-4D63-9BCB-F6F88A6DC604}" srcOrd="2" destOrd="0" presId="urn:microsoft.com/office/officeart/2005/8/layout/process4"/>
    <dgm:cxn modelId="{6D3B9AC5-F443-4875-8811-AF1602EBD399}" type="presParOf" srcId="{AE00022C-831D-4D63-9BCB-F6F88A6DC604}" destId="{1A8E1EC2-1A92-44F0-ABA4-5527845DCA69}" srcOrd="0" destOrd="0" presId="urn:microsoft.com/office/officeart/2005/8/layout/process4"/>
    <dgm:cxn modelId="{4C062E63-13AF-4EBA-9F1A-CC4C14AB99EF}" type="presParOf" srcId="{AE00022C-831D-4D63-9BCB-F6F88A6DC604}" destId="{22C61DC9-BA25-4D7A-8BC1-B39DDAD9FFD3}" srcOrd="1" destOrd="0" presId="urn:microsoft.com/office/officeart/2005/8/layout/process4"/>
    <dgm:cxn modelId="{E00EF280-C959-4CE4-B420-C6AB4D1E0695}" type="presParOf" srcId="{AE00022C-831D-4D63-9BCB-F6F88A6DC604}" destId="{5593A600-F971-4DD1-B081-DB541E428BF6}" srcOrd="2" destOrd="0" presId="urn:microsoft.com/office/officeart/2005/8/layout/process4"/>
    <dgm:cxn modelId="{F59CF312-3B60-47E1-B68C-814C4D5F7A01}" type="presParOf" srcId="{AE00022C-831D-4D63-9BCB-F6F88A6DC604}" destId="{52E1C241-4394-4C52-B581-9416EB976DE5}" srcOrd="3" destOrd="0" presId="urn:microsoft.com/office/officeart/2005/8/layout/process4"/>
    <dgm:cxn modelId="{AD8A4663-87FA-43F6-B1D0-BC6D64F99B15}" type="presParOf" srcId="{AE00022C-831D-4D63-9BCB-F6F88A6DC604}" destId="{443DA607-B067-4BA4-A0D3-5FB740B700E4}" srcOrd="4" destOrd="0" presId="urn:microsoft.com/office/officeart/2005/8/layout/process4"/>
    <dgm:cxn modelId="{1F550277-6AC4-49F1-ADD5-F6F43CA9BBA1}" type="presParOf" srcId="{AE00022C-831D-4D63-9BCB-F6F88A6DC604}" destId="{EDB9E2DA-3348-4570-9BCB-7AD7B01E6049}" srcOrd="5" destOrd="0" presId="urn:microsoft.com/office/officeart/2005/8/layout/process4"/>
    <dgm:cxn modelId="{A2B9BD48-5131-42F4-A271-1D8D64ED4EAE}" type="presParOf" srcId="{AE00022C-831D-4D63-9BCB-F6F88A6DC604}" destId="{19C7F49E-1675-4D63-A0CC-7390FE977479}" srcOrd="6" destOrd="0" presId="urn:microsoft.com/office/officeart/2005/8/layout/process4"/>
    <dgm:cxn modelId="{CB5A7329-140F-4D2D-89F1-D529B8C60EC8}" type="presParOf" srcId="{A1EFF1AF-233B-4960-8237-307DB4F45C25}" destId="{49D180F1-4489-4DB5-9181-6A591487F4B6}" srcOrd="3" destOrd="0" presId="urn:microsoft.com/office/officeart/2005/8/layout/process4"/>
    <dgm:cxn modelId="{0736A81A-A7C2-41C0-814C-E56BCA62D0A5}" type="presParOf" srcId="{A1EFF1AF-233B-4960-8237-307DB4F45C25}" destId="{F29B759A-2986-46D6-A40D-5B5543BB211A}" srcOrd="4" destOrd="0" presId="urn:microsoft.com/office/officeart/2005/8/layout/process4"/>
    <dgm:cxn modelId="{CB4A0C49-9F47-4282-B94C-8783191432DB}" type="presParOf" srcId="{F29B759A-2986-46D6-A40D-5B5543BB211A}" destId="{B49330A7-249D-4E17-AD6C-11DD79E76603}" srcOrd="0" destOrd="0" presId="urn:microsoft.com/office/officeart/2005/8/layout/process4"/>
    <dgm:cxn modelId="{A48554CF-BFDD-4610-B8B7-1553FEA6B582}" type="presParOf" srcId="{F29B759A-2986-46D6-A40D-5B5543BB211A}" destId="{C866AB4C-FB28-4CFD-9DCE-CD4A2DF04F82}" srcOrd="1" destOrd="0" presId="urn:microsoft.com/office/officeart/2005/8/layout/process4"/>
    <dgm:cxn modelId="{35547C1A-AB1C-4760-8334-327142968CB0}" type="presParOf" srcId="{F29B759A-2986-46D6-A40D-5B5543BB211A}" destId="{BEC1040C-26D3-4857-92D5-6671C476DED0}" srcOrd="2" destOrd="0" presId="urn:microsoft.com/office/officeart/2005/8/layout/process4"/>
    <dgm:cxn modelId="{B640EC21-D7A7-45A5-B8A7-F131F2DF4B41}" type="presParOf" srcId="{BEC1040C-26D3-4857-92D5-6671C476DED0}" destId="{506D7039-3382-43BB-9F1B-F9B093F8324F}" srcOrd="0" destOrd="0" presId="urn:microsoft.com/office/officeart/2005/8/layout/process4"/>
    <dgm:cxn modelId="{EF8A177F-18C0-467F-B294-80A87B221696}" type="presParOf" srcId="{BEC1040C-26D3-4857-92D5-6671C476DED0}" destId="{5929FECA-E148-4E85-809E-613300A48F72}" srcOrd="1" destOrd="0" presId="urn:microsoft.com/office/officeart/2005/8/layout/process4"/>
    <dgm:cxn modelId="{FF317B01-A5D6-40DB-B65E-A4CC5F9793FE}" type="presParOf" srcId="{BEC1040C-26D3-4857-92D5-6671C476DED0}" destId="{22F638C6-FE85-4989-8B18-805A1D89FE59}" srcOrd="2" destOrd="0" presId="urn:microsoft.com/office/officeart/2005/8/layout/process4"/>
    <dgm:cxn modelId="{2FDF569B-FE53-4F95-BD68-C071A9CF1B5D}" type="presParOf" srcId="{BEC1040C-26D3-4857-92D5-6671C476DED0}" destId="{7B68CF69-6366-4525-89E5-27BB17A111C5}" srcOrd="3" destOrd="0" presId="urn:microsoft.com/office/officeart/2005/8/layout/process4"/>
    <dgm:cxn modelId="{7F239E5A-367E-4E01-90D6-4E2B112A0C12}" type="presParOf" srcId="{BEC1040C-26D3-4857-92D5-6671C476DED0}" destId="{356F1E32-E1FF-4046-AFED-AF735C16A3A6}" srcOrd="4" destOrd="0" presId="urn:microsoft.com/office/officeart/2005/8/layout/process4"/>
    <dgm:cxn modelId="{24623ECA-8C61-4664-B4A6-35A27978733F}" type="presParOf" srcId="{BEC1040C-26D3-4857-92D5-6671C476DED0}" destId="{9E6F7A66-0FD0-4DC1-85A7-E93032457DD8}" srcOrd="5" destOrd="0" presId="urn:microsoft.com/office/officeart/2005/8/layout/process4"/>
    <dgm:cxn modelId="{D856B3EC-87C4-40E3-A718-D32550057339}" type="presParOf" srcId="{BEC1040C-26D3-4857-92D5-6671C476DED0}" destId="{D2C32850-AE3A-4FF9-85DC-8E60ECE1A21C}" srcOrd="6" destOrd="0" presId="urn:microsoft.com/office/officeart/2005/8/layout/process4"/>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F9523-22CA-42D1-BB9B-7F0432BB4B00}">
      <dsp:nvSpPr>
        <dsp:cNvPr id="0" name=""/>
        <dsp:cNvSpPr/>
      </dsp:nvSpPr>
      <dsp:spPr>
        <a:xfrm>
          <a:off x="0" y="2039459"/>
          <a:ext cx="11592339" cy="66939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Responsibilities of humanity </a:t>
          </a:r>
        </a:p>
      </dsp:txBody>
      <dsp:txXfrm>
        <a:off x="0" y="2039459"/>
        <a:ext cx="11592339" cy="361473"/>
      </dsp:txXfrm>
    </dsp:sp>
    <dsp:sp modelId="{F25A32C6-A548-418E-BB84-D0E03AB76ACF}">
      <dsp:nvSpPr>
        <dsp:cNvPr id="0" name=""/>
        <dsp:cNvSpPr/>
      </dsp:nvSpPr>
      <dsp:spPr>
        <a:xfrm>
          <a:off x="1415"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Pale Blue Dot </a:t>
          </a:r>
        </a:p>
        <a:p>
          <a:pPr marL="0" lvl="0" indent="0" algn="ctr" defTabSz="266700">
            <a:lnSpc>
              <a:spcPct val="90000"/>
            </a:lnSpc>
            <a:spcBef>
              <a:spcPct val="0"/>
            </a:spcBef>
            <a:spcAft>
              <a:spcPct val="35000"/>
            </a:spcAft>
            <a:buNone/>
          </a:pPr>
          <a:r>
            <a:rPr lang="en-AU" sz="600" kern="1200" dirty="0"/>
            <a:t>“</a:t>
          </a:r>
          <a:r>
            <a:rPr lang="en-AU" sz="600" i="1" kern="1200" dirty="0"/>
            <a:t>It underscore our responsibility to deal more kindly with one another</a:t>
          </a:r>
          <a:r>
            <a:rPr lang="en-AU" sz="600" i="0" kern="1200" dirty="0"/>
            <a:t>” </a:t>
          </a:r>
          <a:endParaRPr lang="en-AU" sz="600" kern="1200" dirty="0"/>
        </a:p>
      </dsp:txBody>
      <dsp:txXfrm>
        <a:off x="1415" y="2387545"/>
        <a:ext cx="1655644" cy="307922"/>
      </dsp:txXfrm>
    </dsp:sp>
    <dsp:sp modelId="{64A95600-04F2-4BBC-93A6-7C7186528FE1}">
      <dsp:nvSpPr>
        <dsp:cNvPr id="0" name=""/>
        <dsp:cNvSpPr/>
      </dsp:nvSpPr>
      <dsp:spPr>
        <a:xfrm>
          <a:off x="1657059"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There is no hint that help will come from elsewhere to save us from ourselves</a:t>
          </a:r>
          <a:r>
            <a:rPr lang="en-AU" sz="600" i="0" kern="1200" dirty="0"/>
            <a:t>” </a:t>
          </a:r>
          <a:endParaRPr lang="en-AU" sz="600" i="1" kern="1200" dirty="0"/>
        </a:p>
      </dsp:txBody>
      <dsp:txXfrm>
        <a:off x="1657059" y="2387545"/>
        <a:ext cx="1655644" cy="307922"/>
      </dsp:txXfrm>
    </dsp:sp>
    <dsp:sp modelId="{98D4035E-709B-4B19-8485-B3493F5D7C0A}">
      <dsp:nvSpPr>
        <dsp:cNvPr id="0" name=""/>
        <dsp:cNvSpPr/>
      </dsp:nvSpPr>
      <dsp:spPr>
        <a:xfrm>
          <a:off x="3312703"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0" kern="1200" dirty="0"/>
            <a:t>“</a:t>
          </a:r>
          <a:r>
            <a:rPr lang="en-AU" sz="600" i="1" kern="1200" dirty="0"/>
            <a:t>To preserve and cherish the only home we’ve ever known</a:t>
          </a:r>
          <a:r>
            <a:rPr lang="en-AU" sz="600" i="0" kern="1200" dirty="0"/>
            <a:t>” </a:t>
          </a:r>
          <a:endParaRPr lang="en-AU" sz="600" kern="1200" dirty="0"/>
        </a:p>
      </dsp:txBody>
      <dsp:txXfrm>
        <a:off x="3312703" y="2387545"/>
        <a:ext cx="1655644" cy="307922"/>
      </dsp:txXfrm>
    </dsp:sp>
    <dsp:sp modelId="{C2D07C4D-F75F-41DB-BC61-087A96C7A1BE}">
      <dsp:nvSpPr>
        <dsp:cNvPr id="0" name=""/>
        <dsp:cNvSpPr/>
      </dsp:nvSpPr>
      <dsp:spPr>
        <a:xfrm>
          <a:off x="4968347"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1984</a:t>
          </a:r>
        </a:p>
        <a:p>
          <a:pPr marL="0" lvl="0" indent="0" algn="ctr" defTabSz="266700">
            <a:lnSpc>
              <a:spcPct val="90000"/>
            </a:lnSpc>
            <a:spcBef>
              <a:spcPct val="0"/>
            </a:spcBef>
            <a:spcAft>
              <a:spcPct val="35000"/>
            </a:spcAft>
            <a:buNone/>
          </a:pPr>
          <a:r>
            <a:rPr lang="en-AU" sz="600" kern="1200" dirty="0"/>
            <a:t>“</a:t>
          </a:r>
          <a:r>
            <a:rPr lang="en-AU" sz="600" i="1" kern="1200" dirty="0"/>
            <a:t>If there was hope, it lay in the proles!</a:t>
          </a:r>
          <a:r>
            <a:rPr lang="en-AU" sz="600" i="0" kern="1200" dirty="0"/>
            <a:t>” (pg. 220) </a:t>
          </a:r>
          <a:endParaRPr lang="en-AU" sz="600" kern="1200" dirty="0"/>
        </a:p>
      </dsp:txBody>
      <dsp:txXfrm>
        <a:off x="4968347" y="2387545"/>
        <a:ext cx="1655644" cy="307922"/>
      </dsp:txXfrm>
    </dsp:sp>
    <dsp:sp modelId="{7264FFB0-73D8-4857-99EE-6EE0E9D33B6F}">
      <dsp:nvSpPr>
        <dsp:cNvPr id="0" name=""/>
        <dsp:cNvSpPr/>
      </dsp:nvSpPr>
      <dsp:spPr>
        <a:xfrm>
          <a:off x="6623991"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Where there is equality there can be sanity. Sooner or later is would happen: strength would change into consciousness</a:t>
          </a:r>
          <a:r>
            <a:rPr lang="en-AU" sz="600" i="0" kern="1200" dirty="0"/>
            <a:t>” (pg. 220)</a:t>
          </a:r>
          <a:endParaRPr lang="en-AU" sz="600" kern="1200" dirty="0"/>
        </a:p>
      </dsp:txBody>
      <dsp:txXfrm>
        <a:off x="6623991" y="2387545"/>
        <a:ext cx="1655644" cy="307922"/>
      </dsp:txXfrm>
    </dsp:sp>
    <dsp:sp modelId="{921D6426-D418-48A6-8D24-E0F3151E607C}">
      <dsp:nvSpPr>
        <dsp:cNvPr id="0" name=""/>
        <dsp:cNvSpPr/>
      </dsp:nvSpPr>
      <dsp:spPr>
        <a:xfrm>
          <a:off x="8279635"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0" kern="1200" dirty="0"/>
            <a:t>The Handmaid’s Tale </a:t>
          </a:r>
        </a:p>
        <a:p>
          <a:pPr marL="0" lvl="0" indent="0" algn="ctr" defTabSz="266700">
            <a:lnSpc>
              <a:spcPct val="90000"/>
            </a:lnSpc>
            <a:spcBef>
              <a:spcPct val="0"/>
            </a:spcBef>
            <a:spcAft>
              <a:spcPct val="35000"/>
            </a:spcAft>
            <a:buNone/>
          </a:pPr>
          <a:r>
            <a:rPr lang="en-AU" sz="600" i="1" kern="1200" dirty="0"/>
            <a:t>“Our job is not to censure, but to understand</a:t>
          </a:r>
          <a:r>
            <a:rPr lang="en-AU" sz="600" i="0" kern="1200" dirty="0"/>
            <a:t>”</a:t>
          </a:r>
          <a:endParaRPr lang="en-AU" sz="600" i="1" kern="1200" dirty="0"/>
        </a:p>
      </dsp:txBody>
      <dsp:txXfrm>
        <a:off x="8279635" y="2387545"/>
        <a:ext cx="1655644" cy="307922"/>
      </dsp:txXfrm>
    </dsp:sp>
    <dsp:sp modelId="{EF6A72BB-B66E-40DC-BE8F-F992D2CD1712}">
      <dsp:nvSpPr>
        <dsp:cNvPr id="0" name=""/>
        <dsp:cNvSpPr/>
      </dsp:nvSpPr>
      <dsp:spPr>
        <a:xfrm>
          <a:off x="9935279" y="2387545"/>
          <a:ext cx="1655644" cy="307922"/>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 Ones Who Walk Away From Omelas </a:t>
          </a:r>
        </a:p>
        <a:p>
          <a:pPr marL="0" lvl="0" indent="0" algn="ctr" defTabSz="266700">
            <a:lnSpc>
              <a:spcPct val="90000"/>
            </a:lnSpc>
            <a:spcBef>
              <a:spcPct val="0"/>
            </a:spcBef>
            <a:spcAft>
              <a:spcPct val="35000"/>
            </a:spcAft>
            <a:buNone/>
          </a:pPr>
          <a:r>
            <a:rPr lang="en-AU" sz="600" kern="1200" dirty="0"/>
            <a:t>“</a:t>
          </a:r>
          <a:r>
            <a:rPr lang="en-AU" sz="600" i="1" kern="1200" dirty="0"/>
            <a:t>These people go out into the street, and walk down the street alone</a:t>
          </a:r>
          <a:r>
            <a:rPr lang="en-AU" sz="600" i="0" kern="1200" dirty="0"/>
            <a:t>” </a:t>
          </a:r>
          <a:endParaRPr lang="en-AU" sz="600" kern="1200" dirty="0"/>
        </a:p>
      </dsp:txBody>
      <dsp:txXfrm>
        <a:off x="9935279" y="2387545"/>
        <a:ext cx="1655644" cy="307922"/>
      </dsp:txXfrm>
    </dsp:sp>
    <dsp:sp modelId="{6113E75F-0505-4555-BBE3-38512F404D79}">
      <dsp:nvSpPr>
        <dsp:cNvPr id="0" name=""/>
        <dsp:cNvSpPr/>
      </dsp:nvSpPr>
      <dsp:spPr>
        <a:xfrm rot="10800000">
          <a:off x="0" y="1019969"/>
          <a:ext cx="11592339" cy="1029531"/>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Technology </a:t>
          </a:r>
        </a:p>
      </dsp:txBody>
      <dsp:txXfrm rot="-10800000">
        <a:off x="0" y="1019969"/>
        <a:ext cx="11592339" cy="361365"/>
      </dsp:txXfrm>
    </dsp:sp>
    <dsp:sp modelId="{1A8E1EC2-1A92-44F0-ABA4-5527845DCA69}">
      <dsp:nvSpPr>
        <dsp:cNvPr id="0" name=""/>
        <dsp:cNvSpPr/>
      </dsp:nvSpPr>
      <dsp:spPr>
        <a:xfrm>
          <a:off x="1415"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Pale Blue Dot </a:t>
          </a:r>
        </a:p>
        <a:p>
          <a:pPr marL="0" lvl="0" indent="0" algn="ctr" defTabSz="266700">
            <a:lnSpc>
              <a:spcPct val="90000"/>
            </a:lnSpc>
            <a:spcBef>
              <a:spcPct val="0"/>
            </a:spcBef>
            <a:spcAft>
              <a:spcPct val="35000"/>
            </a:spcAft>
            <a:buNone/>
          </a:pPr>
          <a:r>
            <a:rPr lang="en-AU" sz="600" kern="1200" dirty="0"/>
            <a:t>“A</a:t>
          </a:r>
          <a:r>
            <a:rPr lang="en-AU" sz="600" i="1" kern="1200" dirty="0"/>
            <a:t> lonely pixel hardly distinguishable from the other points of light Voyager would see</a:t>
          </a:r>
          <a:r>
            <a:rPr lang="en-AU" sz="600" i="0" kern="1200" dirty="0"/>
            <a:t>” </a:t>
          </a:r>
          <a:endParaRPr lang="en-AU" sz="600" kern="1200" dirty="0"/>
        </a:p>
      </dsp:txBody>
      <dsp:txXfrm>
        <a:off x="1415" y="1381334"/>
        <a:ext cx="1655644" cy="307829"/>
      </dsp:txXfrm>
    </dsp:sp>
    <dsp:sp modelId="{22C61DC9-BA25-4D7A-8BC1-B39DDAD9FFD3}">
      <dsp:nvSpPr>
        <dsp:cNvPr id="0" name=""/>
        <dsp:cNvSpPr/>
      </dsp:nvSpPr>
      <dsp:spPr>
        <a:xfrm>
          <a:off x="1657059"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1984</a:t>
          </a:r>
        </a:p>
        <a:p>
          <a:pPr marL="0" lvl="0" indent="0" algn="ctr" defTabSz="266700">
            <a:lnSpc>
              <a:spcPct val="90000"/>
            </a:lnSpc>
            <a:spcBef>
              <a:spcPct val="0"/>
            </a:spcBef>
            <a:spcAft>
              <a:spcPct val="35000"/>
            </a:spcAft>
            <a:buNone/>
          </a:pPr>
          <a:r>
            <a:rPr lang="en-AU" sz="600" kern="1200" dirty="0"/>
            <a:t>“</a:t>
          </a:r>
          <a:r>
            <a:rPr lang="en-AU" sz="600" i="1" kern="1200" dirty="0"/>
            <a:t>There was of course no way of knowing whether you were being watched at any given time</a:t>
          </a:r>
          <a:r>
            <a:rPr lang="en-AU" sz="600" i="0" kern="1200" dirty="0"/>
            <a:t>” </a:t>
          </a:r>
          <a:endParaRPr lang="en-AU" sz="600" kern="1200" dirty="0"/>
        </a:p>
      </dsp:txBody>
      <dsp:txXfrm>
        <a:off x="1657059" y="1381334"/>
        <a:ext cx="1655644" cy="307829"/>
      </dsp:txXfrm>
    </dsp:sp>
    <dsp:sp modelId="{5593A600-F971-4DD1-B081-DB541E428BF6}">
      <dsp:nvSpPr>
        <dsp:cNvPr id="0" name=""/>
        <dsp:cNvSpPr/>
      </dsp:nvSpPr>
      <dsp:spPr>
        <a:xfrm>
          <a:off x="3312703"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It was the police patrol, snooping into people’s windows</a:t>
          </a:r>
          <a:r>
            <a:rPr lang="en-AU" sz="600" kern="1200" dirty="0"/>
            <a:t>”</a:t>
          </a:r>
        </a:p>
      </dsp:txBody>
      <dsp:txXfrm>
        <a:off x="3312703" y="1381334"/>
        <a:ext cx="1655644" cy="307829"/>
      </dsp:txXfrm>
    </dsp:sp>
    <dsp:sp modelId="{52E1C241-4394-4C52-B581-9416EB976DE5}">
      <dsp:nvSpPr>
        <dsp:cNvPr id="0" name=""/>
        <dsp:cNvSpPr/>
      </dsp:nvSpPr>
      <dsp:spPr>
        <a:xfrm>
          <a:off x="4968347"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Brave New World </a:t>
          </a:r>
        </a:p>
        <a:p>
          <a:pPr marL="0" lvl="0" indent="0" algn="ctr" defTabSz="266700">
            <a:lnSpc>
              <a:spcPct val="90000"/>
            </a:lnSpc>
            <a:spcBef>
              <a:spcPct val="0"/>
            </a:spcBef>
            <a:spcAft>
              <a:spcPct val="35000"/>
            </a:spcAft>
            <a:buNone/>
          </a:pPr>
          <a:r>
            <a:rPr lang="en-AU" sz="600" kern="1200" dirty="0"/>
            <a:t>“</a:t>
          </a:r>
          <a:r>
            <a:rPr lang="en-AU" sz="600" i="1" kern="1200" dirty="0"/>
            <a:t>The procession advanced; one by one the eggs were transferred from their test-tubes</a:t>
          </a:r>
          <a:r>
            <a:rPr lang="en-AU" sz="600" i="0" kern="1200" dirty="0"/>
            <a:t>” (pg. 25)</a:t>
          </a:r>
          <a:endParaRPr lang="en-AU" sz="600" kern="1200" dirty="0"/>
        </a:p>
      </dsp:txBody>
      <dsp:txXfrm>
        <a:off x="4968347" y="1381334"/>
        <a:ext cx="1655644" cy="307829"/>
      </dsp:txXfrm>
    </dsp:sp>
    <dsp:sp modelId="{443DA607-B067-4BA4-A0D3-5FB740B700E4}">
      <dsp:nvSpPr>
        <dsp:cNvPr id="0" name=""/>
        <dsp:cNvSpPr/>
      </dsp:nvSpPr>
      <dsp:spPr>
        <a:xfrm>
          <a:off x="6623991"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 Ones Who Walk Away from Omelas</a:t>
          </a:r>
        </a:p>
        <a:p>
          <a:pPr marL="0" lvl="0" indent="0" algn="ctr" defTabSz="266700">
            <a:lnSpc>
              <a:spcPct val="90000"/>
            </a:lnSpc>
            <a:spcBef>
              <a:spcPct val="0"/>
            </a:spcBef>
            <a:spcAft>
              <a:spcPct val="35000"/>
            </a:spcAft>
            <a:buNone/>
          </a:pPr>
          <a:r>
            <a:rPr lang="en-AU" sz="600" kern="1200" dirty="0"/>
            <a:t>“</a:t>
          </a:r>
          <a:r>
            <a:rPr lang="en-AU" sz="600" i="1" kern="1200" dirty="0"/>
            <a:t>Got on without the stock exchange, the advertisement, the secret police, and the bomb”</a:t>
          </a:r>
          <a:endParaRPr lang="en-AU" sz="600" kern="1200" dirty="0"/>
        </a:p>
      </dsp:txBody>
      <dsp:txXfrm>
        <a:off x="6623991" y="1381334"/>
        <a:ext cx="1655644" cy="307829"/>
      </dsp:txXfrm>
    </dsp:sp>
    <dsp:sp modelId="{EDB9E2DA-3348-4570-9BCB-7AD7B01E6049}">
      <dsp:nvSpPr>
        <dsp:cNvPr id="0" name=""/>
        <dsp:cNvSpPr/>
      </dsp:nvSpPr>
      <dsp:spPr>
        <a:xfrm>
          <a:off x="8279635" y="138133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 Pedestrian </a:t>
          </a:r>
        </a:p>
        <a:p>
          <a:pPr marL="0" lvl="0" indent="0" algn="ctr" defTabSz="266700">
            <a:lnSpc>
              <a:spcPct val="90000"/>
            </a:lnSpc>
            <a:spcBef>
              <a:spcPct val="0"/>
            </a:spcBef>
            <a:spcAft>
              <a:spcPct val="35000"/>
            </a:spcAft>
            <a:buNone/>
          </a:pPr>
          <a:r>
            <a:rPr lang="en-AU" sz="600" kern="1200" dirty="0"/>
            <a:t>“</a:t>
          </a:r>
          <a:r>
            <a:rPr lang="en-AU" sz="600" i="1" kern="1200" dirty="0"/>
            <a:t>The tombs ill-lit by television lights, where the people sat like the dead</a:t>
          </a:r>
          <a:r>
            <a:rPr lang="en-AU" sz="600" i="0" kern="1200" dirty="0"/>
            <a:t>” </a:t>
          </a:r>
          <a:endParaRPr lang="en-AU" sz="600" kern="1200" dirty="0"/>
        </a:p>
      </dsp:txBody>
      <dsp:txXfrm>
        <a:off x="8279635" y="1381334"/>
        <a:ext cx="1655644" cy="307829"/>
      </dsp:txXfrm>
    </dsp:sp>
    <dsp:sp modelId="{19C7F49E-1675-4D63-A0CC-7390FE977479}">
      <dsp:nvSpPr>
        <dsp:cNvPr id="0" name=""/>
        <dsp:cNvSpPr/>
      </dsp:nvSpPr>
      <dsp:spPr>
        <a:xfrm>
          <a:off x="9935279" y="1374983"/>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“As he expected, there was no one in the front seat, no one in the car at all.”</a:t>
          </a:r>
        </a:p>
      </dsp:txBody>
      <dsp:txXfrm>
        <a:off x="9935279" y="1374983"/>
        <a:ext cx="1655644" cy="307829"/>
      </dsp:txXfrm>
    </dsp:sp>
    <dsp:sp modelId="{C866AB4C-FB28-4CFD-9DCE-CD4A2DF04F82}">
      <dsp:nvSpPr>
        <dsp:cNvPr id="0" name=""/>
        <dsp:cNvSpPr/>
      </dsp:nvSpPr>
      <dsp:spPr>
        <a:xfrm rot="10800000">
          <a:off x="0" y="0"/>
          <a:ext cx="11592339" cy="1029531"/>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Value of Knowledge   </a:t>
          </a:r>
        </a:p>
      </dsp:txBody>
      <dsp:txXfrm rot="-10800000">
        <a:off x="0" y="0"/>
        <a:ext cx="11592339" cy="361365"/>
      </dsp:txXfrm>
    </dsp:sp>
    <dsp:sp modelId="{506D7039-3382-43BB-9F1B-F9B093F8324F}">
      <dsp:nvSpPr>
        <dsp:cNvPr id="0" name=""/>
        <dsp:cNvSpPr/>
      </dsp:nvSpPr>
      <dsp:spPr>
        <a:xfrm>
          <a:off x="1415"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0" kern="1200" dirty="0"/>
            <a:t>Pale Blue Dot </a:t>
          </a:r>
        </a:p>
        <a:p>
          <a:pPr marL="0" lvl="0" indent="0" algn="ctr" defTabSz="266700">
            <a:lnSpc>
              <a:spcPct val="90000"/>
            </a:lnSpc>
            <a:spcBef>
              <a:spcPct val="0"/>
            </a:spcBef>
            <a:spcAft>
              <a:spcPct val="35000"/>
            </a:spcAft>
            <a:buNone/>
          </a:pPr>
          <a:r>
            <a:rPr lang="en-AU" sz="600" i="1" kern="1200" dirty="0"/>
            <a:t>“Understood by the scientists and philosophers of classical antiquity</a:t>
          </a:r>
          <a:r>
            <a:rPr lang="en-AU" sz="600" i="0" kern="1200" dirty="0"/>
            <a:t>” </a:t>
          </a:r>
          <a:endParaRPr lang="en-AU" sz="600" i="1" kern="1200" dirty="0"/>
        </a:p>
      </dsp:txBody>
      <dsp:txXfrm>
        <a:off x="1415" y="361844"/>
        <a:ext cx="1655644" cy="307829"/>
      </dsp:txXfrm>
    </dsp:sp>
    <dsp:sp modelId="{5929FECA-E148-4E85-809E-613300A48F72}">
      <dsp:nvSpPr>
        <dsp:cNvPr id="0" name=""/>
        <dsp:cNvSpPr/>
      </dsp:nvSpPr>
      <dsp:spPr>
        <a:xfrm>
          <a:off x="1657059"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Astronomy is a humbling  and character-building experience</a:t>
          </a:r>
          <a:r>
            <a:rPr lang="en-AU" sz="600" i="0" kern="1200" dirty="0"/>
            <a:t>” </a:t>
          </a:r>
          <a:endParaRPr lang="en-AU" sz="600" kern="1200" dirty="0"/>
        </a:p>
      </dsp:txBody>
      <dsp:txXfrm>
        <a:off x="1657059" y="361844"/>
        <a:ext cx="1655644" cy="307829"/>
      </dsp:txXfrm>
    </dsp:sp>
    <dsp:sp modelId="{22F638C6-FE85-4989-8B18-805A1D89FE59}">
      <dsp:nvSpPr>
        <dsp:cNvPr id="0" name=""/>
        <dsp:cNvSpPr/>
      </dsp:nvSpPr>
      <dsp:spPr>
        <a:xfrm>
          <a:off x="3312703"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1984</a:t>
          </a:r>
        </a:p>
        <a:p>
          <a:pPr marL="0" lvl="0" indent="0" algn="ctr" defTabSz="266700">
            <a:lnSpc>
              <a:spcPct val="90000"/>
            </a:lnSpc>
            <a:spcBef>
              <a:spcPct val="0"/>
            </a:spcBef>
            <a:spcAft>
              <a:spcPct val="35000"/>
            </a:spcAft>
            <a:buNone/>
          </a:pPr>
          <a:r>
            <a:rPr lang="en-AU" sz="600" kern="1200" dirty="0"/>
            <a:t>“</a:t>
          </a:r>
          <a:r>
            <a:rPr lang="en-AU" sz="600" i="1" kern="1200" dirty="0"/>
            <a:t>The language gave him an almost foolproof instrument</a:t>
          </a:r>
          <a:r>
            <a:rPr lang="en-AU" sz="600" i="0" kern="1200" dirty="0"/>
            <a:t>” (pg. 309)</a:t>
          </a:r>
          <a:endParaRPr lang="en-AU" sz="600" kern="1200" dirty="0"/>
        </a:p>
      </dsp:txBody>
      <dsp:txXfrm>
        <a:off x="3312703" y="361844"/>
        <a:ext cx="1655644" cy="307829"/>
      </dsp:txXfrm>
    </dsp:sp>
    <dsp:sp modelId="{7B68CF69-6366-4525-89E5-27BB17A111C5}">
      <dsp:nvSpPr>
        <dsp:cNvPr id="0" name=""/>
        <dsp:cNvSpPr/>
      </dsp:nvSpPr>
      <dsp:spPr>
        <a:xfrm>
          <a:off x="4968347"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“Who controls the past… controls the future; who controls the present, controls the past</a:t>
          </a:r>
          <a:r>
            <a:rPr lang="en-AU" sz="600" kern="1200" dirty="0"/>
            <a:t>.” (pg. 34)</a:t>
          </a:r>
        </a:p>
      </dsp:txBody>
      <dsp:txXfrm>
        <a:off x="4968347" y="361844"/>
        <a:ext cx="1655644" cy="307829"/>
      </dsp:txXfrm>
    </dsp:sp>
    <dsp:sp modelId="{356F1E32-E1FF-4046-AFED-AF735C16A3A6}">
      <dsp:nvSpPr>
        <dsp:cNvPr id="0" name=""/>
        <dsp:cNvSpPr/>
      </dsp:nvSpPr>
      <dsp:spPr>
        <a:xfrm>
          <a:off x="6623991"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Examination Day </a:t>
          </a:r>
        </a:p>
        <a:p>
          <a:pPr marL="0" lvl="0" indent="0" algn="ctr" defTabSz="266700">
            <a:lnSpc>
              <a:spcPct val="90000"/>
            </a:lnSpc>
            <a:spcBef>
              <a:spcPct val="0"/>
            </a:spcBef>
            <a:spcAft>
              <a:spcPct val="35000"/>
            </a:spcAft>
            <a:buNone/>
          </a:pPr>
          <a:r>
            <a:rPr lang="en-AU" sz="600" kern="1200" dirty="0"/>
            <a:t>“</a:t>
          </a:r>
          <a:r>
            <a:rPr lang="en-AU" sz="600" i="1" kern="1200" dirty="0"/>
            <a:t>We regret to inform you that his intelligence quotient has exceeded the Government regulation</a:t>
          </a:r>
          <a:r>
            <a:rPr lang="en-AU" sz="600" i="0" kern="1200" dirty="0"/>
            <a:t>” </a:t>
          </a:r>
          <a:endParaRPr lang="en-AU" sz="600" kern="1200" dirty="0"/>
        </a:p>
      </dsp:txBody>
      <dsp:txXfrm>
        <a:off x="6623991" y="361844"/>
        <a:ext cx="1655644" cy="307829"/>
      </dsp:txXfrm>
    </dsp:sp>
    <dsp:sp modelId="{9E6F7A66-0FD0-4DC1-85A7-E93032457DD8}">
      <dsp:nvSpPr>
        <dsp:cNvPr id="0" name=""/>
        <dsp:cNvSpPr/>
      </dsp:nvSpPr>
      <dsp:spPr>
        <a:xfrm>
          <a:off x="8279635"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0" kern="1200" dirty="0"/>
            <a:t>The Handmaid’s Tale </a:t>
          </a:r>
        </a:p>
        <a:p>
          <a:pPr marL="0" lvl="0" indent="0" algn="ctr" defTabSz="266700">
            <a:lnSpc>
              <a:spcPct val="90000"/>
            </a:lnSpc>
            <a:spcBef>
              <a:spcPct val="0"/>
            </a:spcBef>
            <a:spcAft>
              <a:spcPct val="35000"/>
            </a:spcAft>
            <a:buNone/>
          </a:pPr>
          <a:r>
            <a:rPr lang="en-AU" sz="600" kern="1200" dirty="0"/>
            <a:t>“</a:t>
          </a:r>
          <a:r>
            <a:rPr lang="en-AU" sz="600" i="1" kern="1200" dirty="0"/>
            <a:t>Our big mistake was teaching them to read. We won’t make that mistake again</a:t>
          </a:r>
          <a:r>
            <a:rPr lang="en-AU" sz="600" i="0" kern="1200" dirty="0"/>
            <a:t>” </a:t>
          </a:r>
          <a:endParaRPr lang="en-AU" sz="600" kern="1200" dirty="0"/>
        </a:p>
      </dsp:txBody>
      <dsp:txXfrm>
        <a:off x="8279635" y="361844"/>
        <a:ext cx="1655644" cy="307829"/>
      </dsp:txXfrm>
    </dsp:sp>
    <dsp:sp modelId="{D2C32850-AE3A-4FF9-85DC-8E60ECE1A21C}">
      <dsp:nvSpPr>
        <dsp:cNvPr id="0" name=""/>
        <dsp:cNvSpPr/>
      </dsp:nvSpPr>
      <dsp:spPr>
        <a:xfrm>
          <a:off x="9935279" y="361844"/>
          <a:ext cx="1655644" cy="307829"/>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b="0" i="1" kern="1200" dirty="0"/>
            <a:t>“I’m ravenous for news, any kind of news; even if it’s false news, it must mean something”</a:t>
          </a:r>
          <a:endParaRPr lang="en-AU" sz="600" kern="1200" dirty="0"/>
        </a:p>
      </dsp:txBody>
      <dsp:txXfrm>
        <a:off x="9935279" y="361844"/>
        <a:ext cx="1655644" cy="307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2F9523-22CA-42D1-BB9B-7F0432BB4B00}">
      <dsp:nvSpPr>
        <dsp:cNvPr id="0" name=""/>
        <dsp:cNvSpPr/>
      </dsp:nvSpPr>
      <dsp:spPr>
        <a:xfrm>
          <a:off x="0" y="1919197"/>
          <a:ext cx="11592339" cy="62992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Freedom </a:t>
          </a:r>
        </a:p>
      </dsp:txBody>
      <dsp:txXfrm>
        <a:off x="0" y="1919197"/>
        <a:ext cx="11592339" cy="340158"/>
      </dsp:txXfrm>
    </dsp:sp>
    <dsp:sp modelId="{F25A32C6-A548-418E-BB84-D0E03AB76ACF}">
      <dsp:nvSpPr>
        <dsp:cNvPr id="0" name=""/>
        <dsp:cNvSpPr/>
      </dsp:nvSpPr>
      <dsp:spPr>
        <a:xfrm>
          <a:off x="1415"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Pale Blue Dot </a:t>
          </a:r>
        </a:p>
        <a:p>
          <a:pPr marL="0" lvl="0" indent="0" algn="ctr" defTabSz="266700">
            <a:lnSpc>
              <a:spcPct val="90000"/>
            </a:lnSpc>
            <a:spcBef>
              <a:spcPct val="0"/>
            </a:spcBef>
            <a:spcAft>
              <a:spcPct val="35000"/>
            </a:spcAft>
            <a:buNone/>
          </a:pPr>
          <a:r>
            <a:rPr lang="en-AU" sz="600" i="1" kern="1200" dirty="0"/>
            <a:t>“Here was our first chance, and perhaps also our last fro decades to come”</a:t>
          </a:r>
          <a:endParaRPr lang="en-AU" sz="600" kern="1200" dirty="0"/>
        </a:p>
      </dsp:txBody>
      <dsp:txXfrm>
        <a:off x="1415" y="2246757"/>
        <a:ext cx="1655644" cy="289764"/>
      </dsp:txXfrm>
    </dsp:sp>
    <dsp:sp modelId="{64A95600-04F2-4BBC-93A6-7C7186528FE1}">
      <dsp:nvSpPr>
        <dsp:cNvPr id="0" name=""/>
        <dsp:cNvSpPr/>
      </dsp:nvSpPr>
      <dsp:spPr>
        <a:xfrm>
          <a:off x="1657059"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6350" rIns="35560" bIns="6350" numCol="1" spcCol="1270" anchor="ctr" anchorCtr="0">
          <a:noAutofit/>
        </a:bodyPr>
        <a:lstStyle/>
        <a:p>
          <a:pPr marL="0" lvl="0" indent="0" algn="ctr" defTabSz="222250">
            <a:lnSpc>
              <a:spcPct val="90000"/>
            </a:lnSpc>
            <a:spcBef>
              <a:spcPct val="0"/>
            </a:spcBef>
            <a:spcAft>
              <a:spcPct val="35000"/>
            </a:spcAft>
            <a:buNone/>
          </a:pPr>
          <a:r>
            <a:rPr lang="en-AU" sz="500" kern="1200" dirty="0"/>
            <a:t>1984</a:t>
          </a:r>
        </a:p>
        <a:p>
          <a:pPr marL="0" lvl="0" indent="0" algn="ctr" defTabSz="222250">
            <a:lnSpc>
              <a:spcPct val="90000"/>
            </a:lnSpc>
            <a:spcBef>
              <a:spcPct val="0"/>
            </a:spcBef>
            <a:spcAft>
              <a:spcPct val="35000"/>
            </a:spcAft>
            <a:buNone/>
          </a:pPr>
          <a:r>
            <a:rPr lang="en-AU" sz="500" kern="1200" dirty="0"/>
            <a:t>“</a:t>
          </a:r>
          <a:r>
            <a:rPr lang="en-AU" sz="500" b="0" i="0" kern="1200" dirty="0"/>
            <a:t>The choice for mankind lies between freedom and happiness for the great bulk of mankind, happiness is better</a:t>
          </a:r>
          <a:endParaRPr lang="en-AU" sz="500" kern="1200" dirty="0"/>
        </a:p>
      </dsp:txBody>
      <dsp:txXfrm>
        <a:off x="1657059" y="2246757"/>
        <a:ext cx="1655644" cy="289764"/>
      </dsp:txXfrm>
    </dsp:sp>
    <dsp:sp modelId="{98D4035E-709B-4B19-8485-B3493F5D7C0A}">
      <dsp:nvSpPr>
        <dsp:cNvPr id="0" name=""/>
        <dsp:cNvSpPr/>
      </dsp:nvSpPr>
      <dsp:spPr>
        <a:xfrm>
          <a:off x="3312703"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“Until they [the proles] became conscious, they will never rebel, and until after they have rebelled they cannot become conscious</a:t>
          </a:r>
          <a:r>
            <a:rPr lang="en-AU" sz="600" i="0" kern="1200" dirty="0"/>
            <a:t>”</a:t>
          </a:r>
          <a:endParaRPr lang="en-AU" sz="600" kern="1200" dirty="0"/>
        </a:p>
      </dsp:txBody>
      <dsp:txXfrm>
        <a:off x="3312703" y="2246757"/>
        <a:ext cx="1655644" cy="289764"/>
      </dsp:txXfrm>
    </dsp:sp>
    <dsp:sp modelId="{7264FFB0-73D8-4857-99EE-6EE0E9D33B6F}">
      <dsp:nvSpPr>
        <dsp:cNvPr id="0" name=""/>
        <dsp:cNvSpPr/>
      </dsp:nvSpPr>
      <dsp:spPr>
        <a:xfrm>
          <a:off x="4968347"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War is Peace. Freedom is Slavery. Ignorance is Strength”</a:t>
          </a:r>
          <a:endParaRPr lang="en-AU" sz="600" kern="1200" dirty="0"/>
        </a:p>
      </dsp:txBody>
      <dsp:txXfrm>
        <a:off x="4968347" y="2246757"/>
        <a:ext cx="1655644" cy="289764"/>
      </dsp:txXfrm>
    </dsp:sp>
    <dsp:sp modelId="{921D6426-D418-48A6-8D24-E0F3151E607C}">
      <dsp:nvSpPr>
        <dsp:cNvPr id="0" name=""/>
        <dsp:cNvSpPr/>
      </dsp:nvSpPr>
      <dsp:spPr>
        <a:xfrm>
          <a:off x="6623991"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Freedom is the freedom to say that two plus two make four</a:t>
          </a:r>
          <a:r>
            <a:rPr lang="en-AU" sz="600" i="0" kern="1200" dirty="0"/>
            <a:t>” (pg. 81)</a:t>
          </a:r>
          <a:endParaRPr lang="en-AU" sz="600" kern="1200" dirty="0"/>
        </a:p>
      </dsp:txBody>
      <dsp:txXfrm>
        <a:off x="6623991" y="2246757"/>
        <a:ext cx="1655644" cy="289764"/>
      </dsp:txXfrm>
    </dsp:sp>
    <dsp:sp modelId="{A200B736-BFE4-4CFB-84CF-FF7BD97C9196}">
      <dsp:nvSpPr>
        <dsp:cNvPr id="0" name=""/>
        <dsp:cNvSpPr/>
      </dsp:nvSpPr>
      <dsp:spPr>
        <a:xfrm>
          <a:off x="8279635"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 Handmaid's Tale</a:t>
          </a:r>
        </a:p>
        <a:p>
          <a:pPr marL="0" lvl="0" indent="0" algn="ctr" defTabSz="266700">
            <a:lnSpc>
              <a:spcPct val="90000"/>
            </a:lnSpc>
            <a:spcBef>
              <a:spcPct val="0"/>
            </a:spcBef>
            <a:spcAft>
              <a:spcPct val="35000"/>
            </a:spcAft>
            <a:buNone/>
          </a:pPr>
          <a:r>
            <a:rPr lang="en-AU" sz="600" kern="1200" dirty="0"/>
            <a:t>“</a:t>
          </a:r>
          <a:r>
            <a:rPr lang="en-AU" sz="600" i="1" kern="1200" dirty="0"/>
            <a:t>There are two types of freedom. Freedom from and freedom to</a:t>
          </a:r>
          <a:r>
            <a:rPr lang="en-AU" sz="600" i="0" kern="1200" dirty="0"/>
            <a:t>” </a:t>
          </a:r>
          <a:endParaRPr lang="en-AU" sz="600" kern="1200" dirty="0"/>
        </a:p>
      </dsp:txBody>
      <dsp:txXfrm>
        <a:off x="8279635" y="2246757"/>
        <a:ext cx="1655644" cy="289764"/>
      </dsp:txXfrm>
    </dsp:sp>
    <dsp:sp modelId="{EF6A72BB-B66E-40DC-BE8F-F992D2CD1712}">
      <dsp:nvSpPr>
        <dsp:cNvPr id="0" name=""/>
        <dsp:cNvSpPr/>
      </dsp:nvSpPr>
      <dsp:spPr>
        <a:xfrm>
          <a:off x="9935279" y="2246757"/>
          <a:ext cx="1655644" cy="289764"/>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Brave New World </a:t>
          </a:r>
        </a:p>
        <a:p>
          <a:pPr marL="0" lvl="0" indent="0" algn="ctr" defTabSz="266700">
            <a:lnSpc>
              <a:spcPct val="90000"/>
            </a:lnSpc>
            <a:spcBef>
              <a:spcPct val="0"/>
            </a:spcBef>
            <a:spcAft>
              <a:spcPct val="35000"/>
            </a:spcAft>
            <a:buNone/>
          </a:pPr>
          <a:r>
            <a:rPr lang="en-AU" sz="600" i="1" kern="1200" dirty="0"/>
            <a:t>“Making people like their unescapable social destiny”</a:t>
          </a:r>
          <a:endParaRPr lang="en-AU" sz="600" b="1" kern="1200" dirty="0"/>
        </a:p>
      </dsp:txBody>
      <dsp:txXfrm>
        <a:off x="9935279" y="2246757"/>
        <a:ext cx="1655644" cy="289764"/>
      </dsp:txXfrm>
    </dsp:sp>
    <dsp:sp modelId="{6113E75F-0505-4555-BBE3-38512F404D79}">
      <dsp:nvSpPr>
        <dsp:cNvPr id="0" name=""/>
        <dsp:cNvSpPr/>
      </dsp:nvSpPr>
      <dsp:spPr>
        <a:xfrm rot="10800000">
          <a:off x="0" y="959823"/>
          <a:ext cx="11592339" cy="968822"/>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Totalitarian Control </a:t>
          </a:r>
        </a:p>
      </dsp:txBody>
      <dsp:txXfrm rot="-10800000">
        <a:off x="0" y="959823"/>
        <a:ext cx="11592339" cy="340056"/>
      </dsp:txXfrm>
    </dsp:sp>
    <dsp:sp modelId="{1A8E1EC2-1A92-44F0-ABA4-5527845DCA69}">
      <dsp:nvSpPr>
        <dsp:cNvPr id="0" name=""/>
        <dsp:cNvSpPr/>
      </dsp:nvSpPr>
      <dsp:spPr>
        <a:xfrm>
          <a:off x="1415"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Pale Blue Dot </a:t>
          </a:r>
        </a:p>
        <a:p>
          <a:pPr marL="0" lvl="0" indent="0" algn="ctr" defTabSz="266700">
            <a:lnSpc>
              <a:spcPct val="90000"/>
            </a:lnSpc>
            <a:spcBef>
              <a:spcPct val="0"/>
            </a:spcBef>
            <a:spcAft>
              <a:spcPct val="35000"/>
            </a:spcAft>
            <a:buNone/>
          </a:pPr>
          <a:r>
            <a:rPr lang="en-AU" sz="600" kern="1200" dirty="0"/>
            <a:t>“</a:t>
          </a:r>
          <a:r>
            <a:rPr lang="en-AU" sz="600" i="1" kern="1200" dirty="0"/>
            <a:t>They could become the momentary masters of a fraction of a dot</a:t>
          </a:r>
          <a:r>
            <a:rPr lang="en-AU" sz="600" i="0" kern="1200" dirty="0"/>
            <a:t>”</a:t>
          </a:r>
          <a:endParaRPr lang="en-AU" sz="600" kern="1200" dirty="0"/>
        </a:p>
      </dsp:txBody>
      <dsp:txXfrm>
        <a:off x="1415" y="1299880"/>
        <a:ext cx="1655644" cy="289677"/>
      </dsp:txXfrm>
    </dsp:sp>
    <dsp:sp modelId="{22C61DC9-BA25-4D7A-8BC1-B39DDAD9FFD3}">
      <dsp:nvSpPr>
        <dsp:cNvPr id="0" name=""/>
        <dsp:cNvSpPr/>
      </dsp:nvSpPr>
      <dsp:spPr>
        <a:xfrm>
          <a:off x="1657059"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1984</a:t>
          </a:r>
        </a:p>
        <a:p>
          <a:pPr marL="0" lvl="0" indent="0" algn="ctr" defTabSz="266700">
            <a:lnSpc>
              <a:spcPct val="90000"/>
            </a:lnSpc>
            <a:spcBef>
              <a:spcPct val="0"/>
            </a:spcBef>
            <a:spcAft>
              <a:spcPct val="35000"/>
            </a:spcAft>
            <a:buNone/>
          </a:pPr>
          <a:r>
            <a:rPr lang="en-AU" sz="600" kern="1200" dirty="0"/>
            <a:t>“</a:t>
          </a:r>
          <a:r>
            <a:rPr lang="en-AU" sz="600" i="1" kern="1200" dirty="0"/>
            <a:t>The Party told you the reject the evidence of your eyes</a:t>
          </a:r>
          <a:r>
            <a:rPr lang="en-AU" sz="600" i="0" kern="1200" dirty="0"/>
            <a:t>”</a:t>
          </a:r>
          <a:endParaRPr lang="en-AU" sz="600" kern="1200" dirty="0"/>
        </a:p>
      </dsp:txBody>
      <dsp:txXfrm>
        <a:off x="1657059" y="1299880"/>
        <a:ext cx="1655644" cy="289677"/>
      </dsp:txXfrm>
    </dsp:sp>
    <dsp:sp modelId="{5593A600-F971-4DD1-B081-DB541E428BF6}">
      <dsp:nvSpPr>
        <dsp:cNvPr id="0" name=""/>
        <dsp:cNvSpPr/>
      </dsp:nvSpPr>
      <dsp:spPr>
        <a:xfrm>
          <a:off x="3312703"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“The Russian Communists came very close to us in their methods, but they never had the courage to recognize their own motives</a:t>
          </a:r>
          <a:r>
            <a:rPr lang="en-AU" sz="600" kern="1200" dirty="0"/>
            <a:t>” (pg. 263) </a:t>
          </a:r>
        </a:p>
      </dsp:txBody>
      <dsp:txXfrm>
        <a:off x="3312703" y="1299880"/>
        <a:ext cx="1655644" cy="289677"/>
      </dsp:txXfrm>
    </dsp:sp>
    <dsp:sp modelId="{52E1C241-4394-4C52-B581-9416EB976DE5}">
      <dsp:nvSpPr>
        <dsp:cNvPr id="0" name=""/>
        <dsp:cNvSpPr/>
      </dsp:nvSpPr>
      <dsp:spPr>
        <a:xfrm>
          <a:off x="4968347"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’Who controls the past’ ran the Party Slogan, ‘controls the future: who controls the present controls the past’</a:t>
          </a:r>
          <a:r>
            <a:rPr lang="en-AU" sz="600" i="0" kern="1200" dirty="0"/>
            <a:t>” (pg. 34) </a:t>
          </a:r>
          <a:endParaRPr lang="en-AU" sz="600" kern="1200" dirty="0"/>
        </a:p>
      </dsp:txBody>
      <dsp:txXfrm>
        <a:off x="4968347" y="1299880"/>
        <a:ext cx="1655644" cy="289677"/>
      </dsp:txXfrm>
    </dsp:sp>
    <dsp:sp modelId="{443DA607-B067-4BA4-A0D3-5FB740B700E4}">
      <dsp:nvSpPr>
        <dsp:cNvPr id="0" name=""/>
        <dsp:cNvSpPr/>
      </dsp:nvSpPr>
      <dsp:spPr>
        <a:xfrm>
          <a:off x="6623991"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We know no one ever seizes power with the intentions of relinquishing it</a:t>
          </a:r>
          <a:r>
            <a:rPr lang="en-AU" sz="600" i="0" kern="1200" dirty="0"/>
            <a:t>” </a:t>
          </a:r>
          <a:endParaRPr lang="en-AU" sz="600" kern="1200" dirty="0"/>
        </a:p>
      </dsp:txBody>
      <dsp:txXfrm>
        <a:off x="6623991" y="1299880"/>
        <a:ext cx="1655644" cy="289677"/>
      </dsp:txXfrm>
    </dsp:sp>
    <dsp:sp modelId="{EDB9E2DA-3348-4570-9BCB-7AD7B01E6049}">
      <dsp:nvSpPr>
        <dsp:cNvPr id="0" name=""/>
        <dsp:cNvSpPr/>
      </dsp:nvSpPr>
      <dsp:spPr>
        <a:xfrm>
          <a:off x="8279635"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Brave New World </a:t>
          </a:r>
        </a:p>
        <a:p>
          <a:pPr marL="0" lvl="0" indent="0" algn="ctr" defTabSz="266700">
            <a:lnSpc>
              <a:spcPct val="90000"/>
            </a:lnSpc>
            <a:spcBef>
              <a:spcPct val="0"/>
            </a:spcBef>
            <a:spcAft>
              <a:spcPct val="35000"/>
            </a:spcAft>
            <a:buNone/>
          </a:pPr>
          <a:r>
            <a:rPr lang="en-AU" sz="600" i="1" kern="1200" dirty="0"/>
            <a:t>“That is the secret of happiness and virtue- liking what you’ve got to do</a:t>
          </a:r>
          <a:r>
            <a:rPr lang="en-AU" sz="600" i="0" kern="1200" dirty="0"/>
            <a:t>” </a:t>
          </a:r>
          <a:endParaRPr lang="en-AU" sz="600" i="1" kern="1200" dirty="0"/>
        </a:p>
      </dsp:txBody>
      <dsp:txXfrm>
        <a:off x="8279635" y="1299880"/>
        <a:ext cx="1655644" cy="289677"/>
      </dsp:txXfrm>
    </dsp:sp>
    <dsp:sp modelId="{19C7F49E-1675-4D63-A0CC-7390FE977479}">
      <dsp:nvSpPr>
        <dsp:cNvPr id="0" name=""/>
        <dsp:cNvSpPr/>
      </dsp:nvSpPr>
      <dsp:spPr>
        <a:xfrm>
          <a:off x="9935279" y="1299880"/>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Font typeface="Wingdings" panose="05000000000000000000" pitchFamily="2" charset="2"/>
            <a:buNone/>
          </a:pPr>
          <a:r>
            <a:rPr lang="en-AU" sz="600" i="0" kern="1200" dirty="0"/>
            <a:t>The Handmaid’s Tale </a:t>
          </a:r>
          <a:endParaRPr lang="en-AU" sz="600" i="1" kern="1200" dirty="0"/>
        </a:p>
        <a:p>
          <a:pPr marL="0" lvl="0" indent="0" algn="ctr" defTabSz="266700">
            <a:lnSpc>
              <a:spcPct val="90000"/>
            </a:lnSpc>
            <a:spcBef>
              <a:spcPct val="0"/>
            </a:spcBef>
            <a:spcAft>
              <a:spcPct val="35000"/>
            </a:spcAft>
            <a:buFont typeface="Wingdings" panose="05000000000000000000" pitchFamily="2" charset="2"/>
            <a:buNone/>
          </a:pPr>
          <a:r>
            <a:rPr lang="en-AU" sz="600" i="1" kern="1200" dirty="0"/>
            <a:t>“She doesn’t make speeches anymore. She has become speechless</a:t>
          </a:r>
          <a:r>
            <a:rPr lang="en-AU" sz="600" kern="1200" dirty="0"/>
            <a:t>” (pg. 46) </a:t>
          </a:r>
        </a:p>
      </dsp:txBody>
      <dsp:txXfrm>
        <a:off x="9935279" y="1299880"/>
        <a:ext cx="1655644" cy="289677"/>
      </dsp:txXfrm>
    </dsp:sp>
    <dsp:sp modelId="{C866AB4C-FB28-4CFD-9DCE-CD4A2DF04F82}">
      <dsp:nvSpPr>
        <dsp:cNvPr id="0" name=""/>
        <dsp:cNvSpPr/>
      </dsp:nvSpPr>
      <dsp:spPr>
        <a:xfrm rot="10800000">
          <a:off x="0" y="450"/>
          <a:ext cx="11592339" cy="968822"/>
        </a:xfrm>
        <a:prstGeom prst="upArrowCallou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AU" sz="1200" kern="1200" dirty="0"/>
            <a:t>Identity</a:t>
          </a:r>
        </a:p>
      </dsp:txBody>
      <dsp:txXfrm rot="-10800000">
        <a:off x="0" y="450"/>
        <a:ext cx="11592339" cy="340056"/>
      </dsp:txXfrm>
    </dsp:sp>
    <dsp:sp modelId="{506D7039-3382-43BB-9F1B-F9B093F8324F}">
      <dsp:nvSpPr>
        <dsp:cNvPr id="0" name=""/>
        <dsp:cNvSpPr/>
      </dsp:nvSpPr>
      <dsp:spPr>
        <a:xfrm>
          <a:off x="1415"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 Pale Blue Dot</a:t>
          </a:r>
        </a:p>
        <a:p>
          <a:pPr marL="0" lvl="0" indent="0" algn="ctr" defTabSz="266700">
            <a:lnSpc>
              <a:spcPct val="90000"/>
            </a:lnSpc>
            <a:spcBef>
              <a:spcPct val="0"/>
            </a:spcBef>
            <a:spcAft>
              <a:spcPct val="35000"/>
            </a:spcAft>
            <a:buNone/>
          </a:pPr>
          <a:r>
            <a:rPr lang="en-AU" sz="600" kern="1200" dirty="0"/>
            <a:t>“</a:t>
          </a:r>
          <a:r>
            <a:rPr lang="en-AU" sz="600" i="1" kern="1200" dirty="0"/>
            <a:t>On the scale of worlds, humans are inconsequential”</a:t>
          </a:r>
          <a:endParaRPr lang="en-AU" sz="600" kern="1200" dirty="0"/>
        </a:p>
      </dsp:txBody>
      <dsp:txXfrm>
        <a:off x="1415" y="340507"/>
        <a:ext cx="1655644" cy="289677"/>
      </dsp:txXfrm>
    </dsp:sp>
    <dsp:sp modelId="{5929FECA-E148-4E85-809E-613300A48F72}">
      <dsp:nvSpPr>
        <dsp:cNvPr id="0" name=""/>
        <dsp:cNvSpPr/>
      </dsp:nvSpPr>
      <dsp:spPr>
        <a:xfrm>
          <a:off x="1657059"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1" kern="1200" dirty="0"/>
            <a:t>“Our imagined self-importance, the delusion we have some privileged position in the universe are challenged by this speck of light</a:t>
          </a:r>
          <a:r>
            <a:rPr lang="en-AU" sz="600" i="0" kern="1200" dirty="0"/>
            <a:t>”</a:t>
          </a:r>
          <a:endParaRPr lang="en-AU" sz="600" i="1" kern="1200" dirty="0"/>
        </a:p>
      </dsp:txBody>
      <dsp:txXfrm>
        <a:off x="1657059" y="340507"/>
        <a:ext cx="1655644" cy="289677"/>
      </dsp:txXfrm>
    </dsp:sp>
    <dsp:sp modelId="{22F638C6-FE85-4989-8B18-805A1D89FE59}">
      <dsp:nvSpPr>
        <dsp:cNvPr id="0" name=""/>
        <dsp:cNvSpPr/>
      </dsp:nvSpPr>
      <dsp:spPr>
        <a:xfrm>
          <a:off x="3312703"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1984</a:t>
          </a:r>
        </a:p>
        <a:p>
          <a:pPr marL="0" lvl="0" indent="0" algn="ctr" defTabSz="266700">
            <a:lnSpc>
              <a:spcPct val="90000"/>
            </a:lnSpc>
            <a:spcBef>
              <a:spcPct val="0"/>
            </a:spcBef>
            <a:spcAft>
              <a:spcPct val="35000"/>
            </a:spcAft>
            <a:buNone/>
          </a:pPr>
          <a:r>
            <a:rPr lang="en-AU" sz="600" kern="1200" dirty="0"/>
            <a:t>“</a:t>
          </a:r>
          <a:r>
            <a:rPr lang="en-AU" sz="600" i="1" kern="1200" dirty="0"/>
            <a:t>He was alone. The past was dead; the future unimaginable</a:t>
          </a:r>
          <a:r>
            <a:rPr lang="en-AU" sz="500" i="0" kern="1200" dirty="0"/>
            <a:t>” </a:t>
          </a:r>
          <a:endParaRPr lang="en-AU" sz="500" kern="1200" dirty="0"/>
        </a:p>
      </dsp:txBody>
      <dsp:txXfrm>
        <a:off x="3312703" y="340507"/>
        <a:ext cx="1655644" cy="289677"/>
      </dsp:txXfrm>
    </dsp:sp>
    <dsp:sp modelId="{7B68CF69-6366-4525-89E5-27BB17A111C5}">
      <dsp:nvSpPr>
        <dsp:cNvPr id="0" name=""/>
        <dsp:cNvSpPr/>
      </dsp:nvSpPr>
      <dsp:spPr>
        <a:xfrm>
          <a:off x="4968347"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a:t>
          </a:r>
          <a:r>
            <a:rPr lang="en-AU" sz="600" i="1" kern="1200" dirty="0"/>
            <a:t>If you are a man Winston, you are the last man</a:t>
          </a:r>
          <a:r>
            <a:rPr lang="en-AU" sz="600" i="0" kern="1200" dirty="0"/>
            <a:t>”</a:t>
          </a:r>
          <a:endParaRPr lang="en-AU" sz="600" kern="1200" dirty="0"/>
        </a:p>
      </dsp:txBody>
      <dsp:txXfrm>
        <a:off x="4968347" y="340507"/>
        <a:ext cx="1655644" cy="289677"/>
      </dsp:txXfrm>
    </dsp:sp>
    <dsp:sp modelId="{356F1E32-E1FF-4046-AFED-AF735C16A3A6}">
      <dsp:nvSpPr>
        <dsp:cNvPr id="0" name=""/>
        <dsp:cNvSpPr/>
      </dsp:nvSpPr>
      <dsp:spPr>
        <a:xfrm>
          <a:off x="6623991"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The</a:t>
          </a:r>
          <a:r>
            <a:rPr lang="en-AU" sz="600" kern="1200" baseline="0" dirty="0"/>
            <a:t> Handmaid’s Tale</a:t>
          </a:r>
        </a:p>
        <a:p>
          <a:pPr marL="0" lvl="0" indent="0" algn="ctr" defTabSz="266700">
            <a:lnSpc>
              <a:spcPct val="90000"/>
            </a:lnSpc>
            <a:spcBef>
              <a:spcPct val="0"/>
            </a:spcBef>
            <a:spcAft>
              <a:spcPct val="35000"/>
            </a:spcAft>
            <a:buNone/>
          </a:pPr>
          <a:r>
            <a:rPr lang="en-AU" sz="600" kern="1200" baseline="0" dirty="0"/>
            <a:t>“</a:t>
          </a:r>
          <a:r>
            <a:rPr lang="en-AU" sz="600" i="1" kern="1200" baseline="0" dirty="0"/>
            <a:t>She is my spy, and I am hers</a:t>
          </a:r>
          <a:r>
            <a:rPr lang="en-AU" sz="600" i="0" kern="1200" baseline="0" dirty="0"/>
            <a:t>”</a:t>
          </a:r>
          <a:endParaRPr lang="en-AU" sz="600" kern="1200" dirty="0"/>
        </a:p>
      </dsp:txBody>
      <dsp:txXfrm>
        <a:off x="6623991" y="340507"/>
        <a:ext cx="1655644" cy="289677"/>
      </dsp:txXfrm>
    </dsp:sp>
    <dsp:sp modelId="{9E6F7A66-0FD0-4DC1-85A7-E93032457DD8}">
      <dsp:nvSpPr>
        <dsp:cNvPr id="0" name=""/>
        <dsp:cNvSpPr/>
      </dsp:nvSpPr>
      <dsp:spPr>
        <a:xfrm>
          <a:off x="8279635"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i="0" kern="1200" dirty="0"/>
            <a:t>The Pedestrian</a:t>
          </a:r>
        </a:p>
        <a:p>
          <a:pPr marL="0" lvl="0" indent="0" algn="ctr" defTabSz="266700">
            <a:lnSpc>
              <a:spcPct val="90000"/>
            </a:lnSpc>
            <a:spcBef>
              <a:spcPct val="0"/>
            </a:spcBef>
            <a:spcAft>
              <a:spcPct val="35000"/>
            </a:spcAft>
            <a:buNone/>
          </a:pPr>
          <a:r>
            <a:rPr lang="en-AU" sz="600" i="0" kern="1200" dirty="0"/>
            <a:t>“</a:t>
          </a:r>
          <a:r>
            <a:rPr lang="en-AU" sz="600" i="1" kern="1200" dirty="0"/>
            <a:t>but this particular house had all of its electric lights brightly lie, every window a loud yellow</a:t>
          </a:r>
          <a:endParaRPr lang="en-AU" sz="600" i="0" kern="1200" dirty="0"/>
        </a:p>
      </dsp:txBody>
      <dsp:txXfrm>
        <a:off x="8279635" y="340507"/>
        <a:ext cx="1655644" cy="289677"/>
      </dsp:txXfrm>
    </dsp:sp>
    <dsp:sp modelId="{D2C32850-AE3A-4FF9-85DC-8E60ECE1A21C}">
      <dsp:nvSpPr>
        <dsp:cNvPr id="0" name=""/>
        <dsp:cNvSpPr/>
      </dsp:nvSpPr>
      <dsp:spPr>
        <a:xfrm>
          <a:off x="9935279" y="340507"/>
          <a:ext cx="1655644" cy="289677"/>
        </a:xfrm>
        <a:prstGeom prst="rect">
          <a:avLst/>
        </a:prstGeom>
        <a:solidFill>
          <a:schemeClr val="tx1">
            <a:lumMod val="50000"/>
            <a:lumOff val="50000"/>
            <a:alpha val="90000"/>
          </a:schemeClr>
        </a:solidFill>
        <a:ln w="1905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2672" tIns="7620" rIns="42672" bIns="7620" numCol="1" spcCol="1270" anchor="ctr" anchorCtr="0">
          <a:noAutofit/>
        </a:bodyPr>
        <a:lstStyle/>
        <a:p>
          <a:pPr marL="0" lvl="0" indent="0" algn="ctr" defTabSz="266700">
            <a:lnSpc>
              <a:spcPct val="90000"/>
            </a:lnSpc>
            <a:spcBef>
              <a:spcPct val="0"/>
            </a:spcBef>
            <a:spcAft>
              <a:spcPct val="35000"/>
            </a:spcAft>
            <a:buNone/>
          </a:pPr>
          <a:r>
            <a:rPr lang="en-AU" sz="600" kern="1200" dirty="0"/>
            <a:t>Brave New World</a:t>
          </a:r>
        </a:p>
        <a:p>
          <a:pPr marL="0" lvl="0" indent="0" algn="ctr" defTabSz="266700">
            <a:lnSpc>
              <a:spcPct val="90000"/>
            </a:lnSpc>
            <a:spcBef>
              <a:spcPct val="0"/>
            </a:spcBef>
            <a:spcAft>
              <a:spcPct val="35000"/>
            </a:spcAft>
            <a:buNone/>
          </a:pPr>
          <a:r>
            <a:rPr lang="en-AU" sz="600" kern="1200" dirty="0"/>
            <a:t>“</a:t>
          </a:r>
          <a:r>
            <a:rPr lang="en-AU" sz="600" i="1" kern="1200" dirty="0"/>
            <a:t>Community, Identity, Stability”</a:t>
          </a:r>
          <a:endParaRPr lang="en-AU" sz="600" kern="1200" dirty="0"/>
        </a:p>
      </dsp:txBody>
      <dsp:txXfrm>
        <a:off x="9935279" y="340507"/>
        <a:ext cx="1655644" cy="28967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C1A3552D-6DCB-4F4C-A7A5-BDBC8FF5A708}" type="datetimeFigureOut">
              <a:rPr lang="en-AU" smtClean="0"/>
              <a:t>6/09/2018</a:t>
            </a:fld>
            <a:endParaRPr lang="en-AU"/>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7CC13252-96A3-4A5D-A8A5-EA369A8C6F94}" type="slidenum">
              <a:rPr lang="en-AU" smtClean="0"/>
              <a:t>‹#›</a:t>
            </a:fld>
            <a:endParaRPr lang="en-AU"/>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441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3552D-6DCB-4F4C-A7A5-BDBC8FF5A708}" type="datetimeFigureOut">
              <a:rPr lang="en-AU" smtClean="0"/>
              <a:t>6/09/2018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1336322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3552D-6DCB-4F4C-A7A5-BDBC8FF5A708}" type="datetimeFigureOut">
              <a:rPr lang="en-AU" smtClean="0"/>
              <a:t>6/09/2018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62149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A3552D-6DCB-4F4C-A7A5-BDBC8FF5A708}" type="datetimeFigureOut">
              <a:rPr lang="en-AU" smtClean="0"/>
              <a:t>6/09/2018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1976953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A3552D-6DCB-4F4C-A7A5-BDBC8FF5A708}" type="datetimeFigureOut">
              <a:rPr lang="en-AU" smtClean="0"/>
              <a:t>6/09/2018</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7CC13252-96A3-4A5D-A8A5-EA369A8C6F94}" type="slidenum">
              <a:rPr lang="en-AU" smtClean="0"/>
              <a:t>‹#›</a:t>
            </a:fld>
            <a:endParaRPr lang="en-AU"/>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631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A3552D-6DCB-4F4C-A7A5-BDBC8FF5A708}" type="datetimeFigureOut">
              <a:rPr lang="en-AU" smtClean="0"/>
              <a:t>6/09/2018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69746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A3552D-6DCB-4F4C-A7A5-BDBC8FF5A708}" type="datetimeFigureOut">
              <a:rPr lang="en-AU" smtClean="0"/>
              <a:t>6/09/2018</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358951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A3552D-6DCB-4F4C-A7A5-BDBC8FF5A708}" type="datetimeFigureOut">
              <a:rPr lang="en-AU" smtClean="0"/>
              <a:t>6/09/2018</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53816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A3552D-6DCB-4F4C-A7A5-BDBC8FF5A708}" type="datetimeFigureOut">
              <a:rPr lang="en-AU" smtClean="0"/>
              <a:t>6/09/2018</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3512298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A3552D-6DCB-4F4C-A7A5-BDBC8FF5A708}" type="datetimeFigureOut">
              <a:rPr lang="en-AU" smtClean="0"/>
              <a:t>6/09/2018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198913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1A3552D-6DCB-4F4C-A7A5-BDBC8FF5A708}" type="datetimeFigureOut">
              <a:rPr lang="en-AU" smtClean="0"/>
              <a:t>6/09/2018</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7CC13252-96A3-4A5D-A8A5-EA369A8C6F94}" type="slidenum">
              <a:rPr lang="en-AU" smtClean="0"/>
              <a:t>‹#›</a:t>
            </a:fld>
            <a:endParaRPr lang="en-AU"/>
          </a:p>
        </p:txBody>
      </p:sp>
    </p:spTree>
    <p:extLst>
      <p:ext uri="{BB962C8B-B14F-4D97-AF65-F5344CB8AC3E}">
        <p14:creationId xmlns:p14="http://schemas.microsoft.com/office/powerpoint/2010/main" val="32997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C1A3552D-6DCB-4F4C-A7A5-BDBC8FF5A708}" type="datetimeFigureOut">
              <a:rPr lang="en-AU" smtClean="0"/>
              <a:t>6/09/2018</a:t>
            </a:fld>
            <a:endParaRPr lang="en-A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A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7CC13252-96A3-4A5D-A8A5-EA369A8C6F94}" type="slidenum">
              <a:rPr lang="en-AU" smtClean="0"/>
              <a:t>‹#›</a:t>
            </a:fld>
            <a:endParaRPr lang="en-AU"/>
          </a:p>
        </p:txBody>
      </p:sp>
    </p:spTree>
    <p:extLst>
      <p:ext uri="{BB962C8B-B14F-4D97-AF65-F5344CB8AC3E}">
        <p14:creationId xmlns:p14="http://schemas.microsoft.com/office/powerpoint/2010/main" val="204239053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gif"/><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6332E57-5044-49BE-AFF8-1B76940EC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0586B2C-7754-4833-9CB3-AE55D9BA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B7F3BEA-6522-4DEB-8491-AE5238D6D5F1}"/>
              </a:ext>
            </a:extLst>
          </p:cNvPr>
          <p:cNvSpPr>
            <a:spLocks noGrp="1"/>
          </p:cNvSpPr>
          <p:nvPr>
            <p:ph type="ctrTitle"/>
          </p:nvPr>
        </p:nvSpPr>
        <p:spPr>
          <a:xfrm>
            <a:off x="895467" y="863364"/>
            <a:ext cx="6657476" cy="5126124"/>
          </a:xfrm>
        </p:spPr>
        <p:txBody>
          <a:bodyPr anchor="ctr">
            <a:normAutofit/>
          </a:bodyPr>
          <a:lstStyle/>
          <a:p>
            <a:pPr algn="r"/>
            <a:r>
              <a:rPr lang="en-AU" sz="6600">
                <a:solidFill>
                  <a:srgbClr val="FFFFFF"/>
                </a:solidFill>
              </a:rPr>
              <a:t>Unit 4 PowerPoint </a:t>
            </a:r>
          </a:p>
        </p:txBody>
      </p:sp>
      <p:sp>
        <p:nvSpPr>
          <p:cNvPr id="3" name="Subtitle 2">
            <a:extLst>
              <a:ext uri="{FF2B5EF4-FFF2-40B4-BE49-F238E27FC236}">
                <a16:creationId xmlns:a16="http://schemas.microsoft.com/office/drawing/2014/main" id="{9FC718BF-D45F-423A-91C5-BE998FAAA433}"/>
              </a:ext>
            </a:extLst>
          </p:cNvPr>
          <p:cNvSpPr>
            <a:spLocks noGrp="1"/>
          </p:cNvSpPr>
          <p:nvPr>
            <p:ph type="subTitle" idx="1"/>
          </p:nvPr>
        </p:nvSpPr>
        <p:spPr>
          <a:xfrm>
            <a:off x="8352941" y="863364"/>
            <a:ext cx="3082986" cy="5120435"/>
          </a:xfrm>
        </p:spPr>
        <p:txBody>
          <a:bodyPr anchor="ctr">
            <a:normAutofit/>
          </a:bodyPr>
          <a:lstStyle/>
          <a:p>
            <a:pPr algn="l"/>
            <a:r>
              <a:rPr lang="en-AU" sz="2000">
                <a:solidFill>
                  <a:srgbClr val="000000"/>
                </a:solidFill>
              </a:rPr>
              <a:t>Janka Reynders </a:t>
            </a:r>
          </a:p>
        </p:txBody>
      </p:sp>
      <p:cxnSp>
        <p:nvCxnSpPr>
          <p:cNvPr id="12" name="Straight Connector 11">
            <a:extLst>
              <a:ext uri="{FF2B5EF4-FFF2-40B4-BE49-F238E27FC236}">
                <a16:creationId xmlns:a16="http://schemas.microsoft.com/office/drawing/2014/main" id="{2A25CD05-7BC4-424D-96DE-541C38A492C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961243" y="2054826"/>
            <a:ext cx="0" cy="274320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9254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104E71D-46AD-4098-B3F1-71C5B5AD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37E75FFA-2B8C-4584-9D0D-829756577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97345835-04CD-49BE-B105-1B4770F29A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465A6E25-1F63-4FF0-941D-0EB5882D7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accent3"/>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
        <p:nvSpPr>
          <p:cNvPr id="2" name="Title 1">
            <a:extLst>
              <a:ext uri="{FF2B5EF4-FFF2-40B4-BE49-F238E27FC236}">
                <a16:creationId xmlns:a16="http://schemas.microsoft.com/office/drawing/2014/main" id="{1D90F5D9-C50B-45E6-802D-29167CEFA5E5}"/>
              </a:ext>
            </a:extLst>
          </p:cNvPr>
          <p:cNvSpPr>
            <a:spLocks noGrp="1"/>
          </p:cNvSpPr>
          <p:nvPr>
            <p:ph type="title"/>
          </p:nvPr>
        </p:nvSpPr>
        <p:spPr>
          <a:xfrm>
            <a:off x="8369995" y="794658"/>
            <a:ext cx="3133839" cy="4011852"/>
          </a:xfrm>
          <a:noFill/>
          <a:ln w="12700" cmpd="sng">
            <a:noFill/>
          </a:ln>
        </p:spPr>
        <p:txBody>
          <a:bodyPr vert="horz" lIns="91440" tIns="45720" rIns="91440" bIns="45720" rtlCol="0" anchor="ctr">
            <a:normAutofit/>
          </a:bodyPr>
          <a:lstStyle/>
          <a:p>
            <a:pPr algn="r">
              <a:lnSpc>
                <a:spcPct val="85000"/>
              </a:lnSpc>
            </a:pPr>
            <a:r>
              <a:rPr lang="en-US" sz="3600" b="1" cap="all">
                <a:solidFill>
                  <a:srgbClr val="FFFFFF"/>
                </a:solidFill>
              </a:rPr>
              <a:t>1984: Comparing Context </a:t>
            </a:r>
          </a:p>
        </p:txBody>
      </p:sp>
      <p:pic>
        <p:nvPicPr>
          <p:cNvPr id="7" name="Picture 6" descr="A close up of a piece of paper&#10;&#10;Description generated with high confidence">
            <a:extLst>
              <a:ext uri="{FF2B5EF4-FFF2-40B4-BE49-F238E27FC236}">
                <a16:creationId xmlns:a16="http://schemas.microsoft.com/office/drawing/2014/main" id="{3EA9E4BF-66C0-4395-9F6D-4EFE190D0C71}"/>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l="6414" r="4677"/>
          <a:stretch/>
        </p:blipFill>
        <p:spPr>
          <a:xfrm>
            <a:off x="20" y="10"/>
            <a:ext cx="8129852" cy="6857990"/>
          </a:xfrm>
          <a:prstGeom prst="rect">
            <a:avLst/>
          </a:prstGeom>
        </p:spPr>
      </p:pic>
      <p:sp>
        <p:nvSpPr>
          <p:cNvPr id="20" name="Rectangle 19">
            <a:extLst>
              <a:ext uri="{FF2B5EF4-FFF2-40B4-BE49-F238E27FC236}">
                <a16:creationId xmlns:a16="http://schemas.microsoft.com/office/drawing/2014/main" id="{36F36684-FD25-4B5E-8B12-B5C34119E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7670768"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21">
            <a:extLst>
              <a:ext uri="{FF2B5EF4-FFF2-40B4-BE49-F238E27FC236}">
                <a16:creationId xmlns:a16="http://schemas.microsoft.com/office/drawing/2014/main" id="{114F84DD-CB92-494A-8C49-F2199102C16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3991" y="5044695"/>
            <a:ext cx="536895" cy="0"/>
          </a:xfrm>
          <a:prstGeom prst="line">
            <a:avLst/>
          </a:prstGeom>
          <a:ln w="12700">
            <a:solidFill>
              <a:srgbClr val="0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0870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EC41C3-FF42-4DD8-9ACD-B050BA9924E2}"/>
              </a:ext>
            </a:extLst>
          </p:cNvPr>
          <p:cNvSpPr>
            <a:spLocks noGrp="1"/>
          </p:cNvSpPr>
          <p:nvPr>
            <p:ph idx="1"/>
          </p:nvPr>
        </p:nvSpPr>
        <p:spPr>
          <a:xfrm>
            <a:off x="228600" y="255103"/>
            <a:ext cx="4674703" cy="6384235"/>
          </a:xfrm>
        </p:spPr>
        <p:txBody>
          <a:bodyPr>
            <a:normAutofit fontScale="47500" lnSpcReduction="20000"/>
          </a:bodyPr>
          <a:lstStyle/>
          <a:p>
            <a:pPr marL="45720" indent="0">
              <a:buNone/>
            </a:pPr>
            <a:r>
              <a:rPr lang="en-AU" b="1" dirty="0"/>
              <a:t>Representations </a:t>
            </a:r>
          </a:p>
          <a:p>
            <a:r>
              <a:rPr lang="en-AU" b="1" dirty="0"/>
              <a:t>Gender Representation</a:t>
            </a:r>
          </a:p>
          <a:p>
            <a:pPr lvl="1"/>
            <a:r>
              <a:rPr lang="en-AU" dirty="0"/>
              <a:t>Women in the text represented wither as:</a:t>
            </a:r>
          </a:p>
          <a:p>
            <a:pPr lvl="1"/>
            <a:r>
              <a:rPr lang="en-AU" i="1" dirty="0"/>
              <a:t>“</a:t>
            </a:r>
            <a:r>
              <a:rPr lang="en-AU" i="1" dirty="0">
                <a:highlight>
                  <a:srgbClr val="C0C0C0"/>
                </a:highlight>
              </a:rPr>
              <a:t>sexless automations or rebels who've defined the rule of the regime</a:t>
            </a:r>
            <a:r>
              <a:rPr lang="en-AU" dirty="0">
                <a:highlight>
                  <a:srgbClr val="C0C0C0"/>
                </a:highlight>
              </a:rPr>
              <a:t> </a:t>
            </a:r>
            <a:r>
              <a:rPr lang="en-AU" dirty="0"/>
              <a:t>(Atwood) </a:t>
            </a:r>
          </a:p>
          <a:p>
            <a:pPr lvl="1"/>
            <a:r>
              <a:rPr lang="en-AU" dirty="0"/>
              <a:t>The presentation of women constructed through the characterisation of Julia, Catherine and the Red-Armed prole, all of which reinforce gendered stereotypes </a:t>
            </a:r>
          </a:p>
          <a:p>
            <a:pPr lvl="1"/>
            <a:r>
              <a:rPr lang="en-AU" dirty="0"/>
              <a:t>Julia: In the text, Julia’s value is determined by how she uses her body</a:t>
            </a:r>
          </a:p>
          <a:p>
            <a:pPr lvl="2"/>
            <a:r>
              <a:rPr lang="en-AU" dirty="0"/>
              <a:t>Her sexuality is exploited by Winston’s as he only sees Julia as an opportunity for rebellion against the Party, not as a whole entity</a:t>
            </a:r>
          </a:p>
          <a:p>
            <a:pPr lvl="1"/>
            <a:r>
              <a:rPr lang="en-AU" dirty="0"/>
              <a:t>Catherine: Reinforce the stereotypes that women who chose not to engage in sexual activity are boring prudes</a:t>
            </a:r>
          </a:p>
          <a:p>
            <a:pPr lvl="2"/>
            <a:r>
              <a:rPr lang="en-AU" dirty="0"/>
              <a:t>Catherine’s orthodoxy is ridiculed, as she is represented to be empty-minded and stifling </a:t>
            </a:r>
          </a:p>
          <a:p>
            <a:pPr lvl="1"/>
            <a:r>
              <a:rPr lang="en-AU" dirty="0"/>
              <a:t>Red armed Prole: representing the maternal stereotypes within society, the Red-armed Prole only receives positive attention when she is doing housework</a:t>
            </a:r>
          </a:p>
          <a:p>
            <a:pPr lvl="2"/>
            <a:r>
              <a:rPr lang="en-AU" dirty="0"/>
              <a:t>Extends gender roles, that women’s value lie in their ability to produce children and care for the home </a:t>
            </a:r>
          </a:p>
          <a:p>
            <a:r>
              <a:rPr lang="en-AU" b="1" dirty="0"/>
              <a:t>Representation of Power</a:t>
            </a:r>
          </a:p>
          <a:p>
            <a:pPr lvl="1"/>
            <a:r>
              <a:rPr lang="en-AU" dirty="0"/>
              <a:t>Winston’s limited third person narration represents the Party’s power as seemingly infinite; Winston’s disempowered position offers a limited perspective of society</a:t>
            </a:r>
          </a:p>
          <a:p>
            <a:pPr lvl="1"/>
            <a:r>
              <a:rPr lang="en-AU" dirty="0"/>
              <a:t>Emphasis on the trifecta; three ministries, three slogans, 3 superpower nations </a:t>
            </a:r>
          </a:p>
          <a:p>
            <a:pPr lvl="2"/>
            <a:r>
              <a:rPr lang="en-AU" dirty="0"/>
              <a:t>Triad represented in the family (male, female, child), structure (beginning, middle, end), time (past, present and future) and in life (birth, life, death)</a:t>
            </a:r>
          </a:p>
          <a:p>
            <a:pPr lvl="2"/>
            <a:r>
              <a:rPr lang="en-AU" dirty="0"/>
              <a:t>Concept of ‘three’ establishes continuity of power; one occurrence is insignificant, two occurrences is a coincidence, but three occurrences represents certainty </a:t>
            </a:r>
          </a:p>
          <a:p>
            <a:pPr lvl="2"/>
            <a:r>
              <a:rPr lang="en-AU" dirty="0"/>
              <a:t>Also reinforced by religious connotations in society; The Father, the Son and the Holy Ghost </a:t>
            </a:r>
          </a:p>
          <a:p>
            <a:pPr lvl="2"/>
            <a:r>
              <a:rPr lang="en-AU" dirty="0"/>
              <a:t>Increases the power of propaganda, making the Party more powerful and omnipresent</a:t>
            </a:r>
          </a:p>
          <a:p>
            <a:pPr lvl="1"/>
            <a:r>
              <a:rPr lang="en-AU" dirty="0"/>
              <a:t>Power of the Party verges on supernatural, as the degree of surveillance and control, transcends all modern applications of technology</a:t>
            </a:r>
          </a:p>
          <a:p>
            <a:pPr lvl="2"/>
            <a:r>
              <a:rPr lang="en-AU" dirty="0"/>
              <a:t>Flashpoints: Artificial intelligence developed which may be used to ‘read’ people’s emotions and biological processes to determine their feelings </a:t>
            </a:r>
          </a:p>
          <a:p>
            <a:pPr lvl="1"/>
            <a:r>
              <a:rPr lang="en-AU" dirty="0"/>
              <a:t>The proles represent the possibility of power being shifted to privilege the people</a:t>
            </a:r>
          </a:p>
          <a:p>
            <a:pPr lvl="2"/>
            <a:r>
              <a:rPr lang="en-AU" dirty="0"/>
              <a:t>Represents the power and voice of people</a:t>
            </a:r>
          </a:p>
          <a:p>
            <a:pPr lvl="2"/>
            <a:endParaRPr lang="en-AU" dirty="0"/>
          </a:p>
        </p:txBody>
      </p:sp>
      <p:sp>
        <p:nvSpPr>
          <p:cNvPr id="4" name="Content Placeholder 2">
            <a:extLst>
              <a:ext uri="{FF2B5EF4-FFF2-40B4-BE49-F238E27FC236}">
                <a16:creationId xmlns:a16="http://schemas.microsoft.com/office/drawing/2014/main" id="{1C0E84D0-46F2-4203-8A38-F7303383385F}"/>
              </a:ext>
            </a:extLst>
          </p:cNvPr>
          <p:cNvSpPr txBox="1">
            <a:spLocks/>
          </p:cNvSpPr>
          <p:nvPr/>
        </p:nvSpPr>
        <p:spPr>
          <a:xfrm>
            <a:off x="5088835" y="255104"/>
            <a:ext cx="3898259" cy="6384234"/>
          </a:xfrm>
          <a:prstGeom prst="rect">
            <a:avLst/>
          </a:prstGeom>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Relationships </a:t>
            </a:r>
          </a:p>
          <a:p>
            <a:r>
              <a:rPr lang="en-AU" b="1" dirty="0"/>
              <a:t>Winston and Julia </a:t>
            </a:r>
          </a:p>
          <a:p>
            <a:pPr lvl="1"/>
            <a:r>
              <a:rPr lang="en-AU" dirty="0"/>
              <a:t>Within Oceania, human desire is repressed, as love and loyalty to another person has the possibility to infiltrate and threaten citizen dedication to the Party </a:t>
            </a:r>
          </a:p>
          <a:p>
            <a:pPr lvl="1"/>
            <a:r>
              <a:rPr lang="en-AU" dirty="0"/>
              <a:t>Thus the relationship between Winston and Julia is deemed illegal </a:t>
            </a:r>
          </a:p>
          <a:p>
            <a:pPr lvl="2"/>
            <a:r>
              <a:rPr lang="en-AU" i="1" dirty="0">
                <a:highlight>
                  <a:srgbClr val="C0C0C0"/>
                </a:highlight>
              </a:rPr>
              <a:t>“Their embrace had been a battle, the climax a victory</a:t>
            </a:r>
            <a:r>
              <a:rPr lang="en-AU" dirty="0">
                <a:highlight>
                  <a:srgbClr val="C0C0C0"/>
                </a:highlight>
              </a:rPr>
              <a:t>” (pg. 126) </a:t>
            </a:r>
          </a:p>
          <a:p>
            <a:pPr lvl="1"/>
            <a:r>
              <a:rPr lang="en-AU" dirty="0"/>
              <a:t>Alternatively, assumption that Julia and Winston’s relationship is a depiction of love is challenged </a:t>
            </a:r>
          </a:p>
          <a:p>
            <a:pPr lvl="2"/>
            <a:r>
              <a:rPr lang="en-AU" dirty="0"/>
              <a:t>Both Winston and Julia held contradictorily motivations to beginning a relationship </a:t>
            </a:r>
          </a:p>
          <a:p>
            <a:pPr lvl="2"/>
            <a:r>
              <a:rPr lang="en-AU" dirty="0"/>
              <a:t>Julia: Focuses on the personal, physical satisfaction of engaging in sexual activity </a:t>
            </a:r>
          </a:p>
          <a:p>
            <a:pPr lvl="2"/>
            <a:r>
              <a:rPr lang="en-AU" dirty="0"/>
              <a:t>Winston: Use his illegal relationship with Julia as a method of rebellion against the Party </a:t>
            </a:r>
          </a:p>
          <a:p>
            <a:pPr lvl="2"/>
            <a:r>
              <a:rPr lang="en-AU" i="1" dirty="0">
                <a:highlight>
                  <a:srgbClr val="C0C0C0"/>
                </a:highlight>
              </a:rPr>
              <a:t>“You’re only a rebel from the waist down</a:t>
            </a:r>
            <a:r>
              <a:rPr lang="en-AU" dirty="0">
                <a:highlight>
                  <a:srgbClr val="C0C0C0"/>
                </a:highlight>
              </a:rPr>
              <a:t>” (pg. 156) </a:t>
            </a:r>
            <a:endParaRPr lang="en-AU" i="1" dirty="0">
              <a:highlight>
                <a:srgbClr val="C0C0C0"/>
              </a:highlight>
            </a:endParaRPr>
          </a:p>
          <a:p>
            <a:pPr lvl="1"/>
            <a:r>
              <a:rPr lang="en-AU" dirty="0"/>
              <a:t>Winston lacks an intelligent companionship with Julia; craves an intellectual relationship to rebel against the Party with </a:t>
            </a:r>
          </a:p>
          <a:p>
            <a:pPr lvl="1"/>
            <a:r>
              <a:rPr lang="en-AU" dirty="0"/>
              <a:t>The maintenance of the relationship intensifies the betrayal at the conclusion of the novel </a:t>
            </a:r>
          </a:p>
          <a:p>
            <a:pPr lvl="2"/>
            <a:r>
              <a:rPr lang="en-AU" dirty="0"/>
              <a:t>Winston’s initial hateful response towards Julia foreshadows a doomed relationship </a:t>
            </a:r>
          </a:p>
          <a:p>
            <a:r>
              <a:rPr lang="en-AU" b="1" dirty="0"/>
              <a:t>Winston and O'Brien </a:t>
            </a:r>
          </a:p>
          <a:p>
            <a:pPr lvl="1"/>
            <a:r>
              <a:rPr lang="en-AU" dirty="0"/>
              <a:t>From the beginning of the novel, Winston feels a strange sense of familiarity with O'Brien </a:t>
            </a:r>
          </a:p>
          <a:p>
            <a:pPr lvl="1"/>
            <a:r>
              <a:rPr lang="en-AU" dirty="0"/>
              <a:t>Through a queer analysis of the text, Winston and O'Brien are romantically attracted to each other</a:t>
            </a:r>
          </a:p>
          <a:p>
            <a:pPr lvl="1"/>
            <a:r>
              <a:rPr lang="en-AU" dirty="0"/>
              <a:t>To Winston, O’Brien represents an intelligent companion alongside with he can rebel against the Party</a:t>
            </a:r>
          </a:p>
          <a:p>
            <a:pPr lvl="2"/>
            <a:r>
              <a:rPr lang="en-AU" dirty="0"/>
              <a:t>Believes O’Brien to be a part of the Brotherhood; seeks a sense of belonging with O’Brien and the Brotherhood; ‘Brotherhood’ has connotation of a male-orientated organisation, supports a queer reading of the text </a:t>
            </a:r>
          </a:p>
          <a:p>
            <a:pPr lvl="2"/>
            <a:r>
              <a:rPr lang="en-AU" dirty="0"/>
              <a:t>“</a:t>
            </a:r>
            <a:r>
              <a:rPr lang="en-AU" i="1" dirty="0">
                <a:highlight>
                  <a:srgbClr val="C0C0C0"/>
                </a:highlight>
              </a:rPr>
              <a:t>How intelligent, he thought, how intelligent!</a:t>
            </a:r>
            <a:r>
              <a:rPr lang="en-AU" dirty="0">
                <a:highlight>
                  <a:srgbClr val="C0C0C0"/>
                </a:highlight>
              </a:rPr>
              <a:t>” (pg. 229) </a:t>
            </a:r>
          </a:p>
          <a:p>
            <a:pPr lvl="1"/>
            <a:r>
              <a:rPr lang="en-AU" dirty="0"/>
              <a:t>To O’Brien, Winston represents a lost citizen member, who needs O’Brien to correct his behaviour</a:t>
            </a:r>
          </a:p>
          <a:p>
            <a:pPr lvl="2"/>
            <a:r>
              <a:rPr lang="en-AU" dirty="0"/>
              <a:t>O’Brien believes he can cure Winston, and make him love the Party</a:t>
            </a:r>
          </a:p>
          <a:p>
            <a:pPr lvl="2"/>
            <a:r>
              <a:rPr lang="en-AU" i="1" dirty="0">
                <a:highlight>
                  <a:srgbClr val="C0C0C0"/>
                </a:highlight>
              </a:rPr>
              <a:t>“Don’t worry Winston; you are in my keeping. For seven years I have watched over you… I shall save you, I shall make you perfect</a:t>
            </a:r>
            <a:r>
              <a:rPr lang="en-AU" dirty="0">
                <a:highlight>
                  <a:srgbClr val="C0C0C0"/>
                </a:highlight>
              </a:rPr>
              <a:t>” (pg. 244)</a:t>
            </a:r>
            <a:endParaRPr lang="en-AU" i="1" dirty="0">
              <a:highlight>
                <a:srgbClr val="C0C0C0"/>
              </a:highlight>
            </a:endParaRPr>
          </a:p>
        </p:txBody>
      </p:sp>
      <p:pic>
        <p:nvPicPr>
          <p:cNvPr id="5" name="Picture 4" descr="Two people looking at the camera&#10;&#10;Description generated with high confidence">
            <a:extLst>
              <a:ext uri="{FF2B5EF4-FFF2-40B4-BE49-F238E27FC236}">
                <a16:creationId xmlns:a16="http://schemas.microsoft.com/office/drawing/2014/main" id="{69B018A3-B77A-47D4-8DBF-35AB3BC0C4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87095" y="272405"/>
            <a:ext cx="2976304" cy="2051790"/>
          </a:xfrm>
          <a:prstGeom prst="rect">
            <a:avLst/>
          </a:prstGeom>
        </p:spPr>
      </p:pic>
      <p:pic>
        <p:nvPicPr>
          <p:cNvPr id="7" name="Picture 6" descr="A person looking at the camera&#10;&#10;Description generated with very high confidence">
            <a:extLst>
              <a:ext uri="{FF2B5EF4-FFF2-40B4-BE49-F238E27FC236}">
                <a16:creationId xmlns:a16="http://schemas.microsoft.com/office/drawing/2014/main" id="{734D8B47-2349-474D-BCAE-F4281BF93BB9}"/>
              </a:ext>
            </a:extLst>
          </p:cNvPr>
          <p:cNvPicPr>
            <a:picLocks noChangeAspect="1"/>
          </p:cNvPicPr>
          <p:nvPr/>
        </p:nvPicPr>
        <p:blipFill rotWithShape="1">
          <a:blip r:embed="rId3">
            <a:extLst>
              <a:ext uri="{28A0092B-C50C-407E-A947-70E740481C1C}">
                <a14:useLocalDpi xmlns:a14="http://schemas.microsoft.com/office/drawing/2010/main" val="0"/>
              </a:ext>
            </a:extLst>
          </a:blip>
          <a:srcRect l="5969" r="15913"/>
          <a:stretch/>
        </p:blipFill>
        <p:spPr>
          <a:xfrm>
            <a:off x="8987095" y="2414841"/>
            <a:ext cx="2976304" cy="2066925"/>
          </a:xfrm>
          <a:prstGeom prst="rect">
            <a:avLst/>
          </a:prstGeom>
        </p:spPr>
      </p:pic>
      <p:pic>
        <p:nvPicPr>
          <p:cNvPr id="1026" name="Picture 2" descr="Image result for 1984">
            <a:extLst>
              <a:ext uri="{FF2B5EF4-FFF2-40B4-BE49-F238E27FC236}">
                <a16:creationId xmlns:a16="http://schemas.microsoft.com/office/drawing/2014/main" id="{712A703C-A1DC-437B-8CAC-DF8B9260AC3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7193"/>
          <a:stretch/>
        </p:blipFill>
        <p:spPr bwMode="auto">
          <a:xfrm>
            <a:off x="8987095" y="4572413"/>
            <a:ext cx="2976305" cy="2066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16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23C50F1-7382-4F9B-96DB-8B277C440B73}"/>
              </a:ext>
            </a:extLst>
          </p:cNvPr>
          <p:cNvSpPr txBox="1">
            <a:spLocks/>
          </p:cNvSpPr>
          <p:nvPr/>
        </p:nvSpPr>
        <p:spPr>
          <a:xfrm>
            <a:off x="212034" y="297111"/>
            <a:ext cx="4452731" cy="2935503"/>
          </a:xfrm>
          <a:prstGeom prst="rect">
            <a:avLst/>
          </a:prstGeom>
        </p:spPr>
        <p:txBody>
          <a:bodyPr vert="horz" lIns="91440" tIns="45720" rIns="91440" bIns="45720" numCol="2"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Panopticism</a:t>
            </a:r>
          </a:p>
          <a:p>
            <a:r>
              <a:rPr lang="en-AU" dirty="0"/>
              <a:t>Based upon Bentham’s Panopticon, panopticism refers to the theories of Foucault is regards to using observation as a form of control </a:t>
            </a:r>
          </a:p>
          <a:p>
            <a:r>
              <a:rPr lang="en-AU" dirty="0"/>
              <a:t> Believed that knowledge was the ultimate form of power; knowledge could be gained through the production, not prevention of power </a:t>
            </a:r>
          </a:p>
          <a:p>
            <a:pPr lvl="1"/>
            <a:r>
              <a:rPr lang="en-AU" dirty="0"/>
              <a:t>Through observation new knowledge is produced</a:t>
            </a:r>
          </a:p>
          <a:p>
            <a:pPr lvl="1"/>
            <a:r>
              <a:rPr lang="en-AU" dirty="0"/>
              <a:t>The importance of power lay in its consequences, not power itself </a:t>
            </a:r>
          </a:p>
          <a:p>
            <a:r>
              <a:rPr lang="en-AU" dirty="0"/>
              <a:t>Proposed that instead of using violence in correction facilities, the Panopticon could be implemented </a:t>
            </a:r>
          </a:p>
          <a:p>
            <a:pPr lvl="1"/>
            <a:r>
              <a:rPr lang="en-AU" dirty="0"/>
              <a:t>Used in prisons, asylums, schools, hospitals and the workplace </a:t>
            </a:r>
          </a:p>
          <a:p>
            <a:r>
              <a:rPr lang="en-AU" dirty="0"/>
              <a:t>Internalised coercion of constant develops the self-policing of citizens, resulting in more sociable behaviours </a:t>
            </a:r>
          </a:p>
          <a:p>
            <a:pPr lvl="1"/>
            <a:r>
              <a:rPr lang="en-AU" dirty="0"/>
              <a:t>One is more likely to behave socially acceptable if one felt one was being watched </a:t>
            </a:r>
          </a:p>
          <a:p>
            <a:pPr lvl="1"/>
            <a:r>
              <a:rPr lang="en-AU" dirty="0"/>
              <a:t>Results in a sense of repression, creating internal conflict between desire and duty </a:t>
            </a:r>
          </a:p>
          <a:p>
            <a:pPr lvl="1"/>
            <a:r>
              <a:rPr lang="en-AU" dirty="0"/>
              <a:t>Repression of individuality and the distinction between ‘private’ and ‘public’ </a:t>
            </a:r>
          </a:p>
          <a:p>
            <a:r>
              <a:rPr lang="en-AU" dirty="0"/>
              <a:t>Panopticism explores:</a:t>
            </a:r>
          </a:p>
          <a:p>
            <a:pPr lvl="1"/>
            <a:r>
              <a:rPr lang="en-AU" dirty="0"/>
              <a:t>The relationship between systems of control and disempower peoples </a:t>
            </a:r>
          </a:p>
          <a:p>
            <a:pPr lvl="1"/>
            <a:r>
              <a:rPr lang="en-AU" dirty="0"/>
              <a:t>The power-knowledge relationship ; proposed that power manipulation becomes more effective through mechanisms of observation </a:t>
            </a:r>
          </a:p>
          <a:p>
            <a:r>
              <a:rPr lang="en-AU" dirty="0"/>
              <a:t>However, the unequal distribution of power occurs when particular groups control and limit knowledge, thus retaining power, leading to the possibility of oppression </a:t>
            </a:r>
          </a:p>
          <a:p>
            <a:pPr lvl="1"/>
            <a:endParaRPr lang="en-AU" dirty="0"/>
          </a:p>
        </p:txBody>
      </p:sp>
      <p:sp>
        <p:nvSpPr>
          <p:cNvPr id="5" name="Content Placeholder 2">
            <a:extLst>
              <a:ext uri="{FF2B5EF4-FFF2-40B4-BE49-F238E27FC236}">
                <a16:creationId xmlns:a16="http://schemas.microsoft.com/office/drawing/2014/main" id="{1F369514-7F23-4740-A9B2-669AD6D806EA}"/>
              </a:ext>
            </a:extLst>
          </p:cNvPr>
          <p:cNvSpPr txBox="1">
            <a:spLocks/>
          </p:cNvSpPr>
          <p:nvPr/>
        </p:nvSpPr>
        <p:spPr>
          <a:xfrm>
            <a:off x="253694" y="3251295"/>
            <a:ext cx="4374974" cy="1927760"/>
          </a:xfrm>
          <a:prstGeom prst="rect">
            <a:avLst/>
          </a:prstGeom>
        </p:spPr>
        <p:txBody>
          <a:bodyPr vert="horz" lIns="91440" tIns="45720" rIns="91440" bIns="45720" numCol="2"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Milgram Obedience Experiment</a:t>
            </a:r>
          </a:p>
          <a:p>
            <a:r>
              <a:rPr lang="en-AU" dirty="0"/>
              <a:t>Focusing on the psychological conflict between personal conscience and authoritarian  obedience</a:t>
            </a:r>
          </a:p>
          <a:p>
            <a:r>
              <a:rPr lang="en-AU" dirty="0"/>
              <a:t> Carried out 1961 at Yale University; examined the justification defence of Nazi genocide and war crime</a:t>
            </a:r>
          </a:p>
          <a:p>
            <a:r>
              <a:rPr lang="en-AU" dirty="0"/>
              <a:t>Infamous trials such as Eichmann in Jerusalem trial motivated an examination of  the degree of obedience</a:t>
            </a:r>
          </a:p>
          <a:p>
            <a:r>
              <a:rPr lang="en-AU" dirty="0"/>
              <a:t>The experiment analysed how ordinary people responded to instruction, even if these conflict with moral obligations </a:t>
            </a:r>
          </a:p>
          <a:p>
            <a:r>
              <a:rPr lang="en-AU" dirty="0"/>
              <a:t>Results highlighted that 65% of participant would administer a ‘fatal 450 volt shock’ when instructed to </a:t>
            </a:r>
          </a:p>
          <a:p>
            <a:r>
              <a:rPr lang="en-AU" dirty="0"/>
              <a:t>Highlighted human capacity for cruelty, ignoring morals to remain accepted  </a:t>
            </a:r>
          </a:p>
          <a:p>
            <a:r>
              <a:rPr lang="en-AU" dirty="0"/>
              <a:t>The social conditioning of obedience to superiority cultivate a culture of conformity ad complacency</a:t>
            </a:r>
          </a:p>
        </p:txBody>
      </p:sp>
      <p:sp>
        <p:nvSpPr>
          <p:cNvPr id="6" name="Content Placeholder 2">
            <a:extLst>
              <a:ext uri="{FF2B5EF4-FFF2-40B4-BE49-F238E27FC236}">
                <a16:creationId xmlns:a16="http://schemas.microsoft.com/office/drawing/2014/main" id="{B95A5DFF-AC13-42A5-8693-BB0862F27D49}"/>
              </a:ext>
            </a:extLst>
          </p:cNvPr>
          <p:cNvSpPr txBox="1">
            <a:spLocks/>
          </p:cNvSpPr>
          <p:nvPr/>
        </p:nvSpPr>
        <p:spPr>
          <a:xfrm>
            <a:off x="212033" y="5179055"/>
            <a:ext cx="7634639" cy="1400514"/>
          </a:xfrm>
          <a:prstGeom prst="rect">
            <a:avLst/>
          </a:prstGeom>
        </p:spPr>
        <p:txBody>
          <a:bodyPr vert="horz" lIns="91440" tIns="45720" rIns="91440" bIns="45720" numCol="2"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Psychological conditioning</a:t>
            </a:r>
          </a:p>
          <a:p>
            <a:r>
              <a:rPr lang="en-AU" dirty="0"/>
              <a:t>Focuses on the psychological conditioning of population in order to influence actions </a:t>
            </a:r>
          </a:p>
          <a:p>
            <a:r>
              <a:rPr lang="en-AU" dirty="0"/>
              <a:t>Conditioned behaviours taught to what is acceptable in society</a:t>
            </a:r>
          </a:p>
          <a:p>
            <a:r>
              <a:rPr lang="en-AU" dirty="0"/>
              <a:t>  Trance logic</a:t>
            </a:r>
          </a:p>
          <a:p>
            <a:pPr lvl="1"/>
            <a:r>
              <a:rPr lang="en-AU" i="1" dirty="0">
                <a:highlight>
                  <a:srgbClr val="C0C0C0"/>
                </a:highlight>
              </a:rPr>
              <a:t>The hypnotisation of subjects to attempt to create a rational explanation for irrational perceptions (Zimbardo) </a:t>
            </a:r>
          </a:p>
          <a:p>
            <a:pPr lvl="1"/>
            <a:r>
              <a:rPr lang="en-AU" dirty="0"/>
              <a:t>Hallucination are created by the mind, knowing their falsehood, but simultaneously believing these hallucinations are real</a:t>
            </a:r>
          </a:p>
          <a:p>
            <a:pPr lvl="1"/>
            <a:r>
              <a:rPr lang="en-AU" dirty="0"/>
              <a:t>Mind creates a circumstance that is logically more explainable when faced with circumstances than transcend logic </a:t>
            </a:r>
          </a:p>
          <a:p>
            <a:r>
              <a:rPr lang="en-AU" dirty="0"/>
              <a:t>The conditioning of society evidently leads to a consistent state of confusion and disorientation; limits any ability of protest or rebellion </a:t>
            </a:r>
          </a:p>
          <a:p>
            <a:r>
              <a:rPr lang="en-AU" dirty="0"/>
              <a:t>Controlling and conditioning the use of language strips any outlet of independent thought; result in an easier conditions of conformity </a:t>
            </a:r>
          </a:p>
        </p:txBody>
      </p:sp>
      <p:sp>
        <p:nvSpPr>
          <p:cNvPr id="7" name="Content Placeholder 2">
            <a:extLst>
              <a:ext uri="{FF2B5EF4-FFF2-40B4-BE49-F238E27FC236}">
                <a16:creationId xmlns:a16="http://schemas.microsoft.com/office/drawing/2014/main" id="{E2371E12-715C-42DB-8EFC-C0A2C8B8127E}"/>
              </a:ext>
            </a:extLst>
          </p:cNvPr>
          <p:cNvSpPr txBox="1">
            <a:spLocks/>
          </p:cNvSpPr>
          <p:nvPr/>
        </p:nvSpPr>
        <p:spPr>
          <a:xfrm>
            <a:off x="6749016" y="2531165"/>
            <a:ext cx="5124932" cy="2746359"/>
          </a:xfrm>
          <a:prstGeom prst="rect">
            <a:avLst/>
          </a:prstGeom>
        </p:spPr>
        <p:txBody>
          <a:bodyPr vert="horz" lIns="91440" tIns="45720" rIns="91440" bIns="45720" numCol="2"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Historical negationism </a:t>
            </a:r>
          </a:p>
          <a:p>
            <a:r>
              <a:rPr lang="en-AU" dirty="0"/>
              <a:t>The illegitimate denial or distortion of history, resulting in an overt manipulation of history</a:t>
            </a:r>
          </a:p>
          <a:p>
            <a:r>
              <a:rPr lang="en-AU" dirty="0"/>
              <a:t>May refer to a physical distortion of information, or a conception devaluation of ideas</a:t>
            </a:r>
          </a:p>
          <a:p>
            <a:r>
              <a:rPr lang="en-AU" dirty="0"/>
              <a:t>Physically practised within Stalinist Soviet Union </a:t>
            </a:r>
          </a:p>
          <a:p>
            <a:pPr lvl="1"/>
            <a:r>
              <a:rPr lang="en-AU" sz="2300" dirty="0"/>
              <a:t>Stalin’s regime physically manipulated photographs and documents to eradicate people from history </a:t>
            </a:r>
          </a:p>
          <a:p>
            <a:pPr lvl="1"/>
            <a:r>
              <a:rPr lang="en-AU" sz="2300" dirty="0"/>
              <a:t>An example was the erasing of Commissar Nickolai Yezhov, seen below </a:t>
            </a:r>
          </a:p>
          <a:p>
            <a:pPr lvl="1"/>
            <a:r>
              <a:rPr lang="en-AU" sz="2300" dirty="0"/>
              <a:t>The Soviet Union also changed student textbooks to distort the Soviet Union perception of history; used to reinforce Stalin’s cult of personality </a:t>
            </a:r>
          </a:p>
          <a:p>
            <a:r>
              <a:rPr lang="en-AU" dirty="0"/>
              <a:t>The rise of ‘alternative facts’ and ‘fake news’ within the Trump administration is an example of current distortions of information </a:t>
            </a:r>
          </a:p>
          <a:p>
            <a:pPr lvl="1"/>
            <a:r>
              <a:rPr lang="en-AU" dirty="0"/>
              <a:t>Accurate facts and statistic which criticise Trump are devalued as ‘fake’</a:t>
            </a:r>
          </a:p>
          <a:p>
            <a:pPr lvl="1"/>
            <a:r>
              <a:rPr lang="en-AU" sz="2300" dirty="0"/>
              <a:t>Devalues information be subverting the importance of protest against Trump </a:t>
            </a:r>
          </a:p>
          <a:p>
            <a:r>
              <a:rPr lang="en-AU" dirty="0"/>
              <a:t>Facts are intentionally withdrawn in order to manipulate future perceptions of history </a:t>
            </a:r>
          </a:p>
          <a:p>
            <a:r>
              <a:rPr lang="en-AU" dirty="0"/>
              <a:t>Used in propaganda to privilege particular regimes, thus reducing any evidence of protest against totalitarianism</a:t>
            </a:r>
          </a:p>
          <a:p>
            <a:r>
              <a:rPr lang="en-AU" dirty="0"/>
              <a:t>Historical example: Chinese censorship of Tiananmen Square</a:t>
            </a:r>
          </a:p>
          <a:p>
            <a:pPr lvl="1"/>
            <a:r>
              <a:rPr lang="en-AU" sz="2300" dirty="0"/>
              <a:t>All information relating to the 1989 protests are omitted in China; used to reinforce control of the Chinese People’s Party dictatorship  </a:t>
            </a:r>
          </a:p>
          <a:p>
            <a:pPr lvl="1"/>
            <a:endParaRPr lang="en-AU" dirty="0"/>
          </a:p>
        </p:txBody>
      </p:sp>
      <p:sp>
        <p:nvSpPr>
          <p:cNvPr id="8" name="Content Placeholder 2">
            <a:extLst>
              <a:ext uri="{FF2B5EF4-FFF2-40B4-BE49-F238E27FC236}">
                <a16:creationId xmlns:a16="http://schemas.microsoft.com/office/drawing/2014/main" id="{5099AA10-9824-4316-BC56-CB36F1E7C95F}"/>
              </a:ext>
            </a:extLst>
          </p:cNvPr>
          <p:cNvSpPr txBox="1">
            <a:spLocks/>
          </p:cNvSpPr>
          <p:nvPr/>
        </p:nvSpPr>
        <p:spPr>
          <a:xfrm>
            <a:off x="6749016" y="278430"/>
            <a:ext cx="5230950" cy="2252735"/>
          </a:xfrm>
          <a:prstGeom prst="rect">
            <a:avLst/>
          </a:prstGeom>
        </p:spPr>
        <p:txBody>
          <a:bodyPr vert="horz" lIns="91440" tIns="45720" rIns="91440" bIns="45720" numCol="2" rtlCol="0">
            <a:normAutofit fontScale="32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Historicism</a:t>
            </a:r>
          </a:p>
          <a:p>
            <a:r>
              <a:rPr lang="en-AU" dirty="0"/>
              <a:t>Refers to the ideological idea that to understand a historical event, one must understand the philosophical context that it took place in </a:t>
            </a:r>
          </a:p>
          <a:p>
            <a:r>
              <a:rPr lang="en-AU" dirty="0"/>
              <a:t>Relates to an understanding of context</a:t>
            </a:r>
          </a:p>
          <a:p>
            <a:r>
              <a:rPr lang="en-AU" dirty="0"/>
              <a:t>Refers to both the context of production, as well as the context of reception</a:t>
            </a:r>
          </a:p>
          <a:p>
            <a:r>
              <a:rPr lang="en-AU" dirty="0"/>
              <a:t>The context of production looks at the socio-political climate which motivated the author’s construction of the text </a:t>
            </a:r>
          </a:p>
          <a:p>
            <a:pPr lvl="1"/>
            <a:r>
              <a:rPr lang="en-AU" dirty="0"/>
              <a:t>The author utilises historical events as inspiration for the convention, themes or the message of the text </a:t>
            </a:r>
          </a:p>
          <a:p>
            <a:pPr lvl="1"/>
            <a:r>
              <a:rPr lang="en-AU" dirty="0"/>
              <a:t>Expressed either in allegory or symbolism throughout the text </a:t>
            </a:r>
          </a:p>
          <a:p>
            <a:r>
              <a:rPr lang="en-AU" dirty="0"/>
              <a:t>The context of reception may refer to the initial reception, as well as the contemporary reception </a:t>
            </a:r>
          </a:p>
          <a:p>
            <a:pPr lvl="1"/>
            <a:r>
              <a:rPr lang="en-AU" dirty="0"/>
              <a:t>Initially, the context of the reception refers to the social climate when the text was first produced</a:t>
            </a:r>
          </a:p>
          <a:p>
            <a:pPr lvl="1"/>
            <a:r>
              <a:rPr lang="en-AU" dirty="0"/>
              <a:t>The text may be rejected or accepted according to the ideas or themes of the text </a:t>
            </a:r>
          </a:p>
          <a:p>
            <a:pPr lvl="1"/>
            <a:r>
              <a:rPr lang="en-AU" dirty="0"/>
              <a:t>A contemporary  context of reception refers to how the text is received within a current context </a:t>
            </a:r>
          </a:p>
          <a:p>
            <a:pPr lvl="1"/>
            <a:r>
              <a:rPr lang="en-AU" dirty="0"/>
              <a:t>Readers’ response in a contemporary context may be informed by current evets speculative or inferred to by the text content </a:t>
            </a:r>
          </a:p>
          <a:p>
            <a:r>
              <a:rPr lang="en-AU" dirty="0"/>
              <a:t>Dystopic text are typically received within a contemporary context as speculative text which warn readers of the limits of humanity and reason </a:t>
            </a:r>
          </a:p>
        </p:txBody>
      </p:sp>
      <p:pic>
        <p:nvPicPr>
          <p:cNvPr id="10" name="Picture 9" descr="A close up of an old building&#10;&#10;Description generated with very high confidence">
            <a:extLst>
              <a:ext uri="{FF2B5EF4-FFF2-40B4-BE49-F238E27FC236}">
                <a16:creationId xmlns:a16="http://schemas.microsoft.com/office/drawing/2014/main" id="{3B3D801A-575F-40C4-8119-66FE8EFD58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668" y="297111"/>
            <a:ext cx="2120348" cy="2935503"/>
          </a:xfrm>
          <a:prstGeom prst="rect">
            <a:avLst/>
          </a:prstGeom>
        </p:spPr>
      </p:pic>
      <p:pic>
        <p:nvPicPr>
          <p:cNvPr id="12" name="Picture 11" descr="A close up of a logo&#10;&#10;Description generated with high confidence">
            <a:extLst>
              <a:ext uri="{FF2B5EF4-FFF2-40B4-BE49-F238E27FC236}">
                <a16:creationId xmlns:a16="http://schemas.microsoft.com/office/drawing/2014/main" id="{D013F525-0048-4568-A733-782860A829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8667" y="3267550"/>
            <a:ext cx="2120349" cy="1927760"/>
          </a:xfrm>
          <a:prstGeom prst="rect">
            <a:avLst/>
          </a:prstGeom>
        </p:spPr>
      </p:pic>
      <p:pic>
        <p:nvPicPr>
          <p:cNvPr id="14" name="Picture 13" descr="A person standing next to a body of water&#10;&#10;Description generated with very high confidence">
            <a:extLst>
              <a:ext uri="{FF2B5EF4-FFF2-40B4-BE49-F238E27FC236}">
                <a16:creationId xmlns:a16="http://schemas.microsoft.com/office/drawing/2014/main" id="{BA96ABE9-C599-4B1C-8528-A41F3E717E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19861" y="5277522"/>
            <a:ext cx="2054087" cy="1307155"/>
          </a:xfrm>
          <a:prstGeom prst="rect">
            <a:avLst/>
          </a:prstGeom>
        </p:spPr>
      </p:pic>
      <p:pic>
        <p:nvPicPr>
          <p:cNvPr id="17" name="Picture 16" descr="A vintage photo of a person in a white uniform&#10;&#10;Description generated with very high confidence">
            <a:extLst>
              <a:ext uri="{FF2B5EF4-FFF2-40B4-BE49-F238E27FC236}">
                <a16:creationId xmlns:a16="http://schemas.microsoft.com/office/drawing/2014/main" id="{D78166B0-FC53-4E22-987B-42223B1245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61783" y="5184165"/>
            <a:ext cx="1942968" cy="1395404"/>
          </a:xfrm>
          <a:prstGeom prst="rect">
            <a:avLst/>
          </a:prstGeom>
        </p:spPr>
      </p:pic>
    </p:spTree>
    <p:extLst>
      <p:ext uri="{BB962C8B-B14F-4D97-AF65-F5344CB8AC3E}">
        <p14:creationId xmlns:p14="http://schemas.microsoft.com/office/powerpoint/2010/main" val="149568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028EA-D6EC-4801-A958-FB89CD9E792F}"/>
              </a:ext>
            </a:extLst>
          </p:cNvPr>
          <p:cNvSpPr>
            <a:spLocks noGrp="1"/>
          </p:cNvSpPr>
          <p:nvPr>
            <p:ph idx="1"/>
          </p:nvPr>
        </p:nvSpPr>
        <p:spPr>
          <a:xfrm>
            <a:off x="255104" y="255103"/>
            <a:ext cx="8540283" cy="6370983"/>
          </a:xfrm>
        </p:spPr>
        <p:txBody>
          <a:bodyPr numCol="5" spcCol="0">
            <a:normAutofit fontScale="47500" lnSpcReduction="20000"/>
          </a:bodyPr>
          <a:lstStyle/>
          <a:p>
            <a:pPr marL="45720" indent="0">
              <a:buNone/>
            </a:pPr>
            <a:r>
              <a:rPr lang="en-AU" sz="2500" b="1" dirty="0"/>
              <a:t>Dystopic Conventions</a:t>
            </a:r>
          </a:p>
          <a:p>
            <a:r>
              <a:rPr lang="en-AU" dirty="0"/>
              <a:t>Dystopia: futurist or speculative society in which oppressive control is maintained through technological and bureaucratic control </a:t>
            </a:r>
          </a:p>
          <a:p>
            <a:r>
              <a:rPr lang="en-AU" dirty="0"/>
              <a:t>Typically used to criticise the context of production, serving as a warning to future generations</a:t>
            </a:r>
          </a:p>
          <a:p>
            <a:r>
              <a:rPr lang="en-AU" dirty="0"/>
              <a:t>Borrows feature from reality and discourses to discuss worst case implications </a:t>
            </a:r>
          </a:p>
          <a:p>
            <a:r>
              <a:rPr lang="en-AU" dirty="0"/>
              <a:t>A subgenre of science fiction; borrows a variety of similar themes </a:t>
            </a:r>
          </a:p>
          <a:p>
            <a:r>
              <a:rPr lang="en-AU" b="1" dirty="0"/>
              <a:t>Propaganda </a:t>
            </a:r>
          </a:p>
          <a:p>
            <a:pPr lvl="1"/>
            <a:r>
              <a:rPr lang="en-AU" dirty="0"/>
              <a:t>Used to control citizens, as information, independent thought and freedom is restricted </a:t>
            </a:r>
          </a:p>
          <a:p>
            <a:r>
              <a:rPr lang="en-AU" b="1" dirty="0"/>
              <a:t>Cult of Personality</a:t>
            </a:r>
          </a:p>
          <a:p>
            <a:pPr lvl="1"/>
            <a:r>
              <a:rPr lang="en-AU" dirty="0"/>
              <a:t>Citizens worship a figurehead or religion</a:t>
            </a:r>
          </a:p>
          <a:p>
            <a:pPr lvl="1"/>
            <a:r>
              <a:rPr lang="en-AU" dirty="0"/>
              <a:t>Used to enforced conformity and keep society pre-occupied to organise dissent  </a:t>
            </a:r>
          </a:p>
          <a:p>
            <a:r>
              <a:rPr lang="en-AU" b="1" dirty="0"/>
              <a:t>Betrayal </a:t>
            </a:r>
          </a:p>
          <a:p>
            <a:pPr lvl="1"/>
            <a:r>
              <a:rPr lang="en-AU" dirty="0"/>
              <a:t>Society's values are betrayed, usually by the protagonist </a:t>
            </a:r>
          </a:p>
          <a:p>
            <a:pPr lvl="1"/>
            <a:r>
              <a:rPr lang="en-AU" dirty="0"/>
              <a:t>However, this is positively received, as society’s values are rejected by readers</a:t>
            </a:r>
          </a:p>
          <a:p>
            <a:r>
              <a:rPr lang="en-AU" b="1" dirty="0"/>
              <a:t>Social Stratification </a:t>
            </a:r>
          </a:p>
          <a:p>
            <a:pPr lvl="1"/>
            <a:r>
              <a:rPr lang="en-AU" dirty="0"/>
              <a:t>Mirrors socio-economic division, the stratification of society serves as warning to contemporary societal division</a:t>
            </a:r>
          </a:p>
          <a:p>
            <a:r>
              <a:rPr lang="en-AU" b="1" dirty="0"/>
              <a:t>War/Disaster</a:t>
            </a:r>
          </a:p>
          <a:p>
            <a:pPr lvl="1"/>
            <a:r>
              <a:rPr lang="en-AU" dirty="0"/>
              <a:t>Catalyst for state of society; focus upon survival in oppression and rebellion</a:t>
            </a:r>
          </a:p>
          <a:p>
            <a:pPr lvl="1"/>
            <a:r>
              <a:rPr lang="en-AU" dirty="0"/>
              <a:t>Used to justify oppression within society </a:t>
            </a:r>
          </a:p>
          <a:p>
            <a:r>
              <a:rPr lang="en-AU" b="1" dirty="0"/>
              <a:t>Surveillance</a:t>
            </a:r>
          </a:p>
          <a:p>
            <a:pPr lvl="1"/>
            <a:r>
              <a:rPr lang="en-AU" dirty="0"/>
              <a:t>Under constant surveillance, living in fear of outside world, or being ostracised </a:t>
            </a:r>
          </a:p>
          <a:p>
            <a:pPr lvl="1"/>
            <a:r>
              <a:rPr lang="en-AU" dirty="0"/>
              <a:t>Surveillance becomes internalised, leading to conflict of self </a:t>
            </a:r>
          </a:p>
          <a:p>
            <a:pPr lvl="1"/>
            <a:r>
              <a:rPr lang="en-AU" dirty="0"/>
              <a:t>Use secret police to instil and monitor society </a:t>
            </a:r>
          </a:p>
          <a:p>
            <a:r>
              <a:rPr lang="en-AU" b="1" dirty="0"/>
              <a:t>Control of Society</a:t>
            </a:r>
          </a:p>
          <a:p>
            <a:pPr lvl="1"/>
            <a:r>
              <a:rPr lang="en-AU" dirty="0"/>
              <a:t>Citizens are expected to conform; live in a dehumanised state </a:t>
            </a:r>
          </a:p>
          <a:p>
            <a:pPr lvl="1"/>
            <a:r>
              <a:rPr lang="en-AU" dirty="0"/>
              <a:t>Portrays an illusion of utopia </a:t>
            </a:r>
          </a:p>
          <a:p>
            <a:pPr lvl="1"/>
            <a:r>
              <a:rPr lang="en-AU" dirty="0"/>
              <a:t>Emphasis on individual powerlessness </a:t>
            </a:r>
          </a:p>
          <a:p>
            <a:pPr lvl="1"/>
            <a:r>
              <a:rPr lang="en-AU" dirty="0"/>
              <a:t>Protagonist questions society and tries to change system; Represents hope in society</a:t>
            </a:r>
          </a:p>
          <a:p>
            <a:r>
              <a:rPr lang="en-AU" b="1" dirty="0"/>
              <a:t>Nature</a:t>
            </a:r>
          </a:p>
          <a:p>
            <a:pPr lvl="1"/>
            <a:r>
              <a:rPr lang="en-AU" dirty="0"/>
              <a:t>The natural world is disturbed and subverted </a:t>
            </a:r>
          </a:p>
          <a:p>
            <a:pPr lvl="1"/>
            <a:r>
              <a:rPr lang="en-AU" dirty="0"/>
              <a:t>Setting typically in urban centres</a:t>
            </a:r>
          </a:p>
          <a:p>
            <a:pPr lvl="1"/>
            <a:r>
              <a:rPr lang="en-AU" dirty="0"/>
              <a:t>The decay of natural environment represents the decay of socio-political structure</a:t>
            </a:r>
          </a:p>
          <a:p>
            <a:r>
              <a:rPr lang="en-AU" b="1" dirty="0"/>
              <a:t>Family</a:t>
            </a:r>
          </a:p>
          <a:p>
            <a:pPr lvl="1"/>
            <a:r>
              <a:rPr lang="en-AU" dirty="0"/>
              <a:t>The family unit is typically eradicated or the function of family is altered; loyalty to society</a:t>
            </a:r>
          </a:p>
          <a:p>
            <a:pPr marL="45720" indent="0">
              <a:buNone/>
            </a:pPr>
            <a:r>
              <a:rPr lang="en-AU" sz="2500" b="1" dirty="0"/>
              <a:t>Types of Dystopian control </a:t>
            </a:r>
          </a:p>
          <a:p>
            <a:r>
              <a:rPr lang="en-AU" b="1" dirty="0"/>
              <a:t>Corporate Control </a:t>
            </a:r>
          </a:p>
          <a:p>
            <a:pPr lvl="1"/>
            <a:r>
              <a:rPr lang="en-AU" dirty="0"/>
              <a:t>One or more corporations control society through products, the media and advertising </a:t>
            </a:r>
          </a:p>
          <a:p>
            <a:pPr lvl="1"/>
            <a:r>
              <a:rPr lang="en-AU" dirty="0"/>
              <a:t>Similar to governmental control; controlling force privately owned </a:t>
            </a:r>
          </a:p>
          <a:p>
            <a:pPr lvl="1"/>
            <a:r>
              <a:rPr lang="en-AU" dirty="0"/>
              <a:t>Supports capitalistic society; motivated by commercial profits </a:t>
            </a:r>
          </a:p>
          <a:p>
            <a:pPr lvl="1"/>
            <a:r>
              <a:rPr lang="en-AU" dirty="0"/>
              <a:t>Opportune commodification and stream-lining of society </a:t>
            </a:r>
          </a:p>
          <a:p>
            <a:r>
              <a:rPr lang="en-AU" b="1" dirty="0"/>
              <a:t>Bureaucratic Control </a:t>
            </a:r>
          </a:p>
          <a:p>
            <a:pPr lvl="1"/>
            <a:r>
              <a:rPr lang="en-AU" dirty="0"/>
              <a:t>Controlled by mindless bureaucracy through red tape and regulations </a:t>
            </a:r>
          </a:p>
          <a:p>
            <a:pPr lvl="1"/>
            <a:r>
              <a:rPr lang="en-AU" dirty="0"/>
              <a:t>Link to literary work of Franz Kafka (Kafkaesque) </a:t>
            </a:r>
          </a:p>
          <a:p>
            <a:r>
              <a:rPr lang="en-AU" b="1" dirty="0"/>
              <a:t>Technological Control</a:t>
            </a:r>
          </a:p>
          <a:p>
            <a:pPr lvl="1"/>
            <a:r>
              <a:rPr lang="en-AU" dirty="0"/>
              <a:t>Technology just as computers, robots and science is used to exert social control </a:t>
            </a:r>
          </a:p>
          <a:p>
            <a:pPr lvl="1"/>
            <a:r>
              <a:rPr lang="en-AU" dirty="0"/>
              <a:t>Technology advanced beyond modern capabilities </a:t>
            </a:r>
          </a:p>
          <a:p>
            <a:pPr lvl="1"/>
            <a:r>
              <a:rPr lang="en-AU" dirty="0"/>
              <a:t>Automation of employment results in increased unemployment; sets social climate for conflict </a:t>
            </a:r>
          </a:p>
          <a:p>
            <a:r>
              <a:rPr lang="en-AU" b="1" dirty="0"/>
              <a:t>Philosophical Control </a:t>
            </a:r>
          </a:p>
          <a:p>
            <a:pPr lvl="1"/>
            <a:r>
              <a:rPr lang="en-AU" dirty="0"/>
              <a:t>Religious or philosophical ideology is enforced through theocratic government </a:t>
            </a:r>
          </a:p>
          <a:p>
            <a:pPr lvl="1"/>
            <a:r>
              <a:rPr lang="en-AU" dirty="0"/>
              <a:t>Population fears that particular actions are sinful and ill result in social expulsion </a:t>
            </a:r>
          </a:p>
          <a:p>
            <a:pPr lvl="1"/>
            <a:r>
              <a:rPr lang="en-AU" dirty="0"/>
              <a:t>Heavy privileging of particular ideals</a:t>
            </a:r>
          </a:p>
          <a:p>
            <a:pPr marL="45720" indent="0">
              <a:buNone/>
            </a:pPr>
            <a:r>
              <a:rPr lang="en-AU" sz="2500" b="1" dirty="0"/>
              <a:t>Literary Dystopias</a:t>
            </a:r>
          </a:p>
          <a:p>
            <a:r>
              <a:rPr lang="en-AU" b="1" dirty="0"/>
              <a:t>Orwellian</a:t>
            </a:r>
            <a:r>
              <a:rPr lang="en-AU" dirty="0"/>
              <a:t>: George Orwell </a:t>
            </a:r>
            <a:r>
              <a:rPr lang="en-AU" b="1" dirty="0"/>
              <a:t>1984 </a:t>
            </a:r>
          </a:p>
          <a:p>
            <a:pPr lvl="1"/>
            <a:r>
              <a:rPr lang="en-AU" dirty="0"/>
              <a:t>Autocratic totalitarian control</a:t>
            </a:r>
            <a:r>
              <a:rPr lang="en-AU" b="1" dirty="0"/>
              <a:t> </a:t>
            </a:r>
          </a:p>
          <a:p>
            <a:pPr lvl="1"/>
            <a:r>
              <a:rPr lang="en-AU" dirty="0"/>
              <a:t>Limitation of choice; repression of speech and minorities </a:t>
            </a:r>
          </a:p>
          <a:p>
            <a:pPr lvl="1"/>
            <a:r>
              <a:rPr lang="en-AU" dirty="0"/>
              <a:t>Belief in order, routine and rationalism above all </a:t>
            </a:r>
          </a:p>
          <a:p>
            <a:pPr lvl="1"/>
            <a:r>
              <a:rPr lang="en-AU" dirty="0"/>
              <a:t>Repression of dissent through fear and violence </a:t>
            </a:r>
          </a:p>
          <a:p>
            <a:pPr lvl="1"/>
            <a:r>
              <a:rPr lang="en-AU" dirty="0"/>
              <a:t>Repression of erotic physicality through control of impulses</a:t>
            </a:r>
          </a:p>
          <a:p>
            <a:pPr lvl="1"/>
            <a:r>
              <a:rPr lang="en-AU" dirty="0"/>
              <a:t>Explicit policing of language; control thought </a:t>
            </a:r>
          </a:p>
          <a:p>
            <a:r>
              <a:rPr lang="en-AU" b="1" dirty="0"/>
              <a:t>Huxleyan</a:t>
            </a:r>
            <a:r>
              <a:rPr lang="en-AU" dirty="0"/>
              <a:t>: Aldous Huxley </a:t>
            </a:r>
            <a:r>
              <a:rPr lang="en-AU" b="1" dirty="0"/>
              <a:t>Brave New World</a:t>
            </a:r>
          </a:p>
          <a:p>
            <a:pPr lvl="1"/>
            <a:r>
              <a:rPr lang="en-AU" dirty="0"/>
              <a:t>Democratic totalitarian control </a:t>
            </a:r>
          </a:p>
          <a:p>
            <a:pPr lvl="1"/>
            <a:r>
              <a:rPr lang="en-AU" dirty="0"/>
              <a:t>Excess of choice; limited access to speech platforms and assimilation of minorities </a:t>
            </a:r>
          </a:p>
          <a:p>
            <a:pPr lvl="1"/>
            <a:r>
              <a:rPr lang="en-AU" dirty="0"/>
              <a:t>Belief in emotionalism, control by desire, narcotics and implicit threats </a:t>
            </a:r>
          </a:p>
          <a:p>
            <a:pPr lvl="1"/>
            <a:r>
              <a:rPr lang="en-AU" dirty="0"/>
              <a:t>Erotic physicality supressed through promotion </a:t>
            </a:r>
          </a:p>
          <a:p>
            <a:pPr lvl="1"/>
            <a:r>
              <a:rPr lang="en-AU" dirty="0"/>
              <a:t>Implicit control of language; control thought </a:t>
            </a:r>
          </a:p>
          <a:p>
            <a:r>
              <a:rPr lang="en-AU" b="1" dirty="0"/>
              <a:t>Kafkaesque</a:t>
            </a:r>
            <a:r>
              <a:rPr lang="en-AU" dirty="0"/>
              <a:t>: Franz Kafka </a:t>
            </a:r>
            <a:r>
              <a:rPr lang="en-AU" b="1" dirty="0"/>
              <a:t>The Metamorphosis </a:t>
            </a:r>
          </a:p>
          <a:p>
            <a:pPr lvl="1"/>
            <a:r>
              <a:rPr lang="en-AU" dirty="0"/>
              <a:t>Rule by bureaucracy </a:t>
            </a:r>
          </a:p>
          <a:p>
            <a:pPr lvl="1"/>
            <a:r>
              <a:rPr lang="en-AU" dirty="0"/>
              <a:t>Force free time on bureaucratic tasks which aim to induce paranoia</a:t>
            </a:r>
          </a:p>
          <a:p>
            <a:pPr lvl="1"/>
            <a:r>
              <a:rPr lang="en-AU" dirty="0"/>
              <a:t>Self-regulation of consciousness engineered by bureaucratic surveillance; Panopticon </a:t>
            </a:r>
          </a:p>
          <a:p>
            <a:pPr lvl="1"/>
            <a:r>
              <a:rPr lang="en-AU" dirty="0"/>
              <a:t>Control fear of life through paperwork </a:t>
            </a:r>
          </a:p>
          <a:p>
            <a:r>
              <a:rPr lang="en-AU" b="1" dirty="0"/>
              <a:t>Phildickian:</a:t>
            </a:r>
            <a:r>
              <a:rPr lang="en-AU" dirty="0"/>
              <a:t> Philip Dick  </a:t>
            </a:r>
            <a:r>
              <a:rPr lang="en-AU" b="1" dirty="0"/>
              <a:t>The Minority Report</a:t>
            </a:r>
            <a:endParaRPr lang="en-AU" dirty="0"/>
          </a:p>
          <a:p>
            <a:pPr lvl="1"/>
            <a:r>
              <a:rPr lang="en-AU" dirty="0"/>
              <a:t>Rule by replacing realty with an ersatz version </a:t>
            </a:r>
          </a:p>
          <a:p>
            <a:pPr lvl="1"/>
            <a:r>
              <a:rPr lang="en-AU" dirty="0"/>
              <a:t>Foster private (reader-text) relationship </a:t>
            </a:r>
          </a:p>
          <a:p>
            <a:pPr lvl="1"/>
            <a:r>
              <a:rPr lang="en-AU" dirty="0"/>
              <a:t>Ends with virtuality and conversion of social spaces into online forums </a:t>
            </a:r>
          </a:p>
          <a:p>
            <a:pPr lvl="1"/>
            <a:r>
              <a:rPr lang="en-AU" dirty="0"/>
              <a:t>Stimulation of emotions; offers God-like power</a:t>
            </a:r>
          </a:p>
          <a:p>
            <a:pPr lvl="1"/>
            <a:r>
              <a:rPr lang="en-AU" dirty="0"/>
              <a:t>Manufacturing of artificial universe </a:t>
            </a:r>
          </a:p>
        </p:txBody>
      </p:sp>
      <p:pic>
        <p:nvPicPr>
          <p:cNvPr id="3076" name="Picture 4" descr="Image result for dystopian Control">
            <a:extLst>
              <a:ext uri="{FF2B5EF4-FFF2-40B4-BE49-F238E27FC236}">
                <a16:creationId xmlns:a16="http://schemas.microsoft.com/office/drawing/2014/main" id="{2A362D23-54CE-47C6-A0B2-61CDBAFA98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65090" y="383807"/>
            <a:ext cx="3079618" cy="173565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mage result for dystopian Control">
            <a:extLst>
              <a:ext uri="{FF2B5EF4-FFF2-40B4-BE49-F238E27FC236}">
                <a16:creationId xmlns:a16="http://schemas.microsoft.com/office/drawing/2014/main" id="{7853F596-7F83-4083-837E-DACBBCA92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95387" y="2323467"/>
            <a:ext cx="3049322" cy="191090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Image result for dystopian control">
            <a:extLst>
              <a:ext uri="{FF2B5EF4-FFF2-40B4-BE49-F238E27FC236}">
                <a16:creationId xmlns:a16="http://schemas.microsoft.com/office/drawing/2014/main" id="{9EB44F85-5FBF-441F-B8F1-12B0C73564A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3864" r="13780"/>
          <a:stretch/>
        </p:blipFill>
        <p:spPr bwMode="auto">
          <a:xfrm>
            <a:off x="8765090" y="4518459"/>
            <a:ext cx="3079618" cy="1735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3204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B0BCAF-BA37-40A8-A829-63E74A2D2F30}"/>
              </a:ext>
            </a:extLst>
          </p:cNvPr>
          <p:cNvSpPr>
            <a:spLocks noGrp="1"/>
          </p:cNvSpPr>
          <p:nvPr>
            <p:ph idx="1"/>
          </p:nvPr>
        </p:nvSpPr>
        <p:spPr>
          <a:xfrm>
            <a:off x="3098043" y="257163"/>
            <a:ext cx="4616168" cy="4628736"/>
          </a:xfrm>
        </p:spPr>
        <p:txBody>
          <a:bodyPr>
            <a:normAutofit fontScale="40000" lnSpcReduction="20000"/>
          </a:bodyPr>
          <a:lstStyle/>
          <a:p>
            <a:pPr marL="45720" indent="0">
              <a:buNone/>
            </a:pPr>
            <a:r>
              <a:rPr lang="en-AU" sz="2500" b="1" dirty="0"/>
              <a:t>Kant’s Categorical Imperative </a:t>
            </a:r>
          </a:p>
          <a:p>
            <a:r>
              <a:rPr lang="en-AU" dirty="0"/>
              <a:t>An imperative is an action which every person is morally or physically obligated to; may be categorical if it is true at all times and in every situation </a:t>
            </a:r>
          </a:p>
          <a:p>
            <a:pPr lvl="1"/>
            <a:r>
              <a:rPr lang="en-AU" i="1" dirty="0"/>
              <a:t>Act only according to the maxim by which you can at the same time will that it should become a universal law </a:t>
            </a:r>
            <a:endParaRPr lang="en-AU" dirty="0"/>
          </a:p>
          <a:p>
            <a:r>
              <a:rPr lang="en-AU" dirty="0"/>
              <a:t>Kant suggested that moral choices are determined by a categorical imperative as  the voice of our rational self; the rule of own intelligence </a:t>
            </a:r>
          </a:p>
          <a:p>
            <a:r>
              <a:rPr lang="en-AU" dirty="0"/>
              <a:t>Categorical Imperative</a:t>
            </a:r>
          </a:p>
          <a:p>
            <a:pPr lvl="1"/>
            <a:r>
              <a:rPr lang="en-AU" sz="2300" dirty="0"/>
              <a:t>Something person must do under any circumstance</a:t>
            </a:r>
          </a:p>
          <a:p>
            <a:pPr lvl="1"/>
            <a:r>
              <a:rPr lang="en-AU" sz="2300" dirty="0"/>
              <a:t>Imperative to an ethical person that the choices they make are based upon the categorical imperative</a:t>
            </a:r>
          </a:p>
          <a:p>
            <a:pPr lvl="1"/>
            <a:r>
              <a:rPr lang="en-AU" sz="2300" dirty="0"/>
              <a:t>Universal Law: The belief that humans should treat others how they wish to be treated in return </a:t>
            </a:r>
          </a:p>
          <a:p>
            <a:r>
              <a:rPr lang="en-AU" dirty="0"/>
              <a:t>The value of maxims are used to apply the categorical imperative</a:t>
            </a:r>
          </a:p>
          <a:p>
            <a:pPr lvl="1"/>
            <a:r>
              <a:rPr lang="en-AU" sz="2300" dirty="0"/>
              <a:t>Thus, humans live ethical lives when we use maxims to make moral decisions </a:t>
            </a:r>
          </a:p>
          <a:p>
            <a:r>
              <a:rPr lang="en-AU" dirty="0"/>
              <a:t>Religion provided for an widespread need for ethical behaviour; however this ethical behaviours should be based upon human knowledge and reason, rather than the worship of deities </a:t>
            </a:r>
          </a:p>
          <a:p>
            <a:r>
              <a:rPr lang="en-AU" dirty="0"/>
              <a:t>Testing the morality of an action by imagining situation in which an action was universally practised, and ‘you’ were the victim </a:t>
            </a:r>
          </a:p>
          <a:p>
            <a:pPr lvl="1"/>
            <a:r>
              <a:rPr lang="en-AU" sz="2300" dirty="0"/>
              <a:t>Kant’s Categorical Imperative considers the intentions of moral actions rather than the consequences </a:t>
            </a:r>
          </a:p>
          <a:p>
            <a:r>
              <a:rPr lang="en-AU" dirty="0"/>
              <a:t>Designed to shift the perspective by which we judge action, thus highlighting possible limitations with our ethical choices </a:t>
            </a:r>
          </a:p>
          <a:p>
            <a:r>
              <a:rPr lang="en-AU" dirty="0"/>
              <a:t>Discusses the idea of liberty not as an opportunity to do whatever we want, and that humans may become enslaved by their own or other’s desires</a:t>
            </a:r>
          </a:p>
          <a:p>
            <a:pPr lvl="1"/>
            <a:r>
              <a:rPr lang="en-AU" sz="2300" i="1" dirty="0"/>
              <a:t>A free will and a will under moral laws are one and the same </a:t>
            </a:r>
          </a:p>
        </p:txBody>
      </p:sp>
      <p:sp>
        <p:nvSpPr>
          <p:cNvPr id="6" name="Content Placeholder 2">
            <a:extLst>
              <a:ext uri="{FF2B5EF4-FFF2-40B4-BE49-F238E27FC236}">
                <a16:creationId xmlns:a16="http://schemas.microsoft.com/office/drawing/2014/main" id="{4DC98EFE-2676-4B36-BEF8-58DBC1DFF74E}"/>
              </a:ext>
            </a:extLst>
          </p:cNvPr>
          <p:cNvSpPr txBox="1">
            <a:spLocks/>
          </p:cNvSpPr>
          <p:nvPr/>
        </p:nvSpPr>
        <p:spPr>
          <a:xfrm>
            <a:off x="206175" y="4791218"/>
            <a:ext cx="8323676" cy="1809619"/>
          </a:xfrm>
          <a:prstGeom prst="rect">
            <a:avLst/>
          </a:prstGeom>
        </p:spPr>
        <p:txBody>
          <a:bodyPr vert="horz" lIns="91440" tIns="45720" rIns="91440" bIns="45720" numCol="3" rtlCol="0">
            <a:normAutofit fontScale="2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sz="4000" b="1" dirty="0"/>
              <a:t>Derrida Discourse</a:t>
            </a:r>
          </a:p>
          <a:p>
            <a:pPr lvl="1"/>
            <a:r>
              <a:rPr lang="en-AU" sz="3600" dirty="0"/>
              <a:t>Language privileged over pictures as communication  leads to a greater understanding of reality </a:t>
            </a:r>
          </a:p>
          <a:p>
            <a:pPr lvl="1"/>
            <a:r>
              <a:rPr lang="en-AU" sz="3600" dirty="0"/>
              <a:t>Developed the idea of deconstruction, especially within language, through which dismantling the excessive loyalty to traditionally privileged  ideas </a:t>
            </a:r>
          </a:p>
          <a:p>
            <a:pPr lvl="1"/>
            <a:r>
              <a:rPr lang="en-AU" sz="3600" dirty="0"/>
              <a:t>Idea that every aspect of an idea should be considered and that the privileging of certain ideas over others, narrows the capacity of balanced thought</a:t>
            </a:r>
          </a:p>
          <a:p>
            <a:pPr lvl="1"/>
            <a:r>
              <a:rPr lang="en-AU" sz="3600" b="1" dirty="0"/>
              <a:t>Deconstruction</a:t>
            </a:r>
            <a:r>
              <a:rPr lang="en-AU" sz="3600" dirty="0"/>
              <a:t> </a:t>
            </a:r>
          </a:p>
          <a:p>
            <a:pPr lvl="2"/>
            <a:r>
              <a:rPr lang="en-AU" sz="3600" dirty="0"/>
              <a:t>Dismantling excessive loyalty to particular idea; see aspects of truth buried in opposite </a:t>
            </a:r>
          </a:p>
          <a:p>
            <a:pPr lvl="2"/>
            <a:r>
              <a:rPr lang="en-AU" sz="3600" dirty="0"/>
              <a:t>Argued that almost all thinking is riddled with the tendency to privilege one thought or idea over another; Failing to see merit in the ‘lesser’ concepts </a:t>
            </a:r>
          </a:p>
          <a:p>
            <a:pPr lvl="2"/>
            <a:r>
              <a:rPr lang="en-AU" sz="3600" dirty="0"/>
              <a:t>Neglected counterparts are worthy of attention </a:t>
            </a:r>
          </a:p>
          <a:p>
            <a:pPr lvl="2"/>
            <a:r>
              <a:rPr lang="en-AU" sz="3600" dirty="0"/>
              <a:t>Deconstructed binary opposed concepts  </a:t>
            </a:r>
          </a:p>
          <a:p>
            <a:pPr lvl="3"/>
            <a:r>
              <a:rPr lang="en-AU" sz="3600" dirty="0"/>
              <a:t>reason vs. passion</a:t>
            </a:r>
          </a:p>
          <a:p>
            <a:pPr lvl="3"/>
            <a:r>
              <a:rPr lang="en-AU" sz="3600" dirty="0"/>
              <a:t>masculinity vs. femineity </a:t>
            </a:r>
          </a:p>
          <a:p>
            <a:pPr lvl="3"/>
            <a:r>
              <a:rPr lang="en-AU" sz="3600" dirty="0"/>
              <a:t>profit vs. generosity </a:t>
            </a:r>
          </a:p>
          <a:p>
            <a:pPr lvl="3"/>
            <a:r>
              <a:rPr lang="en-AU" sz="3600" dirty="0"/>
              <a:t>high culture vs. low culture </a:t>
            </a:r>
          </a:p>
          <a:p>
            <a:pPr lvl="2"/>
            <a:r>
              <a:rPr lang="en-AU" sz="3600" dirty="0"/>
              <a:t>Understand that both concepts fundamentally flawed and thus needed each other</a:t>
            </a:r>
          </a:p>
          <a:p>
            <a:pPr lvl="1"/>
            <a:r>
              <a:rPr lang="en-AU" sz="3600" dirty="0"/>
              <a:t>Deconstructing Equality: Maxim that </a:t>
            </a:r>
            <a:r>
              <a:rPr lang="en-AU" sz="3600" i="1" dirty="0"/>
              <a:t>‘Equality is better over inequality’ </a:t>
            </a:r>
            <a:r>
              <a:rPr lang="en-AU" sz="3600" dirty="0"/>
              <a:t>isn’t inherently correct; some best human situations are examples of inequality</a:t>
            </a:r>
          </a:p>
          <a:p>
            <a:pPr lvl="2"/>
            <a:r>
              <a:rPr lang="en-AU" sz="3600" dirty="0"/>
              <a:t>Education</a:t>
            </a:r>
          </a:p>
          <a:p>
            <a:pPr lvl="2"/>
            <a:r>
              <a:rPr lang="en-AU" sz="3600" dirty="0"/>
              <a:t>Popular culture and sport</a:t>
            </a:r>
          </a:p>
          <a:p>
            <a:pPr lvl="2"/>
            <a:r>
              <a:rPr lang="en-AU" sz="3600" dirty="0"/>
              <a:t>Family  </a:t>
            </a:r>
          </a:p>
          <a:p>
            <a:pPr lvl="1"/>
            <a:r>
              <a:rPr lang="en-AU" sz="3600" dirty="0"/>
              <a:t>Humans are destined to live without clear answers as every idea has an opposite and equally important counter</a:t>
            </a:r>
          </a:p>
        </p:txBody>
      </p:sp>
      <p:sp>
        <p:nvSpPr>
          <p:cNvPr id="7" name="Content Placeholder 2">
            <a:extLst>
              <a:ext uri="{FF2B5EF4-FFF2-40B4-BE49-F238E27FC236}">
                <a16:creationId xmlns:a16="http://schemas.microsoft.com/office/drawing/2014/main" id="{7884E3B7-2A99-434B-B508-3584B5408405}"/>
              </a:ext>
            </a:extLst>
          </p:cNvPr>
          <p:cNvSpPr txBox="1">
            <a:spLocks/>
          </p:cNvSpPr>
          <p:nvPr/>
        </p:nvSpPr>
        <p:spPr>
          <a:xfrm>
            <a:off x="7714211" y="257164"/>
            <a:ext cx="4144066" cy="3891756"/>
          </a:xfrm>
          <a:prstGeom prst="rect">
            <a:avLst/>
          </a:prstGeom>
        </p:spPr>
        <p:txBody>
          <a:bodyPr vert="horz" lIns="91440" tIns="45720" rIns="91440" bIns="45720" numCol="3" rtlCol="0">
            <a:normAutofit fontScale="2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sz="4000" b="1" dirty="0"/>
              <a:t>Foucault discourse</a:t>
            </a:r>
          </a:p>
          <a:p>
            <a:r>
              <a:rPr lang="en-AU" sz="3400" dirty="0"/>
              <a:t>The circulation of power throughout society remains hierarchical in nature  </a:t>
            </a:r>
          </a:p>
          <a:p>
            <a:r>
              <a:rPr lang="en-AU" sz="3400" dirty="0"/>
              <a:t>An examination of regimes of power is revealed through a deconstruction of history </a:t>
            </a:r>
          </a:p>
          <a:p>
            <a:pPr lvl="1"/>
            <a:r>
              <a:rPr lang="en-AU" sz="3400" dirty="0"/>
              <a:t>Examine how and why particular patterns of thinking are accepted as truths whilst others are marginalised </a:t>
            </a:r>
          </a:p>
          <a:p>
            <a:r>
              <a:rPr lang="en-AU" sz="3400" dirty="0"/>
              <a:t>Analysis and understand basis of power; applying history to contextual issues </a:t>
            </a:r>
          </a:p>
          <a:p>
            <a:r>
              <a:rPr lang="en-AU" sz="3400" dirty="0"/>
              <a:t>Knowledge forms the basis of power; thus knowledge can be gained from producing power not preventing it </a:t>
            </a:r>
          </a:p>
          <a:p>
            <a:r>
              <a:rPr lang="en-AU" sz="3400" b="1" dirty="0"/>
              <a:t>Madness in Civilisation </a:t>
            </a:r>
          </a:p>
          <a:p>
            <a:pPr lvl="1"/>
            <a:r>
              <a:rPr lang="en-AU" sz="3400" dirty="0"/>
              <a:t>Challenges accepted idea that the mentally ill are better treat in a contemporary context than in history </a:t>
            </a:r>
          </a:p>
          <a:p>
            <a:pPr lvl="1"/>
            <a:r>
              <a:rPr lang="en-AU" sz="3400" dirty="0"/>
              <a:t>Argues in history, the ‘mad’ were see to posses a kind of wisdom as they represented the limits of reason </a:t>
            </a:r>
          </a:p>
          <a:p>
            <a:pPr lvl="1"/>
            <a:r>
              <a:rPr lang="en-AU" sz="3400" dirty="0"/>
              <a:t>Now the ‘mad’ are socially isolation and dehumanised</a:t>
            </a:r>
          </a:p>
          <a:p>
            <a:pPr lvl="1"/>
            <a:r>
              <a:rPr lang="en-AU" sz="3400" b="1" dirty="0"/>
              <a:t>The Medical Gaze</a:t>
            </a:r>
            <a:r>
              <a:rPr lang="en-AU" sz="3400" dirty="0"/>
              <a:t>” The dehumanisation of patients, as doctors view patients as a set of dysfunctional organs, and not a personal entity </a:t>
            </a:r>
          </a:p>
          <a:p>
            <a:r>
              <a:rPr lang="en-AU" sz="3400" b="1" dirty="0"/>
              <a:t>Discipline and Punishment</a:t>
            </a:r>
          </a:p>
          <a:p>
            <a:pPr lvl="1"/>
            <a:r>
              <a:rPr lang="en-AU" sz="3400" dirty="0"/>
              <a:t>Challenged the normalised view that prison systems are more humane</a:t>
            </a:r>
          </a:p>
          <a:p>
            <a:pPr lvl="1"/>
            <a:r>
              <a:rPr lang="en-AU" sz="3400" dirty="0"/>
              <a:t>Power is mascaraed to be kind and fair in modern society</a:t>
            </a:r>
          </a:p>
          <a:p>
            <a:pPr lvl="2"/>
            <a:r>
              <a:rPr lang="en-AU" sz="3400" dirty="0"/>
              <a:t>Challenged by the rise of movements such as ‘Black Lives Matter’</a:t>
            </a:r>
          </a:p>
          <a:p>
            <a:pPr lvl="2"/>
            <a:r>
              <a:rPr lang="en-AU" sz="3400" dirty="0"/>
              <a:t>Police Violence </a:t>
            </a:r>
          </a:p>
          <a:p>
            <a:pPr lvl="1"/>
            <a:r>
              <a:rPr lang="en-AU" sz="3400" dirty="0"/>
              <a:t>In the past, discipline was openly unkind and therefore could be protested in society</a:t>
            </a:r>
          </a:p>
          <a:p>
            <a:pPr lvl="1"/>
            <a:r>
              <a:rPr lang="en-AU" sz="3400" dirty="0"/>
              <a:t>The covert nature of power disallows for public opportunity to protest against social inequalities</a:t>
            </a:r>
          </a:p>
          <a:p>
            <a:pPr lvl="1"/>
            <a:r>
              <a:rPr lang="en-AU" sz="3400" dirty="0"/>
              <a:t>Diminishes the voice of people and subverts social checks and balances of judicial power </a:t>
            </a:r>
          </a:p>
          <a:p>
            <a:pPr lvl="1"/>
            <a:r>
              <a:rPr lang="en-AU" sz="3400" dirty="0"/>
              <a:t>Modern prison privatises the justice system, as the people can no longer resist state power and subversion of the right to protest </a:t>
            </a:r>
          </a:p>
        </p:txBody>
      </p:sp>
      <p:sp>
        <p:nvSpPr>
          <p:cNvPr id="8" name="Content Placeholder 2">
            <a:extLst>
              <a:ext uri="{FF2B5EF4-FFF2-40B4-BE49-F238E27FC236}">
                <a16:creationId xmlns:a16="http://schemas.microsoft.com/office/drawing/2014/main" id="{A1AD11F1-A47B-4BFF-A975-E3CE79547950}"/>
              </a:ext>
            </a:extLst>
          </p:cNvPr>
          <p:cNvSpPr txBox="1">
            <a:spLocks/>
          </p:cNvSpPr>
          <p:nvPr/>
        </p:nvSpPr>
        <p:spPr>
          <a:xfrm>
            <a:off x="206175" y="257163"/>
            <a:ext cx="2891867" cy="4431214"/>
          </a:xfrm>
          <a:prstGeom prst="rect">
            <a:avLst/>
          </a:prstGeom>
        </p:spPr>
        <p:txBody>
          <a:bodyPr vert="horz" lIns="91440" tIns="45720" rIns="91440" bIns="45720"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Descartes</a:t>
            </a:r>
          </a:p>
          <a:p>
            <a:r>
              <a:rPr lang="en-AU" dirty="0"/>
              <a:t>Used to answer the philosophical questioning of the existence of everything</a:t>
            </a:r>
          </a:p>
          <a:p>
            <a:pPr lvl="1"/>
            <a:r>
              <a:rPr lang="en-AU" sz="2300" dirty="0"/>
              <a:t>How do I know life is not some elaborate dream?</a:t>
            </a:r>
          </a:p>
          <a:p>
            <a:r>
              <a:rPr lang="en-AU" dirty="0"/>
              <a:t>Through a methodological scepticism, Descartes erased all he knew from personal knowledge</a:t>
            </a:r>
          </a:p>
          <a:p>
            <a:pPr lvl="1"/>
            <a:r>
              <a:rPr lang="en-AU" sz="2300" dirty="0"/>
              <a:t>Relied on reason as the best guide for beliefs and action</a:t>
            </a:r>
          </a:p>
          <a:p>
            <a:pPr lvl="1"/>
            <a:r>
              <a:rPr lang="en-AU" sz="2300" dirty="0"/>
              <a:t>Adopted a rationalist perspective of society  </a:t>
            </a:r>
          </a:p>
          <a:p>
            <a:r>
              <a:rPr lang="en-AU" dirty="0"/>
              <a:t>Found that everything humans interpret or perceive are a result of pre-conceived beliefs influencing our senses </a:t>
            </a:r>
          </a:p>
          <a:p>
            <a:r>
              <a:rPr lang="en-AU" dirty="0"/>
              <a:t>Argues that nothing is able to be truly ‘known’, hence it is impossible to really know anything </a:t>
            </a:r>
          </a:p>
          <a:p>
            <a:r>
              <a:rPr lang="en-AU" dirty="0"/>
              <a:t>Everything society believes is thus pre-determined by levels of different belief systems </a:t>
            </a:r>
          </a:p>
          <a:p>
            <a:r>
              <a:rPr lang="en-AU" dirty="0"/>
              <a:t>The only knowledge one can be certain of is the oneself existed </a:t>
            </a:r>
          </a:p>
          <a:p>
            <a:pPr lvl="1"/>
            <a:r>
              <a:rPr lang="en-AU" sz="2300" dirty="0"/>
              <a:t>As you are able t question the nature of your own existence, there must therefore exist an entity to do the questioning </a:t>
            </a:r>
          </a:p>
          <a:p>
            <a:r>
              <a:rPr lang="en-AU" dirty="0"/>
              <a:t>Proposed that sense were entirely unreliable; however as one is about to think, one must exist ergo, </a:t>
            </a:r>
            <a:r>
              <a:rPr lang="en-AU" i="1" dirty="0"/>
              <a:t>I think therefore I am </a:t>
            </a:r>
            <a:endParaRPr lang="en-AU" dirty="0"/>
          </a:p>
          <a:p>
            <a:pPr marL="45720" indent="0">
              <a:buFont typeface="Corbel" pitchFamily="34" charset="0"/>
              <a:buNone/>
            </a:pPr>
            <a:endParaRPr lang="en-AU" dirty="0"/>
          </a:p>
        </p:txBody>
      </p:sp>
      <p:pic>
        <p:nvPicPr>
          <p:cNvPr id="11" name="Picture 10">
            <a:extLst>
              <a:ext uri="{FF2B5EF4-FFF2-40B4-BE49-F238E27FC236}">
                <a16:creationId xmlns:a16="http://schemas.microsoft.com/office/drawing/2014/main" id="{A6150A5D-DFF6-433C-ABB3-EEFBB716D417}"/>
              </a:ext>
            </a:extLst>
          </p:cNvPr>
          <p:cNvPicPr>
            <a:picLocks noChangeAspect="1"/>
          </p:cNvPicPr>
          <p:nvPr/>
        </p:nvPicPr>
        <p:blipFill>
          <a:blip r:embed="rId2"/>
          <a:stretch>
            <a:fillRect/>
          </a:stretch>
        </p:blipFill>
        <p:spPr>
          <a:xfrm>
            <a:off x="8529851" y="4371062"/>
            <a:ext cx="3455974" cy="2351002"/>
          </a:xfrm>
          <a:prstGeom prst="rect">
            <a:avLst/>
          </a:prstGeom>
        </p:spPr>
      </p:pic>
    </p:spTree>
    <p:extLst>
      <p:ext uri="{BB962C8B-B14F-4D97-AF65-F5344CB8AC3E}">
        <p14:creationId xmlns:p14="http://schemas.microsoft.com/office/powerpoint/2010/main" val="2017167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39"/>
            <a:ext cx="11732151" cy="6427303"/>
          </a:xfrm>
        </p:spPr>
        <p:txBody>
          <a:bodyPr numCol="3">
            <a:normAutofit fontScale="40000" lnSpcReduction="20000"/>
          </a:bodyPr>
          <a:lstStyle/>
          <a:p>
            <a:pPr>
              <a:buFont typeface="Wingdings" panose="05000000000000000000" pitchFamily="2" charset="2"/>
              <a:buChar char=""/>
            </a:pPr>
            <a:r>
              <a:rPr lang="en-AU" sz="2500" b="1" dirty="0"/>
              <a:t>Title: </a:t>
            </a:r>
            <a:r>
              <a:rPr lang="en-AU" sz="2500" dirty="0"/>
              <a:t>The Ones Who Walk Away from Omelas </a:t>
            </a:r>
            <a:endParaRPr lang="en-AU" sz="2500" b="1" dirty="0"/>
          </a:p>
          <a:p>
            <a:pPr>
              <a:buFont typeface="Wingdings" panose="05000000000000000000" pitchFamily="2" charset="2"/>
              <a:buChar char=""/>
            </a:pPr>
            <a:r>
              <a:rPr lang="en-AU" sz="2500" b="1" dirty="0"/>
              <a:t>Author: </a:t>
            </a:r>
            <a:r>
              <a:rPr lang="en-AU" sz="2500" dirty="0"/>
              <a:t>Ursula Le Guin (1973) </a:t>
            </a:r>
            <a:endParaRPr lang="en-AU" sz="2500" b="1" dirty="0"/>
          </a:p>
          <a:p>
            <a:pPr>
              <a:buFont typeface="Wingdings" panose="05000000000000000000" pitchFamily="2" charset="2"/>
              <a:buChar char=""/>
            </a:pPr>
            <a:r>
              <a:rPr lang="en-AU" sz="2500" b="1" dirty="0"/>
              <a:t>Genre: </a:t>
            </a:r>
            <a:r>
              <a:rPr lang="en-AU" sz="2500" dirty="0"/>
              <a:t>Dystopic fiction </a:t>
            </a:r>
            <a:endParaRPr lang="en-AU" sz="2500" b="1" dirty="0"/>
          </a:p>
          <a:p>
            <a:pPr>
              <a:buFont typeface="Wingdings" panose="05000000000000000000" pitchFamily="2" charset="2"/>
              <a:buChar char=""/>
            </a:pPr>
            <a:r>
              <a:rPr lang="en-AU" sz="2500" b="1" dirty="0"/>
              <a:t>Synopsis: </a:t>
            </a:r>
            <a:r>
              <a:rPr lang="en-AU" sz="2500" dirty="0"/>
              <a:t>Recounting the summer festivities of the ‘utopian’ city, Omelas, despite its idealistic exterior, reveals to hide a grotesque secret, upon which the joy of the city is based. The survival of happiness is based upon the total misery of an abused child, hidden beneath the city. Despite the public awareness of the child, the people of Omelas remain guiltily complacent within their joy, valuing mass happiness over the misery of one. However, some in the city, gripped by overwhelming guilt that their happiness is based upon innocent suffering, leave Omelas rejecting the cost of joy within the city. </a:t>
            </a:r>
          </a:p>
          <a:p>
            <a:pPr>
              <a:buFont typeface="Wingdings" panose="05000000000000000000" pitchFamily="2" charset="2"/>
              <a:buChar char=""/>
            </a:pPr>
            <a:r>
              <a:rPr lang="en-AU" sz="2500" b="1" dirty="0"/>
              <a:t>Theorists: </a:t>
            </a:r>
          </a:p>
          <a:p>
            <a:pPr lvl="1">
              <a:buFont typeface="Wingdings" panose="05000000000000000000" pitchFamily="2" charset="2"/>
              <a:buChar char=""/>
            </a:pPr>
            <a:r>
              <a:rPr lang="en-AU" sz="2200" b="1" dirty="0"/>
              <a:t>Utilitarianism: </a:t>
            </a:r>
            <a:r>
              <a:rPr lang="en-AU" sz="2200" dirty="0"/>
              <a:t>the philosophical theory in which the maximisation of welfare for the social majority is privileged over the welfare of individuals</a:t>
            </a:r>
          </a:p>
          <a:p>
            <a:pPr lvl="2">
              <a:buFont typeface="Wingdings" panose="05000000000000000000" pitchFamily="2" charset="2"/>
              <a:buChar char=""/>
            </a:pPr>
            <a:r>
              <a:rPr lang="en-AU" sz="2200" dirty="0"/>
              <a:t>Developed by Bentham, the theory assumes that the most morally ethic policy is the one will which result in the greatest proportion of happiness within society </a:t>
            </a:r>
          </a:p>
          <a:p>
            <a:pPr lvl="2">
              <a:buFont typeface="Wingdings" panose="05000000000000000000" pitchFamily="2" charset="2"/>
              <a:buChar char=""/>
            </a:pPr>
            <a:r>
              <a:rPr lang="en-AU" sz="2200" dirty="0"/>
              <a:t>Constructed within the text, as Omelas values the happiness of the majority over the well being of one abused child</a:t>
            </a:r>
          </a:p>
          <a:p>
            <a:pPr lvl="1">
              <a:buFont typeface="Wingdings" panose="05000000000000000000" pitchFamily="2" charset="2"/>
              <a:buChar char=""/>
            </a:pPr>
            <a:r>
              <a:rPr lang="en-AU" sz="2200" b="1" dirty="0"/>
              <a:t>Eudaimonism: </a:t>
            </a:r>
            <a:r>
              <a:rPr lang="en-AU" sz="2200" dirty="0"/>
              <a:t>a philosophical system of ethics that evaluates actions in terms of their capacity to produce happiness</a:t>
            </a:r>
          </a:p>
          <a:p>
            <a:pPr lvl="2">
              <a:buFont typeface="Wingdings" panose="05000000000000000000" pitchFamily="2" charset="2"/>
              <a:buChar char=""/>
            </a:pPr>
            <a:r>
              <a:rPr lang="en-AU" sz="2200" dirty="0"/>
              <a:t>Within the theory of eudaimonism, the actions of the Omelas citizens are deemed acceptable, as despite the unhappiness of the child, the majority of the population is kept happy </a:t>
            </a:r>
          </a:p>
          <a:p>
            <a:pPr lvl="2">
              <a:buFont typeface="Wingdings" panose="05000000000000000000" pitchFamily="2" charset="2"/>
              <a:buChar char=""/>
            </a:pPr>
            <a:r>
              <a:rPr lang="en-AU" sz="2200" dirty="0"/>
              <a:t>Thus, through produce a net profit of happiness, the ‘right’ action is to maintain the overall happiness of the city  </a:t>
            </a:r>
          </a:p>
          <a:p>
            <a:pPr lvl="1">
              <a:buFont typeface="Wingdings" panose="05000000000000000000" pitchFamily="2" charset="2"/>
              <a:buChar char=""/>
            </a:pPr>
            <a:r>
              <a:rPr lang="en-AU" sz="2200" b="1" dirty="0"/>
              <a:t>Kant’s Categorical Imperative: </a:t>
            </a:r>
            <a:r>
              <a:rPr lang="en-AU" sz="2200" dirty="0"/>
              <a:t>Immanuel Kant’s Categorical Imperative discusses the ultimate universal law of ethic, by which all human should follow the maxim ‘Gold Rule’; treat others how you wish to be treated</a:t>
            </a:r>
          </a:p>
          <a:p>
            <a:pPr lvl="2">
              <a:buFont typeface="Wingdings" panose="05000000000000000000" pitchFamily="2" charset="2"/>
              <a:buChar char=""/>
            </a:pPr>
            <a:r>
              <a:rPr lang="en-AU" sz="2200" dirty="0"/>
              <a:t>The ethically right action according to the categorical imperative fulfils our ethic duty of the universal law to treat other how we wish to be treated</a:t>
            </a:r>
          </a:p>
          <a:p>
            <a:pPr lvl="2">
              <a:buFont typeface="Wingdings" panose="05000000000000000000" pitchFamily="2" charset="2"/>
              <a:buChar char=""/>
            </a:pPr>
            <a:r>
              <a:rPr lang="en-AU" sz="2200" dirty="0"/>
              <a:t>As no one in Omelas helps the child, the categorical imperative would argue that all citizens, including those who walk away are philosophically unethical. </a:t>
            </a:r>
          </a:p>
          <a:p>
            <a:pPr>
              <a:buFont typeface="Wingdings" panose="05000000000000000000" pitchFamily="2" charset="2"/>
              <a:buChar char=""/>
            </a:pPr>
            <a:r>
              <a:rPr lang="en-AU" sz="2500" b="1" dirty="0"/>
              <a:t>Conventions:</a:t>
            </a:r>
          </a:p>
          <a:p>
            <a:pPr lvl="1">
              <a:buFont typeface="Wingdings" panose="05000000000000000000" pitchFamily="2" charset="2"/>
              <a:buChar char=""/>
            </a:pPr>
            <a:r>
              <a:rPr lang="en-AU" sz="2200" b="1" dirty="0"/>
              <a:t>Symbolism of The Child</a:t>
            </a:r>
            <a:r>
              <a:rPr lang="en-AU" sz="2200" dirty="0"/>
              <a:t>: Within the text, Le Guin uses the symbolism of the child as a political allegory to criticise the hierarchal structuring of society within America. As such, Le Guin judges Western society as morally guilty in subverting the happiness of lower classes for the maintenance of dominant complacency. Political structures such as capitalism are represented to be hypocritical in nature, as despite allegation of happiness as unattainable, still pursue true contentment at the cost of the suffering lower class. </a:t>
            </a:r>
            <a:endParaRPr lang="en-AU" sz="2200" b="1" dirty="0"/>
          </a:p>
          <a:p>
            <a:pPr lvl="1">
              <a:buFont typeface="Wingdings" panose="05000000000000000000" pitchFamily="2" charset="2"/>
              <a:buChar char=""/>
            </a:pPr>
            <a:r>
              <a:rPr lang="en-AU" sz="2200" b="1" dirty="0"/>
              <a:t>Setting of Omelas</a:t>
            </a:r>
            <a:r>
              <a:rPr lang="en-AU" sz="2200" dirty="0"/>
              <a:t>: The setting of Omelas symbolises the tendency of dystopian society to mascaraed as utopias to its citizens. Initially described as the city of joy, without suffering and unhappiness, the reader immediately associates the city of Omelas with the concept of utopia. However, once the true moral decay of the city is revealed, readers realises that the utopic façade hide the dystopic and immoral nature of society. As such, the story serve to warn readers of the dynamic nature between utopia and dystopia, highlighting the manipulative nature through which dystopias may hide. </a:t>
            </a:r>
            <a:endParaRPr lang="en-AU" sz="2200" b="1" dirty="0"/>
          </a:p>
          <a:p>
            <a:pPr lvl="1">
              <a:buFont typeface="Wingdings" panose="05000000000000000000" pitchFamily="2" charset="2"/>
              <a:buChar char=""/>
            </a:pPr>
            <a:r>
              <a:rPr lang="en-AU" sz="2200" b="1" dirty="0"/>
              <a:t>Narration Point of View</a:t>
            </a:r>
            <a:r>
              <a:rPr lang="en-AU" sz="2200" dirty="0"/>
              <a:t>: The dynamic narrator style of the text enables the reader to be integrated into the story, forcing readers to take a moral stance to the content of the story. The narrator takes a detached voice, seemingly narrating the story from the imagination, or ‘making it up’ as the story progresses. This includes the reader in the crucial meaning making of the text, and thus forces readers to adopt a moral stance to the content within the story. Readers, seemingly more involved, feel compelled to respond to the text by support or rejecting Omelas. </a:t>
            </a:r>
            <a:endParaRPr lang="en-AU" sz="2200" b="1" dirty="0"/>
          </a:p>
          <a:p>
            <a:pPr>
              <a:buFont typeface="Wingdings" panose="05000000000000000000" pitchFamily="2" charset="2"/>
              <a:buChar char=""/>
            </a:pPr>
            <a:r>
              <a:rPr lang="en-AU" sz="2500" b="1" dirty="0"/>
              <a:t>Themes:</a:t>
            </a:r>
          </a:p>
          <a:p>
            <a:pPr lvl="1">
              <a:buFont typeface="Wingdings" panose="05000000000000000000" pitchFamily="2" charset="2"/>
              <a:buChar char=""/>
            </a:pPr>
            <a:r>
              <a:rPr lang="en-AU" sz="2200" b="1" dirty="0"/>
              <a:t>Morality:  </a:t>
            </a:r>
            <a:r>
              <a:rPr lang="en-AU" sz="2200" dirty="0"/>
              <a:t>Within </a:t>
            </a:r>
            <a:r>
              <a:rPr lang="en-AU" sz="2200" b="1" dirty="0"/>
              <a:t>The Ones Who Walk Away From Omelas</a:t>
            </a:r>
            <a:r>
              <a:rPr lang="en-AU" sz="2200" dirty="0"/>
              <a:t>, Le Guin criticises the morality of American society which accepts their own happiness, despite the costs of this happiness to the subverted minorities of society. The prose addresses the morality underlying hierarchal political systems, criticising the oppression of the lower castes, as the complacency of the majority is an exploitation of minorities. Thus, Le Guin questions the morality of mass complacency within their position of comfort, and as such explores the moral accountability of citizens within society, through which are forced to make a moral decision; do they accept the immorality of society like the citizens of Omelas, or reject these injustices out of shear moral indignation?</a:t>
            </a:r>
            <a:endParaRPr lang="en-AU" sz="2200" b="1" dirty="0"/>
          </a:p>
          <a:p>
            <a:pPr lvl="1">
              <a:buFont typeface="Wingdings" panose="05000000000000000000" pitchFamily="2" charset="2"/>
              <a:buChar char=""/>
            </a:pPr>
            <a:r>
              <a:rPr lang="en-AU" sz="2200" b="1" dirty="0"/>
              <a:t>Happiness</a:t>
            </a:r>
            <a:r>
              <a:rPr lang="en-AU" sz="2200" dirty="0"/>
              <a:t>: Throughout the short story, Le Guin questions the meaning and cost of happiness within a contemporary context. Within the orientation of the prose, Le Guin explains why modern society is unable to accept happiness; society’s obsession with sophistication has degraded the simplicity of happiness, as we view those who are happy as being of lesser intellectual standing. Relating to the popularised phrase ‘</a:t>
            </a:r>
            <a:r>
              <a:rPr lang="en-AU" sz="2200" i="1" dirty="0"/>
              <a:t>Ignorance is bliss’,</a:t>
            </a:r>
            <a:r>
              <a:rPr lang="en-AU" sz="2200" dirty="0"/>
              <a:t> the subversion of happiness is due to the association between the acceptance of complacency and intellectual stagnation. </a:t>
            </a:r>
            <a:endParaRPr lang="en-AU" sz="2200" b="1" dirty="0"/>
          </a:p>
          <a:p>
            <a:pPr lvl="1">
              <a:buFont typeface="Wingdings" panose="05000000000000000000" pitchFamily="2" charset="2"/>
              <a:buChar char=""/>
            </a:pPr>
            <a:r>
              <a:rPr lang="en-AU" sz="2200" b="1" dirty="0"/>
              <a:t>Guilt and Innocence: Themes</a:t>
            </a:r>
            <a:r>
              <a:rPr lang="en-AU" sz="2200" dirty="0"/>
              <a:t> of guilt and innocence is predominant within the text, as le Guin examines who is guilty and who is innocent, and how these roles affect members of Omelas. In the text, some citizens learn to accept the guilt of knowing their happiness is dependant on unimaginable suffering, whilst other who cannot accept the guilt are the ones to walk away. Ultimately, both these groups are morally guilty, as neither make any moral action to change the degradation of rights seen in Omelas. Therefore, readers may judge that the only ‘innocent’ f the city, is the child itself, who through no personal crimes, find itself in misery. However, as the only morally innocent citizens is the one who is punished, this raise moral questions about the values of Omelas society.  </a:t>
            </a:r>
            <a:endParaRPr lang="en-AU" sz="2200" b="1" dirty="0"/>
          </a:p>
          <a:p>
            <a:pPr>
              <a:buFont typeface="Wingdings" panose="05000000000000000000" pitchFamily="2" charset="2"/>
              <a:buChar char=""/>
            </a:pPr>
            <a:r>
              <a:rPr lang="en-AU" sz="2500" b="1" dirty="0"/>
              <a:t>Context: </a:t>
            </a:r>
          </a:p>
          <a:p>
            <a:pPr lvl="1">
              <a:buFont typeface="Wingdings" panose="05000000000000000000" pitchFamily="2" charset="2"/>
              <a:buChar char=""/>
            </a:pPr>
            <a:r>
              <a:rPr lang="en-AU" sz="2200" b="1" dirty="0"/>
              <a:t>Eichmann in Jerusalem Trial </a:t>
            </a:r>
          </a:p>
          <a:p>
            <a:pPr lvl="2">
              <a:buFont typeface="Wingdings" panose="05000000000000000000" pitchFamily="2" charset="2"/>
              <a:buChar char=""/>
            </a:pPr>
            <a:r>
              <a:rPr lang="en-AU" sz="2200" dirty="0"/>
              <a:t>Adolf Eichmann was a Nazi SS-</a:t>
            </a:r>
            <a:r>
              <a:rPr lang="en-AU" sz="2200" dirty="0" err="1"/>
              <a:t>Lieutant</a:t>
            </a:r>
            <a:r>
              <a:rPr lang="en-AU" sz="2200" dirty="0"/>
              <a:t> Colonel, and one of the major orchestrators of the Holocaust atrocities in accordance to Hitler’s Final Solution Scheme </a:t>
            </a:r>
          </a:p>
          <a:p>
            <a:pPr lvl="2">
              <a:buFont typeface="Wingdings" panose="05000000000000000000" pitchFamily="2" charset="2"/>
              <a:buChar char=""/>
            </a:pPr>
            <a:r>
              <a:rPr lang="en-AU" sz="2200" dirty="0"/>
              <a:t>During his trial in Jerusalem for the crime committed against the Jew populations within Europe, he claimed to be merely obeying the order from superiors </a:t>
            </a:r>
          </a:p>
          <a:p>
            <a:pPr lvl="2">
              <a:buFont typeface="Wingdings" panose="05000000000000000000" pitchFamily="2" charset="2"/>
              <a:buChar char=""/>
            </a:pPr>
            <a:r>
              <a:rPr lang="en-AU" sz="2200" dirty="0"/>
              <a:t>Unable to think for himself, Eichmann would regurgitate clichés in the trial, showcasing a following personality</a:t>
            </a:r>
          </a:p>
          <a:p>
            <a:pPr lvl="2">
              <a:buFont typeface="Wingdings" panose="05000000000000000000" pitchFamily="2" charset="2"/>
              <a:buChar char=""/>
            </a:pPr>
            <a:r>
              <a:rPr lang="en-AU" sz="2200" dirty="0"/>
              <a:t>Eichmann was sentenced to execution; despite external pressure of the Nazi totalitarianism, Eichmann had still neglected his moral duty to reject the Party’s orders</a:t>
            </a:r>
          </a:p>
          <a:p>
            <a:pPr lvl="2">
              <a:buFont typeface="Wingdings" panose="05000000000000000000" pitchFamily="2" charset="2"/>
              <a:buChar char=""/>
            </a:pPr>
            <a:r>
              <a:rPr lang="en-AU" sz="2200" dirty="0"/>
              <a:t>In the text, Le Guin criticises the Omelas’ failure in their moral duty to help the abused child, just as Eichmann had failed in his moral duty to the Jewish people. </a:t>
            </a:r>
          </a:p>
          <a:p>
            <a:pPr lvl="1">
              <a:buFont typeface="Wingdings" panose="05000000000000000000" pitchFamily="2" charset="2"/>
              <a:buChar char=""/>
            </a:pPr>
            <a:r>
              <a:rPr lang="en-AU" sz="2200" b="1" dirty="0"/>
              <a:t>Vietnam War</a:t>
            </a:r>
          </a:p>
          <a:p>
            <a:pPr lvl="2">
              <a:buFont typeface="Wingdings" panose="05000000000000000000" pitchFamily="2" charset="2"/>
              <a:buChar char=""/>
            </a:pPr>
            <a:r>
              <a:rPr lang="en-AU" sz="2200" dirty="0"/>
              <a:t>During the Vietnam War, due to the mass distribution of photo-journalism chronicling the suffering endured by civilians in the war </a:t>
            </a:r>
          </a:p>
          <a:p>
            <a:pPr lvl="2">
              <a:buFont typeface="Wingdings" panose="05000000000000000000" pitchFamily="2" charset="2"/>
              <a:buChar char=""/>
            </a:pPr>
            <a:r>
              <a:rPr lang="en-AU" sz="2200" dirty="0"/>
              <a:t>These protests within the United States was a public display of action against moral injustice, through which protestors felt a moral duty to protest immorality witnessed </a:t>
            </a:r>
          </a:p>
          <a:p>
            <a:pPr lvl="2">
              <a:buFont typeface="Wingdings" panose="05000000000000000000" pitchFamily="2" charset="2"/>
              <a:buChar char=""/>
            </a:pPr>
            <a:r>
              <a:rPr lang="en-AU" sz="2200" dirty="0"/>
              <a:t>Related to the prose, as the ones who walk away from Omelas are similarly protesting the injustice of society but refusing to support the abuse of the child  </a:t>
            </a:r>
          </a:p>
          <a:p>
            <a:pPr>
              <a:buFont typeface="Wingdings" panose="05000000000000000000" pitchFamily="2" charset="2"/>
              <a:buChar char=""/>
            </a:pPr>
            <a:r>
              <a:rPr lang="en-AU" sz="2500" b="1" dirty="0"/>
              <a:t>Quotes: </a:t>
            </a:r>
          </a:p>
          <a:p>
            <a:pPr lvl="1">
              <a:buFont typeface="Wingdings" panose="05000000000000000000" pitchFamily="2" charset="2"/>
              <a:buChar char=""/>
            </a:pPr>
            <a:r>
              <a:rPr lang="en-AU" sz="2200" i="1" dirty="0">
                <a:highlight>
                  <a:srgbClr val="C0C0C0"/>
                </a:highlight>
              </a:rPr>
              <a:t>The trouble is we have a bad habit, encouraged by pedants and sophisticates, of considering happiness as something rather stupid</a:t>
            </a:r>
            <a:r>
              <a:rPr lang="en-AU" sz="2200" dirty="0">
                <a:highlight>
                  <a:srgbClr val="C0C0C0"/>
                </a:highlight>
              </a:rPr>
              <a:t>” </a:t>
            </a:r>
          </a:p>
          <a:p>
            <a:pPr lvl="1">
              <a:buFont typeface="Wingdings" panose="05000000000000000000" pitchFamily="2" charset="2"/>
              <a:buChar char=""/>
            </a:pPr>
            <a:r>
              <a:rPr lang="en-AU" sz="2200" i="1" dirty="0">
                <a:highlight>
                  <a:srgbClr val="C0C0C0"/>
                </a:highlight>
              </a:rPr>
              <a:t>“We have almost lost hold; we can no longer describe a happy man, nor make any celebration of joy”</a:t>
            </a:r>
          </a:p>
          <a:p>
            <a:pPr lvl="1">
              <a:buFont typeface="Wingdings" panose="05000000000000000000" pitchFamily="2" charset="2"/>
              <a:buChar char=""/>
            </a:pPr>
            <a:r>
              <a:rPr lang="en-AU" sz="2200" i="1" dirty="0">
                <a:highlight>
                  <a:srgbClr val="C0C0C0"/>
                </a:highlight>
              </a:rPr>
              <a:t>“They feel disgust, which they had though themselves superior to</a:t>
            </a:r>
            <a:r>
              <a:rPr lang="en-AU" sz="2200" dirty="0">
                <a:highlight>
                  <a:srgbClr val="C0C0C0"/>
                </a:highlight>
              </a:rPr>
              <a:t>”</a:t>
            </a:r>
          </a:p>
          <a:p>
            <a:pPr lvl="1">
              <a:buFont typeface="Wingdings" panose="05000000000000000000" pitchFamily="2" charset="2"/>
              <a:buChar char=""/>
            </a:pPr>
            <a:r>
              <a:rPr lang="en-AU" sz="2200" i="1" dirty="0">
                <a:highlight>
                  <a:srgbClr val="C0C0C0"/>
                </a:highlight>
              </a:rPr>
              <a:t>“But they seem to know where they are going, the ones who walk away from Omelas</a:t>
            </a:r>
            <a:r>
              <a:rPr lang="en-AU" sz="2200" dirty="0">
                <a:highlight>
                  <a:srgbClr val="C0C0C0"/>
                </a:highlight>
              </a:rPr>
              <a:t>” </a:t>
            </a:r>
            <a:endParaRPr lang="en-AU" sz="2200" i="1" dirty="0">
              <a:highlight>
                <a:srgbClr val="C0C0C0"/>
              </a:highlight>
            </a:endParaRPr>
          </a:p>
        </p:txBody>
      </p:sp>
    </p:spTree>
    <p:extLst>
      <p:ext uri="{BB962C8B-B14F-4D97-AF65-F5344CB8AC3E}">
        <p14:creationId xmlns:p14="http://schemas.microsoft.com/office/powerpoint/2010/main" val="248817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39"/>
            <a:ext cx="11732151" cy="6427303"/>
          </a:xfrm>
        </p:spPr>
        <p:txBody>
          <a:bodyPr numCol="3">
            <a:normAutofit fontScale="47500" lnSpcReduction="20000"/>
          </a:bodyPr>
          <a:lstStyle/>
          <a:p>
            <a:pPr>
              <a:buFont typeface="Wingdings" panose="05000000000000000000" pitchFamily="2" charset="2"/>
              <a:buChar char=""/>
            </a:pPr>
            <a:r>
              <a:rPr lang="en-AU" b="1" dirty="0"/>
              <a:t>Title: </a:t>
            </a:r>
            <a:r>
              <a:rPr lang="en-AU" dirty="0"/>
              <a:t>The Handmaid’s Tale </a:t>
            </a:r>
            <a:endParaRPr lang="en-AU" b="1" dirty="0"/>
          </a:p>
          <a:p>
            <a:pPr>
              <a:buFont typeface="Wingdings" panose="05000000000000000000" pitchFamily="2" charset="2"/>
              <a:buChar char=""/>
            </a:pPr>
            <a:r>
              <a:rPr lang="en-AU" b="1" dirty="0"/>
              <a:t>Author: </a:t>
            </a:r>
            <a:r>
              <a:rPr lang="en-AU" dirty="0"/>
              <a:t>Margaret Atwood (1985) </a:t>
            </a:r>
            <a:endParaRPr lang="en-AU" b="1" dirty="0"/>
          </a:p>
          <a:p>
            <a:pPr>
              <a:buFont typeface="Wingdings" panose="05000000000000000000" pitchFamily="2" charset="2"/>
              <a:buChar char=""/>
            </a:pPr>
            <a:r>
              <a:rPr lang="en-AU" b="1" dirty="0"/>
              <a:t>Genre: </a:t>
            </a:r>
            <a:r>
              <a:rPr lang="en-AU" dirty="0"/>
              <a:t>Dystopic fiction </a:t>
            </a:r>
            <a:endParaRPr lang="en-AU" b="1" dirty="0"/>
          </a:p>
          <a:p>
            <a:pPr>
              <a:buFont typeface="Wingdings" panose="05000000000000000000" pitchFamily="2" charset="2"/>
              <a:buChar char=""/>
            </a:pPr>
            <a:r>
              <a:rPr lang="en-AU" b="1" dirty="0"/>
              <a:t>Synopsis: The Handmaid’s Tale </a:t>
            </a:r>
            <a:r>
              <a:rPr lang="en-AU" dirty="0"/>
              <a:t>details the experiences of the first wave of Handmaids; women forced to become ‘walking wombs’ for the autocratic leadership of the dystopic society. Gilead as a patriarchal society enforces a series of constraint on the freedoms of women, who are quantitatively categorised according to their function in relation to centric male figure. The short extract </a:t>
            </a:r>
            <a:r>
              <a:rPr lang="en-AU" b="1" dirty="0"/>
              <a:t>Historical Notes</a:t>
            </a:r>
            <a:r>
              <a:rPr lang="en-AU" dirty="0"/>
              <a:t> serves as the epilogue of the text, and thus presents a detached discussion of Gilead’s totalitarian society. </a:t>
            </a:r>
            <a:endParaRPr lang="en-AU" b="1" dirty="0"/>
          </a:p>
          <a:p>
            <a:pPr>
              <a:buFont typeface="Wingdings" panose="05000000000000000000" pitchFamily="2" charset="2"/>
              <a:buChar char=""/>
            </a:pPr>
            <a:r>
              <a:rPr lang="en-AU" b="1" dirty="0"/>
              <a:t>Theorists: </a:t>
            </a:r>
          </a:p>
          <a:p>
            <a:pPr lvl="1">
              <a:buFont typeface="Wingdings" panose="05000000000000000000" pitchFamily="2" charset="2"/>
              <a:buChar char=""/>
            </a:pPr>
            <a:r>
              <a:rPr lang="en-AU" sz="2100" b="1" dirty="0"/>
              <a:t>Biological Essentialism</a:t>
            </a:r>
          </a:p>
          <a:p>
            <a:pPr lvl="2">
              <a:buFont typeface="Wingdings" panose="05000000000000000000" pitchFamily="2" charset="2"/>
              <a:buChar char=""/>
            </a:pPr>
            <a:r>
              <a:rPr lang="en-AU" sz="2100" dirty="0"/>
              <a:t>Biological essentialism refers to the theory that all components of the human body must be used for their intended biological purpose </a:t>
            </a:r>
          </a:p>
          <a:p>
            <a:pPr lvl="2">
              <a:buFont typeface="Wingdings" panose="05000000000000000000" pitchFamily="2" charset="2"/>
              <a:buChar char=""/>
            </a:pPr>
            <a:r>
              <a:rPr lang="en-AU" sz="2100" dirty="0"/>
              <a:t>Thus the theory argues, that for women to be accept as legitimate in society, they must bear children, as this is their biological purpose. </a:t>
            </a:r>
          </a:p>
          <a:p>
            <a:pPr lvl="2">
              <a:buFont typeface="Wingdings" panose="05000000000000000000" pitchFamily="2" charset="2"/>
              <a:buChar char=""/>
            </a:pPr>
            <a:r>
              <a:rPr lang="en-AU" sz="2100" dirty="0"/>
              <a:t>The theory is used to validate the oppression seen within the text, and thus subverts the social freedoms of women to chose whether or not to bear children </a:t>
            </a:r>
          </a:p>
          <a:p>
            <a:pPr lvl="1">
              <a:buFont typeface="Wingdings" panose="05000000000000000000" pitchFamily="2" charset="2"/>
              <a:buChar char=""/>
            </a:pPr>
            <a:r>
              <a:rPr lang="en-AU" sz="2100" b="1" dirty="0"/>
              <a:t>Madonna-Whore Complex </a:t>
            </a:r>
          </a:p>
          <a:p>
            <a:pPr lvl="2">
              <a:buFont typeface="Wingdings" panose="05000000000000000000" pitchFamily="2" charset="2"/>
              <a:buChar char=""/>
            </a:pPr>
            <a:r>
              <a:rPr lang="en-AU" sz="2100" dirty="0"/>
              <a:t>The Madonna-Whore Complex categorises women into two absolute identities</a:t>
            </a:r>
          </a:p>
          <a:p>
            <a:pPr lvl="2">
              <a:buFont typeface="Wingdings" panose="05000000000000000000" pitchFamily="2" charset="2"/>
              <a:buChar char=""/>
            </a:pPr>
            <a:r>
              <a:rPr lang="en-AU" sz="2100" dirty="0"/>
              <a:t>The Madonna, refers to the perceptive of the Virgin Mary, relating sexless women to the idealised ideas of purity, motherhood and chastity </a:t>
            </a:r>
          </a:p>
          <a:p>
            <a:pPr lvl="2">
              <a:buFont typeface="Wingdings" panose="05000000000000000000" pitchFamily="2" charset="2"/>
              <a:buChar char=""/>
            </a:pPr>
            <a:r>
              <a:rPr lang="en-AU" sz="2100" dirty="0"/>
              <a:t>The Whore, refers to any women who is deemed sexually desirable, as she is seen to the be the corruption of society</a:t>
            </a:r>
          </a:p>
          <a:p>
            <a:pPr lvl="2">
              <a:buFont typeface="Wingdings" panose="05000000000000000000" pitchFamily="2" charset="2"/>
              <a:buChar char=""/>
            </a:pPr>
            <a:r>
              <a:rPr lang="en-AU" sz="2100" dirty="0"/>
              <a:t>The Complex has innate relevance to current society, as women are judged as either ‘sluts’ or ‘prude’ when they fail to conform to social expectations of sexuality. </a:t>
            </a:r>
          </a:p>
          <a:p>
            <a:pPr lvl="1">
              <a:buFont typeface="Wingdings" panose="05000000000000000000" pitchFamily="2" charset="2"/>
              <a:buChar char=""/>
            </a:pPr>
            <a:r>
              <a:rPr lang="en-AU" sz="2300" b="1" dirty="0"/>
              <a:t>Judith Butler</a:t>
            </a:r>
          </a:p>
          <a:p>
            <a:pPr lvl="2">
              <a:buFont typeface="Wingdings" panose="05000000000000000000" pitchFamily="2" charset="2"/>
              <a:buChar char=""/>
            </a:pPr>
            <a:r>
              <a:rPr lang="en-AU" sz="2100" dirty="0"/>
              <a:t>Butler criticised society for trying to categorise women into discrete, ahistorical groups with stereotypical characteristic</a:t>
            </a:r>
          </a:p>
          <a:p>
            <a:pPr lvl="2">
              <a:buFont typeface="Wingdings" panose="05000000000000000000" pitchFamily="2" charset="2"/>
              <a:buChar char=""/>
            </a:pPr>
            <a:r>
              <a:rPr lang="en-AU" sz="2100" dirty="0"/>
              <a:t>She argues that identity is a fluid concept largely influence by Freud’s notions that identity is developed upon a normalisation within society</a:t>
            </a:r>
          </a:p>
          <a:p>
            <a:pPr lvl="2">
              <a:buFont typeface="Wingdings" panose="05000000000000000000" pitchFamily="2" charset="2"/>
              <a:buChar char=""/>
            </a:pPr>
            <a:r>
              <a:rPr lang="en-AU" sz="2100" dirty="0"/>
              <a:t>She propagates however, that this normal standard is unable to categorise any women; identity s thus a dynamic concept influenced by personal values and attitudes rather than the pre-conceived expectations of society. </a:t>
            </a:r>
          </a:p>
          <a:p>
            <a:pPr>
              <a:buFont typeface="Wingdings" panose="05000000000000000000" pitchFamily="2" charset="2"/>
              <a:buChar char=""/>
            </a:pPr>
            <a:r>
              <a:rPr lang="en-AU" sz="2500" b="1" dirty="0"/>
              <a:t>Conventions: </a:t>
            </a:r>
          </a:p>
          <a:p>
            <a:pPr lvl="1">
              <a:buFont typeface="Wingdings" panose="05000000000000000000" pitchFamily="2" charset="2"/>
              <a:buChar char=""/>
            </a:pPr>
            <a:r>
              <a:rPr lang="en-AU" sz="2100" b="1" dirty="0"/>
              <a:t>Point of View</a:t>
            </a:r>
            <a:r>
              <a:rPr lang="en-AU" sz="2100" dirty="0"/>
              <a:t>: Point of view is used within the text to reinforce the oppressive control within totalitarian society, through both a detached and integrated narrative point of view. The majority of the text is written in first person point of view, from the perspective of a Handmaid, describing the intimate oppression enforced by Gileadean society. The </a:t>
            </a:r>
            <a:r>
              <a:rPr lang="en-AU" sz="2100" b="1" dirty="0"/>
              <a:t>Historical Notes, </a:t>
            </a:r>
            <a:r>
              <a:rPr lang="en-AU" sz="2100" dirty="0"/>
              <a:t>however is written from a point of view detached from the predominant storyline, offering an outsider perspective in the degradation of civil rights witnessed in the text. Hence, the juxtaposition between point of view reinforces the oppressive nature of society.   </a:t>
            </a:r>
          </a:p>
          <a:p>
            <a:pPr lvl="1">
              <a:buFont typeface="Wingdings" panose="05000000000000000000" pitchFamily="2" charset="2"/>
              <a:buChar char=""/>
            </a:pPr>
            <a:r>
              <a:rPr lang="en-AU" sz="2100" b="1" dirty="0"/>
              <a:t>Colour Symbolism</a:t>
            </a:r>
            <a:r>
              <a:rPr lang="en-AU" sz="2100" dirty="0"/>
              <a:t>: Colour is used within the text to symbolically represent the categorisation of women within society. The colour symbolism of women’s uniform represent their relative function to men. The Handmaids most strikingly wear red, a colour typically associated with sex, passion and immorality. The Wives wear blue, representing the purity associated with Madonna blue. The Marthas wear khaki green, representing that they are relatively unseen by the men of household, thus serving as cooks and cleaners. Finally, the Aunts wear brown, a typically masculine colour, representing that the Aunts must give up their femineity in order to gain a small amount of power. </a:t>
            </a:r>
            <a:endParaRPr lang="en-AU" sz="2100" b="1" dirty="0"/>
          </a:p>
          <a:p>
            <a:pPr lvl="1">
              <a:buFont typeface="Wingdings" panose="05000000000000000000" pitchFamily="2" charset="2"/>
              <a:buChar char=""/>
            </a:pPr>
            <a:r>
              <a:rPr lang="en-AU" sz="2100" b="1" dirty="0"/>
              <a:t>Historical Context: </a:t>
            </a:r>
            <a:r>
              <a:rPr lang="en-AU" sz="2100" dirty="0"/>
              <a:t>Historical context is an important convention used to motivate the events and themes of the text, as Atwood based many of the oppressive elements upon real-life concerns within the 1980s. As quoted in an interview, Atwood stated that “</a:t>
            </a:r>
            <a:r>
              <a:rPr lang="en-AU" sz="2100" i="1" dirty="0"/>
              <a:t>these are no imaginary policies, no imaginary atrocities</a:t>
            </a:r>
            <a:r>
              <a:rPr lang="en-AU" sz="2100" dirty="0"/>
              <a:t>”, highlighting that the premise of Gilead’s most shocking aspects were in fact based upon real events. Thus, the text reinforces dystopic expectation of a warning to society; Atwood’s use of real life atrocities to demonstrates the speculative future of contemporary society. </a:t>
            </a:r>
            <a:endParaRPr lang="en-AU" sz="2100" i="1" dirty="0"/>
          </a:p>
          <a:p>
            <a:pPr>
              <a:buFont typeface="Wingdings" panose="05000000000000000000" pitchFamily="2" charset="2"/>
              <a:buChar char=""/>
            </a:pPr>
            <a:r>
              <a:rPr lang="en-AU" sz="2100" b="1" dirty="0"/>
              <a:t>Themes:</a:t>
            </a:r>
          </a:p>
          <a:p>
            <a:pPr lvl="1">
              <a:buFont typeface="Wingdings" panose="05000000000000000000" pitchFamily="2" charset="2"/>
              <a:buChar char=""/>
            </a:pPr>
            <a:r>
              <a:rPr lang="en-AU" sz="2100" b="1" dirty="0"/>
              <a:t>Religious Control: </a:t>
            </a:r>
            <a:r>
              <a:rPr lang="en-AU" sz="2100" dirty="0"/>
              <a:t>Within the text, the rise of the Sons of Jacob illustrates warnings of religious fundamentalism in gaining </a:t>
            </a:r>
            <a:r>
              <a:rPr lang="en-AU" dirty="0"/>
              <a:t>supreme control over society. </a:t>
            </a:r>
            <a:r>
              <a:rPr lang="en-AU" b="1" dirty="0"/>
              <a:t>The Handmaid’s Tale</a:t>
            </a:r>
            <a:r>
              <a:rPr lang="en-AU" dirty="0"/>
              <a:t> thus portrays a society completed ruled by a theocratic bureaucracy, imposing religious values upon the entirety of the population. Whilst the book doesn’t directly criticise religion as a facilitator of totalitarianism, it does warn against an overly zealous enforcement of religion. </a:t>
            </a:r>
          </a:p>
          <a:p>
            <a:pPr lvl="1">
              <a:buFont typeface="Wingdings" panose="05000000000000000000" pitchFamily="2" charset="2"/>
              <a:buChar char=""/>
            </a:pPr>
            <a:r>
              <a:rPr lang="en-AU" b="1" dirty="0"/>
              <a:t>Surveillance</a:t>
            </a:r>
            <a:r>
              <a:rPr lang="en-AU" dirty="0"/>
              <a:t>: Surveillance in the text mimics concepts of a panoptic society, with society being internalised into the control values of society. In Gilead, no one is trustworthy, as any member of society may be part of the secret police system; The Eye. Furthermore, the theme of surveillance is reinforced in the book, as the Handmaid’s are constantly watched in their ‘homes’, and are forced to spy on each other in public. </a:t>
            </a:r>
            <a:endParaRPr lang="en-AU" b="1" dirty="0"/>
          </a:p>
          <a:p>
            <a:pPr lvl="1">
              <a:buFont typeface="Wingdings" panose="05000000000000000000" pitchFamily="2" charset="2"/>
              <a:buChar char=""/>
            </a:pPr>
            <a:r>
              <a:rPr lang="en-AU" b="1" dirty="0"/>
              <a:t>Identity</a:t>
            </a:r>
            <a:r>
              <a:rPr lang="en-AU" dirty="0"/>
              <a:t>: In the </a:t>
            </a:r>
            <a:r>
              <a:rPr lang="en-AU" b="1" dirty="0"/>
              <a:t>Handmaid’s Tale</a:t>
            </a:r>
            <a:r>
              <a:rPr lang="en-AU" dirty="0"/>
              <a:t>, the identity of women is systematically categorised into legitimate and illegitimate. The legitimate women re those accepted by society, and thus have constrained function to which they must perform for men. The illegitimate women are those outcast in society; women of the colonies and illegal Jezebels are dehumanised, as their identity within society is deemed as illegitimate due to their infertility. </a:t>
            </a:r>
            <a:endParaRPr lang="en-AU" b="1" dirty="0"/>
          </a:p>
          <a:p>
            <a:pPr>
              <a:buFont typeface="Wingdings" panose="05000000000000000000" pitchFamily="2" charset="2"/>
              <a:buChar char=""/>
            </a:pPr>
            <a:r>
              <a:rPr lang="en-AU" b="1" dirty="0"/>
              <a:t>Context: </a:t>
            </a:r>
          </a:p>
          <a:p>
            <a:pPr lvl="1">
              <a:buFont typeface="Wingdings" panose="05000000000000000000" pitchFamily="2" charset="2"/>
              <a:buChar char=""/>
            </a:pPr>
            <a:r>
              <a:rPr lang="en-AU" sz="2100" b="1" dirty="0"/>
              <a:t>Iranian Revolution</a:t>
            </a:r>
            <a:r>
              <a:rPr lang="en-AU" sz="2100" dirty="0"/>
              <a:t>:</a:t>
            </a:r>
          </a:p>
          <a:p>
            <a:pPr lvl="2">
              <a:buFont typeface="Wingdings" panose="05000000000000000000" pitchFamily="2" charset="2"/>
              <a:buChar char=""/>
            </a:pPr>
            <a:r>
              <a:rPr lang="en-AU" sz="2100" dirty="0"/>
              <a:t>Revolution by Islamic fundamentalists; disgusted with society, the regime overthrew the Western ideals of democracy within the nation </a:t>
            </a:r>
          </a:p>
          <a:p>
            <a:pPr lvl="2">
              <a:buFont typeface="Wingdings" panose="05000000000000000000" pitchFamily="2" charset="2"/>
              <a:buChar char=""/>
            </a:pPr>
            <a:r>
              <a:rPr lang="en-AU" sz="2100" dirty="0"/>
              <a:t>Severe restrictions on women; loss of rights</a:t>
            </a:r>
          </a:p>
          <a:p>
            <a:pPr lvl="2">
              <a:buFont typeface="Wingdings" panose="05000000000000000000" pitchFamily="2" charset="2"/>
              <a:buChar char=""/>
            </a:pPr>
            <a:r>
              <a:rPr lang="en-AU" sz="2100" dirty="0"/>
              <a:t>Denied access to employment, education, hijab clothing restrictions enforced</a:t>
            </a:r>
          </a:p>
          <a:p>
            <a:pPr lvl="2">
              <a:buFont typeface="Wingdings" panose="05000000000000000000" pitchFamily="2" charset="2"/>
              <a:buChar char=""/>
            </a:pPr>
            <a:r>
              <a:rPr lang="en-AU" sz="2100" dirty="0"/>
              <a:t>Overnight, women lost civil freedoms previously enjoyed </a:t>
            </a:r>
          </a:p>
          <a:p>
            <a:pPr lvl="1">
              <a:buFont typeface="Wingdings" panose="05000000000000000000" pitchFamily="2" charset="2"/>
              <a:buChar char=""/>
            </a:pPr>
            <a:r>
              <a:rPr lang="en-AU" sz="2100" b="1" dirty="0"/>
              <a:t>Puritanism:</a:t>
            </a:r>
          </a:p>
          <a:p>
            <a:pPr lvl="2">
              <a:buFont typeface="Wingdings" panose="05000000000000000000" pitchFamily="2" charset="2"/>
              <a:buChar char=""/>
            </a:pPr>
            <a:r>
              <a:rPr lang="en-AU" sz="2100" dirty="0"/>
              <a:t>Strict Principles of English Protestants enforced on society during the reign of Oliver Cromwell</a:t>
            </a:r>
          </a:p>
          <a:p>
            <a:pPr lvl="2">
              <a:buFont typeface="Wingdings" panose="05000000000000000000" pitchFamily="2" charset="2"/>
              <a:buChar char=""/>
            </a:pPr>
            <a:r>
              <a:rPr lang="en-AU" sz="2100" dirty="0"/>
              <a:t>Simplify and regulate worship in Britain </a:t>
            </a:r>
          </a:p>
          <a:p>
            <a:pPr lvl="2">
              <a:buFont typeface="Wingdings" panose="05000000000000000000" pitchFamily="2" charset="2"/>
              <a:buChar char=""/>
            </a:pPr>
            <a:r>
              <a:rPr lang="en-AU" sz="2100" dirty="0"/>
              <a:t>Censorship of moral beliefs regarding self-indulgence and sex </a:t>
            </a:r>
          </a:p>
          <a:p>
            <a:pPr lvl="2">
              <a:buFont typeface="Wingdings" panose="05000000000000000000" pitchFamily="2" charset="2"/>
              <a:buChar char=""/>
            </a:pPr>
            <a:r>
              <a:rPr lang="en-AU" sz="2100" dirty="0"/>
              <a:t>People given names like ‘Serena Joy’  </a:t>
            </a:r>
          </a:p>
          <a:p>
            <a:pPr lvl="1">
              <a:buFont typeface="Wingdings" panose="05000000000000000000" pitchFamily="2" charset="2"/>
              <a:buChar char=""/>
            </a:pPr>
            <a:r>
              <a:rPr lang="en-AU" sz="2100" b="1" dirty="0"/>
              <a:t>Rise in Infertility </a:t>
            </a:r>
          </a:p>
          <a:p>
            <a:pPr lvl="2">
              <a:buFont typeface="Wingdings" panose="05000000000000000000" pitchFamily="2" charset="2"/>
              <a:buChar char=""/>
            </a:pPr>
            <a:r>
              <a:rPr lang="en-AU" sz="2100" dirty="0"/>
              <a:t>6% married women (approx. 1.5 million) infertile between 2006 and 2010 </a:t>
            </a:r>
          </a:p>
          <a:p>
            <a:pPr lvl="2">
              <a:buFont typeface="Wingdings" panose="05000000000000000000" pitchFamily="2" charset="2"/>
              <a:buChar char=""/>
            </a:pPr>
            <a:r>
              <a:rPr lang="en-AU" sz="2100" dirty="0"/>
              <a:t>Low infertility associated with increasing STIs (AIDs), birth control and abortions</a:t>
            </a:r>
          </a:p>
          <a:p>
            <a:pPr lvl="2">
              <a:buFont typeface="Wingdings" panose="05000000000000000000" pitchFamily="2" charset="2"/>
              <a:buChar char=""/>
            </a:pPr>
            <a:r>
              <a:rPr lang="en-AU" sz="2100" dirty="0"/>
              <a:t>Fears that nuclear output has also influenced falling fertility rates </a:t>
            </a:r>
          </a:p>
          <a:p>
            <a:pPr lvl="2">
              <a:buFont typeface="Wingdings" panose="05000000000000000000" pitchFamily="2" charset="2"/>
              <a:buChar char=""/>
            </a:pPr>
            <a:r>
              <a:rPr lang="en-AU" sz="2100" dirty="0"/>
              <a:t>IVF deemed immoral by religious fundamentalists </a:t>
            </a:r>
          </a:p>
          <a:p>
            <a:pPr>
              <a:buFont typeface="Wingdings" panose="05000000000000000000" pitchFamily="2" charset="2"/>
              <a:buChar char=""/>
            </a:pPr>
            <a:r>
              <a:rPr lang="en-AU" b="1" dirty="0"/>
              <a:t>Quotes: </a:t>
            </a:r>
          </a:p>
          <a:p>
            <a:pPr lvl="1">
              <a:buFont typeface="Wingdings" panose="05000000000000000000" pitchFamily="2" charset="2"/>
              <a:buChar char=""/>
            </a:pPr>
            <a:r>
              <a:rPr lang="en-AU" i="1" dirty="0">
                <a:highlight>
                  <a:srgbClr val="C0C0C0"/>
                </a:highlight>
              </a:rPr>
              <a:t>“Our big mistake was teaching them to read. We won’t make that mistake again</a:t>
            </a:r>
            <a:r>
              <a:rPr lang="en-AU" dirty="0">
                <a:highlight>
                  <a:srgbClr val="C0C0C0"/>
                </a:highlight>
              </a:rPr>
              <a:t>” (pg. )</a:t>
            </a:r>
          </a:p>
          <a:p>
            <a:pPr lvl="1">
              <a:buFont typeface="Wingdings" panose="05000000000000000000" pitchFamily="2" charset="2"/>
              <a:buChar char=""/>
            </a:pPr>
            <a:r>
              <a:rPr lang="en-AU" i="1" dirty="0">
                <a:highlight>
                  <a:srgbClr val="C0C0C0"/>
                </a:highlight>
              </a:rPr>
              <a:t>“Replaced the serial polygamy common in the pre-Gilead period with the older form of  simultaneous polygamy practises in the Old Testament</a:t>
            </a:r>
            <a:r>
              <a:rPr lang="en-AU" dirty="0">
                <a:highlight>
                  <a:srgbClr val="C0C0C0"/>
                </a:highlight>
              </a:rPr>
              <a:t>” (pg. 305) </a:t>
            </a:r>
          </a:p>
          <a:p>
            <a:pPr lvl="1">
              <a:buFont typeface="Wingdings" panose="05000000000000000000" pitchFamily="2" charset="2"/>
              <a:buChar char=""/>
            </a:pPr>
            <a:r>
              <a:rPr lang="en-AU" i="1" dirty="0">
                <a:highlight>
                  <a:srgbClr val="C0C0C0"/>
                </a:highlight>
              </a:rPr>
              <a:t>“There is more than one kind of freedom… Freedom to and freedom from</a:t>
            </a:r>
            <a:r>
              <a:rPr lang="en-AU" dirty="0">
                <a:highlight>
                  <a:srgbClr val="C0C0C0"/>
                </a:highlight>
              </a:rPr>
              <a:t>” (pg. 24) </a:t>
            </a:r>
          </a:p>
          <a:p>
            <a:pPr lvl="1">
              <a:buFont typeface="Wingdings" panose="05000000000000000000" pitchFamily="2" charset="2"/>
              <a:buChar char=""/>
            </a:pPr>
            <a:r>
              <a:rPr lang="en-AU" i="1" dirty="0">
                <a:highlight>
                  <a:srgbClr val="C0C0C0"/>
                </a:highlight>
              </a:rPr>
              <a:t>“ She doesn’t make speeches anymore. She has become speechless</a:t>
            </a:r>
            <a:r>
              <a:rPr lang="en-AU" dirty="0">
                <a:highlight>
                  <a:srgbClr val="C0C0C0"/>
                </a:highlight>
              </a:rPr>
              <a:t>” (pg. 46) </a:t>
            </a:r>
            <a:endParaRPr lang="en-AU" i="1" dirty="0">
              <a:highlight>
                <a:srgbClr val="C0C0C0"/>
              </a:highlight>
            </a:endParaRPr>
          </a:p>
          <a:p>
            <a:pPr lvl="1">
              <a:buFont typeface="Wingdings" panose="05000000000000000000" pitchFamily="2" charset="2"/>
              <a:buChar char=""/>
            </a:pPr>
            <a:endParaRPr lang="en-AU" i="1" dirty="0"/>
          </a:p>
        </p:txBody>
      </p:sp>
    </p:spTree>
    <p:extLst>
      <p:ext uri="{BB962C8B-B14F-4D97-AF65-F5344CB8AC3E}">
        <p14:creationId xmlns:p14="http://schemas.microsoft.com/office/powerpoint/2010/main" val="3398251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39"/>
            <a:ext cx="11732151" cy="6427303"/>
          </a:xfrm>
        </p:spPr>
        <p:txBody>
          <a:bodyPr numCol="3">
            <a:normAutofit fontScale="47500" lnSpcReduction="20000"/>
          </a:bodyPr>
          <a:lstStyle/>
          <a:p>
            <a:pPr>
              <a:buFont typeface="Wingdings" panose="05000000000000000000" pitchFamily="2" charset="2"/>
              <a:buChar char=""/>
            </a:pPr>
            <a:r>
              <a:rPr lang="en-AU" b="1" dirty="0"/>
              <a:t>Title: </a:t>
            </a:r>
            <a:r>
              <a:rPr lang="en-AU" dirty="0"/>
              <a:t>Brave New World </a:t>
            </a:r>
            <a:endParaRPr lang="en-AU" b="1" dirty="0"/>
          </a:p>
          <a:p>
            <a:pPr>
              <a:buFont typeface="Wingdings" panose="05000000000000000000" pitchFamily="2" charset="2"/>
              <a:buChar char=""/>
            </a:pPr>
            <a:r>
              <a:rPr lang="en-AU" b="1" dirty="0"/>
              <a:t>Author: </a:t>
            </a:r>
            <a:r>
              <a:rPr lang="en-AU" dirty="0"/>
              <a:t>Aldous Huxley(1932) </a:t>
            </a:r>
            <a:endParaRPr lang="en-AU" b="1" dirty="0"/>
          </a:p>
          <a:p>
            <a:pPr>
              <a:buFont typeface="Wingdings" panose="05000000000000000000" pitchFamily="2" charset="2"/>
              <a:buChar char=""/>
            </a:pPr>
            <a:r>
              <a:rPr lang="en-AU" b="1" dirty="0"/>
              <a:t>Genre: </a:t>
            </a:r>
            <a:r>
              <a:rPr lang="en-AU" dirty="0"/>
              <a:t>Dystopic fiction </a:t>
            </a:r>
            <a:endParaRPr lang="en-AU" b="1" dirty="0"/>
          </a:p>
          <a:p>
            <a:pPr>
              <a:buFont typeface="Wingdings" panose="05000000000000000000" pitchFamily="2" charset="2"/>
              <a:buChar char=""/>
            </a:pPr>
            <a:r>
              <a:rPr lang="en-AU" b="1" dirty="0"/>
              <a:t>Synopsis: </a:t>
            </a:r>
            <a:r>
              <a:rPr lang="en-AU" dirty="0"/>
              <a:t>Set in a futuristic London, 600 year after the release of Henry Ford’s death, humanity has become almost entirely industrialised, and as such, is completely controlled by few elitist in charge of the World State. Within the first chapter of the novel, Huxley describes the strict caste system controlling the genetic modification of foetuses. In a society which literally grows people, destiny and the freedom to chose ones identity is subverted, as society conditions and physically manipulates people in their standardised role in society.</a:t>
            </a:r>
            <a:endParaRPr lang="en-AU" b="1" dirty="0"/>
          </a:p>
          <a:p>
            <a:pPr>
              <a:buFont typeface="Wingdings" panose="05000000000000000000" pitchFamily="2" charset="2"/>
              <a:buChar char=""/>
            </a:pPr>
            <a:r>
              <a:rPr lang="en-AU" b="1" dirty="0"/>
              <a:t>Theorists: </a:t>
            </a:r>
          </a:p>
          <a:p>
            <a:pPr lvl="1">
              <a:buFont typeface="Wingdings" panose="05000000000000000000" pitchFamily="2" charset="2"/>
              <a:buChar char=""/>
            </a:pPr>
            <a:r>
              <a:rPr lang="en-AU" b="1" dirty="0"/>
              <a:t>Gratification Theory: </a:t>
            </a:r>
            <a:r>
              <a:rPr lang="en-AU" dirty="0"/>
              <a:t>The gratification theory refers to the commercial gratification of citizens resulting in a gradual degradation of morality</a:t>
            </a:r>
          </a:p>
          <a:p>
            <a:pPr lvl="2">
              <a:buFont typeface="Wingdings" panose="05000000000000000000" pitchFamily="2" charset="2"/>
              <a:buChar char=""/>
            </a:pPr>
            <a:r>
              <a:rPr lang="en-AU" sz="2100" dirty="0"/>
              <a:t>Within </a:t>
            </a:r>
            <a:r>
              <a:rPr lang="en-AU" sz="2100" b="1" dirty="0"/>
              <a:t>Brave New World</a:t>
            </a:r>
            <a:r>
              <a:rPr lang="en-AU" sz="2100" dirty="0"/>
              <a:t>, citizens re economically, physically and mentally gratified by the government, lulled into a state of complacency lacking moral ethics</a:t>
            </a:r>
          </a:p>
          <a:p>
            <a:pPr lvl="2">
              <a:buFont typeface="Wingdings" panose="05000000000000000000" pitchFamily="2" charset="2"/>
              <a:buChar char=""/>
            </a:pPr>
            <a:r>
              <a:rPr lang="en-AU" sz="2100" dirty="0"/>
              <a:t>Fears of gratification relate to the commercialisation of society, as companies seek to gratify all consumer needs to promote a consumeristic state</a:t>
            </a:r>
          </a:p>
          <a:p>
            <a:pPr lvl="2">
              <a:buFont typeface="Wingdings" panose="05000000000000000000" pitchFamily="2" charset="2"/>
              <a:buChar char=""/>
            </a:pPr>
            <a:r>
              <a:rPr lang="en-AU" sz="2100" dirty="0"/>
              <a:t>As such, freedoms and rights </a:t>
            </a:r>
            <a:r>
              <a:rPr lang="en-AU" dirty="0"/>
              <a:t>are subverted, as moral ethics lose their relativity within society. </a:t>
            </a:r>
            <a:r>
              <a:rPr lang="en-AU" b="1" dirty="0"/>
              <a:t> </a:t>
            </a:r>
          </a:p>
          <a:p>
            <a:pPr lvl="1">
              <a:buFont typeface="Wingdings" panose="05000000000000000000" pitchFamily="2" charset="2"/>
              <a:buChar char=""/>
            </a:pPr>
            <a:r>
              <a:rPr lang="en-AU" b="1" dirty="0"/>
              <a:t>Hedonism: </a:t>
            </a:r>
            <a:r>
              <a:rPr lang="en-AU" dirty="0"/>
              <a:t>The ethical position that pleasure is the ultimate goal and greatest good of life, and thus should be the central aim of all decisions made</a:t>
            </a:r>
          </a:p>
          <a:p>
            <a:pPr lvl="2">
              <a:buFont typeface="Wingdings" panose="05000000000000000000" pitchFamily="2" charset="2"/>
              <a:buChar char=""/>
            </a:pPr>
            <a:r>
              <a:rPr lang="en-AU" sz="2000" dirty="0"/>
              <a:t>Within </a:t>
            </a:r>
            <a:r>
              <a:rPr lang="en-AU" sz="2000" b="1" dirty="0"/>
              <a:t>Brave New World</a:t>
            </a:r>
            <a:r>
              <a:rPr lang="en-AU" sz="2000" dirty="0"/>
              <a:t>, pleasure is supported within society, however the hyperbolic emphasis upon pleasure degrades its value</a:t>
            </a:r>
          </a:p>
          <a:p>
            <a:pPr lvl="2">
              <a:buFont typeface="Wingdings" panose="05000000000000000000" pitchFamily="2" charset="2"/>
              <a:buChar char=""/>
            </a:pPr>
            <a:r>
              <a:rPr lang="en-AU" sz="2000" dirty="0"/>
              <a:t>Citizens subvert philosophical values because they are sexually and physically fulfilled, and have no reason to look between the scope of State control</a:t>
            </a:r>
          </a:p>
          <a:p>
            <a:pPr lvl="2">
              <a:buFont typeface="Wingdings" panose="05000000000000000000" pitchFamily="2" charset="2"/>
              <a:buChar char=""/>
            </a:pPr>
            <a:r>
              <a:rPr lang="en-AU" sz="2000" dirty="0"/>
              <a:t>The State’s power I reinforced by the complacency of citizens, who remain comfortable in their hedonistic lifestyle </a:t>
            </a:r>
          </a:p>
          <a:p>
            <a:pPr lvl="1">
              <a:buFont typeface="Wingdings" panose="05000000000000000000" pitchFamily="2" charset="2"/>
              <a:buChar char=""/>
            </a:pPr>
            <a:r>
              <a:rPr lang="en-AU" b="1" dirty="0"/>
              <a:t>Freud’s Psychosexual Development: </a:t>
            </a:r>
            <a:r>
              <a:rPr lang="en-AU" dirty="0"/>
              <a:t>The development of the human ego is dependant on the five stages of psychosexual development, as any unresolved issues during development may cause uncontrolled fixations and social issues. </a:t>
            </a:r>
          </a:p>
          <a:p>
            <a:pPr lvl="2">
              <a:buFont typeface="Wingdings" panose="05000000000000000000" pitchFamily="2" charset="2"/>
              <a:buChar char=""/>
            </a:pPr>
            <a:r>
              <a:rPr lang="en-AU" sz="2100" dirty="0"/>
              <a:t>As the sexual development of people within State society are disrupted in early childhood stages, the value of intimacy is lost in adulthood</a:t>
            </a:r>
          </a:p>
          <a:p>
            <a:pPr>
              <a:buFont typeface="Wingdings" panose="05000000000000000000" pitchFamily="2" charset="2"/>
              <a:buChar char=""/>
            </a:pPr>
            <a:r>
              <a:rPr lang="en-AU" b="1" dirty="0"/>
              <a:t>Conventions:</a:t>
            </a:r>
          </a:p>
          <a:p>
            <a:pPr lvl="1">
              <a:buFont typeface="Wingdings" panose="05000000000000000000" pitchFamily="2" charset="2"/>
              <a:buChar char=""/>
            </a:pPr>
            <a:r>
              <a:rPr lang="en-AU" b="1" dirty="0"/>
              <a:t>De-humanisation of development: </a:t>
            </a:r>
            <a:r>
              <a:rPr lang="en-AU" dirty="0"/>
              <a:t>One of the most prominent conventions used within the extract is the explicit degradation of human individuality. Reflected in the setting of the text, the harvesting of foetuses and literal growing humans demeans the values of life and individuality. As each person is literally harvested and genetically modified to fit the class structure of society, </a:t>
            </a:r>
            <a:r>
              <a:rPr lang="en-AU" b="1" dirty="0"/>
              <a:t>Brave New World</a:t>
            </a:r>
            <a:r>
              <a:rPr lang="en-AU" dirty="0"/>
              <a:t> criticises the stream lining of society, constructed through the shocking degradation of live-values. </a:t>
            </a:r>
          </a:p>
          <a:p>
            <a:pPr lvl="1">
              <a:buFont typeface="Wingdings" panose="05000000000000000000" pitchFamily="2" charset="2"/>
              <a:buChar char=""/>
            </a:pPr>
            <a:r>
              <a:rPr lang="en-AU" b="1" dirty="0"/>
              <a:t>Numerical lexicon: </a:t>
            </a:r>
            <a:r>
              <a:rPr lang="en-AU" dirty="0"/>
              <a:t>The use of numerical date integrated within the text highlights the de-humanised nature of </a:t>
            </a:r>
            <a:r>
              <a:rPr lang="en-AU" b="1" dirty="0"/>
              <a:t>Brave New World</a:t>
            </a:r>
            <a:r>
              <a:rPr lang="en-AU" dirty="0"/>
              <a:t>’s society. Through a multitude of figures, the text highlights society’s privileging of numbers and statistics over human experiences. Thus, the identity of citizens is demeaned to a mere number. This reinforces the oppressive nature of society, questioning the values of hedonistic consumerism supported within the World State. </a:t>
            </a:r>
          </a:p>
          <a:p>
            <a:pPr lvl="1">
              <a:buFont typeface="Wingdings" panose="05000000000000000000" pitchFamily="2" charset="2"/>
              <a:buChar char=""/>
            </a:pPr>
            <a:r>
              <a:rPr lang="en-AU" b="1" dirty="0"/>
              <a:t>Neologism: </a:t>
            </a:r>
            <a:r>
              <a:rPr lang="en-AU" dirty="0"/>
              <a:t>In the text, neologism is used through terms such as ‘</a:t>
            </a:r>
            <a:r>
              <a:rPr lang="en-AU" dirty="0" err="1"/>
              <a:t>boskified</a:t>
            </a:r>
            <a:r>
              <a:rPr lang="en-AU" dirty="0"/>
              <a:t>’, demonstrating the foreign and frightening nature of society. Through including words of no contemporary meaning, Huxley constructs a future completely foreign, and thus warns of exactly how divergent society may be. Serving as a warning against the consumeristic and hedonistic attitudes of society, Huxley communicates that the hedonistic attitudes adopted after the first world war, and Great Depression are the worrying predecessors to a foreign and unimaginable future. </a:t>
            </a:r>
            <a:endParaRPr lang="en-AU" b="1" dirty="0"/>
          </a:p>
          <a:p>
            <a:pPr>
              <a:buFont typeface="Wingdings" panose="05000000000000000000" pitchFamily="2" charset="2"/>
              <a:buChar char=""/>
            </a:pPr>
            <a:r>
              <a:rPr lang="en-AU" b="1" dirty="0"/>
              <a:t>Themes:</a:t>
            </a:r>
          </a:p>
          <a:p>
            <a:pPr lvl="1">
              <a:buFont typeface="Wingdings" panose="05000000000000000000" pitchFamily="2" charset="2"/>
              <a:buChar char=""/>
            </a:pPr>
            <a:r>
              <a:rPr lang="en-AU" b="1" dirty="0"/>
              <a:t>Class</a:t>
            </a:r>
            <a:r>
              <a:rPr lang="en-AU" dirty="0"/>
              <a:t>: Within the text, class is criticised, as people are systematically categorised according to their genetic statute, which is controlled by the dominant Party. Thus, people are classed and treated accordingly with those of lower class (Deltas ad Epsilons) are forced to commit to suffering in the occupations dismissed by society. Those outside the typical class system are considered ‘Savage’ or unhuman, and are oppressed by the covert tyranny of the Party. Limitation of literature and knowledge to lower classes, further reinforce class oppression, seen as a theme within the novel. </a:t>
            </a:r>
            <a:endParaRPr lang="en-AU" b="1" dirty="0"/>
          </a:p>
          <a:p>
            <a:pPr lvl="1">
              <a:buFont typeface="Wingdings" panose="05000000000000000000" pitchFamily="2" charset="2"/>
              <a:buChar char=""/>
            </a:pPr>
            <a:r>
              <a:rPr lang="en-AU" b="1" dirty="0"/>
              <a:t>Commodification</a:t>
            </a:r>
            <a:r>
              <a:rPr lang="en-AU" dirty="0"/>
              <a:t>: Commodification refers to the treatment of humankind as nothing more than a resource commodity. In </a:t>
            </a:r>
            <a:r>
              <a:rPr lang="en-AU" b="1" dirty="0"/>
              <a:t>Brave New World</a:t>
            </a:r>
            <a:r>
              <a:rPr lang="en-AU" dirty="0"/>
              <a:t>, the value of humanity is based upon their abilities to fulfilled expected social roles, as the provision and gratification of society leave the population complacent within their limited position. Thus, humanise are commodified allegedly, to maintain the social stability of humankind, however, as revealed by the World Controller, this oppression of the population allows to the retention f power amidst the dominant elite. With people treated as a resource rather than a human, the moral direction of society is questioned. </a:t>
            </a:r>
            <a:endParaRPr lang="en-AU" b="1" dirty="0"/>
          </a:p>
          <a:p>
            <a:pPr lvl="1">
              <a:buFont typeface="Wingdings" panose="05000000000000000000" pitchFamily="2" charset="2"/>
              <a:buChar char=""/>
            </a:pPr>
            <a:r>
              <a:rPr lang="en-AU" b="1" dirty="0"/>
              <a:t>Genetic Modification</a:t>
            </a:r>
            <a:r>
              <a:rPr lang="en-AU" dirty="0"/>
              <a:t>: Genetic modification is a generic dystopian theme constructed within the text. As embryos are starved of oxygen, they are genetically modified to become lesser human beings, raising moral questions to the values of society in </a:t>
            </a:r>
            <a:r>
              <a:rPr lang="en-AU" b="1" dirty="0"/>
              <a:t>Brave New World</a:t>
            </a:r>
            <a:r>
              <a:rPr lang="en-AU" dirty="0"/>
              <a:t>. The genetic modification, reinforced later by development conditioning establishes a complacent population, and therefore warns readers of a future in which humanity remains complacent within their position of power, at the cost of subverted minorities, who remain trapped in their oppression. </a:t>
            </a:r>
            <a:endParaRPr lang="en-AU" b="1" dirty="0"/>
          </a:p>
          <a:p>
            <a:pPr>
              <a:buFont typeface="Wingdings" panose="05000000000000000000" pitchFamily="2" charset="2"/>
              <a:buChar char=""/>
            </a:pPr>
            <a:r>
              <a:rPr lang="en-AU" b="1" dirty="0"/>
              <a:t>Context: </a:t>
            </a:r>
          </a:p>
          <a:p>
            <a:pPr lvl="1">
              <a:buFont typeface="Wingdings" panose="05000000000000000000" pitchFamily="2" charset="2"/>
              <a:buChar char=""/>
            </a:pPr>
            <a:r>
              <a:rPr lang="en-AU" b="1" dirty="0"/>
              <a:t>Mass Production </a:t>
            </a:r>
          </a:p>
          <a:p>
            <a:pPr lvl="2">
              <a:buFont typeface="Wingdings" panose="05000000000000000000" pitchFamily="2" charset="2"/>
              <a:buChar char=""/>
            </a:pPr>
            <a:r>
              <a:rPr lang="en-AU" sz="2100" dirty="0"/>
              <a:t>During the 1930s, Ford’ T Model came to represent the American Dream; stream-lining and living a hedonistic life style after the horrors experienced in World War One</a:t>
            </a:r>
          </a:p>
          <a:p>
            <a:pPr lvl="2">
              <a:buFont typeface="Wingdings" panose="05000000000000000000" pitchFamily="2" charset="2"/>
              <a:buChar char=""/>
            </a:pPr>
            <a:r>
              <a:rPr lang="en-AU" sz="2100" dirty="0"/>
              <a:t>Became the prime example of producing standardised products to be consumed by the capitalistic market</a:t>
            </a:r>
          </a:p>
          <a:p>
            <a:pPr lvl="2">
              <a:buFont typeface="Wingdings" panose="05000000000000000000" pitchFamily="2" charset="2"/>
              <a:buChar char=""/>
            </a:pPr>
            <a:r>
              <a:rPr lang="en-AU" sz="2100" dirty="0"/>
              <a:t>The development of the assembly line and conveyor belt was introduced by Ford, making mass production much easier </a:t>
            </a:r>
          </a:p>
          <a:p>
            <a:pPr lvl="2">
              <a:buFont typeface="Wingdings" panose="05000000000000000000" pitchFamily="2" charset="2"/>
              <a:buChar char=""/>
            </a:pPr>
            <a:r>
              <a:rPr lang="en-AU" sz="2100" dirty="0"/>
              <a:t>Popularised in the 1930’s ad theoretically </a:t>
            </a:r>
            <a:r>
              <a:rPr lang="en-AU" dirty="0"/>
              <a:t>applied to biologic processes in </a:t>
            </a:r>
            <a:r>
              <a:rPr lang="en-AU" b="1" dirty="0"/>
              <a:t>Brave New World. </a:t>
            </a:r>
          </a:p>
          <a:p>
            <a:pPr lvl="1">
              <a:buFont typeface="Wingdings" panose="05000000000000000000" pitchFamily="2" charset="2"/>
              <a:buChar char=""/>
            </a:pPr>
            <a:r>
              <a:rPr lang="en-AU" b="1" dirty="0"/>
              <a:t>Eugenics</a:t>
            </a:r>
          </a:p>
          <a:p>
            <a:pPr lvl="2">
              <a:buFont typeface="Wingdings" panose="05000000000000000000" pitchFamily="2" charset="2"/>
              <a:buChar char=""/>
            </a:pPr>
            <a:r>
              <a:rPr lang="en-AU" sz="2100" dirty="0"/>
              <a:t>Prominent studies into genetics was used as justification within the Age of Imperialism</a:t>
            </a:r>
          </a:p>
          <a:p>
            <a:pPr lvl="2">
              <a:buFont typeface="Wingdings" panose="05000000000000000000" pitchFamily="2" charset="2"/>
              <a:buChar char=""/>
            </a:pPr>
            <a:r>
              <a:rPr lang="en-AU" sz="2100" dirty="0"/>
              <a:t>Term coined by Francis Galton, who applied Darwin’s theories of evolution to anthropological studies</a:t>
            </a:r>
          </a:p>
          <a:p>
            <a:pPr lvl="2">
              <a:buFont typeface="Wingdings" panose="05000000000000000000" pitchFamily="2" charset="2"/>
              <a:buChar char=""/>
            </a:pPr>
            <a:r>
              <a:rPr lang="en-AU" sz="2100" dirty="0"/>
              <a:t>People classed based upon their genetics and phenetics characteristics </a:t>
            </a:r>
          </a:p>
          <a:p>
            <a:pPr lvl="2">
              <a:buFont typeface="Wingdings" panose="05000000000000000000" pitchFamily="2" charset="2"/>
              <a:buChar char=""/>
            </a:pPr>
            <a:r>
              <a:rPr lang="en-AU" sz="2100" dirty="0"/>
              <a:t>Genetic modification only applied to plants at this stage; Mendel’s Pea Experiment  </a:t>
            </a:r>
          </a:p>
          <a:p>
            <a:pPr lvl="2">
              <a:buFont typeface="Wingdings" panose="05000000000000000000" pitchFamily="2" charset="2"/>
              <a:buChar char=""/>
            </a:pPr>
            <a:r>
              <a:rPr lang="en-AU" sz="2100" dirty="0"/>
              <a:t>Hypothesised that artificial selection  could genetically breed out particular genetic traits</a:t>
            </a:r>
          </a:p>
          <a:p>
            <a:pPr lvl="2">
              <a:buFont typeface="Wingdings" panose="05000000000000000000" pitchFamily="2" charset="2"/>
              <a:buChar char=""/>
            </a:pPr>
            <a:endParaRPr lang="en-AU" dirty="0"/>
          </a:p>
          <a:p>
            <a:pPr lvl="1">
              <a:buFont typeface="Wingdings" panose="05000000000000000000" pitchFamily="2" charset="2"/>
              <a:buChar char=""/>
            </a:pPr>
            <a:r>
              <a:rPr lang="en-AU" b="1" dirty="0"/>
              <a:t>Age of Imperialism </a:t>
            </a:r>
          </a:p>
          <a:p>
            <a:pPr lvl="2">
              <a:buFont typeface="Wingdings" panose="05000000000000000000" pitchFamily="2" charset="2"/>
              <a:buChar char=""/>
            </a:pPr>
            <a:r>
              <a:rPr lang="en-AU" sz="2100" dirty="0"/>
              <a:t>The ‘White Man’s Burden’, as Europeans believed it their Christian duty to colonise Savages</a:t>
            </a:r>
          </a:p>
          <a:p>
            <a:pPr lvl="2">
              <a:buFont typeface="Wingdings" panose="05000000000000000000" pitchFamily="2" charset="2"/>
              <a:buChar char=""/>
            </a:pPr>
            <a:r>
              <a:rPr lang="en-AU" sz="2100" dirty="0"/>
              <a:t>As seen in the novel, John the Savage is brought to London for selfish and power-hungry reasons; reflect the nature in which indigenous cultures were exploited by Europeans </a:t>
            </a:r>
          </a:p>
          <a:p>
            <a:pPr>
              <a:buFont typeface="Wingdings" panose="05000000000000000000" pitchFamily="2" charset="2"/>
              <a:buChar char=""/>
            </a:pPr>
            <a:r>
              <a:rPr lang="en-AU" b="1" dirty="0"/>
              <a:t>Quotes:  </a:t>
            </a:r>
          </a:p>
          <a:p>
            <a:pPr lvl="1">
              <a:buFont typeface="Wingdings" panose="05000000000000000000" pitchFamily="2" charset="2"/>
              <a:buChar char=""/>
            </a:pPr>
            <a:r>
              <a:rPr lang="en-AU" i="1" dirty="0">
                <a:highlight>
                  <a:srgbClr val="C0C0C0"/>
                </a:highlight>
              </a:rPr>
              <a:t>“That is the secret of happiness and virtue- liking what you've got to do</a:t>
            </a:r>
            <a:r>
              <a:rPr lang="en-AU" dirty="0">
                <a:highlight>
                  <a:srgbClr val="C0C0C0"/>
                </a:highlight>
              </a:rPr>
              <a:t>” </a:t>
            </a:r>
          </a:p>
          <a:p>
            <a:pPr lvl="1">
              <a:buFont typeface="Wingdings" panose="05000000000000000000" pitchFamily="2" charset="2"/>
              <a:buChar char=""/>
            </a:pPr>
            <a:r>
              <a:rPr lang="en-AU" dirty="0">
                <a:highlight>
                  <a:srgbClr val="C0C0C0"/>
                </a:highlight>
              </a:rPr>
              <a:t>“</a:t>
            </a:r>
            <a:r>
              <a:rPr lang="en-AU" i="1" dirty="0">
                <a:highlight>
                  <a:srgbClr val="C0C0C0"/>
                </a:highlight>
              </a:rPr>
              <a:t>Community, Identity, Stability. Grand words</a:t>
            </a:r>
            <a:r>
              <a:rPr lang="en-AU" dirty="0">
                <a:highlight>
                  <a:srgbClr val="C0C0C0"/>
                </a:highlight>
              </a:rPr>
              <a:t>” </a:t>
            </a:r>
          </a:p>
          <a:p>
            <a:pPr lvl="1">
              <a:buFont typeface="Wingdings" panose="05000000000000000000" pitchFamily="2" charset="2"/>
              <a:buChar char=""/>
            </a:pPr>
            <a:r>
              <a:rPr lang="en-AU" i="1" dirty="0">
                <a:highlight>
                  <a:srgbClr val="C0C0C0"/>
                </a:highlight>
              </a:rPr>
              <a:t>“Out f the realm of mere slavish imitation f nature into the much more interesting world of human invention</a:t>
            </a:r>
            <a:r>
              <a:rPr lang="en-AU" dirty="0">
                <a:highlight>
                  <a:srgbClr val="C0C0C0"/>
                </a:highlight>
              </a:rPr>
              <a:t>” </a:t>
            </a:r>
          </a:p>
          <a:p>
            <a:pPr lvl="1">
              <a:buFont typeface="Wingdings" panose="05000000000000000000" pitchFamily="2" charset="2"/>
              <a:buChar char=""/>
            </a:pPr>
            <a:r>
              <a:rPr lang="en-AU" i="1" dirty="0">
                <a:highlight>
                  <a:srgbClr val="C0C0C0"/>
                </a:highlight>
              </a:rPr>
              <a:t>“Making people like their unescapable social destiny”</a:t>
            </a:r>
          </a:p>
        </p:txBody>
      </p:sp>
    </p:spTree>
    <p:extLst>
      <p:ext uri="{BB962C8B-B14F-4D97-AF65-F5344CB8AC3E}">
        <p14:creationId xmlns:p14="http://schemas.microsoft.com/office/powerpoint/2010/main" val="919317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39"/>
            <a:ext cx="11732151" cy="6427303"/>
          </a:xfrm>
        </p:spPr>
        <p:txBody>
          <a:bodyPr numCol="3">
            <a:normAutofit fontScale="55000" lnSpcReduction="20000"/>
          </a:bodyPr>
          <a:lstStyle/>
          <a:p>
            <a:pPr>
              <a:buFont typeface="Wingdings" panose="05000000000000000000" pitchFamily="2" charset="2"/>
              <a:buChar char=""/>
            </a:pPr>
            <a:r>
              <a:rPr lang="en-AU" b="1" dirty="0"/>
              <a:t>Title: </a:t>
            </a:r>
            <a:r>
              <a:rPr lang="en-AU" dirty="0"/>
              <a:t>The Pedestrian </a:t>
            </a:r>
            <a:endParaRPr lang="en-AU" b="1" dirty="0"/>
          </a:p>
          <a:p>
            <a:pPr>
              <a:buFont typeface="Wingdings" panose="05000000000000000000" pitchFamily="2" charset="2"/>
              <a:buChar char=""/>
            </a:pPr>
            <a:r>
              <a:rPr lang="en-AU" b="1" dirty="0"/>
              <a:t>Author: </a:t>
            </a:r>
            <a:r>
              <a:rPr lang="en-AU" dirty="0"/>
              <a:t>Ray Bradbury (1951) </a:t>
            </a:r>
            <a:endParaRPr lang="en-AU" b="1" dirty="0"/>
          </a:p>
          <a:p>
            <a:pPr>
              <a:buFont typeface="Wingdings" panose="05000000000000000000" pitchFamily="2" charset="2"/>
              <a:buChar char=""/>
            </a:pPr>
            <a:r>
              <a:rPr lang="en-AU" b="1" dirty="0"/>
              <a:t>Genre: </a:t>
            </a:r>
            <a:r>
              <a:rPr lang="en-AU" dirty="0"/>
              <a:t>Dystopic fiction </a:t>
            </a:r>
            <a:endParaRPr lang="en-AU" b="1" dirty="0"/>
          </a:p>
          <a:p>
            <a:pPr>
              <a:buFont typeface="Wingdings" panose="05000000000000000000" pitchFamily="2" charset="2"/>
              <a:buChar char=""/>
            </a:pPr>
            <a:r>
              <a:rPr lang="en-AU" b="1" dirty="0"/>
              <a:t>Synopsis: </a:t>
            </a:r>
            <a:r>
              <a:rPr lang="en-AU" dirty="0"/>
              <a:t>Within the short story </a:t>
            </a:r>
            <a:r>
              <a:rPr lang="en-AU" b="1" dirty="0"/>
              <a:t>The Pedestrian</a:t>
            </a:r>
            <a:r>
              <a:rPr lang="en-AU" dirty="0"/>
              <a:t>, Bradbury offers a cautionary glance into 2053, where the protagonist, Leonard Med, goes for solitary walks in the evenings. Unmarried and classified as unemployed, Mr Mead is the only pedestrian living in the vast metropoles, atypical from the majority of society who spend evenings enslaved to the television. One particular evening, he is stopped by the only remaining city police car, and questioned about his life. Unsatisfied with his answers, the automated car transports Mead to a psychiatric centre, despite there being nothing wrong with him. </a:t>
            </a:r>
            <a:endParaRPr lang="en-AU" b="1" dirty="0"/>
          </a:p>
          <a:p>
            <a:pPr>
              <a:buFont typeface="Wingdings" panose="05000000000000000000" pitchFamily="2" charset="2"/>
              <a:buChar char=""/>
            </a:pPr>
            <a:r>
              <a:rPr lang="en-AU" b="1" dirty="0"/>
              <a:t>Theorists: </a:t>
            </a:r>
          </a:p>
          <a:p>
            <a:pPr lvl="1">
              <a:buFont typeface="Wingdings" panose="05000000000000000000" pitchFamily="2" charset="2"/>
              <a:buChar char=""/>
            </a:pPr>
            <a:r>
              <a:rPr lang="en-AU" b="1" dirty="0"/>
              <a:t>McCarthyism</a:t>
            </a:r>
            <a:r>
              <a:rPr lang="en-AU" dirty="0"/>
              <a:t>: Prevalent in the 1950’s during the age of Cold War intrigue, McCarthyism was a social fear of alternative activities un-authorised by the government </a:t>
            </a:r>
          </a:p>
          <a:p>
            <a:pPr lvl="2">
              <a:buFont typeface="Wingdings" panose="05000000000000000000" pitchFamily="2" charset="2"/>
              <a:buChar char=""/>
            </a:pPr>
            <a:r>
              <a:rPr lang="en-AU" dirty="0"/>
              <a:t>A manifestation of Cold War fears, McCarthyism resulted in the alienation of individuality </a:t>
            </a:r>
          </a:p>
          <a:p>
            <a:pPr lvl="2">
              <a:buFont typeface="Wingdings" panose="05000000000000000000" pitchFamily="2" charset="2"/>
              <a:buChar char=""/>
            </a:pPr>
            <a:r>
              <a:rPr lang="en-AU" dirty="0"/>
              <a:t>Public hysteria used McCarthyism to seek scape-goats embroiled with ‘Soviet Espionage’</a:t>
            </a:r>
          </a:p>
          <a:p>
            <a:pPr lvl="2">
              <a:buFont typeface="Wingdings" panose="05000000000000000000" pitchFamily="2" charset="2"/>
              <a:buChar char=""/>
            </a:pPr>
            <a:r>
              <a:rPr lang="en-AU" dirty="0"/>
              <a:t>McCarthy himself was a prominent t American politician, who’s drastic anti-communist view were largely accepted in society</a:t>
            </a:r>
          </a:p>
          <a:p>
            <a:pPr lvl="2">
              <a:buFont typeface="Wingdings" panose="05000000000000000000" pitchFamily="2" charset="2"/>
              <a:buChar char=""/>
            </a:pPr>
            <a:r>
              <a:rPr lang="en-AU" dirty="0"/>
              <a:t>Encouraged the reporting of neighbours, facilitating a society of suspicion </a:t>
            </a:r>
          </a:p>
          <a:p>
            <a:pPr>
              <a:buFont typeface="Wingdings" panose="05000000000000000000" pitchFamily="2" charset="2"/>
              <a:buChar char=""/>
            </a:pPr>
            <a:r>
              <a:rPr lang="en-AU" b="1" dirty="0"/>
              <a:t>Conventions:</a:t>
            </a:r>
          </a:p>
          <a:p>
            <a:pPr lvl="1">
              <a:buFont typeface="Wingdings" panose="05000000000000000000" pitchFamily="2" charset="2"/>
              <a:buChar char=""/>
            </a:pPr>
            <a:r>
              <a:rPr lang="en-AU" b="1" dirty="0"/>
              <a:t>Juxtaposition of natural and concrete setting</a:t>
            </a:r>
            <a:r>
              <a:rPr lang="en-AU" dirty="0"/>
              <a:t>: Within </a:t>
            </a:r>
            <a:r>
              <a:rPr lang="en-AU" b="1" dirty="0"/>
              <a:t>The Pedestrian</a:t>
            </a:r>
            <a:r>
              <a:rPr lang="en-AU" dirty="0"/>
              <a:t>, the juxtaposition between the natural and concrete literally and symbolically reinforces a criticism of urbanised conformity. Within the concrete city, all individuality is subverted, as the people continue to conform to social expectations; going to work, coming home and watching television. On Mead’s walks, he notices the natural reclamation of the concrete landscape, as the natural flowers and grasses begin to overtake the concrete paths. This is symbolic of the natural individuality Mead represents, thus communicating that the natural individuality of human nature will over-take the oppressive of a stagnant society. </a:t>
            </a:r>
            <a:endParaRPr lang="en-AU" b="1" dirty="0"/>
          </a:p>
          <a:p>
            <a:pPr lvl="1">
              <a:buFont typeface="Wingdings" panose="05000000000000000000" pitchFamily="2" charset="2"/>
              <a:buChar char=""/>
            </a:pPr>
            <a:r>
              <a:rPr lang="en-AU" b="1" dirty="0"/>
              <a:t>Symbolism of Light</a:t>
            </a:r>
            <a:r>
              <a:rPr lang="en-AU" dirty="0"/>
              <a:t>: The symbolism of light within the text constructs the idea of Mead’s identity within society. Through the binary opposition between Mead’s lit house, and the darkness of his neighbour, Mead’s residence symbolises his difference within society, easily identifiable and there punished for his non-conformity. Literarily, connotations of light symbolise enlightenment and knowledge, reinforcing Mead’s stance against the corruption of technology, privileging him as knowledgeable against the conformity of the government; however, this non-conformity is punished, thereby criticising the representation of society within the story. </a:t>
            </a:r>
            <a:endParaRPr lang="en-AU" b="1" dirty="0"/>
          </a:p>
          <a:p>
            <a:pPr lvl="1">
              <a:buFont typeface="Wingdings" panose="05000000000000000000" pitchFamily="2" charset="2"/>
              <a:buChar char=""/>
            </a:pPr>
            <a:r>
              <a:rPr lang="en-AU" b="1" dirty="0"/>
              <a:t>Characterisation of Mr Mead:</a:t>
            </a:r>
            <a:r>
              <a:rPr lang="en-AU" dirty="0"/>
              <a:t> Within a context of production, Mr Mead is characterised as a typical 1950’s man. During this context, evening walks were a popular past time, and Mr Mead represents a typical 1950’s citizen. Thus, the short story is successful in gartering a shocked response within the context of production; the audience is lead to question the values of society, as they become aware of how normality may be subverted within the future. </a:t>
            </a:r>
          </a:p>
          <a:p>
            <a:pPr>
              <a:buFont typeface="Wingdings" panose="05000000000000000000" pitchFamily="2" charset="2"/>
              <a:buChar char=""/>
            </a:pPr>
            <a:r>
              <a:rPr lang="en-AU" b="1" dirty="0"/>
              <a:t>Themes:</a:t>
            </a:r>
          </a:p>
          <a:p>
            <a:pPr lvl="1">
              <a:buFont typeface="Wingdings" panose="05000000000000000000" pitchFamily="2" charset="2"/>
              <a:buChar char=""/>
            </a:pPr>
            <a:r>
              <a:rPr lang="en-AU" b="1" dirty="0"/>
              <a:t>Break down of Society</a:t>
            </a:r>
            <a:r>
              <a:rPr lang="en-AU" dirty="0"/>
              <a:t>: The break down of society within the text is a key theme which governs the warning tone constructed by Bradbury. Describing a society in which the population remain complacently ensnared by their television sets, Bradbury argues that the complacency of society leads to the fundamental break down of morality. When Mr Mead is unfairly arrested, there is no ability for protest, thus depicting a broken dystopic society which is characteristically undemocratic, decaying in moral standing. </a:t>
            </a:r>
            <a:r>
              <a:rPr lang="en-AU" b="1" dirty="0"/>
              <a:t> </a:t>
            </a:r>
          </a:p>
          <a:p>
            <a:pPr lvl="1">
              <a:buFont typeface="Wingdings" panose="05000000000000000000" pitchFamily="2" charset="2"/>
              <a:buChar char=""/>
            </a:pPr>
            <a:r>
              <a:rPr lang="en-AU" b="1" dirty="0"/>
              <a:t>Criticism of Technology</a:t>
            </a:r>
            <a:r>
              <a:rPr lang="en-AU" dirty="0"/>
              <a:t>: Represented by the automatic police car and the ubiquitous televisions sets, technology is criticised by Bradbury within the text, as these facilitate the decay of society. The ironic personification of the police car and the entrapping nature of television reinforce this criticism, as both technological devices are representing as oppressive in nature.. </a:t>
            </a:r>
            <a:endParaRPr lang="en-AU" b="1" dirty="0"/>
          </a:p>
          <a:p>
            <a:pPr lvl="1">
              <a:buFont typeface="Wingdings" panose="05000000000000000000" pitchFamily="2" charset="2"/>
              <a:buChar char=""/>
            </a:pPr>
            <a:r>
              <a:rPr lang="en-AU" b="1" dirty="0"/>
              <a:t>Individuality</a:t>
            </a:r>
            <a:r>
              <a:rPr lang="en-AU" dirty="0"/>
              <a:t>: In the text, individuality is questioned, as Bradbury utilises the text as a warning of dystopic society. Within the text, individuality is subverted, demonstrated by Mr Mead’s imprisonment for participating in activities (walking) uncontrolled by the bureaucracy. Thus, the text highlights the threat to individuality, if a technologically dependant and oppressive society was allowed to develop. </a:t>
            </a:r>
            <a:endParaRPr lang="en-AU" b="1" dirty="0"/>
          </a:p>
          <a:p>
            <a:pPr>
              <a:buFont typeface="Wingdings" panose="05000000000000000000" pitchFamily="2" charset="2"/>
              <a:buChar char=""/>
            </a:pPr>
            <a:r>
              <a:rPr lang="en-AU" b="1" dirty="0"/>
              <a:t>Context: </a:t>
            </a:r>
          </a:p>
          <a:p>
            <a:pPr lvl="1">
              <a:buFont typeface="Wingdings" panose="05000000000000000000" pitchFamily="2" charset="2"/>
              <a:buChar char=""/>
            </a:pPr>
            <a:r>
              <a:rPr lang="en-AU" b="1" dirty="0"/>
              <a:t>Formation of the CIA</a:t>
            </a:r>
          </a:p>
          <a:p>
            <a:pPr lvl="2">
              <a:buFont typeface="Wingdings" panose="05000000000000000000" pitchFamily="2" charset="2"/>
              <a:buChar char=""/>
            </a:pPr>
            <a:r>
              <a:rPr lang="en-AU" dirty="0"/>
              <a:t>During the Cold War, the threat od Communism prompted President Truman to increase internal intelligence</a:t>
            </a:r>
          </a:p>
          <a:p>
            <a:pPr lvl="2">
              <a:buFont typeface="Wingdings" panose="05000000000000000000" pitchFamily="2" charset="2"/>
              <a:buChar char=""/>
            </a:pPr>
            <a:r>
              <a:rPr lang="en-AU" dirty="0"/>
              <a:t>Attempt to combat threat of Soviet espionage</a:t>
            </a:r>
          </a:p>
          <a:p>
            <a:pPr lvl="2">
              <a:buFont typeface="Wingdings" panose="05000000000000000000" pitchFamily="2" charset="2"/>
              <a:buChar char=""/>
            </a:pPr>
            <a:r>
              <a:rPr lang="en-AU" dirty="0"/>
              <a:t>Need for centralised intelligence agency resulted in the formation of the CIA</a:t>
            </a:r>
          </a:p>
          <a:p>
            <a:pPr lvl="2">
              <a:buFont typeface="Wingdings" panose="05000000000000000000" pitchFamily="2" charset="2"/>
              <a:buChar char=""/>
            </a:pPr>
            <a:r>
              <a:rPr lang="en-AU" dirty="0"/>
              <a:t>Purpose to provide strategic warning and conduct clandestine investigations </a:t>
            </a:r>
          </a:p>
          <a:p>
            <a:pPr lvl="1">
              <a:buFont typeface="Wingdings" panose="05000000000000000000" pitchFamily="2" charset="2"/>
              <a:buChar char=""/>
            </a:pPr>
            <a:r>
              <a:rPr lang="en-AU" b="1" dirty="0"/>
              <a:t>Lavender Scare </a:t>
            </a:r>
          </a:p>
          <a:p>
            <a:pPr lvl="2">
              <a:buFont typeface="Wingdings" panose="05000000000000000000" pitchFamily="2" charset="2"/>
              <a:buChar char=""/>
            </a:pPr>
            <a:r>
              <a:rPr lang="en-AU" dirty="0"/>
              <a:t>A result of 1950’s homophobia </a:t>
            </a:r>
          </a:p>
          <a:p>
            <a:pPr lvl="2">
              <a:buFont typeface="Wingdings" panose="05000000000000000000" pitchFamily="2" charset="2"/>
              <a:buChar char=""/>
            </a:pPr>
            <a:r>
              <a:rPr lang="en-AU" dirty="0"/>
              <a:t>The expectation of wife and heath subverted the homosexuality of citizens during the 1950’s</a:t>
            </a:r>
          </a:p>
          <a:p>
            <a:pPr lvl="2">
              <a:buFont typeface="Wingdings" panose="05000000000000000000" pitchFamily="2" charset="2"/>
              <a:buChar char=""/>
            </a:pPr>
            <a:r>
              <a:rPr lang="en-AU" dirty="0"/>
              <a:t>Homosexuality was repressed in society, as it countered many world policies to re-populate after the devastation of Word War 2</a:t>
            </a:r>
          </a:p>
          <a:p>
            <a:pPr lvl="2">
              <a:buFont typeface="Wingdings" panose="05000000000000000000" pitchFamily="2" charset="2"/>
              <a:buChar char=""/>
            </a:pPr>
            <a:r>
              <a:rPr lang="en-AU" dirty="0"/>
              <a:t>The 1950’s was one of the most conservative decades</a:t>
            </a:r>
          </a:p>
          <a:p>
            <a:pPr lvl="2">
              <a:buFont typeface="Wingdings" panose="05000000000000000000" pitchFamily="2" charset="2"/>
              <a:buChar char=""/>
            </a:pPr>
            <a:r>
              <a:rPr lang="en-AU" dirty="0"/>
              <a:t>The Lavender Scare resulted in homosexual employees fired from civil service</a:t>
            </a:r>
          </a:p>
          <a:p>
            <a:pPr lvl="2">
              <a:buFont typeface="Wingdings" panose="05000000000000000000" pitchFamily="2" charset="2"/>
              <a:buChar char=""/>
            </a:pPr>
            <a:r>
              <a:rPr lang="en-AU" dirty="0"/>
              <a:t>They were seen as ‘security risks’ </a:t>
            </a:r>
          </a:p>
          <a:p>
            <a:pPr lvl="1">
              <a:buFont typeface="Wingdings" panose="05000000000000000000" pitchFamily="2" charset="2"/>
              <a:buChar char=""/>
            </a:pPr>
            <a:r>
              <a:rPr lang="en-AU" b="1" dirty="0"/>
              <a:t>HUAC</a:t>
            </a:r>
          </a:p>
          <a:p>
            <a:pPr lvl="2">
              <a:buFont typeface="Wingdings" panose="05000000000000000000" pitchFamily="2" charset="2"/>
              <a:buChar char=""/>
            </a:pPr>
            <a:r>
              <a:rPr lang="en-AU" dirty="0"/>
              <a:t>The House of Un-American Activities Committee </a:t>
            </a:r>
          </a:p>
          <a:p>
            <a:pPr lvl="2">
              <a:buFont typeface="Wingdings" panose="05000000000000000000" pitchFamily="2" charset="2"/>
              <a:buChar char=""/>
            </a:pPr>
            <a:r>
              <a:rPr lang="en-AU" dirty="0"/>
              <a:t>Set up to investigate neighbourhood activities</a:t>
            </a:r>
          </a:p>
          <a:p>
            <a:pPr lvl="2">
              <a:buFont typeface="Wingdings" panose="05000000000000000000" pitchFamily="2" charset="2"/>
              <a:buChar char=""/>
            </a:pPr>
            <a:r>
              <a:rPr lang="en-AU" dirty="0"/>
              <a:t>Investigated alleged disloyalty especially any linked to Soviet spying</a:t>
            </a:r>
          </a:p>
          <a:p>
            <a:pPr>
              <a:buFont typeface="Wingdings" panose="05000000000000000000" pitchFamily="2" charset="2"/>
              <a:buChar char=""/>
            </a:pPr>
            <a:r>
              <a:rPr lang="en-AU" b="1" dirty="0"/>
              <a:t>Quotes: </a:t>
            </a:r>
          </a:p>
          <a:p>
            <a:pPr lvl="1">
              <a:buFont typeface="Wingdings" panose="05000000000000000000" pitchFamily="2" charset="2"/>
              <a:buChar char=""/>
            </a:pPr>
            <a:r>
              <a:rPr lang="en-AU" i="1" dirty="0">
                <a:highlight>
                  <a:srgbClr val="C0C0C0"/>
                </a:highlight>
              </a:rPr>
              <a:t>The tombs, ill-lit by television light, where the people sat like the dead, the grey or multicoloured light touching their faces but never really touching them</a:t>
            </a:r>
            <a:r>
              <a:rPr lang="en-AU" dirty="0">
                <a:highlight>
                  <a:srgbClr val="C0C0C0"/>
                </a:highlight>
              </a:rPr>
              <a:t>” </a:t>
            </a:r>
          </a:p>
          <a:p>
            <a:pPr lvl="1">
              <a:buFont typeface="Wingdings" panose="05000000000000000000" pitchFamily="2" charset="2"/>
              <a:buChar char=""/>
            </a:pPr>
            <a:r>
              <a:rPr lang="en-AU" i="1" dirty="0">
                <a:highlight>
                  <a:srgbClr val="C0C0C0"/>
                </a:highlight>
              </a:rPr>
              <a:t>“He was alone in this world of AD 2053, or as good as alone</a:t>
            </a:r>
            <a:r>
              <a:rPr lang="en-AU" dirty="0">
                <a:highlight>
                  <a:srgbClr val="C0C0C0"/>
                </a:highlight>
              </a:rPr>
              <a:t>”</a:t>
            </a:r>
          </a:p>
          <a:p>
            <a:pPr lvl="1">
              <a:buFont typeface="Wingdings" panose="05000000000000000000" pitchFamily="2" charset="2"/>
              <a:buChar char=""/>
            </a:pPr>
            <a:r>
              <a:rPr lang="en-AU" i="1" dirty="0">
                <a:highlight>
                  <a:srgbClr val="C0C0C0"/>
                </a:highlight>
              </a:rPr>
              <a:t>“The cement was vanishing under flowers and grass”</a:t>
            </a:r>
          </a:p>
          <a:p>
            <a:pPr lvl="1">
              <a:buFont typeface="Wingdings" panose="05000000000000000000" pitchFamily="2" charset="2"/>
              <a:buChar char=""/>
            </a:pPr>
            <a:r>
              <a:rPr lang="en-AU" i="1" dirty="0">
                <a:highlight>
                  <a:srgbClr val="C0C0C0"/>
                </a:highlight>
              </a:rPr>
              <a:t>“He had never met another person walking, not once in all that time”</a:t>
            </a:r>
          </a:p>
          <a:p>
            <a:pPr lvl="1">
              <a:buFont typeface="Wingdings" panose="05000000000000000000" pitchFamily="2" charset="2"/>
              <a:buChar char=""/>
            </a:pPr>
            <a:endParaRPr lang="en-AU" i="1" dirty="0"/>
          </a:p>
        </p:txBody>
      </p:sp>
    </p:spTree>
    <p:extLst>
      <p:ext uri="{BB962C8B-B14F-4D97-AF65-F5344CB8AC3E}">
        <p14:creationId xmlns:p14="http://schemas.microsoft.com/office/powerpoint/2010/main" val="322267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39"/>
            <a:ext cx="11732151" cy="6427303"/>
          </a:xfrm>
        </p:spPr>
        <p:txBody>
          <a:bodyPr numCol="3">
            <a:normAutofit fontScale="55000" lnSpcReduction="20000"/>
          </a:bodyPr>
          <a:lstStyle/>
          <a:p>
            <a:pPr>
              <a:buFont typeface="Wingdings" panose="05000000000000000000" pitchFamily="2" charset="2"/>
              <a:buChar char=""/>
            </a:pPr>
            <a:r>
              <a:rPr lang="en-AU" b="1" dirty="0"/>
              <a:t>Title: </a:t>
            </a:r>
            <a:r>
              <a:rPr lang="en-AU" dirty="0"/>
              <a:t>Examination Day </a:t>
            </a:r>
            <a:endParaRPr lang="en-AU" b="1" dirty="0"/>
          </a:p>
          <a:p>
            <a:pPr>
              <a:buFont typeface="Wingdings" panose="05000000000000000000" pitchFamily="2" charset="2"/>
              <a:buChar char=""/>
            </a:pPr>
            <a:r>
              <a:rPr lang="en-AU" b="1" dirty="0"/>
              <a:t>Author: </a:t>
            </a:r>
            <a:r>
              <a:rPr lang="en-AU" dirty="0"/>
              <a:t>Henry Slesar (1958) </a:t>
            </a:r>
            <a:endParaRPr lang="en-AU" b="1" dirty="0"/>
          </a:p>
          <a:p>
            <a:pPr>
              <a:buFont typeface="Wingdings" panose="05000000000000000000" pitchFamily="2" charset="2"/>
              <a:buChar char=""/>
            </a:pPr>
            <a:r>
              <a:rPr lang="en-AU" b="1" dirty="0"/>
              <a:t>Genre: </a:t>
            </a:r>
            <a:r>
              <a:rPr lang="en-AU" dirty="0"/>
              <a:t>Dystopic fiction </a:t>
            </a:r>
            <a:endParaRPr lang="en-AU" b="1" dirty="0"/>
          </a:p>
          <a:p>
            <a:pPr>
              <a:buFont typeface="Wingdings" panose="05000000000000000000" pitchFamily="2" charset="2"/>
              <a:buChar char=""/>
            </a:pPr>
            <a:r>
              <a:rPr lang="en-AU" b="1" dirty="0"/>
              <a:t>Synopsis: </a:t>
            </a:r>
            <a:r>
              <a:rPr lang="en-AU" dirty="0"/>
              <a:t>The short story </a:t>
            </a:r>
            <a:r>
              <a:rPr lang="en-AU" b="1" dirty="0"/>
              <a:t>Examination Day</a:t>
            </a:r>
            <a:r>
              <a:rPr lang="en-AU" dirty="0"/>
              <a:t>, revolves around the 12</a:t>
            </a:r>
            <a:r>
              <a:rPr lang="en-AU" baseline="30000" dirty="0"/>
              <a:t>th</a:t>
            </a:r>
            <a:r>
              <a:rPr lang="en-AU" dirty="0"/>
              <a:t> birthday of a young boy, ‘Dick’ Jordan living within a futuristic society. One wee after his birthday celebrations, Dick completes a compulsory government examination, which measure the intelligence quotient of all twelve year old children. Unbeknownst to the reader however, the society in which Dick lives in privileges public ignorance. Thus, when Dick completes the test, his exceedingly high score results in his authorised execution. </a:t>
            </a:r>
            <a:endParaRPr lang="en-AU" b="1" dirty="0"/>
          </a:p>
          <a:p>
            <a:pPr>
              <a:buFont typeface="Wingdings" panose="05000000000000000000" pitchFamily="2" charset="2"/>
              <a:buChar char=""/>
            </a:pPr>
            <a:r>
              <a:rPr lang="en-AU" b="1" dirty="0"/>
              <a:t>Theorists: </a:t>
            </a:r>
          </a:p>
          <a:p>
            <a:pPr lvl="1">
              <a:buFont typeface="Wingdings" panose="05000000000000000000" pitchFamily="2" charset="2"/>
              <a:buChar char=""/>
            </a:pPr>
            <a:r>
              <a:rPr lang="en-AU" b="1" dirty="0"/>
              <a:t>Humanism</a:t>
            </a:r>
            <a:r>
              <a:rPr lang="en-AU" dirty="0"/>
              <a:t>: the idea that individual human experiences form the foundations of knowledge </a:t>
            </a:r>
          </a:p>
          <a:p>
            <a:pPr lvl="2"/>
            <a:r>
              <a:rPr lang="en-AU" dirty="0"/>
              <a:t>The text highlight the threat the dystopic social systems pose to the support of humanism in society</a:t>
            </a:r>
          </a:p>
          <a:p>
            <a:pPr lvl="2"/>
            <a:r>
              <a:rPr lang="en-AU" dirty="0"/>
              <a:t>For example, the naturally inquisitive nature of human is subverted and punished in the text, as this threatens the control of government </a:t>
            </a:r>
          </a:p>
          <a:p>
            <a:pPr>
              <a:buFont typeface="Wingdings" panose="05000000000000000000" pitchFamily="2" charset="2"/>
              <a:buChar char=""/>
            </a:pPr>
            <a:r>
              <a:rPr lang="en-AU" b="1" dirty="0"/>
              <a:t>Conventions:</a:t>
            </a:r>
          </a:p>
          <a:p>
            <a:pPr lvl="1">
              <a:buFont typeface="Wingdings" panose="05000000000000000000" pitchFamily="2" charset="2"/>
              <a:buChar char=""/>
            </a:pPr>
            <a:r>
              <a:rPr lang="en-AU" b="1" dirty="0"/>
              <a:t>Characterisation of Dick</a:t>
            </a:r>
            <a:r>
              <a:rPr lang="en-AU" dirty="0"/>
              <a:t>: Within the text, Dick is characterised as an inquisitive youngster, representing the questioning nature of future generations. Historically, upcoming generation are enabled to criticise the actions of current and previous generations; during the 1920’s the Jazz Age directly rejected the staunch values of Victorian society, highlighting the ability of the future to enact society change. However, Dick’s death reinforces the idea that within this society, all ability for social change of protest is purged, as the cull f intelligence results in the limitations of generations to question the fundamentals of society. </a:t>
            </a:r>
            <a:endParaRPr lang="en-AU" b="1" dirty="0"/>
          </a:p>
          <a:p>
            <a:pPr lvl="1">
              <a:buFont typeface="Wingdings" panose="05000000000000000000" pitchFamily="2" charset="2"/>
              <a:buChar char=""/>
            </a:pPr>
            <a:r>
              <a:rPr lang="en-AU" b="1" dirty="0"/>
              <a:t>Foreshadowing</a:t>
            </a:r>
            <a:r>
              <a:rPr lang="en-AU" dirty="0"/>
              <a:t>: Furthermore, the rainy weather on Dick’s birthday concurrently foreshadows the sad ending of the story, as well as representing the tension surrounding the examination within the Jordan household. Weather is thus used to foreshadow a change within the story, signalling to readers that an unexpected ending is set to invoke a shocked response. Despite being somewhat warned of the ending through foreshadowing, the ending is effective in shocking readers, who are unable to imagine a society in which intelligence is subverted, not privileged. </a:t>
            </a:r>
          </a:p>
          <a:p>
            <a:pPr lvl="1">
              <a:buFont typeface="Wingdings" panose="05000000000000000000" pitchFamily="2" charset="2"/>
              <a:buChar char=""/>
            </a:pPr>
            <a:r>
              <a:rPr lang="en-AU" b="1" dirty="0"/>
              <a:t>Juxtaposition of setting</a:t>
            </a:r>
            <a:r>
              <a:rPr lang="en-AU" dirty="0"/>
              <a:t>: Within the text, the juxtaposition between setting highlights the oppressive and dominant nature of government over family. In the text, the comfort of the Jordan’s home is contrasted to the clinical and impersonal nature of the Government Educational building. This represents the impersonality of the government, who remain unconcerned with the immorality of killing children. As the dismissal of the state is accepted within society, it denotes the idea that loyalty to the ‘family’ unit is subservient to loyalty to the government, despite the sad atmosphere in which Dick’s death is accepted.  </a:t>
            </a:r>
            <a:endParaRPr lang="en-AU" b="1" dirty="0"/>
          </a:p>
          <a:p>
            <a:pPr>
              <a:buFont typeface="Wingdings" panose="05000000000000000000" pitchFamily="2" charset="2"/>
              <a:buChar char=""/>
            </a:pPr>
            <a:r>
              <a:rPr lang="en-AU" b="1" dirty="0"/>
              <a:t>Themes:</a:t>
            </a:r>
          </a:p>
          <a:p>
            <a:pPr lvl="1">
              <a:buFont typeface="Wingdings" panose="05000000000000000000" pitchFamily="2" charset="2"/>
              <a:buChar char=""/>
            </a:pPr>
            <a:r>
              <a:rPr lang="en-AU" b="1" dirty="0"/>
              <a:t>Repression of Intelligence</a:t>
            </a:r>
            <a:r>
              <a:rPr lang="en-AU" dirty="0"/>
              <a:t>: In </a:t>
            </a:r>
            <a:r>
              <a:rPr lang="en-AU" b="1" dirty="0"/>
              <a:t>Examination Day</a:t>
            </a:r>
            <a:r>
              <a:rPr lang="en-AU" dirty="0"/>
              <a:t>, intelligence is repressed through bureaucratic control, preventing any critical analyses of society from occurring. Thus, intelligence is limited as to construct an ignorant society, who remain complacent within their position of oppression, and live without questioning the governments position. As intelligence offers an opportunity of political opposition, through extinguishing intelligence in society results in the government maintaining total control. </a:t>
            </a:r>
          </a:p>
          <a:p>
            <a:pPr lvl="1">
              <a:buFont typeface="Wingdings" panose="05000000000000000000" pitchFamily="2" charset="2"/>
              <a:buChar char=""/>
            </a:pPr>
            <a:r>
              <a:rPr lang="en-AU" b="1" dirty="0"/>
              <a:t>Complacent ignorance</a:t>
            </a:r>
            <a:r>
              <a:rPr lang="en-AU" dirty="0"/>
              <a:t>: In the text, the adulthood remain complacently ignorant within their position of oppression. Despite the obvious  immorality of the government testing and killing children, their action are not questioned, as society is too stupid to synthesise any political opposition. With the population unable to communicate any protest, the government remains in control, knowing that the ignorance of society limits any ability for any opposition </a:t>
            </a:r>
            <a:endParaRPr lang="en-AU" b="1" dirty="0"/>
          </a:p>
          <a:p>
            <a:pPr lvl="1">
              <a:buFont typeface="Wingdings" panose="05000000000000000000" pitchFamily="2" charset="2"/>
              <a:buChar char=""/>
            </a:pPr>
            <a:r>
              <a:rPr lang="en-AU" b="1" dirty="0"/>
              <a:t>Control of Information</a:t>
            </a:r>
            <a:r>
              <a:rPr lang="en-AU" dirty="0"/>
              <a:t>: Information within </a:t>
            </a:r>
            <a:r>
              <a:rPr lang="en-AU" b="1" dirty="0"/>
              <a:t>Examination Day</a:t>
            </a:r>
            <a:r>
              <a:rPr lang="en-AU" dirty="0"/>
              <a:t> is extremely controlled, and manipulated to maintain the public start of ignorance. In the text, When Dick asks his father how far away the Sun was, his father replied “</a:t>
            </a:r>
            <a:r>
              <a:rPr lang="en-AU" i="1" dirty="0"/>
              <a:t>5000 miles</a:t>
            </a:r>
            <a:r>
              <a:rPr lang="en-AU" dirty="0"/>
              <a:t>” evidencing the clear negation of information consumed by the masses. Through reducing children’s literature to nothing but mere comics, the governments utilises a control of information to support an ignorantly complacent society. </a:t>
            </a:r>
            <a:endParaRPr lang="en-AU" b="1" dirty="0"/>
          </a:p>
          <a:p>
            <a:pPr>
              <a:buFont typeface="Wingdings" panose="05000000000000000000" pitchFamily="2" charset="2"/>
              <a:buChar char=""/>
            </a:pPr>
            <a:r>
              <a:rPr lang="en-AU" b="1" dirty="0"/>
              <a:t>Context: </a:t>
            </a:r>
          </a:p>
          <a:p>
            <a:pPr lvl="1">
              <a:buFont typeface="Wingdings" panose="05000000000000000000" pitchFamily="2" charset="2"/>
              <a:buChar char=""/>
            </a:pPr>
            <a:r>
              <a:rPr lang="en-AU" b="1" dirty="0"/>
              <a:t>Stalin’s Great Purge </a:t>
            </a:r>
          </a:p>
          <a:p>
            <a:pPr lvl="2">
              <a:buFont typeface="Wingdings" panose="05000000000000000000" pitchFamily="2" charset="2"/>
              <a:buChar char=""/>
            </a:pPr>
            <a:r>
              <a:rPr lang="en-AU" dirty="0"/>
              <a:t>Within the Soviet Union, Stalin sought to limit all ability of political protest within the public and the media</a:t>
            </a:r>
          </a:p>
          <a:p>
            <a:pPr lvl="2">
              <a:buFont typeface="Wingdings" panose="05000000000000000000" pitchFamily="2" charset="2"/>
              <a:buChar char=""/>
            </a:pPr>
            <a:r>
              <a:rPr lang="en-AU" dirty="0"/>
              <a:t>Between 1936 and 1938 Stalin’s repression of intelligentsia manifested in various purges</a:t>
            </a:r>
          </a:p>
          <a:p>
            <a:pPr lvl="2">
              <a:buFont typeface="Wingdings" panose="05000000000000000000" pitchFamily="2" charset="2"/>
              <a:buChar char=""/>
            </a:pPr>
            <a:r>
              <a:rPr lang="en-AU" dirty="0"/>
              <a:t>During the purges, over 200 writers, intellectuals and artists were imprisoned; many of which were later executed</a:t>
            </a:r>
          </a:p>
          <a:p>
            <a:pPr lvl="2">
              <a:buFont typeface="Wingdings" panose="05000000000000000000" pitchFamily="2" charset="2"/>
              <a:buChar char=""/>
            </a:pPr>
            <a:r>
              <a:rPr lang="en-AU" dirty="0"/>
              <a:t>Aimed to limit any political opposition through repressing the abilities of Russia intelligence. </a:t>
            </a:r>
            <a:endParaRPr lang="en-AU" b="1" dirty="0"/>
          </a:p>
          <a:p>
            <a:pPr lvl="1">
              <a:buFont typeface="Wingdings" panose="05000000000000000000" pitchFamily="2" charset="2"/>
              <a:buChar char=""/>
            </a:pPr>
            <a:r>
              <a:rPr lang="en-AU" b="1" dirty="0"/>
              <a:t>Cold War Conflict </a:t>
            </a:r>
          </a:p>
          <a:p>
            <a:pPr lvl="2">
              <a:buFont typeface="Wingdings" panose="05000000000000000000" pitchFamily="2" charset="2"/>
              <a:buChar char=""/>
            </a:pPr>
            <a:r>
              <a:rPr lang="en-AU" dirty="0"/>
              <a:t>The Cold War highlighted an acute awareness of totalitarian governments </a:t>
            </a:r>
          </a:p>
          <a:p>
            <a:pPr lvl="2">
              <a:buFont typeface="Wingdings" panose="05000000000000000000" pitchFamily="2" charset="2"/>
              <a:buChar char=""/>
            </a:pPr>
            <a:r>
              <a:rPr lang="en-AU" dirty="0"/>
              <a:t>The rise of the Soviet Union caused mass hysteria, as the Western Bloc feared the spread of communism would engulf Europe</a:t>
            </a:r>
          </a:p>
          <a:p>
            <a:pPr lvl="2">
              <a:buFont typeface="Wingdings" panose="05000000000000000000" pitchFamily="2" charset="2"/>
              <a:buChar char=""/>
            </a:pPr>
            <a:r>
              <a:rPr lang="en-AU" dirty="0"/>
              <a:t>NASA and the space race facilitated the growth of technology used within society</a:t>
            </a:r>
          </a:p>
          <a:p>
            <a:pPr lvl="2">
              <a:buFont typeface="Wingdings" panose="05000000000000000000" pitchFamily="2" charset="2"/>
              <a:buChar char=""/>
            </a:pPr>
            <a:r>
              <a:rPr lang="en-AU" dirty="0"/>
              <a:t>Lead to greater knowledge of the population, which was seen as a political threat to autocratic leadership</a:t>
            </a:r>
          </a:p>
          <a:p>
            <a:pPr lvl="1">
              <a:buFont typeface="Wingdings" panose="05000000000000000000" pitchFamily="2" charset="2"/>
              <a:buChar char=""/>
            </a:pPr>
            <a:r>
              <a:rPr lang="en-AU" b="1" dirty="0"/>
              <a:t>Great Depression </a:t>
            </a:r>
          </a:p>
          <a:p>
            <a:pPr lvl="2">
              <a:buFont typeface="Wingdings" panose="05000000000000000000" pitchFamily="2" charset="2"/>
              <a:buChar char=""/>
            </a:pPr>
            <a:r>
              <a:rPr lang="en-AU" dirty="0"/>
              <a:t>The Great Depression occurred after the Wall Street Crash in 1929; caused by over-borrowing of banks after the First World War</a:t>
            </a:r>
          </a:p>
          <a:p>
            <a:pPr lvl="2">
              <a:buFont typeface="Wingdings" panose="05000000000000000000" pitchFamily="2" charset="2"/>
              <a:buChar char=""/>
            </a:pPr>
            <a:r>
              <a:rPr lang="en-AU" dirty="0"/>
              <a:t>These funds were used to pay war debts</a:t>
            </a:r>
          </a:p>
          <a:p>
            <a:pPr lvl="2">
              <a:buFont typeface="Wingdings" panose="05000000000000000000" pitchFamily="2" charset="2"/>
              <a:buChar char=""/>
            </a:pPr>
            <a:r>
              <a:rPr lang="en-AU" dirty="0"/>
              <a:t>Many became unemployed, as rate surged to approximately 33% unemployed in wealthy nations such as Australia</a:t>
            </a:r>
          </a:p>
          <a:p>
            <a:pPr lvl="2">
              <a:buFont typeface="Wingdings" panose="05000000000000000000" pitchFamily="2" charset="2"/>
              <a:buChar char=""/>
            </a:pPr>
            <a:r>
              <a:rPr lang="en-AU" dirty="0"/>
              <a:t>Intelligence was wasted as unemployment limited the capacity for intellectual and productive discussion </a:t>
            </a:r>
          </a:p>
          <a:p>
            <a:pPr>
              <a:buFont typeface="Wingdings" panose="05000000000000000000" pitchFamily="2" charset="2"/>
              <a:buChar char=""/>
            </a:pPr>
            <a:r>
              <a:rPr lang="en-AU" b="1" dirty="0"/>
              <a:t>Quotes: </a:t>
            </a:r>
          </a:p>
          <a:p>
            <a:pPr lvl="1">
              <a:buFont typeface="Wingdings" panose="05000000000000000000" pitchFamily="2" charset="2"/>
              <a:buChar char=""/>
            </a:pPr>
            <a:r>
              <a:rPr lang="en-AU" i="1" dirty="0">
                <a:highlight>
                  <a:srgbClr val="C0C0C0"/>
                </a:highlight>
              </a:rPr>
              <a:t>“’How far away is the Sun? ‘… ‘5000 miles’”</a:t>
            </a:r>
          </a:p>
          <a:p>
            <a:pPr lvl="1">
              <a:buFont typeface="Wingdings" panose="05000000000000000000" pitchFamily="2" charset="2"/>
              <a:buChar char=""/>
            </a:pPr>
            <a:r>
              <a:rPr lang="en-AU" i="1" dirty="0">
                <a:highlight>
                  <a:srgbClr val="C0C0C0"/>
                </a:highlight>
              </a:rPr>
              <a:t>“Not that the Government thinks you won’t tell the truth, but this stuff makes sure”</a:t>
            </a:r>
          </a:p>
          <a:p>
            <a:pPr lvl="1">
              <a:buFont typeface="Wingdings" panose="05000000000000000000" pitchFamily="2" charset="2"/>
              <a:buChar char=""/>
            </a:pPr>
            <a:r>
              <a:rPr lang="en-AU" i="1" dirty="0">
                <a:highlight>
                  <a:srgbClr val="C0C0C0"/>
                </a:highlight>
              </a:rPr>
              <a:t>“We regret to inform you that his intelligence quotient has exceeded the Government regulation”</a:t>
            </a:r>
          </a:p>
        </p:txBody>
      </p:sp>
    </p:spTree>
    <p:extLst>
      <p:ext uri="{BB962C8B-B14F-4D97-AF65-F5344CB8AC3E}">
        <p14:creationId xmlns:p14="http://schemas.microsoft.com/office/powerpoint/2010/main" val="269331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4B35A-A2B9-40D4-979B-33AA3B2B99FA}"/>
              </a:ext>
            </a:extLst>
          </p:cNvPr>
          <p:cNvSpPr>
            <a:spLocks noGrp="1"/>
          </p:cNvSpPr>
          <p:nvPr>
            <p:ph type="title"/>
          </p:nvPr>
        </p:nvSpPr>
        <p:spPr>
          <a:xfrm>
            <a:off x="242669" y="243840"/>
            <a:ext cx="4620880" cy="458526"/>
          </a:xfrm>
        </p:spPr>
        <p:txBody>
          <a:bodyPr>
            <a:normAutofit/>
          </a:bodyPr>
          <a:lstStyle/>
          <a:p>
            <a:r>
              <a:rPr lang="en-AU" sz="2400" dirty="0"/>
              <a:t>Syllabus Outline and Studied Texts </a:t>
            </a:r>
          </a:p>
        </p:txBody>
      </p:sp>
      <p:sp>
        <p:nvSpPr>
          <p:cNvPr id="3" name="Content Placeholder 2">
            <a:extLst>
              <a:ext uri="{FF2B5EF4-FFF2-40B4-BE49-F238E27FC236}">
                <a16:creationId xmlns:a16="http://schemas.microsoft.com/office/drawing/2014/main" id="{AD7A9F3D-8A55-4408-9AF4-94DD621BDABC}"/>
              </a:ext>
            </a:extLst>
          </p:cNvPr>
          <p:cNvSpPr>
            <a:spLocks noGrp="1"/>
          </p:cNvSpPr>
          <p:nvPr>
            <p:ph idx="1"/>
          </p:nvPr>
        </p:nvSpPr>
        <p:spPr>
          <a:xfrm>
            <a:off x="242670" y="702366"/>
            <a:ext cx="2328246" cy="5911794"/>
          </a:xfrm>
        </p:spPr>
        <p:txBody>
          <a:bodyPr>
            <a:normAutofit fontScale="55000" lnSpcReduction="20000"/>
          </a:bodyPr>
          <a:lstStyle/>
          <a:p>
            <a:pPr>
              <a:buFont typeface="Wingdings" panose="05000000000000000000" pitchFamily="2" charset="2"/>
              <a:buChar char=""/>
            </a:pPr>
            <a:r>
              <a:rPr lang="en-AU" b="1" dirty="0"/>
              <a:t>Examinable content</a:t>
            </a:r>
          </a:p>
          <a:p>
            <a:pPr>
              <a:buFont typeface="Wingdings" panose="05000000000000000000" pitchFamily="2" charset="2"/>
              <a:buChar char=""/>
            </a:pPr>
            <a:r>
              <a:rPr lang="en-AU" dirty="0">
                <a:highlight>
                  <a:srgbClr val="C0C0C0"/>
                </a:highlight>
              </a:rPr>
              <a:t>Investigate and evaluate </a:t>
            </a:r>
            <a:r>
              <a:rPr lang="en-AU" dirty="0"/>
              <a:t>the </a:t>
            </a:r>
            <a:r>
              <a:rPr lang="en-AU" dirty="0">
                <a:highlight>
                  <a:srgbClr val="C0C0C0"/>
                </a:highlight>
              </a:rPr>
              <a:t>relationships </a:t>
            </a:r>
            <a:r>
              <a:rPr lang="en-AU" dirty="0"/>
              <a:t>between texts and contexts by:</a:t>
            </a:r>
          </a:p>
          <a:p>
            <a:pPr lvl="1">
              <a:buFont typeface="Wingdings" panose="05000000000000000000" pitchFamily="2" charset="2"/>
              <a:buChar char=""/>
            </a:pPr>
            <a:r>
              <a:rPr lang="en-AU" dirty="0"/>
              <a:t>undertaking </a:t>
            </a:r>
            <a:r>
              <a:rPr lang="en-AU" dirty="0">
                <a:highlight>
                  <a:srgbClr val="C0C0C0"/>
                </a:highlight>
              </a:rPr>
              <a:t>close analysis </a:t>
            </a:r>
            <a:r>
              <a:rPr lang="en-AU" dirty="0"/>
              <a:t>of texts</a:t>
            </a:r>
          </a:p>
          <a:p>
            <a:pPr lvl="1">
              <a:buFont typeface="Wingdings" panose="05000000000000000000" pitchFamily="2" charset="2"/>
              <a:buChar char=""/>
            </a:pPr>
            <a:r>
              <a:rPr lang="en-AU" dirty="0"/>
              <a:t>examining how each text relates to a</a:t>
            </a:r>
            <a:r>
              <a:rPr lang="en-AU" dirty="0">
                <a:highlight>
                  <a:srgbClr val="C0C0C0"/>
                </a:highlight>
              </a:rPr>
              <a:t> particular context or contexts</a:t>
            </a:r>
          </a:p>
          <a:p>
            <a:pPr lvl="1">
              <a:buFont typeface="Wingdings" panose="05000000000000000000" pitchFamily="2" charset="2"/>
              <a:buChar char=""/>
            </a:pPr>
            <a:r>
              <a:rPr lang="en-AU" dirty="0">
                <a:highlight>
                  <a:srgbClr val="C0C0C0"/>
                </a:highlight>
              </a:rPr>
              <a:t>comparing the contexts in which texts are created and received</a:t>
            </a:r>
            <a:r>
              <a:rPr lang="en-AU" dirty="0"/>
              <a:t>.</a:t>
            </a:r>
          </a:p>
          <a:p>
            <a:pPr>
              <a:buFont typeface="Wingdings" panose="05000000000000000000" pitchFamily="2" charset="2"/>
              <a:buChar char=""/>
            </a:pPr>
            <a:r>
              <a:rPr lang="en-AU" dirty="0">
                <a:highlight>
                  <a:srgbClr val="C0C0C0"/>
                </a:highlight>
              </a:rPr>
              <a:t>Evaluate different perspectives, attitudes and values</a:t>
            </a:r>
            <a:r>
              <a:rPr lang="en-AU" dirty="0"/>
              <a:t> represented in texts by:</a:t>
            </a:r>
          </a:p>
          <a:p>
            <a:pPr lvl="1">
              <a:buFont typeface="Wingdings" panose="05000000000000000000" pitchFamily="2" charset="2"/>
              <a:buChar char=""/>
            </a:pPr>
            <a:r>
              <a:rPr lang="en-AU" dirty="0"/>
              <a:t>analysing </a:t>
            </a:r>
            <a:r>
              <a:rPr lang="en-AU" dirty="0">
                <a:highlight>
                  <a:srgbClr val="C0C0C0"/>
                </a:highlight>
              </a:rPr>
              <a:t>content, purpose and choice of language </a:t>
            </a:r>
          </a:p>
          <a:p>
            <a:pPr lvl="1">
              <a:buFont typeface="Wingdings" panose="05000000000000000000" pitchFamily="2" charset="2"/>
              <a:buChar char=""/>
            </a:pPr>
            <a:r>
              <a:rPr lang="en-AU" dirty="0"/>
              <a:t>analysing the use of </a:t>
            </a:r>
            <a:r>
              <a:rPr lang="en-AU" dirty="0">
                <a:highlight>
                  <a:srgbClr val="C0C0C0"/>
                </a:highlight>
              </a:rPr>
              <a:t>voice and point of view</a:t>
            </a:r>
            <a:r>
              <a:rPr lang="en-AU" dirty="0"/>
              <a:t> </a:t>
            </a:r>
          </a:p>
          <a:p>
            <a:pPr lvl="1">
              <a:buFont typeface="Wingdings" panose="05000000000000000000" pitchFamily="2" charset="2"/>
              <a:buChar char=""/>
            </a:pPr>
            <a:r>
              <a:rPr lang="en-AU" dirty="0"/>
              <a:t>exploring </a:t>
            </a:r>
            <a:r>
              <a:rPr lang="en-AU" dirty="0">
                <a:highlight>
                  <a:srgbClr val="C0C0C0"/>
                </a:highlight>
              </a:rPr>
              <a:t>other interpretations and aspects of context</a:t>
            </a:r>
            <a:r>
              <a:rPr lang="en-AU" dirty="0"/>
              <a:t> to develop a considered response. </a:t>
            </a:r>
          </a:p>
          <a:p>
            <a:pPr>
              <a:buFont typeface="Wingdings" panose="05000000000000000000" pitchFamily="2" charset="2"/>
              <a:buChar char=""/>
            </a:pPr>
            <a:r>
              <a:rPr lang="en-AU" dirty="0"/>
              <a:t>Evaluate how texts offer perspectives through:</a:t>
            </a:r>
          </a:p>
          <a:p>
            <a:pPr lvl="1">
              <a:buFont typeface="Wingdings" panose="05000000000000000000" pitchFamily="2" charset="2"/>
              <a:buChar char=""/>
            </a:pPr>
            <a:r>
              <a:rPr lang="en-AU" dirty="0"/>
              <a:t>the selection of </a:t>
            </a:r>
            <a:r>
              <a:rPr lang="en-AU" dirty="0">
                <a:highlight>
                  <a:srgbClr val="C0C0C0"/>
                </a:highlight>
              </a:rPr>
              <a:t>mode, medium, genre and type of text </a:t>
            </a:r>
          </a:p>
          <a:p>
            <a:pPr lvl="1">
              <a:buFont typeface="Wingdings" panose="05000000000000000000" pitchFamily="2" charset="2"/>
              <a:buChar char=""/>
            </a:pPr>
            <a:r>
              <a:rPr lang="en-AU" dirty="0"/>
              <a:t>the ways </a:t>
            </a:r>
            <a:r>
              <a:rPr lang="en-AU" dirty="0">
                <a:highlight>
                  <a:srgbClr val="C0C0C0"/>
                </a:highlight>
              </a:rPr>
              <a:t>points of view and values are represented </a:t>
            </a:r>
          </a:p>
          <a:p>
            <a:pPr lvl="1">
              <a:buFont typeface="Wingdings" panose="05000000000000000000" pitchFamily="2" charset="2"/>
              <a:buChar char=""/>
            </a:pPr>
            <a:r>
              <a:rPr lang="en-AU" dirty="0"/>
              <a:t>the selection of </a:t>
            </a:r>
            <a:r>
              <a:rPr lang="en-AU" dirty="0">
                <a:highlight>
                  <a:srgbClr val="C0C0C0"/>
                </a:highlight>
              </a:rPr>
              <a:t>language features that generate empathy or controversy.</a:t>
            </a:r>
          </a:p>
          <a:p>
            <a:pPr>
              <a:buFont typeface="Wingdings" panose="05000000000000000000" pitchFamily="2" charset="2"/>
              <a:buChar char=""/>
            </a:pPr>
            <a:endParaRPr lang="en-AU" b="1" dirty="0"/>
          </a:p>
        </p:txBody>
      </p:sp>
      <p:sp>
        <p:nvSpPr>
          <p:cNvPr id="4" name="Content Placeholder 2">
            <a:extLst>
              <a:ext uri="{FF2B5EF4-FFF2-40B4-BE49-F238E27FC236}">
                <a16:creationId xmlns:a16="http://schemas.microsoft.com/office/drawing/2014/main" id="{A9C35D26-6D6D-42DE-BEC7-AEA940B289BD}"/>
              </a:ext>
            </a:extLst>
          </p:cNvPr>
          <p:cNvSpPr txBox="1">
            <a:spLocks/>
          </p:cNvSpPr>
          <p:nvPr/>
        </p:nvSpPr>
        <p:spPr>
          <a:xfrm>
            <a:off x="2570922" y="680855"/>
            <a:ext cx="1954696" cy="5911795"/>
          </a:xfrm>
          <a:prstGeom prst="rect">
            <a:avLst/>
          </a:prstGeom>
        </p:spPr>
        <p:txBody>
          <a:bodyPr vert="horz" lIns="91440" tIns="45720" rIns="91440" bIns="45720" rtlCol="0">
            <a:normAutofit fontScale="7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AU" b="1" dirty="0"/>
              <a:t>Texts Studied </a:t>
            </a:r>
          </a:p>
          <a:p>
            <a:pPr>
              <a:buFont typeface="Wingdings" panose="05000000000000000000" pitchFamily="2" charset="2"/>
              <a:buChar char=""/>
            </a:pPr>
            <a:r>
              <a:rPr lang="en-AU" b="1" dirty="0"/>
              <a:t>Primary Texts </a:t>
            </a:r>
          </a:p>
          <a:p>
            <a:pPr lvl="1">
              <a:buFont typeface="Wingdings" panose="05000000000000000000" pitchFamily="2" charset="2"/>
              <a:buChar char=""/>
            </a:pPr>
            <a:r>
              <a:rPr lang="en-AU" dirty="0"/>
              <a:t>The Pale Blue Dot Extract (Carl Sagan)</a:t>
            </a:r>
          </a:p>
          <a:p>
            <a:pPr lvl="1">
              <a:buFont typeface="Wingdings" panose="05000000000000000000" pitchFamily="2" charset="2"/>
              <a:buChar char=""/>
            </a:pPr>
            <a:r>
              <a:rPr lang="en-AU" dirty="0"/>
              <a:t>The Pale Blue Dot Montage (David Fu) </a:t>
            </a:r>
          </a:p>
          <a:p>
            <a:pPr lvl="1">
              <a:buFont typeface="Wingdings" panose="05000000000000000000" pitchFamily="2" charset="2"/>
              <a:buChar char=""/>
            </a:pPr>
            <a:r>
              <a:rPr lang="en-AU" dirty="0"/>
              <a:t>1984 (George Orwell) </a:t>
            </a:r>
          </a:p>
          <a:p>
            <a:pPr>
              <a:buFont typeface="Wingdings" panose="05000000000000000000" pitchFamily="2" charset="2"/>
              <a:buChar char=""/>
            </a:pPr>
            <a:r>
              <a:rPr lang="en-AU" b="1" dirty="0"/>
              <a:t>Secondary Texts </a:t>
            </a:r>
          </a:p>
          <a:p>
            <a:pPr lvl="1">
              <a:buFont typeface="Wingdings" panose="05000000000000000000" pitchFamily="2" charset="2"/>
              <a:buChar char=""/>
            </a:pPr>
            <a:r>
              <a:rPr lang="en-AU" dirty="0"/>
              <a:t>The Ones Who Walk Away From Omelas (Ursula Le Guin) </a:t>
            </a:r>
          </a:p>
          <a:p>
            <a:pPr lvl="1">
              <a:buFont typeface="Wingdings" panose="05000000000000000000" pitchFamily="2" charset="2"/>
              <a:buChar char=""/>
            </a:pPr>
            <a:r>
              <a:rPr lang="en-AU" dirty="0"/>
              <a:t>The Handmaid’s Tale (Margret Atwood) </a:t>
            </a:r>
          </a:p>
          <a:p>
            <a:pPr lvl="1">
              <a:buFont typeface="Wingdings" panose="05000000000000000000" pitchFamily="2" charset="2"/>
              <a:buChar char=""/>
            </a:pPr>
            <a:r>
              <a:rPr lang="en-AU" dirty="0"/>
              <a:t>Brave New World (Aldous Huxley) </a:t>
            </a:r>
          </a:p>
          <a:p>
            <a:pPr lvl="1">
              <a:buFont typeface="Wingdings" panose="05000000000000000000" pitchFamily="2" charset="2"/>
              <a:buChar char=""/>
            </a:pPr>
            <a:r>
              <a:rPr lang="en-AU" dirty="0"/>
              <a:t>The Pedestrian (Ray Bradbury) </a:t>
            </a:r>
          </a:p>
          <a:p>
            <a:pPr lvl="1">
              <a:buFont typeface="Wingdings" panose="05000000000000000000" pitchFamily="2" charset="2"/>
              <a:buChar char=""/>
            </a:pPr>
            <a:r>
              <a:rPr lang="en-AU" dirty="0"/>
              <a:t>Examination Day (Henry Slesar) </a:t>
            </a:r>
          </a:p>
          <a:p>
            <a:pPr lvl="1">
              <a:buFont typeface="Wingdings" panose="05000000000000000000" pitchFamily="2" charset="2"/>
              <a:buChar char=""/>
            </a:pPr>
            <a:r>
              <a:rPr lang="en-AU" dirty="0"/>
              <a:t>An Inconvenient Truth (Al Gore) </a:t>
            </a:r>
          </a:p>
          <a:p>
            <a:pPr lvl="1">
              <a:buFont typeface="Wingdings" panose="05000000000000000000" pitchFamily="2" charset="2"/>
              <a:buChar char=""/>
            </a:pPr>
            <a:endParaRPr lang="en-AU" dirty="0"/>
          </a:p>
          <a:p>
            <a:pPr lvl="1">
              <a:buFont typeface="Wingdings" panose="05000000000000000000" pitchFamily="2" charset="2"/>
              <a:buChar char=""/>
            </a:pPr>
            <a:endParaRPr lang="en-AU" dirty="0"/>
          </a:p>
          <a:p>
            <a:pPr lvl="1">
              <a:buFont typeface="Wingdings" panose="05000000000000000000" pitchFamily="2" charset="2"/>
              <a:buChar char=""/>
            </a:pPr>
            <a:endParaRPr lang="en-AU" dirty="0"/>
          </a:p>
        </p:txBody>
      </p:sp>
      <p:sp>
        <p:nvSpPr>
          <p:cNvPr id="5" name="Content Placeholder 2">
            <a:extLst>
              <a:ext uri="{FF2B5EF4-FFF2-40B4-BE49-F238E27FC236}">
                <a16:creationId xmlns:a16="http://schemas.microsoft.com/office/drawing/2014/main" id="{BF48A73E-BD5B-45E6-84D9-4E34FC1FBC60}"/>
              </a:ext>
            </a:extLst>
          </p:cNvPr>
          <p:cNvSpPr txBox="1">
            <a:spLocks/>
          </p:cNvSpPr>
          <p:nvPr/>
        </p:nvSpPr>
        <p:spPr>
          <a:xfrm>
            <a:off x="4525619" y="783771"/>
            <a:ext cx="7423711" cy="5815211"/>
          </a:xfrm>
          <a:prstGeom prst="rect">
            <a:avLst/>
          </a:prstGeom>
        </p:spPr>
        <p:txBody>
          <a:bodyPr vert="horz" lIns="91440" tIns="45720" rIns="91440" bIns="45720" rtlCol="0">
            <a:normAutofit fontScale="5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a:buFont typeface="Wingdings" panose="05000000000000000000" pitchFamily="2" charset="2"/>
              <a:buChar char=""/>
            </a:pPr>
            <a:r>
              <a:rPr lang="en-AU" b="1" dirty="0"/>
              <a:t>Voice:</a:t>
            </a:r>
            <a:r>
              <a:rPr lang="en-AU" dirty="0"/>
              <a:t> The voice of a text is the implied author, giving readers a sense of the personality of the author or narrator</a:t>
            </a:r>
          </a:p>
          <a:p>
            <a:pPr lvl="1">
              <a:buFont typeface="Wingdings" panose="05000000000000000000" pitchFamily="2" charset="2"/>
              <a:buChar char=""/>
            </a:pPr>
            <a:r>
              <a:rPr lang="en-AU" dirty="0"/>
              <a:t>Provides readers an understanding of the attitudes and values supported or rejected within the text </a:t>
            </a:r>
          </a:p>
          <a:p>
            <a:pPr lvl="1">
              <a:buFont typeface="Wingdings" panose="05000000000000000000" pitchFamily="2" charset="2"/>
              <a:buChar char=""/>
            </a:pPr>
            <a:r>
              <a:rPr lang="en-AU" dirty="0"/>
              <a:t>Elements which contribute to the voice of a text include: diction, syntax, figurative language, tone and mode of address </a:t>
            </a:r>
          </a:p>
          <a:p>
            <a:pPr lvl="1">
              <a:buFont typeface="Wingdings" panose="05000000000000000000" pitchFamily="2" charset="2"/>
              <a:buChar char=""/>
            </a:pPr>
            <a:r>
              <a:rPr lang="en-AU" dirty="0"/>
              <a:t>Voice can be used to indicate personality, values, attitudes, perspectives or context within the text </a:t>
            </a:r>
          </a:p>
          <a:p>
            <a:pPr lvl="1">
              <a:buFont typeface="Wingdings" panose="05000000000000000000" pitchFamily="2" charset="2"/>
              <a:buChar char=""/>
            </a:pPr>
            <a:r>
              <a:rPr lang="en-AU" dirty="0"/>
              <a:t>Influences readers’ response by determining how persuasive a text is (non-fiction), or the degree to which readers sympathise with the narrator, or whether the narrator is seen as reliable (fiction) </a:t>
            </a:r>
          </a:p>
          <a:p>
            <a:pPr lvl="1">
              <a:buFont typeface="Wingdings" panose="05000000000000000000" pitchFamily="2" charset="2"/>
              <a:buChar char=""/>
            </a:pPr>
            <a:r>
              <a:rPr lang="en-AU" dirty="0"/>
              <a:t>As the controlling presence or ‘authorial voice’ of a text, the author uses voice to create an image of themselves, concurrently establishing an image of the reader</a:t>
            </a:r>
          </a:p>
          <a:p>
            <a:pPr lvl="2">
              <a:buFont typeface="Wingdings" panose="05000000000000000000" pitchFamily="2" charset="2"/>
              <a:buChar char=""/>
            </a:pPr>
            <a:r>
              <a:rPr lang="en-AU" b="1" dirty="0"/>
              <a:t>Authorial Voice</a:t>
            </a:r>
            <a:r>
              <a:rPr lang="en-AU" dirty="0"/>
              <a:t>: used to refer to the nature of the voice projected by the author; the persona the author adopts </a:t>
            </a:r>
          </a:p>
          <a:p>
            <a:pPr lvl="2">
              <a:buFont typeface="Wingdings" panose="05000000000000000000" pitchFamily="2" charset="2"/>
              <a:buChar char=""/>
            </a:pPr>
            <a:r>
              <a:rPr lang="en-AU" b="1" dirty="0"/>
              <a:t>Narrative Voice: </a:t>
            </a:r>
            <a:r>
              <a:rPr lang="en-AU" dirty="0"/>
              <a:t>Way in which the narrator may relate to the prose, adopting the role of first or third person, omnipresent or restricted in knowledge </a:t>
            </a:r>
          </a:p>
          <a:p>
            <a:pPr lvl="1">
              <a:buFont typeface="Wingdings" panose="05000000000000000000" pitchFamily="2" charset="2"/>
              <a:buChar char=""/>
            </a:pPr>
            <a:r>
              <a:rPr lang="en-AU" dirty="0"/>
              <a:t>The point of view of a text communicate the direction of interaction between author and reader, including: </a:t>
            </a:r>
          </a:p>
          <a:p>
            <a:pPr>
              <a:buFont typeface="Wingdings" panose="05000000000000000000" pitchFamily="2" charset="2"/>
              <a:buChar char=""/>
            </a:pPr>
            <a:r>
              <a:rPr lang="en-AU" b="1" dirty="0"/>
              <a:t>Perspectives</a:t>
            </a:r>
            <a:r>
              <a:rPr lang="en-AU" dirty="0"/>
              <a:t>: An informed viewpoint informed by the contexts, values and beliefs of a person; categorised into four different types of perspectives </a:t>
            </a:r>
          </a:p>
          <a:p>
            <a:pPr lvl="2">
              <a:buFont typeface="Wingdings" panose="05000000000000000000" pitchFamily="2" charset="2"/>
              <a:buChar char=""/>
            </a:pPr>
            <a:r>
              <a:rPr lang="en-AU" dirty="0"/>
              <a:t>Perspective may be dynamic in nature; the role of the reader is to identify the perspective of the narrator/author, giving the reader predominate control, despite intentions of the author </a:t>
            </a:r>
          </a:p>
          <a:p>
            <a:pPr lvl="1">
              <a:buFont typeface="Wingdings" panose="05000000000000000000" pitchFamily="2" charset="2"/>
              <a:buChar char=""/>
            </a:pPr>
            <a:r>
              <a:rPr lang="en-AU" b="1" dirty="0"/>
              <a:t>Physical Perspective</a:t>
            </a:r>
            <a:r>
              <a:rPr lang="en-AU" dirty="0"/>
              <a:t>: Refers to the author/narrator’s physical relationship with the content of the text. Describes the physical positioning of the author/narrator within a textual situation, these establishing the physical setting of the text through the perspective of the author/narrator. </a:t>
            </a:r>
            <a:endParaRPr lang="en-AU" b="1" dirty="0"/>
          </a:p>
          <a:p>
            <a:pPr lvl="1">
              <a:buFont typeface="Wingdings" panose="05000000000000000000" pitchFamily="2" charset="2"/>
              <a:buChar char=""/>
            </a:pPr>
            <a:r>
              <a:rPr lang="en-AU" b="1" dirty="0"/>
              <a:t>Temporal Perspective</a:t>
            </a:r>
            <a:r>
              <a:rPr lang="en-AU" dirty="0"/>
              <a:t>: Refers to time period in which a text is viewed, referring to the tense of the text. Tense is used as a language convention, to establish the reader’s position within the text</a:t>
            </a:r>
          </a:p>
          <a:p>
            <a:pPr lvl="2">
              <a:buFont typeface="Wingdings" panose="05000000000000000000" pitchFamily="2" charset="2"/>
              <a:buChar char=""/>
            </a:pPr>
            <a:r>
              <a:rPr lang="en-AU" dirty="0"/>
              <a:t>Example: a present tense may be used to develop a sense of immediacy in relation to the reader’s position </a:t>
            </a:r>
          </a:p>
          <a:p>
            <a:pPr lvl="1">
              <a:buFont typeface="Wingdings" panose="05000000000000000000" pitchFamily="2" charset="2"/>
              <a:buChar char=""/>
            </a:pPr>
            <a:r>
              <a:rPr lang="en-AU" b="1" dirty="0"/>
              <a:t>Psychological Perspective</a:t>
            </a:r>
            <a:r>
              <a:rPr lang="en-AU" dirty="0"/>
              <a:t>: Refers to the psychological and social aspects of the author’s persona, establishing their personality, experiences and socio-economic positioning. Used commonly in narrative when presenting  the perspective of a narrator, involving the voice adopted by the text. Characters'’ thoughts, opinions, and viewpoints will be influence by their  psychological perspectives. </a:t>
            </a:r>
          </a:p>
          <a:p>
            <a:pPr lvl="2">
              <a:buFont typeface="Wingdings" panose="05000000000000000000" pitchFamily="2" charset="2"/>
              <a:buChar char=""/>
            </a:pPr>
            <a:r>
              <a:rPr lang="en-AU" dirty="0"/>
              <a:t>Example: Tara June’s values and attitudes are constructed in </a:t>
            </a:r>
            <a:r>
              <a:rPr lang="en-AU" b="1" dirty="0"/>
              <a:t>Swallow the Air </a:t>
            </a:r>
            <a:r>
              <a:rPr lang="en-AU" dirty="0"/>
              <a:t>through the psychological perspective of her as an Indigenous child</a:t>
            </a:r>
            <a:r>
              <a:rPr lang="en-AU" b="1" dirty="0"/>
              <a:t>. </a:t>
            </a:r>
          </a:p>
          <a:p>
            <a:pPr lvl="2">
              <a:buFont typeface="Wingdings" panose="05000000000000000000" pitchFamily="2" charset="2"/>
              <a:buChar char=""/>
            </a:pPr>
            <a:r>
              <a:rPr lang="en-AU" dirty="0"/>
              <a:t>Example: The mental state of the author in </a:t>
            </a:r>
            <a:r>
              <a:rPr lang="en-AU" b="1" dirty="0"/>
              <a:t>The Yellow Wallpaper</a:t>
            </a:r>
            <a:r>
              <a:rPr lang="en-AU" dirty="0"/>
              <a:t> colours her viewpoints in the text </a:t>
            </a:r>
          </a:p>
          <a:p>
            <a:pPr lvl="1">
              <a:buFont typeface="Wingdings" panose="05000000000000000000" pitchFamily="2" charset="2"/>
              <a:buChar char=""/>
            </a:pPr>
            <a:r>
              <a:rPr lang="en-AU" b="1" dirty="0"/>
              <a:t>Ideological Perspective</a:t>
            </a:r>
            <a:r>
              <a:rPr lang="en-AU" dirty="0"/>
              <a:t>: Refers to the worldviews constructed within the text; may be characteristic of nationalities, social class, gender or occupation</a:t>
            </a:r>
          </a:p>
          <a:p>
            <a:pPr lvl="2">
              <a:buFont typeface="Wingdings" panose="05000000000000000000" pitchFamily="2" charset="2"/>
              <a:buChar char=""/>
            </a:pPr>
            <a:r>
              <a:rPr lang="en-AU" dirty="0"/>
              <a:t>Some ideologies include patriarchal, feminist, post-colonial, racial, capitalist, socialist, environmentalist</a:t>
            </a:r>
          </a:p>
          <a:p>
            <a:pPr lvl="2">
              <a:buFont typeface="Wingdings" panose="05000000000000000000" pitchFamily="2" charset="2"/>
              <a:buChar char=""/>
            </a:pPr>
            <a:r>
              <a:rPr lang="en-AU" dirty="0"/>
              <a:t>Denotes a way of thinking about a subject within the text, presented through the ideological perspective of the author/narrator; authors may naturalise particular ideologies, whilst challenging others. </a:t>
            </a:r>
          </a:p>
          <a:p>
            <a:pPr lvl="2">
              <a:buFont typeface="Wingdings" panose="05000000000000000000" pitchFamily="2" charset="2"/>
              <a:buChar char=""/>
            </a:pPr>
            <a:endParaRPr lang="en-AU" dirty="0"/>
          </a:p>
          <a:p>
            <a:pPr lvl="3">
              <a:buFont typeface="Wingdings" panose="05000000000000000000" pitchFamily="2" charset="2"/>
              <a:buChar char=""/>
            </a:pPr>
            <a:endParaRPr lang="en-AU" dirty="0"/>
          </a:p>
          <a:p>
            <a:pPr lvl="1">
              <a:buFont typeface="Wingdings" panose="05000000000000000000" pitchFamily="2" charset="2"/>
              <a:buChar char=""/>
            </a:pPr>
            <a:endParaRPr lang="en-AU" dirty="0"/>
          </a:p>
        </p:txBody>
      </p:sp>
      <p:sp>
        <p:nvSpPr>
          <p:cNvPr id="6" name="Title 1">
            <a:extLst>
              <a:ext uri="{FF2B5EF4-FFF2-40B4-BE49-F238E27FC236}">
                <a16:creationId xmlns:a16="http://schemas.microsoft.com/office/drawing/2014/main" id="{BF9BE0FB-79C5-45EF-B4E6-5C7CD3AE3ABC}"/>
              </a:ext>
            </a:extLst>
          </p:cNvPr>
          <p:cNvSpPr txBox="1">
            <a:spLocks/>
          </p:cNvSpPr>
          <p:nvPr/>
        </p:nvSpPr>
        <p:spPr>
          <a:xfrm>
            <a:off x="5731560" y="192230"/>
            <a:ext cx="6217770" cy="642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AU" sz="2400" dirty="0"/>
              <a:t>Voice and Perspective</a:t>
            </a:r>
          </a:p>
        </p:txBody>
      </p:sp>
    </p:spTree>
    <p:extLst>
      <p:ext uri="{BB962C8B-B14F-4D97-AF65-F5344CB8AC3E}">
        <p14:creationId xmlns:p14="http://schemas.microsoft.com/office/powerpoint/2010/main" val="1607550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12A6-2BD2-4D6A-87A5-F16EB361EBCB}"/>
              </a:ext>
            </a:extLst>
          </p:cNvPr>
          <p:cNvSpPr>
            <a:spLocks noGrp="1"/>
          </p:cNvSpPr>
          <p:nvPr>
            <p:ph type="title"/>
          </p:nvPr>
        </p:nvSpPr>
        <p:spPr>
          <a:xfrm>
            <a:off x="269543" y="151546"/>
            <a:ext cx="1668439" cy="479946"/>
          </a:xfrm>
        </p:spPr>
        <p:txBody>
          <a:bodyPr>
            <a:normAutofit/>
          </a:bodyPr>
          <a:lstStyle/>
          <a:p>
            <a:r>
              <a:rPr lang="en-AU" sz="2400" dirty="0"/>
              <a:t>Essay Plans </a:t>
            </a:r>
          </a:p>
        </p:txBody>
      </p:sp>
      <p:sp>
        <p:nvSpPr>
          <p:cNvPr id="3" name="Content Placeholder 2">
            <a:extLst>
              <a:ext uri="{FF2B5EF4-FFF2-40B4-BE49-F238E27FC236}">
                <a16:creationId xmlns:a16="http://schemas.microsoft.com/office/drawing/2014/main" id="{C77B1D02-1381-4919-B939-0665591293CC}"/>
              </a:ext>
            </a:extLst>
          </p:cNvPr>
          <p:cNvSpPr>
            <a:spLocks noGrp="1"/>
          </p:cNvSpPr>
          <p:nvPr>
            <p:ph idx="1"/>
          </p:nvPr>
        </p:nvSpPr>
        <p:spPr>
          <a:xfrm>
            <a:off x="2891052" y="238266"/>
            <a:ext cx="3204950" cy="6418997"/>
          </a:xfrm>
        </p:spPr>
        <p:txBody>
          <a:bodyPr>
            <a:normAutofit fontScale="47500" lnSpcReduction="20000"/>
          </a:bodyPr>
          <a:lstStyle/>
          <a:p>
            <a:pPr marL="45720" indent="0">
              <a:buNone/>
            </a:pPr>
            <a:r>
              <a:rPr lang="en-AU" b="1" dirty="0"/>
              <a:t>Pale Blue Dot</a:t>
            </a:r>
          </a:p>
          <a:p>
            <a:pPr marL="45720" indent="0">
              <a:buNone/>
            </a:pPr>
            <a:r>
              <a:rPr lang="en-AU" b="1" dirty="0"/>
              <a:t>Examine ways at least one text you have studied has encouraged you to reflect on our own attitudes to a particular group of place </a:t>
            </a:r>
          </a:p>
          <a:p>
            <a:r>
              <a:rPr lang="en-AU" b="1" dirty="0"/>
              <a:t>BP1:</a:t>
            </a:r>
            <a:r>
              <a:rPr lang="en-AU" dirty="0"/>
              <a:t> Values and attitudes of Sagan</a:t>
            </a:r>
          </a:p>
          <a:p>
            <a:pPr lvl="1"/>
            <a:r>
              <a:rPr lang="en-AU" dirty="0"/>
              <a:t>Pro-scientific and pro-humanitarianism, highlighted by the privileging of knowledge</a:t>
            </a:r>
          </a:p>
          <a:p>
            <a:pPr lvl="1"/>
            <a:r>
              <a:rPr lang="en-AU" dirty="0"/>
              <a:t>Quote: </a:t>
            </a:r>
            <a:r>
              <a:rPr lang="en-AU" dirty="0">
                <a:highlight>
                  <a:srgbClr val="C0C0C0"/>
                </a:highlight>
              </a:rPr>
              <a:t>“</a:t>
            </a:r>
            <a:r>
              <a:rPr lang="en-AU" i="1" dirty="0">
                <a:highlight>
                  <a:srgbClr val="C0C0C0"/>
                </a:highlight>
              </a:rPr>
              <a:t>It was understood by the scientists of classical antiquity</a:t>
            </a:r>
            <a:r>
              <a:rPr lang="en-AU" dirty="0">
                <a:highlight>
                  <a:srgbClr val="C0C0C0"/>
                </a:highlight>
              </a:rPr>
              <a:t>” </a:t>
            </a:r>
            <a:r>
              <a:rPr lang="en-AU" b="1" dirty="0">
                <a:highlight>
                  <a:srgbClr val="C0C0C0"/>
                </a:highlight>
              </a:rPr>
              <a:t> </a:t>
            </a:r>
          </a:p>
          <a:p>
            <a:pPr lvl="1"/>
            <a:r>
              <a:rPr lang="en-AU" dirty="0"/>
              <a:t>Uses metaphors to criticise nationalistic ego </a:t>
            </a:r>
          </a:p>
          <a:p>
            <a:pPr lvl="1"/>
            <a:r>
              <a:rPr lang="en-AU" dirty="0"/>
              <a:t>“</a:t>
            </a:r>
            <a:r>
              <a:rPr lang="en-AU" i="1" dirty="0">
                <a:highlight>
                  <a:srgbClr val="C0C0C0"/>
                </a:highlight>
              </a:rPr>
              <a:t>Our obsession with nationalism is no where in sight</a:t>
            </a:r>
            <a:r>
              <a:rPr lang="en-AU" dirty="0">
                <a:highlight>
                  <a:srgbClr val="C0C0C0"/>
                </a:highlight>
              </a:rPr>
              <a:t>” </a:t>
            </a:r>
          </a:p>
          <a:p>
            <a:pPr lvl="1"/>
            <a:r>
              <a:rPr lang="en-AU" dirty="0"/>
              <a:t>Highlighted visually through use of transition slides </a:t>
            </a:r>
          </a:p>
          <a:p>
            <a:r>
              <a:rPr lang="en-AU" b="1" dirty="0"/>
              <a:t>BP2:</a:t>
            </a:r>
            <a:r>
              <a:rPr lang="en-AU" dirty="0"/>
              <a:t> Possible resistant readings; our position on Earth is important to us</a:t>
            </a:r>
          </a:p>
          <a:p>
            <a:pPr lvl="1"/>
            <a:r>
              <a:rPr lang="en-AU" dirty="0"/>
              <a:t>Psychoanalytical theory; Maslow’s Hierarchy of Needs highlights importance of humans in finding meaning </a:t>
            </a:r>
          </a:p>
          <a:p>
            <a:pPr lvl="1"/>
            <a:r>
              <a:rPr lang="en-AU" dirty="0"/>
              <a:t>Paradoxically support humanitarianism ready; subverting the other challenges this reading of the text </a:t>
            </a:r>
          </a:p>
          <a:p>
            <a:pPr lvl="1"/>
            <a:r>
              <a:rPr lang="en-AU" dirty="0">
                <a:highlight>
                  <a:srgbClr val="C0C0C0"/>
                </a:highlight>
              </a:rPr>
              <a:t>“</a:t>
            </a:r>
            <a:r>
              <a:rPr lang="en-AU" i="1" dirty="0">
                <a:highlight>
                  <a:srgbClr val="C0C0C0"/>
                </a:highlight>
              </a:rPr>
              <a:t>It underscore our responsibility to deal more kindly with one another</a:t>
            </a:r>
            <a:r>
              <a:rPr lang="en-AU" dirty="0">
                <a:highlight>
                  <a:srgbClr val="C0C0C0"/>
                </a:highlight>
              </a:rPr>
              <a:t>: </a:t>
            </a:r>
          </a:p>
          <a:p>
            <a:pPr lvl="1"/>
            <a:r>
              <a:rPr lang="en-AU" dirty="0"/>
              <a:t>Constructed through voice over and images of 2006 clip </a:t>
            </a:r>
          </a:p>
          <a:p>
            <a:r>
              <a:rPr lang="en-AU" b="1" dirty="0"/>
              <a:t>BP3</a:t>
            </a:r>
            <a:r>
              <a:rPr lang="en-AU" dirty="0"/>
              <a:t>: Personal response; Reject Sagan’s perspective that humans are inconsequential </a:t>
            </a:r>
          </a:p>
          <a:p>
            <a:pPr lvl="1"/>
            <a:r>
              <a:rPr lang="en-AU" dirty="0"/>
              <a:t>Heideggerian Angst; reveals that the human identity rely on meaning; lack meaning, our identity is threatened </a:t>
            </a:r>
          </a:p>
          <a:p>
            <a:pPr lvl="1"/>
            <a:r>
              <a:rPr lang="en-AU" dirty="0"/>
              <a:t>Nothing on Earth will improve if humans believe they are inconsequential </a:t>
            </a:r>
          </a:p>
          <a:p>
            <a:pPr lvl="1"/>
            <a:r>
              <a:rPr lang="en-AU" dirty="0"/>
              <a:t>Constructed through binary opposition; contradictions of Sagan's</a:t>
            </a:r>
          </a:p>
          <a:p>
            <a:pPr lvl="1"/>
            <a:r>
              <a:rPr lang="en-AU" dirty="0"/>
              <a:t>How can we be more humanitarian in looking after poor, if money is spent exploring space? </a:t>
            </a:r>
          </a:p>
          <a:p>
            <a:pPr lvl="1"/>
            <a:r>
              <a:rPr lang="en-AU" dirty="0"/>
              <a:t>Mise en scene comparing Al Gore Apollo 17 image and Pale Blue Dot </a:t>
            </a:r>
          </a:p>
          <a:p>
            <a:pPr lvl="1"/>
            <a:r>
              <a:rPr lang="en-AU" dirty="0">
                <a:highlight>
                  <a:srgbClr val="C0C0C0"/>
                </a:highlight>
              </a:rPr>
              <a:t>“</a:t>
            </a:r>
            <a:r>
              <a:rPr lang="en-AU" i="1" dirty="0">
                <a:highlight>
                  <a:srgbClr val="C0C0C0"/>
                </a:highlight>
              </a:rPr>
              <a:t>Every hunter and forager; every hero and coward; every creator and destroyer of civilization</a:t>
            </a:r>
            <a:r>
              <a:rPr lang="en-AU" dirty="0">
                <a:highlight>
                  <a:srgbClr val="C0C0C0"/>
                </a:highlight>
              </a:rPr>
              <a:t>” </a:t>
            </a:r>
          </a:p>
        </p:txBody>
      </p:sp>
      <p:sp>
        <p:nvSpPr>
          <p:cNvPr id="4" name="Content Placeholder 2">
            <a:extLst>
              <a:ext uri="{FF2B5EF4-FFF2-40B4-BE49-F238E27FC236}">
                <a16:creationId xmlns:a16="http://schemas.microsoft.com/office/drawing/2014/main" id="{FA0F01C6-7EB2-4F4D-AEBE-C182EC84F492}"/>
              </a:ext>
            </a:extLst>
          </p:cNvPr>
          <p:cNvSpPr txBox="1">
            <a:spLocks/>
          </p:cNvSpPr>
          <p:nvPr/>
        </p:nvSpPr>
        <p:spPr>
          <a:xfrm>
            <a:off x="269543" y="504968"/>
            <a:ext cx="2924033" cy="6201486"/>
          </a:xfrm>
          <a:prstGeom prst="rect">
            <a:avLst/>
          </a:prstGeom>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Pale Blue Dot</a:t>
            </a:r>
          </a:p>
          <a:p>
            <a:pPr marL="45720" indent="0">
              <a:buNone/>
            </a:pPr>
            <a:r>
              <a:rPr lang="en-AU" b="1" dirty="0"/>
              <a:t>Reflect on how at least one text works to challenge or endorse a controversial perspective</a:t>
            </a:r>
          </a:p>
          <a:p>
            <a:r>
              <a:rPr lang="en-AU" b="1" dirty="0"/>
              <a:t>BP1</a:t>
            </a:r>
            <a:r>
              <a:rPr lang="en-AU" dirty="0"/>
              <a:t>: Fu highlight’s Sagan’s pro-scientific perspective</a:t>
            </a:r>
          </a:p>
          <a:p>
            <a:pPr lvl="1"/>
            <a:r>
              <a:rPr lang="en-AU" dirty="0"/>
              <a:t>Controversy: Human’s should be exploring space rather than solving domestic issues </a:t>
            </a:r>
          </a:p>
          <a:p>
            <a:pPr lvl="1"/>
            <a:r>
              <a:rPr lang="en-AU" dirty="0"/>
              <a:t>Disempowered groups of society have no investment in Sagan’s perspective, however it affects them as they remain subverted </a:t>
            </a:r>
          </a:p>
          <a:p>
            <a:pPr lvl="1"/>
            <a:r>
              <a:rPr lang="en-AU" dirty="0"/>
              <a:t>Privileges intellectual elite in society </a:t>
            </a:r>
          </a:p>
          <a:p>
            <a:pPr lvl="1"/>
            <a:r>
              <a:rPr lang="en-AU" dirty="0">
                <a:highlight>
                  <a:srgbClr val="C0C0C0"/>
                </a:highlight>
              </a:rPr>
              <a:t>“</a:t>
            </a:r>
            <a:r>
              <a:rPr lang="en-AU" i="1" dirty="0">
                <a:highlight>
                  <a:srgbClr val="C0C0C0"/>
                </a:highlight>
              </a:rPr>
              <a:t>It was well understood by the scientists and philosopher of classical antiquity</a:t>
            </a:r>
            <a:r>
              <a:rPr lang="en-AU" dirty="0">
                <a:highlight>
                  <a:srgbClr val="C0C0C0"/>
                </a:highlight>
              </a:rPr>
              <a:t>” </a:t>
            </a:r>
          </a:p>
          <a:p>
            <a:pPr lvl="1"/>
            <a:r>
              <a:rPr lang="en-AU" dirty="0"/>
              <a:t>Constructed through the superimposition of scientific and mathematical images in Fu’s montage alongside zooming to focus on these ideas</a:t>
            </a:r>
            <a:endParaRPr lang="en-AU" b="1" dirty="0"/>
          </a:p>
          <a:p>
            <a:r>
              <a:rPr lang="en-AU" b="1" dirty="0"/>
              <a:t>BP2</a:t>
            </a:r>
            <a:r>
              <a:rPr lang="en-AU" dirty="0"/>
              <a:t>: Challenges geocentric perspective, endorsing that humans are inconsequential </a:t>
            </a:r>
          </a:p>
          <a:p>
            <a:pPr lvl="1"/>
            <a:r>
              <a:rPr lang="en-AU" dirty="0">
                <a:highlight>
                  <a:srgbClr val="C0C0C0"/>
                </a:highlight>
              </a:rPr>
              <a:t>“</a:t>
            </a:r>
            <a:r>
              <a:rPr lang="en-AU" i="1" dirty="0">
                <a:highlight>
                  <a:srgbClr val="C0C0C0"/>
                </a:highlight>
              </a:rPr>
              <a:t>Humans are inconsequential</a:t>
            </a:r>
            <a:r>
              <a:rPr lang="en-AU" dirty="0">
                <a:highlight>
                  <a:srgbClr val="C0C0C0"/>
                </a:highlight>
              </a:rPr>
              <a:t>” </a:t>
            </a:r>
          </a:p>
          <a:p>
            <a:pPr lvl="1"/>
            <a:r>
              <a:rPr lang="en-AU" dirty="0">
                <a:highlight>
                  <a:srgbClr val="C0C0C0"/>
                </a:highlight>
              </a:rPr>
              <a:t>“</a:t>
            </a:r>
            <a:r>
              <a:rPr lang="en-AU" i="1" dirty="0">
                <a:highlight>
                  <a:srgbClr val="C0C0C0"/>
                </a:highlight>
              </a:rPr>
              <a:t>The delusion we have some privileged position in the universe</a:t>
            </a:r>
            <a:r>
              <a:rPr lang="en-AU" dirty="0">
                <a:highlight>
                  <a:srgbClr val="C0C0C0"/>
                </a:highlight>
              </a:rPr>
              <a:t>” </a:t>
            </a:r>
          </a:p>
          <a:p>
            <a:pPr lvl="1"/>
            <a:r>
              <a:rPr lang="en-AU" dirty="0"/>
              <a:t>Controversy: Supports perspective that humans ae inconsequential; no meaning to our lives </a:t>
            </a:r>
          </a:p>
          <a:p>
            <a:pPr lvl="1"/>
            <a:r>
              <a:rPr lang="en-AU" dirty="0"/>
              <a:t>Heideggerian Angst; the subversion of identity, as humans lack meaning </a:t>
            </a:r>
          </a:p>
          <a:p>
            <a:pPr lvl="1"/>
            <a:r>
              <a:rPr lang="en-AU" dirty="0"/>
              <a:t>Constructed through panning of Pale Blue Dot image alongside Sagan’s voiceover</a:t>
            </a:r>
          </a:p>
          <a:p>
            <a:r>
              <a:rPr lang="en-AU" b="1" dirty="0"/>
              <a:t>BP3:</a:t>
            </a:r>
            <a:r>
              <a:rPr lang="en-AU" dirty="0"/>
              <a:t> Controversy surrounding the meaning of humanitarianism </a:t>
            </a:r>
          </a:p>
          <a:p>
            <a:pPr lvl="1"/>
            <a:r>
              <a:rPr lang="en-AU" dirty="0"/>
              <a:t>Controversy: Criticises the belief that humanity is currently egalitarian </a:t>
            </a:r>
          </a:p>
          <a:p>
            <a:pPr lvl="1"/>
            <a:r>
              <a:rPr lang="en-AU" dirty="0"/>
              <a:t>Our belief in humanitarianism under-estimates our duties; look at prevention not reactions</a:t>
            </a:r>
          </a:p>
          <a:p>
            <a:pPr lvl="1"/>
            <a:r>
              <a:rPr lang="en-AU" dirty="0"/>
              <a:t>Support Foucault criticism of society </a:t>
            </a:r>
          </a:p>
          <a:p>
            <a:pPr lvl="1"/>
            <a:r>
              <a:rPr lang="en-AU" dirty="0"/>
              <a:t>Constructed through use of historical images highlighting human cruelty </a:t>
            </a:r>
          </a:p>
        </p:txBody>
      </p:sp>
      <p:sp>
        <p:nvSpPr>
          <p:cNvPr id="5" name="Content Placeholder 2">
            <a:extLst>
              <a:ext uri="{FF2B5EF4-FFF2-40B4-BE49-F238E27FC236}">
                <a16:creationId xmlns:a16="http://schemas.microsoft.com/office/drawing/2014/main" id="{EB1CAEE3-45AA-4496-83F6-7ED3F8A26077}"/>
              </a:ext>
            </a:extLst>
          </p:cNvPr>
          <p:cNvSpPr txBox="1">
            <a:spLocks/>
          </p:cNvSpPr>
          <p:nvPr/>
        </p:nvSpPr>
        <p:spPr>
          <a:xfrm>
            <a:off x="6034585" y="238266"/>
            <a:ext cx="3266364" cy="6418997"/>
          </a:xfrm>
          <a:prstGeom prst="rect">
            <a:avLst/>
          </a:prstGeom>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1984</a:t>
            </a:r>
          </a:p>
          <a:p>
            <a:pPr marL="45720" indent="0">
              <a:buNone/>
            </a:pPr>
            <a:r>
              <a:rPr lang="en-AU" b="1" dirty="0"/>
              <a:t>Many texts explore the ways in which identity is threatened. Explain how and why texts that you have studied do so</a:t>
            </a:r>
          </a:p>
          <a:p>
            <a:r>
              <a:rPr lang="en-AU" b="1" dirty="0"/>
              <a:t>BP1</a:t>
            </a:r>
            <a:r>
              <a:rPr lang="en-AU" dirty="0"/>
              <a:t>: Identity of Individual; characterisation of Winston </a:t>
            </a:r>
          </a:p>
          <a:p>
            <a:pPr lvl="1"/>
            <a:r>
              <a:rPr lang="en-AU" dirty="0"/>
              <a:t>Isolated in his rebellion against the Party; Julia’s companionship does little to alleviate Winston’s sense of loneliness; intelligentially isolated </a:t>
            </a:r>
          </a:p>
          <a:p>
            <a:pPr lvl="1"/>
            <a:r>
              <a:rPr lang="en-AU" b="1" dirty="0"/>
              <a:t> </a:t>
            </a:r>
            <a:r>
              <a:rPr lang="en-AU" dirty="0"/>
              <a:t>Quote: </a:t>
            </a:r>
            <a:r>
              <a:rPr lang="en-AU" dirty="0">
                <a:highlight>
                  <a:srgbClr val="C0C0C0"/>
                </a:highlight>
              </a:rPr>
              <a:t>“</a:t>
            </a:r>
            <a:r>
              <a:rPr lang="en-AU" i="1" dirty="0">
                <a:highlight>
                  <a:srgbClr val="C0C0C0"/>
                </a:highlight>
              </a:rPr>
              <a:t>We are the dead”</a:t>
            </a:r>
            <a:r>
              <a:rPr lang="en-AU" dirty="0">
                <a:highlight>
                  <a:srgbClr val="C0C0C0"/>
                </a:highlight>
              </a:rPr>
              <a:t> (pg. 221) </a:t>
            </a:r>
          </a:p>
          <a:p>
            <a:pPr lvl="1"/>
            <a:r>
              <a:rPr lang="en-AU" dirty="0">
                <a:highlight>
                  <a:srgbClr val="C0C0C0"/>
                </a:highlight>
              </a:rPr>
              <a:t>“</a:t>
            </a:r>
            <a:r>
              <a:rPr lang="en-AU" i="1" dirty="0">
                <a:highlight>
                  <a:srgbClr val="C0C0C0"/>
                </a:highlight>
              </a:rPr>
              <a:t>You’re only a rebel from the waist down</a:t>
            </a:r>
            <a:r>
              <a:rPr lang="en-AU" dirty="0">
                <a:highlight>
                  <a:srgbClr val="C0C0C0"/>
                </a:highlight>
              </a:rPr>
              <a:t>” (pg. 156) </a:t>
            </a:r>
          </a:p>
          <a:p>
            <a:pPr lvl="1"/>
            <a:r>
              <a:rPr lang="en-AU" dirty="0"/>
              <a:t>Intertext: In The Pedestrian, Mead is the only pedestrian engaging in night-walking </a:t>
            </a:r>
          </a:p>
          <a:p>
            <a:pPr lvl="1"/>
            <a:r>
              <a:rPr lang="en-AU" dirty="0">
                <a:highlight>
                  <a:srgbClr val="C0C0C0"/>
                </a:highlight>
              </a:rPr>
              <a:t>“</a:t>
            </a:r>
            <a:r>
              <a:rPr lang="en-AU" i="1" dirty="0">
                <a:highlight>
                  <a:srgbClr val="C0C0C0"/>
                </a:highlight>
              </a:rPr>
              <a:t>He had never met another person walking, not once in all that time</a:t>
            </a:r>
            <a:r>
              <a:rPr lang="en-AU" dirty="0"/>
              <a:t>” </a:t>
            </a:r>
          </a:p>
          <a:p>
            <a:r>
              <a:rPr lang="en-AU" b="1" dirty="0"/>
              <a:t>BP2</a:t>
            </a:r>
            <a:r>
              <a:rPr lang="en-AU" dirty="0"/>
              <a:t>: Threatening of class identity; the subversion of the Outer Party </a:t>
            </a:r>
          </a:p>
          <a:p>
            <a:pPr lvl="1"/>
            <a:r>
              <a:rPr lang="en-AU" dirty="0"/>
              <a:t>Living in sub-standard conditions, the Outer Party is arguably more oppressed than the prole; constantly monitored </a:t>
            </a:r>
          </a:p>
          <a:p>
            <a:pPr lvl="1"/>
            <a:r>
              <a:rPr lang="en-AU" dirty="0"/>
              <a:t>No opportunity for community identity; report on each other, internalisation of Panopticon </a:t>
            </a:r>
          </a:p>
          <a:p>
            <a:pPr lvl="1"/>
            <a:r>
              <a:rPr lang="en-AU" dirty="0"/>
              <a:t>Quote: “</a:t>
            </a:r>
            <a:r>
              <a:rPr lang="en-AU" i="1" dirty="0">
                <a:highlight>
                  <a:srgbClr val="C0C0C0"/>
                </a:highlight>
              </a:rPr>
              <a:t>Yet it was a fact that if Syme grasped, even for three seconds, the nature of his, Winston’s secret opinions, he would betray him instantly to the Thought Police</a:t>
            </a:r>
            <a:r>
              <a:rPr lang="en-AU" dirty="0">
                <a:highlight>
                  <a:srgbClr val="C0C0C0"/>
                </a:highlight>
              </a:rPr>
              <a:t>” (pg. 55) </a:t>
            </a:r>
          </a:p>
          <a:p>
            <a:pPr lvl="1"/>
            <a:r>
              <a:rPr lang="en-AU" dirty="0"/>
              <a:t>Intertext: In the Handmaid’s Tale, the handmaids travel in twos; spy on each other</a:t>
            </a:r>
          </a:p>
          <a:p>
            <a:pPr lvl="1"/>
            <a:r>
              <a:rPr lang="en-AU" dirty="0"/>
              <a:t>“</a:t>
            </a:r>
            <a:r>
              <a:rPr lang="en-AU" i="1" dirty="0">
                <a:highlight>
                  <a:srgbClr val="C0C0C0"/>
                </a:highlight>
              </a:rPr>
              <a:t>She is my spy, and I am hers</a:t>
            </a:r>
            <a:r>
              <a:rPr lang="en-AU" dirty="0">
                <a:highlight>
                  <a:srgbClr val="C0C0C0"/>
                </a:highlight>
              </a:rPr>
              <a:t>” </a:t>
            </a:r>
          </a:p>
          <a:p>
            <a:r>
              <a:rPr lang="en-AU" b="1" dirty="0"/>
              <a:t>BP3</a:t>
            </a:r>
            <a:r>
              <a:rPr lang="en-AU" dirty="0"/>
              <a:t>: Threatened identity of society; moral decay of society</a:t>
            </a:r>
          </a:p>
          <a:p>
            <a:pPr lvl="1"/>
            <a:r>
              <a:rPr lang="en-AU" dirty="0"/>
              <a:t>Represented by degraded buildings and oppression of people </a:t>
            </a:r>
          </a:p>
          <a:p>
            <a:pPr lvl="1"/>
            <a:r>
              <a:rPr lang="en-AU" dirty="0"/>
              <a:t>Quote: “</a:t>
            </a:r>
            <a:r>
              <a:rPr lang="en-AU" i="1" dirty="0"/>
              <a:t>When he got up to it, he saw that it was a human hand severed at the wrist</a:t>
            </a:r>
            <a:r>
              <a:rPr lang="en-AU" dirty="0"/>
              <a:t>” (pg. 84) </a:t>
            </a:r>
          </a:p>
          <a:p>
            <a:pPr lvl="1"/>
            <a:r>
              <a:rPr lang="en-AU" dirty="0"/>
              <a:t>Moral decay highlighted by detached description </a:t>
            </a:r>
          </a:p>
          <a:p>
            <a:pPr lvl="1"/>
            <a:r>
              <a:rPr lang="en-AU" dirty="0"/>
              <a:t>Intertext: Moral decay of Omelas</a:t>
            </a:r>
          </a:p>
          <a:p>
            <a:pPr lvl="1"/>
            <a:r>
              <a:rPr lang="en-AU" dirty="0">
                <a:highlight>
                  <a:srgbClr val="C0C0C0"/>
                </a:highlight>
              </a:rPr>
              <a:t>“</a:t>
            </a:r>
            <a:r>
              <a:rPr lang="en-AU" i="1" dirty="0">
                <a:highlight>
                  <a:srgbClr val="C0C0C0"/>
                </a:highlight>
              </a:rPr>
              <a:t>The happiness of the city depended on the suffering of this one child</a:t>
            </a:r>
            <a:r>
              <a:rPr lang="en-AU" dirty="0">
                <a:highlight>
                  <a:srgbClr val="C0C0C0"/>
                </a:highlight>
              </a:rPr>
              <a:t>” </a:t>
            </a:r>
          </a:p>
          <a:p>
            <a:pPr lvl="1"/>
            <a:r>
              <a:rPr lang="en-AU" dirty="0"/>
              <a:t>Theorist: Heideggerian Identity of meaning challenged</a:t>
            </a:r>
          </a:p>
          <a:p>
            <a:pPr lvl="1"/>
            <a:endParaRPr lang="en-AU" dirty="0"/>
          </a:p>
        </p:txBody>
      </p:sp>
      <p:sp>
        <p:nvSpPr>
          <p:cNvPr id="6" name="Content Placeholder 2">
            <a:extLst>
              <a:ext uri="{FF2B5EF4-FFF2-40B4-BE49-F238E27FC236}">
                <a16:creationId xmlns:a16="http://schemas.microsoft.com/office/drawing/2014/main" id="{79D9DF50-4768-4367-A9E3-8E57A83C6FB3}"/>
              </a:ext>
            </a:extLst>
          </p:cNvPr>
          <p:cNvSpPr txBox="1">
            <a:spLocks/>
          </p:cNvSpPr>
          <p:nvPr/>
        </p:nvSpPr>
        <p:spPr>
          <a:xfrm>
            <a:off x="9239532" y="222343"/>
            <a:ext cx="2682925" cy="6538416"/>
          </a:xfrm>
          <a:prstGeom prst="rect">
            <a:avLst/>
          </a:prstGeom>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1984</a:t>
            </a:r>
          </a:p>
          <a:p>
            <a:pPr marL="45720" indent="0">
              <a:buNone/>
            </a:pPr>
            <a:r>
              <a:rPr lang="en-AU" b="1" dirty="0"/>
              <a:t>Evaluate the importance of setting in provoking a particular response to an idea, event or character in at least on fiction text you have studied </a:t>
            </a:r>
          </a:p>
          <a:p>
            <a:r>
              <a:rPr lang="en-AU" b="1" dirty="0"/>
              <a:t>BP1: </a:t>
            </a:r>
            <a:r>
              <a:rPr lang="en-AU" dirty="0"/>
              <a:t>Literal setting; Describing the ruin and lack of naturality in the setting conforms to generic dystopic conventions </a:t>
            </a:r>
          </a:p>
          <a:p>
            <a:pPr lvl="1"/>
            <a:r>
              <a:rPr lang="en-AU" dirty="0"/>
              <a:t>Reinforces idea of totalitarian destruction </a:t>
            </a:r>
          </a:p>
          <a:p>
            <a:pPr lvl="1"/>
            <a:r>
              <a:rPr lang="en-AU" dirty="0"/>
              <a:t>Response: Invoke fear and shock regarding loss of morality </a:t>
            </a:r>
          </a:p>
          <a:p>
            <a:pPr lvl="1"/>
            <a:r>
              <a:rPr lang="en-AU" dirty="0"/>
              <a:t>Quote: “</a:t>
            </a:r>
            <a:r>
              <a:rPr lang="en-AU" i="1" dirty="0">
                <a:highlight>
                  <a:srgbClr val="C0C0C0"/>
                </a:highlight>
              </a:rPr>
              <a:t>A black plume of smoke hung in the sky, and below it a cloud of plaster dust</a:t>
            </a:r>
            <a:r>
              <a:rPr lang="en-AU" dirty="0">
                <a:highlight>
                  <a:srgbClr val="C0C0C0"/>
                </a:highlight>
              </a:rPr>
              <a:t>” (pg. 84) </a:t>
            </a:r>
          </a:p>
          <a:p>
            <a:pPr lvl="1"/>
            <a:r>
              <a:rPr lang="en-AU" dirty="0"/>
              <a:t>Intertext: Children of Men bomb Mise en scene; the horrors of war brushed off as normality </a:t>
            </a:r>
          </a:p>
          <a:p>
            <a:r>
              <a:rPr lang="en-AU" b="1" dirty="0"/>
              <a:t>BP2</a:t>
            </a:r>
            <a:r>
              <a:rPr lang="en-AU" dirty="0"/>
              <a:t>: Symbolic setting; Destruction of buildings and language symbolises the moral decay of society </a:t>
            </a:r>
          </a:p>
          <a:p>
            <a:pPr lvl="1"/>
            <a:r>
              <a:rPr lang="en-AU" dirty="0"/>
              <a:t>Response: The lack of morality positions readers to be more sympathetic to Winston; supports rebellion </a:t>
            </a:r>
          </a:p>
          <a:p>
            <a:pPr lvl="1"/>
            <a:r>
              <a:rPr lang="en-AU" dirty="0"/>
              <a:t>Quote: </a:t>
            </a:r>
            <a:r>
              <a:rPr lang="en-AU" dirty="0">
                <a:highlight>
                  <a:srgbClr val="C0C0C0"/>
                </a:highlight>
              </a:rPr>
              <a:t>“</a:t>
            </a:r>
            <a:r>
              <a:rPr lang="en-AU" i="1" dirty="0">
                <a:highlight>
                  <a:srgbClr val="C0C0C0"/>
                </a:highlight>
              </a:rPr>
              <a:t>The Party was rotten under the surface, its cult of strenuousness and self denial simply a sham concealing iniquity</a:t>
            </a:r>
            <a:r>
              <a:rPr lang="en-AU" dirty="0">
                <a:highlight>
                  <a:srgbClr val="C0C0C0"/>
                </a:highlight>
              </a:rPr>
              <a:t>” (pg. 125) </a:t>
            </a:r>
          </a:p>
          <a:p>
            <a:pPr lvl="1"/>
            <a:r>
              <a:rPr lang="en-AU" dirty="0"/>
              <a:t>Intertext: The Handmaid’s Tale; </a:t>
            </a:r>
            <a:r>
              <a:rPr lang="en-AU" dirty="0">
                <a:highlight>
                  <a:srgbClr val="C0C0C0"/>
                </a:highlight>
              </a:rPr>
              <a:t>“</a:t>
            </a:r>
            <a:r>
              <a:rPr lang="en-AU" i="1" dirty="0">
                <a:highlight>
                  <a:srgbClr val="C0C0C0"/>
                </a:highlight>
              </a:rPr>
              <a:t>One of the gravestones I the cemetery near the earliest church has an anchor on it and an hourglass and the words In Hope</a:t>
            </a:r>
            <a:r>
              <a:rPr lang="en-AU" dirty="0">
                <a:highlight>
                  <a:srgbClr val="C0C0C0"/>
                </a:highlight>
              </a:rPr>
              <a:t>” </a:t>
            </a:r>
          </a:p>
          <a:p>
            <a:r>
              <a:rPr lang="en-AU" b="1" dirty="0"/>
              <a:t>BP3</a:t>
            </a:r>
            <a:r>
              <a:rPr lang="en-AU" dirty="0"/>
              <a:t>: Winston’s apartment; Represents the control of telescreens, replicates the Panopticon  </a:t>
            </a:r>
          </a:p>
          <a:p>
            <a:pPr lvl="1"/>
            <a:r>
              <a:rPr lang="en-AU" dirty="0"/>
              <a:t>Response: Sympathise with Winston, highlight degradation of identity </a:t>
            </a:r>
          </a:p>
          <a:p>
            <a:pPr lvl="1"/>
            <a:r>
              <a:rPr lang="en-AU" dirty="0"/>
              <a:t>Quote: </a:t>
            </a:r>
            <a:r>
              <a:rPr lang="en-AU" dirty="0">
                <a:highlight>
                  <a:srgbClr val="C0C0C0"/>
                </a:highlight>
              </a:rPr>
              <a:t>“</a:t>
            </a:r>
            <a:r>
              <a:rPr lang="en-AU" i="1" dirty="0">
                <a:highlight>
                  <a:srgbClr val="C0C0C0"/>
                </a:highlight>
              </a:rPr>
              <a:t>There was no way of course of knowing whether you were being watched</a:t>
            </a:r>
            <a:r>
              <a:rPr lang="en-AU" dirty="0">
                <a:highlight>
                  <a:srgbClr val="C0C0C0"/>
                </a:highlight>
              </a:rPr>
              <a:t>” (pg. 3) </a:t>
            </a:r>
          </a:p>
          <a:p>
            <a:pPr lvl="1"/>
            <a:r>
              <a:rPr lang="en-AU" dirty="0"/>
              <a:t>Intertext: The Handmaid’s Tale;</a:t>
            </a:r>
            <a:r>
              <a:rPr lang="en-AU" dirty="0">
                <a:highlight>
                  <a:srgbClr val="C0C0C0"/>
                </a:highlight>
              </a:rPr>
              <a:t> “</a:t>
            </a:r>
            <a:r>
              <a:rPr lang="en-AU" i="1" dirty="0">
                <a:highlight>
                  <a:srgbClr val="C0C0C0"/>
                </a:highlight>
              </a:rPr>
              <a:t>She was my spy, and I was hers</a:t>
            </a:r>
            <a:r>
              <a:rPr lang="en-AU" dirty="0">
                <a:highlight>
                  <a:srgbClr val="C0C0C0"/>
                </a:highlight>
              </a:rPr>
              <a:t>” </a:t>
            </a:r>
          </a:p>
          <a:p>
            <a:pPr lvl="1"/>
            <a:r>
              <a:rPr lang="en-AU" dirty="0"/>
              <a:t>Theorist: Bentham’s Panopticon </a:t>
            </a:r>
          </a:p>
          <a:p>
            <a:pPr lvl="1"/>
            <a:endParaRPr lang="en-AU" dirty="0"/>
          </a:p>
        </p:txBody>
      </p:sp>
    </p:spTree>
    <p:extLst>
      <p:ext uri="{BB962C8B-B14F-4D97-AF65-F5344CB8AC3E}">
        <p14:creationId xmlns:p14="http://schemas.microsoft.com/office/powerpoint/2010/main" val="1195335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12A6-2BD2-4D6A-87A5-F16EB361EBCB}"/>
              </a:ext>
            </a:extLst>
          </p:cNvPr>
          <p:cNvSpPr>
            <a:spLocks noGrp="1"/>
          </p:cNvSpPr>
          <p:nvPr>
            <p:ph type="title"/>
          </p:nvPr>
        </p:nvSpPr>
        <p:spPr>
          <a:xfrm>
            <a:off x="241852" y="265043"/>
            <a:ext cx="3535018" cy="496957"/>
          </a:xfrm>
        </p:spPr>
        <p:txBody>
          <a:bodyPr>
            <a:normAutofit/>
          </a:bodyPr>
          <a:lstStyle/>
          <a:p>
            <a:r>
              <a:rPr lang="en-AU" sz="2400" dirty="0"/>
              <a:t>Intertextuality and Quotes </a:t>
            </a:r>
          </a:p>
        </p:txBody>
      </p:sp>
      <p:graphicFrame>
        <p:nvGraphicFramePr>
          <p:cNvPr id="4" name="Diagram 3">
            <a:extLst>
              <a:ext uri="{FF2B5EF4-FFF2-40B4-BE49-F238E27FC236}">
                <a16:creationId xmlns:a16="http://schemas.microsoft.com/office/drawing/2014/main" id="{D91CE9CA-191B-43A9-8536-4E1C4099DFCE}"/>
              </a:ext>
            </a:extLst>
          </p:cNvPr>
          <p:cNvGraphicFramePr/>
          <p:nvPr>
            <p:extLst>
              <p:ext uri="{D42A27DB-BD31-4B8C-83A1-F6EECF244321}">
                <p14:modId xmlns:p14="http://schemas.microsoft.com/office/powerpoint/2010/main" val="2432575219"/>
              </p:ext>
            </p:extLst>
          </p:nvPr>
        </p:nvGraphicFramePr>
        <p:xfrm>
          <a:off x="241852" y="719667"/>
          <a:ext cx="11592339"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a:extLst>
              <a:ext uri="{FF2B5EF4-FFF2-40B4-BE49-F238E27FC236}">
                <a16:creationId xmlns:a16="http://schemas.microsoft.com/office/drawing/2014/main" id="{7756B0E0-FDCD-4BF8-8B23-C49F6D551EA7}"/>
              </a:ext>
            </a:extLst>
          </p:cNvPr>
          <p:cNvGraphicFramePr/>
          <p:nvPr>
            <p:extLst>
              <p:ext uri="{D42A27DB-BD31-4B8C-83A1-F6EECF244321}">
                <p14:modId xmlns:p14="http://schemas.microsoft.com/office/powerpoint/2010/main" val="2772392570"/>
              </p:ext>
            </p:extLst>
          </p:nvPr>
        </p:nvGraphicFramePr>
        <p:xfrm>
          <a:off x="241851" y="3748525"/>
          <a:ext cx="11592339" cy="254957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8781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159027" y="251791"/>
            <a:ext cx="11804374" cy="6414051"/>
          </a:xfrm>
        </p:spPr>
        <p:txBody>
          <a:bodyPr numCol="3">
            <a:normAutofit lnSpcReduction="10000"/>
          </a:bodyPr>
          <a:lstStyle/>
          <a:p>
            <a:pPr>
              <a:buFont typeface="Wingdings" panose="05000000000000000000" pitchFamily="2" charset="2"/>
              <a:buChar char=""/>
            </a:pPr>
            <a:r>
              <a:rPr lang="en-AU" sz="1050" b="1" dirty="0"/>
              <a:t>Title: </a:t>
            </a:r>
            <a:r>
              <a:rPr lang="en-AU" sz="1050" dirty="0"/>
              <a:t>We are Here; The Pale Blue Dot</a:t>
            </a:r>
            <a:endParaRPr lang="en-AU" sz="1050" b="1" dirty="0"/>
          </a:p>
          <a:p>
            <a:pPr>
              <a:buFont typeface="Wingdings" panose="05000000000000000000" pitchFamily="2" charset="2"/>
              <a:buChar char=""/>
            </a:pPr>
            <a:r>
              <a:rPr lang="en-AU" sz="1050" b="1" dirty="0"/>
              <a:t>Author:</a:t>
            </a:r>
            <a:r>
              <a:rPr lang="en-AU" sz="1050" dirty="0"/>
              <a:t> Carl Sagan-1989; David Fu-2006 </a:t>
            </a:r>
            <a:endParaRPr lang="en-AU" sz="1050" b="1" dirty="0"/>
          </a:p>
          <a:p>
            <a:pPr>
              <a:buFont typeface="Wingdings" panose="05000000000000000000" pitchFamily="2" charset="2"/>
              <a:buChar char=""/>
            </a:pPr>
            <a:r>
              <a:rPr lang="en-AU" sz="1050" b="1" dirty="0"/>
              <a:t>Genre: </a:t>
            </a:r>
            <a:r>
              <a:rPr lang="en-AU" sz="1050" dirty="0"/>
              <a:t>Hybrid Text; combines elements of Fu’s documentary still montage, narrated by Sagan’s expository text </a:t>
            </a:r>
            <a:endParaRPr lang="en-AU" sz="1050" b="1" dirty="0"/>
          </a:p>
          <a:p>
            <a:pPr>
              <a:buFont typeface="Wingdings" panose="05000000000000000000" pitchFamily="2" charset="2"/>
              <a:buChar char=""/>
            </a:pPr>
            <a:r>
              <a:rPr lang="en-AU" sz="1050" b="1" dirty="0"/>
              <a:t>Synopsis: </a:t>
            </a:r>
            <a:r>
              <a:rPr lang="en-AU" sz="1050" dirty="0"/>
              <a:t>Using various footage from archives and Hollywood filmography, the hybrid text </a:t>
            </a:r>
            <a:r>
              <a:rPr lang="en-AU" sz="1050" b="1" dirty="0"/>
              <a:t>We Are Here; The Pale Blue Dot</a:t>
            </a:r>
            <a:r>
              <a:rPr lang="en-AU" sz="1050" dirty="0"/>
              <a:t>, accompanies and reinforces Sagan’s extract </a:t>
            </a:r>
            <a:r>
              <a:rPr lang="en-AU" sz="1050" b="1" dirty="0"/>
              <a:t>The Pale Blue Dot; A Vision into the Future of Human in Space</a:t>
            </a:r>
            <a:r>
              <a:rPr lang="en-AU" sz="1050" dirty="0"/>
              <a:t>. The orientation of the video sets the text within the context of 1980-1990’s space exploration within the USA, panning from a mise-en-scenes of </a:t>
            </a:r>
            <a:r>
              <a:rPr lang="en-AU" sz="1050" b="1" dirty="0"/>
              <a:t>The Pale Blue Dot</a:t>
            </a:r>
            <a:r>
              <a:rPr lang="en-AU" sz="1050" dirty="0"/>
              <a:t>, thus beginning a montage of filmic clips to reinforce the auditoria of the clip. </a:t>
            </a:r>
          </a:p>
          <a:p>
            <a:pPr>
              <a:buFont typeface="Wingdings" panose="05000000000000000000" pitchFamily="2" charset="2"/>
              <a:buChar char=""/>
            </a:pPr>
            <a:r>
              <a:rPr lang="en-AU" sz="1050" b="1" dirty="0"/>
              <a:t>Conventions: </a:t>
            </a:r>
          </a:p>
          <a:p>
            <a:pPr lvl="1">
              <a:buFont typeface="Wingdings" panose="05000000000000000000" pitchFamily="2" charset="2"/>
              <a:buChar char=""/>
            </a:pPr>
            <a:r>
              <a:rPr lang="en-AU" sz="1050" b="1" dirty="0"/>
              <a:t>Archival Footage :</a:t>
            </a:r>
            <a:r>
              <a:rPr lang="en-AU" sz="1050" dirty="0"/>
              <a:t>Fu uses graphic archival footage from Japanese WW2 POW Camps, the Vietnam War and Chinese Communism to highlight the ironic subversion of humanitarianism upon Earth. Reinforcing Sagan’s criticism of contemporary humanities as a social façade, Fu supports perspective that the horrors of current society overshadow humanitarian propagation</a:t>
            </a:r>
          </a:p>
          <a:p>
            <a:pPr lvl="1">
              <a:buFont typeface="Wingdings" panose="05000000000000000000" pitchFamily="2" charset="2"/>
              <a:buChar char=""/>
            </a:pPr>
            <a:r>
              <a:rPr lang="en-AU" sz="1050" b="1" dirty="0"/>
              <a:t>Visual-audio relationship: </a:t>
            </a:r>
            <a:r>
              <a:rPr lang="en-AU" sz="1050" dirty="0"/>
              <a:t>The audio-visual relationship within the film reinforces Fu’s support of Sagan’s perspectives. As such, the privileging of science within the text reinforces Sagan’s pro-scientific perspectives, seen through the visual-audio relationship. When Sagan discusses the need for science and space exploration as an extension to human possibility, the visual reinforce this perspective through depicting rockets, calculations and a superimposition between Sagan and his scientific projects </a:t>
            </a:r>
          </a:p>
          <a:p>
            <a:pPr lvl="1">
              <a:buFont typeface="Wingdings" panose="05000000000000000000" pitchFamily="2" charset="2"/>
              <a:buChar char=""/>
            </a:pPr>
            <a:r>
              <a:rPr lang="en-AU" sz="1050" b="1" dirty="0"/>
              <a:t>Documentary Panning: </a:t>
            </a:r>
            <a:r>
              <a:rPr lang="en-AU" sz="1050" dirty="0"/>
              <a:t>In the text, Fu pans out from the mise-en-scene of the </a:t>
            </a:r>
            <a:r>
              <a:rPr lang="en-AU" sz="1050" b="1" dirty="0"/>
              <a:t>Pale Blue Dot </a:t>
            </a:r>
            <a:r>
              <a:rPr lang="en-AU" sz="1050" dirty="0"/>
              <a:t>image, thus reinforcing Sagan’s perspective of human’s inconsequentiality within the universe. Through challenging ideas of anthropocentrism, Sagan proposes that the position of human make our position vulnerable, as our geocentric ideas manifest into an overestimation of importance. Sagan’s perspective may be challenged as a facilitator of Heideggerian angst, thereby contradicting his purpose to instil pro-action, his perspective of inconsequentiality establish mass existentialism.  </a:t>
            </a:r>
          </a:p>
          <a:p>
            <a:pPr>
              <a:buFont typeface="Wingdings" panose="05000000000000000000" pitchFamily="2" charset="2"/>
              <a:buChar char=""/>
            </a:pPr>
            <a:r>
              <a:rPr lang="en-AU" sz="1050" b="1" dirty="0"/>
              <a:t>Theorists: </a:t>
            </a:r>
          </a:p>
          <a:p>
            <a:pPr lvl="1">
              <a:buFont typeface="Wingdings" panose="05000000000000000000" pitchFamily="2" charset="2"/>
              <a:buChar char=""/>
            </a:pPr>
            <a:r>
              <a:rPr lang="en-AU" sz="1050" b="1" dirty="0"/>
              <a:t>Sartre:  </a:t>
            </a:r>
            <a:r>
              <a:rPr lang="en-AU" sz="1050" dirty="0"/>
              <a:t>Being &amp; nothingness shaped the existential phenomenology </a:t>
            </a:r>
          </a:p>
          <a:p>
            <a:pPr lvl="2">
              <a:buFont typeface="Wingdings" panose="05000000000000000000" pitchFamily="2" charset="2"/>
              <a:buChar char=""/>
            </a:pPr>
            <a:r>
              <a:rPr lang="en-AU" sz="1050" dirty="0"/>
              <a:t>The purpose of the ‘Human Ego’ as a unity is produced by consciousness</a:t>
            </a:r>
          </a:p>
          <a:p>
            <a:pPr lvl="2">
              <a:buFont typeface="Wingdings" panose="05000000000000000000" pitchFamily="2" charset="2"/>
              <a:buChar char=""/>
            </a:pPr>
            <a:r>
              <a:rPr lang="en-AU" sz="1050" dirty="0"/>
              <a:t>Pre reflective Consciousness: Involves seeing a transcendent object without personal interaction or consciousness. Eg. A house </a:t>
            </a:r>
          </a:p>
          <a:p>
            <a:pPr lvl="2">
              <a:buFont typeface="Wingdings" panose="05000000000000000000" pitchFamily="2" charset="2"/>
              <a:buChar char=""/>
            </a:pPr>
            <a:r>
              <a:rPr lang="en-AU" sz="1050" dirty="0"/>
              <a:t>Reflective Consciousness: Personal connections made to visual objects. Eg. My homes</a:t>
            </a:r>
          </a:p>
          <a:p>
            <a:pPr lvl="2">
              <a:buFont typeface="Wingdings" panose="05000000000000000000" pitchFamily="2" charset="2"/>
              <a:buChar char=""/>
            </a:pPr>
            <a:r>
              <a:rPr lang="en-AU" sz="1050" dirty="0"/>
              <a:t>Argues that consciousness assigns meaning to analysed objects; thus the meaning of self is created when purpose is found</a:t>
            </a:r>
          </a:p>
          <a:p>
            <a:pPr lvl="2">
              <a:buFont typeface="Wingdings" panose="05000000000000000000" pitchFamily="2" charset="2"/>
              <a:buChar char=""/>
            </a:pPr>
            <a:r>
              <a:rPr lang="en-AU" sz="1050" dirty="0"/>
              <a:t>Privileges an understanding of meaning of human existence over worldviews </a:t>
            </a:r>
          </a:p>
          <a:p>
            <a:pPr lvl="2">
              <a:buFont typeface="Wingdings" panose="05000000000000000000" pitchFamily="2" charset="2"/>
              <a:buChar char=""/>
            </a:pPr>
            <a:r>
              <a:rPr lang="en-AU" sz="1050" dirty="0"/>
              <a:t>Develops an ontological account of what it is to be human; an unstable co-existence of facts </a:t>
            </a:r>
          </a:p>
          <a:p>
            <a:pPr lvl="2">
              <a:buFont typeface="Wingdings" panose="05000000000000000000" pitchFamily="2" charset="2"/>
              <a:buChar char=""/>
            </a:pPr>
            <a:r>
              <a:rPr lang="en-AU" sz="1050" dirty="0"/>
              <a:t>In the text: The position of humans in the universe is doubted by Sagan’s perspectives, thus the idea of human meaning is questioned </a:t>
            </a:r>
          </a:p>
          <a:p>
            <a:pPr lvl="1">
              <a:buFont typeface="Wingdings" panose="05000000000000000000" pitchFamily="2" charset="2"/>
              <a:buChar char=""/>
            </a:pPr>
            <a:r>
              <a:rPr lang="en-AU" sz="1050" b="1" dirty="0"/>
              <a:t>Heidegger: </a:t>
            </a:r>
            <a:r>
              <a:rPr lang="en-AU" sz="1050" dirty="0"/>
              <a:t>Criticism of traditional metaphysics, supporting post-modernist perceptions</a:t>
            </a:r>
          </a:p>
          <a:p>
            <a:pPr lvl="2">
              <a:buFont typeface="Wingdings" panose="05000000000000000000" pitchFamily="2" charset="2"/>
              <a:buChar char=""/>
            </a:pPr>
            <a:r>
              <a:rPr lang="en-AU" sz="1050" dirty="0"/>
              <a:t>Study of being in analysing human existence in terms of temporal evolution and histories </a:t>
            </a:r>
          </a:p>
          <a:p>
            <a:pPr lvl="2">
              <a:buFont typeface="Wingdings" panose="05000000000000000000" pitchFamily="2" charset="2"/>
              <a:buChar char=""/>
            </a:pPr>
            <a:r>
              <a:rPr lang="en-AU" sz="1050" dirty="0"/>
              <a:t>Argued the concept of being was taken for granted, questioning the predicted manifold of meaning proposed by religion or science </a:t>
            </a:r>
          </a:p>
          <a:p>
            <a:pPr lvl="2">
              <a:buFont typeface="Wingdings" panose="05000000000000000000" pitchFamily="2" charset="2"/>
              <a:buChar char=""/>
            </a:pPr>
            <a:r>
              <a:rPr lang="en-AU" sz="1050" dirty="0"/>
              <a:t>Meaning and thinking transcends relative metaphysics</a:t>
            </a:r>
          </a:p>
          <a:p>
            <a:pPr lvl="2">
              <a:buFont typeface="Wingdings" panose="05000000000000000000" pitchFamily="2" charset="2"/>
              <a:buChar char=""/>
            </a:pPr>
            <a:r>
              <a:rPr lang="en-AU" sz="1050" dirty="0"/>
              <a:t>Highlights the concept of Being; to be is understood metaphorically, however not conceptually </a:t>
            </a:r>
          </a:p>
          <a:p>
            <a:pPr lvl="2">
              <a:buFont typeface="Wingdings" panose="05000000000000000000" pitchFamily="2" charset="2"/>
              <a:buChar char=""/>
            </a:pPr>
            <a:r>
              <a:rPr lang="en-AU" sz="1050" dirty="0"/>
              <a:t>Proposes that human existence is taken for granted and that we play a greater universal role, thus challenging Sagan’s perspective </a:t>
            </a:r>
          </a:p>
          <a:p>
            <a:pPr>
              <a:buFont typeface="Wingdings" panose="05000000000000000000" pitchFamily="2" charset="2"/>
              <a:buChar char=""/>
            </a:pPr>
            <a:r>
              <a:rPr lang="en-AU" sz="1050" b="1" dirty="0"/>
              <a:t>Themes: </a:t>
            </a:r>
          </a:p>
          <a:p>
            <a:pPr lvl="1">
              <a:buFont typeface="Wingdings" panose="05000000000000000000" pitchFamily="2" charset="2"/>
              <a:buChar char=""/>
            </a:pPr>
            <a:r>
              <a:rPr lang="en-AU" sz="1050" b="1" dirty="0"/>
              <a:t>Pro-Science: </a:t>
            </a:r>
            <a:r>
              <a:rPr lang="en-AU" sz="1050" dirty="0"/>
              <a:t>Within the text Sagan privileges a pro-scientific perspective. Argues that the duty of human is to expand out into the universe, despite humanitarian issues faced at home. Sagan propagate to understand our meaning in the universe, a pro-scientific outlook must be adopted, as sciences construct the metaphysical world. To understand our position better, science and exploration expands the philosophical capabilities of humans, thus allowing us to find meaning. </a:t>
            </a:r>
          </a:p>
          <a:p>
            <a:pPr lvl="1">
              <a:buFont typeface="Wingdings" panose="05000000000000000000" pitchFamily="2" charset="2"/>
              <a:buChar char=""/>
            </a:pPr>
            <a:r>
              <a:rPr lang="en-AU" sz="1050" b="1" dirty="0"/>
              <a:t>Environmental Responsibility</a:t>
            </a:r>
            <a:r>
              <a:rPr lang="en-AU" sz="1050" dirty="0"/>
              <a:t>: Responsibility is an underlying theme within Sagan’s </a:t>
            </a:r>
            <a:r>
              <a:rPr lang="en-AU" sz="1050" b="1" dirty="0"/>
              <a:t>Pale Blue Dot</a:t>
            </a:r>
            <a:r>
              <a:rPr lang="en-AU" sz="1050" dirty="0"/>
              <a:t>, as it questions to which humans must prioritise to sustain our planet’s continuity. Environmentally, the text supports a holistic life-narrative, proposing that it is the human responsibility to live in balance with all biological processes, rather than take for granted our resources. Supported by both Peter Singer and Al Gore (</a:t>
            </a:r>
            <a:r>
              <a:rPr lang="en-AU" sz="1050" b="1" dirty="0"/>
              <a:t>An Inconvenient Truth</a:t>
            </a:r>
            <a:r>
              <a:rPr lang="en-AU" sz="1050" dirty="0"/>
              <a:t>), the theme of environmental responsibility is supported by Sagan’s musing that Earth is the only home will ever have, and thus we must look after where we make our stand.  </a:t>
            </a:r>
          </a:p>
          <a:p>
            <a:pPr lvl="1">
              <a:buFont typeface="Wingdings" panose="05000000000000000000" pitchFamily="2" charset="2"/>
              <a:buChar char=""/>
            </a:pPr>
            <a:r>
              <a:rPr lang="en-AU" sz="1050" b="1" dirty="0"/>
              <a:t>Social Responsibility</a:t>
            </a:r>
            <a:r>
              <a:rPr lang="en-AU" sz="1050" dirty="0"/>
              <a:t>: Within the text, Sagan’s privileging of space exploration raises questions of social responsibility as a theme. Challenging the perspective that to progress in the future human must look to the universe, the theme of social responsibility bids humans to first address domestic challenge before transcending to cosmic exploration. Currently, humans face humanitarian issues of homelessness,, war and poverty. If we were to support Sagan’s perspective that it is our responsibility to expand, these issues are subverted, thus subverting the position of disadvantaged minorities within society. As such, the text raises the moral issue: Do we explore space, or look after home? Sagan’s perspective become hypocritical within this theme, as despite proposing a pro-scientific perspective, he also highlights the humanitarian duty of humans. </a:t>
            </a:r>
            <a:endParaRPr lang="en-AU" sz="1050" b="1" dirty="0"/>
          </a:p>
          <a:p>
            <a:pPr>
              <a:buFont typeface="Wingdings" panose="05000000000000000000" pitchFamily="2" charset="2"/>
              <a:buChar char=""/>
            </a:pPr>
            <a:r>
              <a:rPr lang="en-AU" sz="1050" b="1" dirty="0"/>
              <a:t>Quotes:</a:t>
            </a:r>
          </a:p>
          <a:p>
            <a:pPr>
              <a:buFont typeface="Wingdings" panose="05000000000000000000" pitchFamily="2" charset="2"/>
              <a:buChar char=""/>
            </a:pPr>
            <a:r>
              <a:rPr lang="en-AU" sz="1050" dirty="0">
                <a:highlight>
                  <a:srgbClr val="C0C0C0"/>
                </a:highlight>
              </a:rPr>
              <a:t>“</a:t>
            </a:r>
            <a:r>
              <a:rPr lang="en-AU" sz="1050" i="1" dirty="0">
                <a:highlight>
                  <a:srgbClr val="C0C0C0"/>
                </a:highlight>
              </a:rPr>
              <a:t>It was understood by the scientists and philosophers of classical antiquity” </a:t>
            </a:r>
          </a:p>
          <a:p>
            <a:pPr>
              <a:buFont typeface="Wingdings" panose="05000000000000000000" pitchFamily="2" charset="2"/>
              <a:buChar char=""/>
            </a:pPr>
            <a:r>
              <a:rPr lang="en-AU" sz="1050" i="1" dirty="0">
                <a:highlight>
                  <a:srgbClr val="C0C0C0"/>
                </a:highlight>
              </a:rPr>
              <a:t>“An accident of geometry an optics</a:t>
            </a:r>
            <a:r>
              <a:rPr lang="en-AU" sz="1050" dirty="0">
                <a:highlight>
                  <a:srgbClr val="C0C0C0"/>
                </a:highlight>
              </a:rPr>
              <a:t>” </a:t>
            </a:r>
          </a:p>
          <a:p>
            <a:pPr>
              <a:buFont typeface="Wingdings" panose="05000000000000000000" pitchFamily="2" charset="2"/>
              <a:buChar char=""/>
            </a:pPr>
            <a:r>
              <a:rPr lang="en-AU" sz="1050" dirty="0">
                <a:highlight>
                  <a:srgbClr val="C0C0C0"/>
                </a:highlight>
              </a:rPr>
              <a:t>“</a:t>
            </a:r>
            <a:r>
              <a:rPr lang="en-AU" sz="1050" i="1" dirty="0">
                <a:highlight>
                  <a:srgbClr val="C0C0C0"/>
                </a:highlight>
              </a:rPr>
              <a:t>Humans are inconsequential</a:t>
            </a:r>
            <a:r>
              <a:rPr lang="en-AU" sz="1050" dirty="0">
                <a:highlight>
                  <a:srgbClr val="C0C0C0"/>
                </a:highlight>
              </a:rPr>
              <a:t>” </a:t>
            </a:r>
          </a:p>
          <a:p>
            <a:pPr>
              <a:buFont typeface="Wingdings" panose="05000000000000000000" pitchFamily="2" charset="2"/>
              <a:buChar char=""/>
            </a:pPr>
            <a:r>
              <a:rPr lang="en-AU" sz="1050" dirty="0">
                <a:highlight>
                  <a:srgbClr val="C0C0C0"/>
                </a:highlight>
              </a:rPr>
              <a:t>“</a:t>
            </a:r>
            <a:r>
              <a:rPr lang="en-AU" sz="1050" i="1" dirty="0">
                <a:highlight>
                  <a:srgbClr val="C0C0C0"/>
                </a:highlight>
              </a:rPr>
              <a:t>That’s here. That’s home. That’s us</a:t>
            </a:r>
            <a:r>
              <a:rPr lang="en-AU" sz="1050" dirty="0">
                <a:highlight>
                  <a:srgbClr val="C0C0C0"/>
                </a:highlight>
              </a:rPr>
              <a:t>” </a:t>
            </a:r>
          </a:p>
          <a:p>
            <a:pPr>
              <a:buFont typeface="Wingdings" panose="05000000000000000000" pitchFamily="2" charset="2"/>
              <a:buChar char=""/>
            </a:pPr>
            <a:r>
              <a:rPr lang="en-AU" sz="1050" dirty="0">
                <a:highlight>
                  <a:srgbClr val="C0C0C0"/>
                </a:highlight>
              </a:rPr>
              <a:t>“</a:t>
            </a:r>
            <a:r>
              <a:rPr lang="en-AU" sz="1050" i="1" dirty="0">
                <a:highlight>
                  <a:srgbClr val="C0C0C0"/>
                </a:highlight>
              </a:rPr>
              <a:t>The delusion that we have some privileged position in the universe</a:t>
            </a:r>
            <a:r>
              <a:rPr lang="en-AU" sz="1050" dirty="0">
                <a:highlight>
                  <a:srgbClr val="C0C0C0"/>
                </a:highlight>
              </a:rPr>
              <a:t>” </a:t>
            </a:r>
          </a:p>
          <a:p>
            <a:pPr>
              <a:buFont typeface="Wingdings" panose="05000000000000000000" pitchFamily="2" charset="2"/>
              <a:buChar char=""/>
            </a:pPr>
            <a:r>
              <a:rPr lang="en-AU" sz="1050" dirty="0">
                <a:highlight>
                  <a:srgbClr val="C0C0C0"/>
                </a:highlight>
              </a:rPr>
              <a:t>“</a:t>
            </a:r>
            <a:r>
              <a:rPr lang="en-AU" sz="1050" i="1" dirty="0">
                <a:highlight>
                  <a:srgbClr val="C0C0C0"/>
                </a:highlight>
              </a:rPr>
              <a:t>The only home we have every known…This is where we make our stand</a:t>
            </a:r>
            <a:r>
              <a:rPr lang="en-AU" sz="1050" dirty="0">
                <a:highlight>
                  <a:srgbClr val="C0C0C0"/>
                </a:highlight>
              </a:rPr>
              <a:t>” </a:t>
            </a:r>
          </a:p>
        </p:txBody>
      </p:sp>
    </p:spTree>
    <p:extLst>
      <p:ext uri="{BB962C8B-B14F-4D97-AF65-F5344CB8AC3E}">
        <p14:creationId xmlns:p14="http://schemas.microsoft.com/office/powerpoint/2010/main" val="3464655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707C-4CA5-4D38-BF37-37B122E69CB5}"/>
              </a:ext>
            </a:extLst>
          </p:cNvPr>
          <p:cNvSpPr>
            <a:spLocks noGrp="1"/>
          </p:cNvSpPr>
          <p:nvPr>
            <p:ph type="title"/>
          </p:nvPr>
        </p:nvSpPr>
        <p:spPr>
          <a:xfrm>
            <a:off x="240554" y="258050"/>
            <a:ext cx="5855446" cy="656350"/>
          </a:xfrm>
        </p:spPr>
        <p:txBody>
          <a:bodyPr>
            <a:noAutofit/>
          </a:bodyPr>
          <a:lstStyle/>
          <a:p>
            <a:r>
              <a:rPr lang="en-AU" sz="2400" dirty="0"/>
              <a:t>Pale Blue Dot Perspectives, Values &amp; Attitudes </a:t>
            </a:r>
          </a:p>
        </p:txBody>
      </p:sp>
      <p:sp>
        <p:nvSpPr>
          <p:cNvPr id="4" name="Content Placeholder 2">
            <a:extLst>
              <a:ext uri="{FF2B5EF4-FFF2-40B4-BE49-F238E27FC236}">
                <a16:creationId xmlns:a16="http://schemas.microsoft.com/office/drawing/2014/main" id="{2619BCA7-2A80-451D-93CD-F8885B9FD134}"/>
              </a:ext>
            </a:extLst>
          </p:cNvPr>
          <p:cNvSpPr txBox="1">
            <a:spLocks/>
          </p:cNvSpPr>
          <p:nvPr/>
        </p:nvSpPr>
        <p:spPr>
          <a:xfrm>
            <a:off x="240555" y="914399"/>
            <a:ext cx="1915791" cy="5738555"/>
          </a:xfrm>
          <a:prstGeom prst="rect">
            <a:avLst/>
          </a:prstGeom>
          <a:ln>
            <a:noFill/>
          </a:ln>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AU" b="1" dirty="0"/>
              <a:t>Attitudes</a:t>
            </a:r>
          </a:p>
          <a:p>
            <a:pPr>
              <a:buFont typeface="Wingdings" panose="05000000000000000000" pitchFamily="2" charset="2"/>
              <a:buChar char=""/>
            </a:pPr>
            <a:r>
              <a:rPr lang="en-AU" dirty="0"/>
              <a:t>Support the attitude that Earth is nothing more than an insignificant dots in a vast cosmos</a:t>
            </a:r>
          </a:p>
          <a:p>
            <a:pPr lvl="1">
              <a:buFont typeface="Wingdings" panose="05000000000000000000" pitchFamily="2" charset="2"/>
              <a:buChar char=""/>
            </a:pPr>
            <a:r>
              <a:rPr lang="en-AU" i="1" dirty="0"/>
              <a:t>“</a:t>
            </a:r>
            <a:r>
              <a:rPr lang="en-AU" i="1" dirty="0">
                <a:highlight>
                  <a:srgbClr val="C0C0C0"/>
                </a:highlight>
              </a:rPr>
              <a:t>A lonely pixel hardly distinguishable from the other points of light the Voyage would see”</a:t>
            </a:r>
          </a:p>
          <a:p>
            <a:pPr lvl="1">
              <a:buFont typeface="Wingdings" panose="05000000000000000000" pitchFamily="2" charset="2"/>
              <a:buChar char=""/>
            </a:pPr>
            <a:r>
              <a:rPr lang="en-AU" i="1" dirty="0">
                <a:highlight>
                  <a:srgbClr val="C0C0C0"/>
                </a:highlight>
              </a:rPr>
              <a:t>“An accident of geometry and optics”</a:t>
            </a:r>
          </a:p>
          <a:p>
            <a:pPr>
              <a:buFont typeface="Wingdings" panose="05000000000000000000" pitchFamily="2" charset="2"/>
              <a:buChar char=""/>
            </a:pPr>
            <a:r>
              <a:rPr lang="en-AU" dirty="0"/>
              <a:t>The insignificance of earth naturally normalises that the position of humanity is also unimportant upon a universal scale </a:t>
            </a:r>
          </a:p>
          <a:p>
            <a:pPr lvl="1">
              <a:buFont typeface="Wingdings" panose="05000000000000000000" pitchFamily="2" charset="2"/>
              <a:buChar char=""/>
            </a:pPr>
            <a:r>
              <a:rPr lang="en-AU" i="1" dirty="0">
                <a:highlight>
                  <a:srgbClr val="C0C0C0"/>
                </a:highlight>
              </a:rPr>
              <a:t>“on the scarcely distinguishable inhabitants of some other corner</a:t>
            </a:r>
            <a:r>
              <a:rPr lang="en-AU" dirty="0">
                <a:highlight>
                  <a:srgbClr val="C0C0C0"/>
                </a:highlight>
              </a:rPr>
              <a:t>” </a:t>
            </a:r>
          </a:p>
          <a:p>
            <a:pPr>
              <a:buFont typeface="Wingdings" panose="05000000000000000000" pitchFamily="2" charset="2"/>
              <a:buChar char=""/>
            </a:pPr>
            <a:r>
              <a:rPr lang="en-AU" dirty="0"/>
              <a:t>The attitude that the wars humans inflict on each other are pointless, due to our insignificant position </a:t>
            </a:r>
          </a:p>
          <a:p>
            <a:pPr lvl="1">
              <a:buFont typeface="Wingdings" panose="05000000000000000000" pitchFamily="2" charset="2"/>
              <a:buChar char=""/>
            </a:pPr>
            <a:r>
              <a:rPr lang="en-AU" i="1" dirty="0">
                <a:highlight>
                  <a:srgbClr val="C0C0C0"/>
                </a:highlight>
              </a:rPr>
              <a:t>“our obsession with nationalism is nowhere in evidence</a:t>
            </a:r>
            <a:r>
              <a:rPr lang="en-AU" dirty="0">
                <a:highlight>
                  <a:srgbClr val="C0C0C0"/>
                </a:highlight>
              </a:rPr>
              <a:t>”</a:t>
            </a:r>
          </a:p>
          <a:p>
            <a:pPr>
              <a:buFont typeface="Wingdings" panose="05000000000000000000" pitchFamily="2" charset="2"/>
              <a:buChar char=""/>
            </a:pPr>
            <a:r>
              <a:rPr lang="en-AU" dirty="0"/>
              <a:t>Reinforces the attitude that humans are inherently selfish, and that a self-inflated perception of our cosmic position has resulted in pathetic wars on trivial issues </a:t>
            </a:r>
          </a:p>
          <a:p>
            <a:pPr lvl="1">
              <a:buFont typeface="Wingdings" panose="05000000000000000000" pitchFamily="2" charset="2"/>
              <a:buChar char=""/>
            </a:pPr>
            <a:endParaRPr lang="en-AU" dirty="0"/>
          </a:p>
          <a:p>
            <a:pPr lvl="1">
              <a:buFont typeface="Wingdings" panose="05000000000000000000" pitchFamily="2" charset="2"/>
              <a:buChar char=""/>
            </a:pPr>
            <a:endParaRPr lang="en-AU" i="1" dirty="0"/>
          </a:p>
        </p:txBody>
      </p:sp>
      <p:sp>
        <p:nvSpPr>
          <p:cNvPr id="5" name="Content Placeholder 2">
            <a:extLst>
              <a:ext uri="{FF2B5EF4-FFF2-40B4-BE49-F238E27FC236}">
                <a16:creationId xmlns:a16="http://schemas.microsoft.com/office/drawing/2014/main" id="{E9898DC4-061C-41E4-955A-AF1505E4CE4B}"/>
              </a:ext>
            </a:extLst>
          </p:cNvPr>
          <p:cNvSpPr txBox="1">
            <a:spLocks/>
          </p:cNvSpPr>
          <p:nvPr/>
        </p:nvSpPr>
        <p:spPr>
          <a:xfrm>
            <a:off x="2156347" y="861395"/>
            <a:ext cx="3616656" cy="5738555"/>
          </a:xfrm>
          <a:prstGeom prst="rect">
            <a:avLst/>
          </a:prstGeom>
          <a:ln>
            <a:noFill/>
          </a:ln>
        </p:spPr>
        <p:txBody>
          <a:bodyPr vert="horz" lIns="91440" tIns="45720" rIns="91440" bIns="45720" rtlCol="0">
            <a:normAutofit fontScale="5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AU" b="1" dirty="0"/>
              <a:t>Values</a:t>
            </a:r>
          </a:p>
          <a:p>
            <a:pPr>
              <a:buFont typeface="Wingdings" panose="05000000000000000000" pitchFamily="2" charset="2"/>
              <a:buChar char=""/>
            </a:pPr>
            <a:r>
              <a:rPr lang="en-AU" dirty="0"/>
              <a:t> Supports values of: </a:t>
            </a:r>
          </a:p>
          <a:p>
            <a:pPr lvl="1">
              <a:buFont typeface="Wingdings" panose="05000000000000000000" pitchFamily="2" charset="2"/>
              <a:buChar char=""/>
            </a:pPr>
            <a:r>
              <a:rPr lang="en-AU" dirty="0"/>
              <a:t>Science</a:t>
            </a:r>
          </a:p>
          <a:p>
            <a:pPr lvl="2">
              <a:buFont typeface="Wingdings" panose="05000000000000000000" pitchFamily="2" charset="2"/>
              <a:buChar char=""/>
            </a:pPr>
            <a:r>
              <a:rPr lang="en-AU" dirty="0"/>
              <a:t>Sagan’s scientific background and the prominence of scientific terms highlights his value for science as an ultimate explanation to human existence </a:t>
            </a:r>
          </a:p>
          <a:p>
            <a:pPr lvl="2">
              <a:buFont typeface="Wingdings" panose="05000000000000000000" pitchFamily="2" charset="2"/>
              <a:buChar char=""/>
            </a:pPr>
            <a:r>
              <a:rPr lang="en-AU" i="1" dirty="0">
                <a:highlight>
                  <a:srgbClr val="C0C0C0"/>
                </a:highlight>
              </a:rPr>
              <a:t>“Understood by the scientists and philosophers of classical antiquity</a:t>
            </a:r>
            <a:r>
              <a:rPr lang="en-AU" dirty="0">
                <a:highlight>
                  <a:srgbClr val="C0C0C0"/>
                </a:highlight>
              </a:rPr>
              <a:t>”</a:t>
            </a:r>
            <a:endParaRPr lang="en-AU" i="1" dirty="0">
              <a:highlight>
                <a:srgbClr val="C0C0C0"/>
              </a:highlight>
            </a:endParaRPr>
          </a:p>
          <a:p>
            <a:pPr lvl="1">
              <a:buFont typeface="Wingdings" panose="05000000000000000000" pitchFamily="2" charset="2"/>
              <a:buChar char=""/>
            </a:pPr>
            <a:r>
              <a:rPr lang="en-AU" dirty="0"/>
              <a:t>Pacifism </a:t>
            </a:r>
          </a:p>
          <a:p>
            <a:pPr lvl="2">
              <a:buFont typeface="Wingdings" panose="05000000000000000000" pitchFamily="2" charset="2"/>
              <a:buChar char=""/>
            </a:pPr>
            <a:r>
              <a:rPr lang="en-AU" dirty="0"/>
              <a:t>Reinforces the destructive f war, and thus values pacifism in opposition to war </a:t>
            </a:r>
          </a:p>
          <a:p>
            <a:pPr lvl="2">
              <a:buFont typeface="Wingdings" panose="05000000000000000000" pitchFamily="2" charset="2"/>
              <a:buChar char=""/>
            </a:pPr>
            <a:r>
              <a:rPr lang="en-AU" i="1" dirty="0">
                <a:highlight>
                  <a:srgbClr val="C0C0C0"/>
                </a:highlight>
              </a:rPr>
              <a:t>“Think of the endless cruelties visited by the inhabitants of one corner of this pixel</a:t>
            </a:r>
            <a:r>
              <a:rPr lang="en-AU" dirty="0">
                <a:highlight>
                  <a:srgbClr val="C0C0C0"/>
                </a:highlight>
              </a:rPr>
              <a:t>”</a:t>
            </a:r>
            <a:r>
              <a:rPr lang="en-AU" i="1" dirty="0">
                <a:highlight>
                  <a:srgbClr val="C0C0C0"/>
                </a:highlight>
              </a:rPr>
              <a:t> </a:t>
            </a:r>
          </a:p>
          <a:p>
            <a:pPr lvl="1">
              <a:buFont typeface="Wingdings" panose="05000000000000000000" pitchFamily="2" charset="2"/>
              <a:buChar char=""/>
            </a:pPr>
            <a:r>
              <a:rPr lang="en-AU" dirty="0"/>
              <a:t>Humanitarianism </a:t>
            </a:r>
          </a:p>
          <a:p>
            <a:pPr lvl="2">
              <a:buFont typeface="Wingdings" panose="05000000000000000000" pitchFamily="2" charset="2"/>
              <a:buChar char=""/>
            </a:pPr>
            <a:r>
              <a:rPr lang="en-AU" dirty="0"/>
              <a:t>Supports the value of humanitarianism are humans are obligated to deal more kindly with each other </a:t>
            </a:r>
          </a:p>
          <a:p>
            <a:pPr lvl="2">
              <a:buFont typeface="Wingdings" panose="05000000000000000000" pitchFamily="2" charset="2"/>
              <a:buChar char=""/>
            </a:pPr>
            <a:r>
              <a:rPr lang="en-AU" i="1" dirty="0">
                <a:highlight>
                  <a:srgbClr val="C0C0C0"/>
                </a:highlight>
              </a:rPr>
              <a:t>“It underscores our responsibility to deal more kindly with one another</a:t>
            </a:r>
            <a:r>
              <a:rPr lang="en-AU" dirty="0">
                <a:highlight>
                  <a:srgbClr val="C0C0C0"/>
                </a:highlight>
              </a:rPr>
              <a:t>”</a:t>
            </a:r>
            <a:endParaRPr lang="en-AU" i="1" dirty="0">
              <a:highlight>
                <a:srgbClr val="C0C0C0"/>
              </a:highlight>
            </a:endParaRPr>
          </a:p>
          <a:p>
            <a:pPr lvl="1">
              <a:buFont typeface="Wingdings" panose="05000000000000000000" pitchFamily="2" charset="2"/>
              <a:buChar char=""/>
            </a:pPr>
            <a:r>
              <a:rPr lang="en-AU" dirty="0"/>
              <a:t>Cosmic Exploration</a:t>
            </a:r>
          </a:p>
          <a:p>
            <a:pPr lvl="2">
              <a:buFont typeface="Wingdings" panose="05000000000000000000" pitchFamily="2" charset="2"/>
              <a:buChar char=""/>
            </a:pPr>
            <a:r>
              <a:rPr lang="en-AU" dirty="0"/>
              <a:t>Cosmic exploration and the advancement of humans into space is supported by Sagan’s scientific stance and by his value of space in studying astronomy </a:t>
            </a:r>
          </a:p>
          <a:p>
            <a:pPr lvl="2">
              <a:buFont typeface="Wingdings" panose="05000000000000000000" pitchFamily="2" charset="2"/>
              <a:buChar char=""/>
            </a:pPr>
            <a:r>
              <a:rPr lang="en-AU" i="1" dirty="0">
                <a:highlight>
                  <a:srgbClr val="C0C0C0"/>
                </a:highlight>
              </a:rPr>
              <a:t>“Astronomy is a humbling and character-building experience</a:t>
            </a:r>
            <a:r>
              <a:rPr lang="en-AU" dirty="0">
                <a:highlight>
                  <a:srgbClr val="C0C0C0"/>
                </a:highlight>
              </a:rPr>
              <a:t>” </a:t>
            </a:r>
            <a:endParaRPr lang="en-AU" i="1" dirty="0">
              <a:highlight>
                <a:srgbClr val="C0C0C0"/>
              </a:highlight>
            </a:endParaRPr>
          </a:p>
          <a:p>
            <a:pPr>
              <a:buFont typeface="Wingdings" panose="05000000000000000000" pitchFamily="2" charset="2"/>
              <a:buChar char=""/>
            </a:pPr>
            <a:r>
              <a:rPr lang="en-AU" dirty="0"/>
              <a:t>Subverts values of:</a:t>
            </a:r>
          </a:p>
          <a:p>
            <a:pPr lvl="1">
              <a:buFont typeface="Wingdings" panose="05000000000000000000" pitchFamily="2" charset="2"/>
              <a:buChar char=""/>
            </a:pPr>
            <a:r>
              <a:rPr lang="en-AU" dirty="0"/>
              <a:t>Religion </a:t>
            </a:r>
          </a:p>
          <a:p>
            <a:pPr lvl="2">
              <a:buFont typeface="Wingdings" panose="05000000000000000000" pitchFamily="2" charset="2"/>
              <a:buChar char=""/>
            </a:pPr>
            <a:r>
              <a:rPr lang="en-AU" dirty="0"/>
              <a:t>Inferred criticism of religion is denoted by the slightly mocking tones in describing religions</a:t>
            </a:r>
          </a:p>
          <a:p>
            <a:pPr lvl="2">
              <a:buFont typeface="Wingdings" panose="05000000000000000000" pitchFamily="2" charset="2"/>
              <a:buChar char=""/>
            </a:pPr>
            <a:r>
              <a:rPr lang="en-AU" dirty="0"/>
              <a:t>Proposes that no external help, from God, can help humans </a:t>
            </a:r>
          </a:p>
          <a:p>
            <a:pPr lvl="2">
              <a:buFont typeface="Wingdings" panose="05000000000000000000" pitchFamily="2" charset="2"/>
              <a:buChar char=""/>
            </a:pPr>
            <a:r>
              <a:rPr lang="en-AU" i="1" dirty="0">
                <a:highlight>
                  <a:srgbClr val="C0C0C0"/>
                </a:highlight>
              </a:rPr>
              <a:t>“Thousands of confident religions”</a:t>
            </a:r>
          </a:p>
          <a:p>
            <a:pPr lvl="2">
              <a:buFont typeface="Wingdings" panose="05000000000000000000" pitchFamily="2" charset="2"/>
              <a:buChar char=""/>
            </a:pPr>
            <a:r>
              <a:rPr lang="en-AU" i="1" dirty="0">
                <a:highlight>
                  <a:srgbClr val="C0C0C0"/>
                </a:highlight>
              </a:rPr>
              <a:t>“There is no hint that help will come from elsewhere to save us form ourselves” </a:t>
            </a:r>
          </a:p>
          <a:p>
            <a:pPr lvl="1">
              <a:buFont typeface="Wingdings" panose="05000000000000000000" pitchFamily="2" charset="2"/>
              <a:buChar char=""/>
            </a:pPr>
            <a:endParaRPr lang="en-AU" dirty="0"/>
          </a:p>
          <a:p>
            <a:pPr lvl="2">
              <a:buFont typeface="Wingdings" panose="05000000000000000000" pitchFamily="2" charset="2"/>
              <a:buChar char=""/>
            </a:pPr>
            <a:endParaRPr lang="en-AU" dirty="0"/>
          </a:p>
        </p:txBody>
      </p:sp>
      <p:sp>
        <p:nvSpPr>
          <p:cNvPr id="6" name="Content Placeholder 2">
            <a:extLst>
              <a:ext uri="{FF2B5EF4-FFF2-40B4-BE49-F238E27FC236}">
                <a16:creationId xmlns:a16="http://schemas.microsoft.com/office/drawing/2014/main" id="{8A4C3A02-4870-4E8C-A6E6-DDACED0F8E10}"/>
              </a:ext>
            </a:extLst>
          </p:cNvPr>
          <p:cNvSpPr txBox="1">
            <a:spLocks/>
          </p:cNvSpPr>
          <p:nvPr/>
        </p:nvSpPr>
        <p:spPr>
          <a:xfrm>
            <a:off x="5773003" y="258051"/>
            <a:ext cx="6178443" cy="6394903"/>
          </a:xfrm>
          <a:prstGeom prst="rect">
            <a:avLst/>
          </a:prstGeom>
          <a:ln>
            <a:noFill/>
          </a:ln>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AU" b="1" dirty="0"/>
              <a:t>Perspectives</a:t>
            </a:r>
          </a:p>
          <a:p>
            <a:pPr>
              <a:buFont typeface="Wingdings" panose="05000000000000000000" pitchFamily="2" charset="2"/>
              <a:buChar char=""/>
            </a:pPr>
            <a:r>
              <a:rPr lang="en-AU" b="1" dirty="0"/>
              <a:t>Postmodern perspective </a:t>
            </a:r>
          </a:p>
          <a:p>
            <a:pPr lvl="1">
              <a:buFont typeface="Wingdings" panose="05000000000000000000" pitchFamily="2" charset="2"/>
              <a:buChar char=""/>
            </a:pPr>
            <a:r>
              <a:rPr lang="en-AU" dirty="0"/>
              <a:t>In a Godless universe, the purpose of science fulfils human desires to know and learn more </a:t>
            </a:r>
          </a:p>
          <a:p>
            <a:pPr>
              <a:buFont typeface="Wingdings" panose="05000000000000000000" pitchFamily="2" charset="2"/>
              <a:buChar char=""/>
            </a:pPr>
            <a:r>
              <a:rPr lang="en-AU" dirty="0"/>
              <a:t>  </a:t>
            </a:r>
            <a:r>
              <a:rPr lang="en-AU" b="1" dirty="0"/>
              <a:t>Existential</a:t>
            </a:r>
          </a:p>
          <a:p>
            <a:pPr lvl="1">
              <a:buFont typeface="Wingdings" panose="05000000000000000000" pitchFamily="2" charset="2"/>
              <a:buChar char=""/>
            </a:pPr>
            <a:r>
              <a:rPr lang="en-AU" dirty="0"/>
              <a:t>Invokes an existential perspective as the idea that humans are born with no purpose is supported </a:t>
            </a:r>
          </a:p>
          <a:p>
            <a:pPr lvl="1">
              <a:buFont typeface="Wingdings" panose="05000000000000000000" pitchFamily="2" charset="2"/>
              <a:buChar char=""/>
            </a:pPr>
            <a:r>
              <a:rPr lang="en-AU" dirty="0"/>
              <a:t>Thus, it is also reinforced that humans have the ability to make their own meaning, and that our insignificance lifts a burden of cosmic expectation </a:t>
            </a:r>
          </a:p>
          <a:p>
            <a:pPr>
              <a:buFont typeface="Wingdings" panose="05000000000000000000" pitchFamily="2" charset="2"/>
              <a:buChar char=""/>
            </a:pPr>
            <a:r>
              <a:rPr lang="en-AU" b="1" dirty="0"/>
              <a:t>Anthropocentric</a:t>
            </a:r>
          </a:p>
          <a:p>
            <a:pPr lvl="1">
              <a:buFont typeface="Wingdings" panose="05000000000000000000" pitchFamily="2" charset="2"/>
              <a:buChar char=""/>
            </a:pPr>
            <a:r>
              <a:rPr lang="en-AU" dirty="0"/>
              <a:t>The text supports an anthropocentric perspective by highlighting the detrimental influence humans have had upon the Earth’s natural environment </a:t>
            </a:r>
          </a:p>
          <a:p>
            <a:pPr lvl="1">
              <a:buFont typeface="Wingdings" panose="05000000000000000000" pitchFamily="2" charset="2"/>
              <a:buChar char=""/>
            </a:pPr>
            <a:r>
              <a:rPr lang="en-AU" dirty="0"/>
              <a:t>However, the text also rejects an anthropocentric perspective, has the idea that humans are the dominant influences upon the Earth, and thus hold some significant influence, is subverted by the overriding attitude of human inconsequentiality </a:t>
            </a:r>
          </a:p>
          <a:p>
            <a:pPr>
              <a:buFont typeface="Wingdings" panose="05000000000000000000" pitchFamily="2" charset="2"/>
              <a:buChar char=""/>
            </a:pPr>
            <a:r>
              <a:rPr lang="en-AU" b="1" dirty="0"/>
              <a:t>Sartre</a:t>
            </a:r>
          </a:p>
          <a:p>
            <a:pPr lvl="1">
              <a:buFont typeface="Wingdings" panose="05000000000000000000" pitchFamily="2" charset="2"/>
              <a:buChar char=""/>
            </a:pPr>
            <a:r>
              <a:rPr lang="en-AU" dirty="0"/>
              <a:t>A Sartre perspective is subverted within the text, as the inconsequential nature of humans causes a disruption in the reflective consciousness of the human identity</a:t>
            </a:r>
          </a:p>
          <a:p>
            <a:pPr marL="274320" lvl="1" indent="0">
              <a:buNone/>
            </a:pPr>
            <a:r>
              <a:rPr lang="en-AU" dirty="0"/>
              <a:t>An understanding of human meaning loses its values, as the text deems humans to be insignificant anyway</a:t>
            </a:r>
          </a:p>
          <a:p>
            <a:pPr>
              <a:buFont typeface="Wingdings" panose="05000000000000000000" pitchFamily="2" charset="2"/>
              <a:buChar char=""/>
            </a:pPr>
            <a:r>
              <a:rPr lang="en-AU" b="1" dirty="0"/>
              <a:t>Heideggerian </a:t>
            </a:r>
          </a:p>
          <a:p>
            <a:pPr lvl="1">
              <a:buFont typeface="Wingdings" panose="05000000000000000000" pitchFamily="2" charset="2"/>
              <a:buChar char=""/>
            </a:pPr>
            <a:r>
              <a:rPr lang="en-AU" dirty="0"/>
              <a:t>Heideggerian perspective is challenged by Sagan, as the idea that human ‘Being’ is taken for granted proposes that human fail to see their significance in the universe </a:t>
            </a:r>
          </a:p>
          <a:p>
            <a:pPr>
              <a:buFont typeface="Wingdings" panose="05000000000000000000" pitchFamily="2" charset="2"/>
              <a:buChar char=""/>
            </a:pPr>
            <a:r>
              <a:rPr lang="en-AU" b="1" dirty="0"/>
              <a:t> Geocentric </a:t>
            </a:r>
          </a:p>
          <a:p>
            <a:pPr lvl="1">
              <a:buFont typeface="Wingdings" panose="05000000000000000000" pitchFamily="2" charset="2"/>
              <a:buChar char=""/>
            </a:pPr>
            <a:r>
              <a:rPr lang="en-AU" dirty="0"/>
              <a:t>The perspective that Earth and its inhabitants are the most significant things in the universe is rejected within the text </a:t>
            </a:r>
          </a:p>
          <a:p>
            <a:pPr lvl="1">
              <a:buFont typeface="Wingdings" panose="05000000000000000000" pitchFamily="2" charset="2"/>
              <a:buChar char=""/>
            </a:pPr>
            <a:r>
              <a:rPr lang="en-AU" dirty="0"/>
              <a:t>A geocentric perspective is thus subverted, as the text supports the perspective that humans have little influence upon the universe </a:t>
            </a:r>
          </a:p>
          <a:p>
            <a:pPr>
              <a:buFont typeface="Wingdings" panose="05000000000000000000" pitchFamily="2" charset="2"/>
              <a:buChar char=""/>
            </a:pPr>
            <a:r>
              <a:rPr lang="en-AU" b="1" dirty="0"/>
              <a:t>Humanitarian </a:t>
            </a:r>
          </a:p>
          <a:p>
            <a:pPr lvl="1">
              <a:buFont typeface="Wingdings" panose="05000000000000000000" pitchFamily="2" charset="2"/>
              <a:buChar char=""/>
            </a:pPr>
            <a:r>
              <a:rPr lang="en-AU" dirty="0"/>
              <a:t>A humanitarian perspective is predominantly supported, in that Sagan endorses the perspective that it is the duty of human to care for each other, to ensure the survival of humanity </a:t>
            </a:r>
          </a:p>
          <a:p>
            <a:pPr lvl="1">
              <a:buFont typeface="Wingdings" panose="05000000000000000000" pitchFamily="2" charset="2"/>
              <a:buChar char=""/>
            </a:pPr>
            <a:r>
              <a:rPr lang="en-AU" dirty="0"/>
              <a:t>However, opposingly, his values of pro-scientific discovery subverting humanitarian aid conversely rejects a humanitarian perspective, reflecting the bi-polar perspectives of Sagan </a:t>
            </a:r>
          </a:p>
          <a:p>
            <a:pPr>
              <a:buFont typeface="Wingdings" panose="05000000000000000000" pitchFamily="2" charset="2"/>
              <a:buChar char=""/>
            </a:pPr>
            <a:r>
              <a:rPr lang="en-AU" b="1" dirty="0"/>
              <a:t>Environmentalist </a:t>
            </a:r>
          </a:p>
          <a:p>
            <a:pPr lvl="1"/>
            <a:r>
              <a:rPr lang="en-AU" dirty="0"/>
              <a:t>Within the text, a holistic perspective is supported, as a support for the environment is endorsed by Sagan’s propagation that we must care for our planet</a:t>
            </a:r>
          </a:p>
          <a:p>
            <a:pPr lvl="1"/>
            <a:r>
              <a:rPr lang="en-AU" dirty="0"/>
              <a:t>Within the text, it is inferred that humans and the biosphere must live in a holistically equal equilibrium, and that any upset to the cycle would continue the environmental degradation seen today</a:t>
            </a:r>
          </a:p>
          <a:p>
            <a:pPr lvl="1">
              <a:buFont typeface="Wingdings" panose="05000000000000000000" pitchFamily="2" charset="2"/>
              <a:buChar char=""/>
            </a:pPr>
            <a:endParaRPr lang="en-AU" b="1" dirty="0"/>
          </a:p>
          <a:p>
            <a:pPr lvl="1">
              <a:buFont typeface="Wingdings" panose="05000000000000000000" pitchFamily="2" charset="2"/>
              <a:buChar char=""/>
            </a:pPr>
            <a:endParaRPr lang="en-AU" dirty="0"/>
          </a:p>
        </p:txBody>
      </p:sp>
    </p:spTree>
    <p:extLst>
      <p:ext uri="{BB962C8B-B14F-4D97-AF65-F5344CB8AC3E}">
        <p14:creationId xmlns:p14="http://schemas.microsoft.com/office/powerpoint/2010/main" val="305492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101" name="Rectangle 100">
            <a:extLst>
              <a:ext uri="{FF2B5EF4-FFF2-40B4-BE49-F238E27FC236}">
                <a16:creationId xmlns:a16="http://schemas.microsoft.com/office/drawing/2014/main" id="{E104E71D-46AD-4098-B3F1-71C5B5AD2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103" name="Rectangle 102">
            <a:extLst>
              <a:ext uri="{FF2B5EF4-FFF2-40B4-BE49-F238E27FC236}">
                <a16:creationId xmlns:a16="http://schemas.microsoft.com/office/drawing/2014/main" id="{37E75FFA-2B8C-4584-9D0D-8297565777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cxnSp>
        <p:nvCxnSpPr>
          <p:cNvPr id="105" name="Straight Connector 104">
            <a:extLst>
              <a:ext uri="{FF2B5EF4-FFF2-40B4-BE49-F238E27FC236}">
                <a16:creationId xmlns:a16="http://schemas.microsoft.com/office/drawing/2014/main" id="{97345835-04CD-49BE-B105-1B4770F29A3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07" name="Rectangle 106">
            <a:extLst>
              <a:ext uri="{FF2B5EF4-FFF2-40B4-BE49-F238E27FC236}">
                <a16:creationId xmlns:a16="http://schemas.microsoft.com/office/drawing/2014/main" id="{B0DAA4A3-A8FF-4201-928F-4D690839A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pic>
        <p:nvPicPr>
          <p:cNvPr id="11" name="Picture 10" descr="A close up of a piece of paper&#10;&#10;Description generated with high confidence">
            <a:extLst>
              <a:ext uri="{FF2B5EF4-FFF2-40B4-BE49-F238E27FC236}">
                <a16:creationId xmlns:a16="http://schemas.microsoft.com/office/drawing/2014/main" id="{6764151E-77EC-478F-8EAB-7DAB2C867FAB}"/>
              </a:ext>
            </a:extLst>
          </p:cNvPr>
          <p:cNvPicPr>
            <a:picLocks noChangeAspect="1"/>
          </p:cNvPicPr>
          <p:nvPr/>
        </p:nvPicPr>
        <p:blipFill rotWithShape="1">
          <a:blip r:embed="rId2">
            <a:extLst>
              <a:ext uri="{28A0092B-C50C-407E-A947-70E740481C1C}">
                <a14:useLocalDpi xmlns:a14="http://schemas.microsoft.com/office/drawing/2010/main" val="0"/>
              </a:ext>
            </a:extLst>
          </a:blip>
          <a:srcRect l="7516" r="3575"/>
          <a:stretch/>
        </p:blipFill>
        <p:spPr>
          <a:xfrm>
            <a:off x="20" y="10"/>
            <a:ext cx="8129852" cy="6857990"/>
          </a:xfrm>
          <a:prstGeom prst="rect">
            <a:avLst/>
          </a:prstGeom>
        </p:spPr>
      </p:pic>
      <p:sp>
        <p:nvSpPr>
          <p:cNvPr id="109" name="Rectangle 108">
            <a:extLst>
              <a:ext uri="{FF2B5EF4-FFF2-40B4-BE49-F238E27FC236}">
                <a16:creationId xmlns:a16="http://schemas.microsoft.com/office/drawing/2014/main" id="{27EBFEAE-8A98-4660-B3DC-9CF2C8FC9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D54769E-1FA0-429C-AF4E-CF25B281B2B8}"/>
              </a:ext>
            </a:extLst>
          </p:cNvPr>
          <p:cNvSpPr>
            <a:spLocks noGrp="1"/>
          </p:cNvSpPr>
          <p:nvPr>
            <p:ph type="title"/>
          </p:nvPr>
        </p:nvSpPr>
        <p:spPr>
          <a:xfrm>
            <a:off x="8369995" y="688255"/>
            <a:ext cx="3133839" cy="4118255"/>
          </a:xfrm>
          <a:noFill/>
          <a:ln w="12700" cmpd="sng">
            <a:noFill/>
          </a:ln>
        </p:spPr>
        <p:txBody>
          <a:bodyPr vert="horz" lIns="91440" tIns="45720" rIns="91440" bIns="45720" rtlCol="0" anchor="ctr">
            <a:normAutofit/>
          </a:bodyPr>
          <a:lstStyle/>
          <a:p>
            <a:pPr algn="r">
              <a:lnSpc>
                <a:spcPct val="85000"/>
              </a:lnSpc>
            </a:pPr>
            <a:r>
              <a:rPr lang="en-US" sz="3600" b="1" cap="all"/>
              <a:t>Pale Blue Dot Comparing Contexts </a:t>
            </a:r>
          </a:p>
        </p:txBody>
      </p:sp>
      <p:cxnSp>
        <p:nvCxnSpPr>
          <p:cNvPr id="111" name="Straight Connector 110">
            <a:extLst>
              <a:ext uri="{FF2B5EF4-FFF2-40B4-BE49-F238E27FC236}">
                <a16:creationId xmlns:a16="http://schemas.microsoft.com/office/drawing/2014/main" id="{96B911B6-80D6-4651-AEAB-B705C9C54C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903991" y="5044695"/>
            <a:ext cx="53689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700186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15D0-8FC6-4881-99B2-A3D0BC83BBD7}"/>
              </a:ext>
            </a:extLst>
          </p:cNvPr>
          <p:cNvSpPr>
            <a:spLocks noGrp="1"/>
          </p:cNvSpPr>
          <p:nvPr>
            <p:ph type="title"/>
          </p:nvPr>
        </p:nvSpPr>
        <p:spPr>
          <a:xfrm>
            <a:off x="288854" y="396669"/>
            <a:ext cx="6668018" cy="495300"/>
          </a:xfrm>
        </p:spPr>
        <p:txBody>
          <a:bodyPr>
            <a:normAutofit/>
          </a:bodyPr>
          <a:lstStyle/>
          <a:p>
            <a:r>
              <a:rPr lang="en-AU" sz="2400" dirty="0"/>
              <a:t>Mise En Scene: Pale Blue Dot</a:t>
            </a:r>
          </a:p>
        </p:txBody>
      </p:sp>
      <p:sp>
        <p:nvSpPr>
          <p:cNvPr id="1031" name="Content Placeholder 1030">
            <a:extLst>
              <a:ext uri="{FF2B5EF4-FFF2-40B4-BE49-F238E27FC236}">
                <a16:creationId xmlns:a16="http://schemas.microsoft.com/office/drawing/2014/main" id="{277EB9B8-378F-462B-8A0D-D95A7934D011}"/>
              </a:ext>
            </a:extLst>
          </p:cNvPr>
          <p:cNvSpPr>
            <a:spLocks noGrp="1"/>
          </p:cNvSpPr>
          <p:nvPr>
            <p:ph idx="1"/>
          </p:nvPr>
        </p:nvSpPr>
        <p:spPr>
          <a:xfrm>
            <a:off x="335012" y="967524"/>
            <a:ext cx="5442936" cy="2339555"/>
          </a:xfrm>
        </p:spPr>
        <p:txBody>
          <a:bodyPr>
            <a:normAutofit fontScale="40000" lnSpcReduction="20000"/>
          </a:bodyPr>
          <a:lstStyle/>
          <a:p>
            <a:pPr marL="45720" indent="0">
              <a:buNone/>
            </a:pPr>
            <a:r>
              <a:rPr lang="en-US" b="1" dirty="0"/>
              <a:t>The Blue Marble </a:t>
            </a:r>
          </a:p>
          <a:p>
            <a:r>
              <a:rPr lang="en-US" b="1" dirty="0"/>
              <a:t> </a:t>
            </a:r>
            <a:r>
              <a:rPr lang="en-US" dirty="0"/>
              <a:t>The most common depiction of Earth, the image taken from the Apollo 17 mission </a:t>
            </a:r>
          </a:p>
          <a:p>
            <a:r>
              <a:rPr lang="en-US" dirty="0"/>
              <a:t>Supports a geocentric perspective of human’s position within the universe</a:t>
            </a:r>
          </a:p>
          <a:p>
            <a:r>
              <a:rPr lang="en-US" dirty="0"/>
              <a:t>Earth spans across the image, reinforcing the idea that humans occupy a significant role within the universe </a:t>
            </a:r>
          </a:p>
          <a:p>
            <a:r>
              <a:rPr lang="en-US" dirty="0"/>
              <a:t>Earth is centralized in the image, representing a centered position within the universe </a:t>
            </a:r>
          </a:p>
          <a:p>
            <a:r>
              <a:rPr lang="en-US" dirty="0"/>
              <a:t>Most reproduced representation of Earth, reflecting human nature in privileging our own sense of importance </a:t>
            </a:r>
          </a:p>
          <a:p>
            <a:r>
              <a:rPr lang="en-US" dirty="0"/>
              <a:t>Challenged by Sagan’s perspective, as the image contradicts the image of the </a:t>
            </a:r>
            <a:r>
              <a:rPr lang="en-US" b="1" dirty="0"/>
              <a:t>Pale Blue Dot</a:t>
            </a:r>
            <a:endParaRPr lang="en-US" dirty="0"/>
          </a:p>
          <a:p>
            <a:r>
              <a:rPr lang="en-US" dirty="0"/>
              <a:t>Juxtapositions with the </a:t>
            </a:r>
            <a:r>
              <a:rPr lang="en-US" b="1" dirty="0"/>
              <a:t>Pale Blue Dot </a:t>
            </a:r>
            <a:r>
              <a:rPr lang="en-US" dirty="0"/>
              <a:t>image as Earth is the most salient subject within the image, and span to cover most of the frame</a:t>
            </a:r>
          </a:p>
          <a:p>
            <a:endParaRPr lang="en-US" dirty="0"/>
          </a:p>
        </p:txBody>
      </p:sp>
      <p:pic>
        <p:nvPicPr>
          <p:cNvPr id="1026" name="Picture 2" descr="Image result for Pale Blue Dot">
            <a:extLst>
              <a:ext uri="{FF2B5EF4-FFF2-40B4-BE49-F238E27FC236}">
                <a16:creationId xmlns:a16="http://schemas.microsoft.com/office/drawing/2014/main" id="{514CBBFF-A422-475A-BC0E-84A5878D600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4401"/>
          <a:stretch/>
        </p:blipFill>
        <p:spPr bwMode="auto">
          <a:xfrm>
            <a:off x="8838512" y="3550920"/>
            <a:ext cx="3018476" cy="2910411"/>
          </a:xfrm>
          <a:prstGeom prst="rect">
            <a:avLst/>
          </a:prstGeom>
          <a:noFill/>
          <a:extLst>
            <a:ext uri="{909E8E84-426E-40DD-AFC4-6F175D3DCCD1}">
              <a14:hiddenFill xmlns:a14="http://schemas.microsoft.com/office/drawing/2010/main">
                <a:solidFill>
                  <a:srgbClr val="FFFFFF"/>
                </a:solidFill>
              </a14:hiddenFill>
            </a:ext>
          </a:extLst>
        </p:spPr>
      </p:pic>
      <p:pic>
        <p:nvPicPr>
          <p:cNvPr id="1029" name="Content Placeholder 5">
            <a:extLst>
              <a:ext uri="{FF2B5EF4-FFF2-40B4-BE49-F238E27FC236}">
                <a16:creationId xmlns:a16="http://schemas.microsoft.com/office/drawing/2014/main" id="{F1430AC6-75ED-464F-AF78-9D10BECA00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38512" y="396669"/>
            <a:ext cx="3018476" cy="2910411"/>
          </a:xfrm>
          <a:prstGeom prst="rect">
            <a:avLst/>
          </a:prstGeom>
        </p:spPr>
      </p:pic>
      <p:sp>
        <p:nvSpPr>
          <p:cNvPr id="10" name="Content Placeholder 1030">
            <a:extLst>
              <a:ext uri="{FF2B5EF4-FFF2-40B4-BE49-F238E27FC236}">
                <a16:creationId xmlns:a16="http://schemas.microsoft.com/office/drawing/2014/main" id="{5BA94D21-AEEF-4EA7-9443-1681D76E97D0}"/>
              </a:ext>
            </a:extLst>
          </p:cNvPr>
          <p:cNvSpPr txBox="1">
            <a:spLocks/>
          </p:cNvSpPr>
          <p:nvPr/>
        </p:nvSpPr>
        <p:spPr>
          <a:xfrm>
            <a:off x="335012" y="3307080"/>
            <a:ext cx="5442936" cy="3154250"/>
          </a:xfrm>
          <a:prstGeom prst="rect">
            <a:avLst/>
          </a:prstGeom>
        </p:spPr>
        <p:txBody>
          <a:bodyPr vert="horz" lIns="91440" tIns="45720" rIns="91440" bIns="45720" rtlCol="0">
            <a:normAutofit fontScale="40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US" b="1" dirty="0"/>
              <a:t>The Pale Blue Dot</a:t>
            </a:r>
          </a:p>
          <a:p>
            <a:r>
              <a:rPr lang="en-US" dirty="0"/>
              <a:t>Taken by the Voyage Missions in 1989, Earth is depicted to be nothing more than a blue pixel within the cosmos </a:t>
            </a:r>
          </a:p>
          <a:p>
            <a:r>
              <a:rPr lang="en-US" dirty="0"/>
              <a:t>Subverts the perspective of Earth’s significance; minuscule size of Earth in the image denotes its insignificance when compared to the great size of the universe</a:t>
            </a:r>
          </a:p>
          <a:p>
            <a:r>
              <a:rPr lang="en-US" dirty="0"/>
              <a:t>Within the image, Earth seems to be suspended in a sunbeam, inferring some sort of privileging</a:t>
            </a:r>
          </a:p>
          <a:p>
            <a:r>
              <a:rPr lang="en-US" dirty="0"/>
              <a:t>However, Sagan rejects this view, denouncing the lightning of Earth in a stream of light as nothing more than an accident of optics </a:t>
            </a:r>
            <a:r>
              <a:rPr lang="en-US" b="1" dirty="0"/>
              <a:t> </a:t>
            </a:r>
          </a:p>
          <a:p>
            <a:r>
              <a:rPr lang="en-US" dirty="0"/>
              <a:t>Earth’s position is questioned, as the clear loneliness of the plant in the dark nothingness represents its detached position from all other cosmic bodes; positioned in the image on the lowest and most right line of thirds, reinforcing its subservient role</a:t>
            </a:r>
          </a:p>
          <a:p>
            <a:r>
              <a:rPr lang="en-US" dirty="0"/>
              <a:t>As Earth is visually isolated, the image represents the negation of purpose of Earth</a:t>
            </a:r>
          </a:p>
          <a:p>
            <a:r>
              <a:rPr lang="en-US" dirty="0"/>
              <a:t>It is so far away from all other cosmic bodies, the existence of Earth would have no impact; the only impact would be to human inhabitant, who are inconsequential anyway</a:t>
            </a:r>
          </a:p>
          <a:p>
            <a:r>
              <a:rPr lang="en-US" dirty="0"/>
              <a:t>Thus the image support’s Sagan’s perspective of human inconsequently, and rejects the viewpoint that humans have a geocentric importance in the universe. </a:t>
            </a:r>
          </a:p>
        </p:txBody>
      </p:sp>
      <p:sp>
        <p:nvSpPr>
          <p:cNvPr id="7" name="Content Placeholder 1030">
            <a:extLst>
              <a:ext uri="{FF2B5EF4-FFF2-40B4-BE49-F238E27FC236}">
                <a16:creationId xmlns:a16="http://schemas.microsoft.com/office/drawing/2014/main" id="{770933FB-BD97-497A-84AD-A43C7C2BDCA6}"/>
              </a:ext>
            </a:extLst>
          </p:cNvPr>
          <p:cNvSpPr txBox="1">
            <a:spLocks/>
          </p:cNvSpPr>
          <p:nvPr/>
        </p:nvSpPr>
        <p:spPr>
          <a:xfrm>
            <a:off x="5777947" y="396668"/>
            <a:ext cx="2842591" cy="6064662"/>
          </a:xfrm>
          <a:prstGeom prst="rect">
            <a:avLst/>
          </a:prstGeom>
        </p:spPr>
        <p:txBody>
          <a:bodyPr vert="horz" lIns="91440" tIns="45720" rIns="91440" bIns="45720" rtlCol="0">
            <a:normAutofit fontScale="62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US" b="1" dirty="0"/>
              <a:t>Film Conventions </a:t>
            </a:r>
          </a:p>
          <a:p>
            <a:pPr>
              <a:spcBef>
                <a:spcPts val="0"/>
              </a:spcBef>
              <a:defRPr/>
            </a:pPr>
            <a:r>
              <a:rPr lang="en-AU" b="1" dirty="0">
                <a:cs typeface="Arial" charset="0"/>
              </a:rPr>
              <a:t>Mimetic </a:t>
            </a:r>
          </a:p>
          <a:p>
            <a:pPr lvl="1">
              <a:spcBef>
                <a:spcPts val="0"/>
              </a:spcBef>
              <a:defRPr/>
            </a:pPr>
            <a:r>
              <a:rPr lang="en-AU" dirty="0">
                <a:cs typeface="Arial" charset="0"/>
              </a:rPr>
              <a:t>Special Effects</a:t>
            </a:r>
          </a:p>
          <a:p>
            <a:pPr lvl="1">
              <a:spcBef>
                <a:spcPts val="0"/>
              </a:spcBef>
              <a:defRPr/>
            </a:pPr>
            <a:r>
              <a:rPr lang="en-AU" dirty="0">
                <a:cs typeface="Arial" charset="0"/>
              </a:rPr>
              <a:t>Subtitles</a:t>
            </a:r>
          </a:p>
          <a:p>
            <a:pPr lvl="1">
              <a:spcBef>
                <a:spcPts val="0"/>
              </a:spcBef>
              <a:defRPr/>
            </a:pPr>
            <a:r>
              <a:rPr lang="en-AU" dirty="0">
                <a:cs typeface="Arial" charset="0"/>
              </a:rPr>
              <a:t>Camera Work: Angles and movement  </a:t>
            </a:r>
          </a:p>
          <a:p>
            <a:pPr lvl="1">
              <a:spcBef>
                <a:spcPts val="0"/>
              </a:spcBef>
              <a:defRPr/>
            </a:pPr>
            <a:r>
              <a:rPr lang="en-AU" dirty="0">
                <a:cs typeface="Arial" charset="0"/>
              </a:rPr>
              <a:t>Scene editing </a:t>
            </a:r>
          </a:p>
          <a:p>
            <a:pPr lvl="1">
              <a:spcBef>
                <a:spcPts val="0"/>
              </a:spcBef>
              <a:defRPr/>
            </a:pPr>
            <a:r>
              <a:rPr lang="en-AU" dirty="0">
                <a:cs typeface="Arial" charset="0"/>
              </a:rPr>
              <a:t>Montage </a:t>
            </a:r>
          </a:p>
          <a:p>
            <a:pPr lvl="1">
              <a:spcBef>
                <a:spcPts val="0"/>
              </a:spcBef>
              <a:defRPr/>
            </a:pPr>
            <a:r>
              <a:rPr lang="en-AU" dirty="0">
                <a:cs typeface="Arial" charset="0"/>
              </a:rPr>
              <a:t>Body language and Gaze</a:t>
            </a:r>
          </a:p>
          <a:p>
            <a:pPr lvl="1">
              <a:spcBef>
                <a:spcPts val="0"/>
              </a:spcBef>
              <a:defRPr/>
            </a:pPr>
            <a:r>
              <a:rPr lang="en-AU" dirty="0">
                <a:cs typeface="Arial" charset="0"/>
              </a:rPr>
              <a:t>Colour Hue and Tone</a:t>
            </a:r>
          </a:p>
          <a:p>
            <a:pPr lvl="1">
              <a:spcBef>
                <a:spcPts val="0"/>
              </a:spcBef>
              <a:defRPr/>
            </a:pPr>
            <a:r>
              <a:rPr lang="en-AU" dirty="0">
                <a:cs typeface="Arial" charset="0"/>
              </a:rPr>
              <a:t>Contrast</a:t>
            </a:r>
          </a:p>
          <a:p>
            <a:pPr lvl="1">
              <a:spcBef>
                <a:spcPts val="0"/>
              </a:spcBef>
              <a:defRPr/>
            </a:pPr>
            <a:r>
              <a:rPr lang="en-AU" dirty="0">
                <a:cs typeface="Arial" charset="0"/>
              </a:rPr>
              <a:t>Framing</a:t>
            </a:r>
          </a:p>
          <a:p>
            <a:pPr lvl="1">
              <a:spcBef>
                <a:spcPts val="0"/>
              </a:spcBef>
              <a:defRPr/>
            </a:pPr>
            <a:r>
              <a:rPr lang="en-AU" dirty="0">
                <a:cs typeface="Arial" charset="0"/>
              </a:rPr>
              <a:t>Orientation</a:t>
            </a:r>
          </a:p>
          <a:p>
            <a:pPr lvl="1">
              <a:spcBef>
                <a:spcPts val="0"/>
              </a:spcBef>
              <a:defRPr/>
            </a:pPr>
            <a:r>
              <a:rPr lang="en-AU" dirty="0">
                <a:cs typeface="Arial" charset="0"/>
              </a:rPr>
              <a:t>Rule of Thirds</a:t>
            </a:r>
          </a:p>
          <a:p>
            <a:pPr lvl="1">
              <a:spcBef>
                <a:spcPts val="0"/>
              </a:spcBef>
              <a:defRPr/>
            </a:pPr>
            <a:r>
              <a:rPr lang="en-AU" dirty="0">
                <a:cs typeface="Arial" charset="0"/>
              </a:rPr>
              <a:t>Salience</a:t>
            </a:r>
          </a:p>
          <a:p>
            <a:pPr lvl="1">
              <a:spcBef>
                <a:spcPts val="0"/>
              </a:spcBef>
              <a:defRPr/>
            </a:pPr>
            <a:r>
              <a:rPr lang="en-AU" dirty="0">
                <a:cs typeface="Arial" charset="0"/>
              </a:rPr>
              <a:t>Symbolism</a:t>
            </a:r>
            <a:endParaRPr lang="en-US" dirty="0">
              <a:cs typeface="Arial" charset="0"/>
            </a:endParaRPr>
          </a:p>
          <a:p>
            <a:pPr lvl="1">
              <a:spcBef>
                <a:spcPct val="0"/>
              </a:spcBef>
              <a:buSzTx/>
            </a:pPr>
            <a:r>
              <a:rPr lang="en-AU" altLang="en-US" dirty="0"/>
              <a:t>Composition</a:t>
            </a:r>
          </a:p>
          <a:p>
            <a:pPr lvl="1">
              <a:spcBef>
                <a:spcPct val="0"/>
              </a:spcBef>
              <a:buSzTx/>
            </a:pPr>
            <a:r>
              <a:rPr lang="en-AU" altLang="en-US" dirty="0"/>
              <a:t>Framing</a:t>
            </a:r>
          </a:p>
          <a:p>
            <a:pPr lvl="1">
              <a:spcBef>
                <a:spcPct val="0"/>
              </a:spcBef>
              <a:buSzTx/>
            </a:pPr>
            <a:r>
              <a:rPr lang="en-AU" altLang="en-US" dirty="0"/>
              <a:t>Juxtaposition</a:t>
            </a:r>
          </a:p>
          <a:p>
            <a:pPr lvl="1">
              <a:spcBef>
                <a:spcPct val="0"/>
              </a:spcBef>
              <a:buSzTx/>
            </a:pPr>
            <a:r>
              <a:rPr lang="en-AU" altLang="en-US" dirty="0"/>
              <a:t>Editing</a:t>
            </a:r>
          </a:p>
          <a:p>
            <a:pPr lvl="1">
              <a:spcBef>
                <a:spcPct val="0"/>
              </a:spcBef>
              <a:buSzTx/>
            </a:pPr>
            <a:r>
              <a:rPr lang="en-AU" altLang="en-US" dirty="0"/>
              <a:t>Background, Mid-ground, Foreground</a:t>
            </a:r>
          </a:p>
          <a:p>
            <a:pPr lvl="1">
              <a:spcBef>
                <a:spcPct val="0"/>
              </a:spcBef>
              <a:buSzTx/>
            </a:pPr>
            <a:r>
              <a:rPr lang="en-AU" altLang="en-US" dirty="0"/>
              <a:t>Colour symbolism</a:t>
            </a:r>
          </a:p>
          <a:p>
            <a:pPr lvl="1">
              <a:spcBef>
                <a:spcPct val="0"/>
              </a:spcBef>
              <a:buSzTx/>
            </a:pPr>
            <a:r>
              <a:rPr lang="en-AU" altLang="en-US" dirty="0"/>
              <a:t>Shading</a:t>
            </a:r>
            <a:endParaRPr lang="en-AU" dirty="0">
              <a:cs typeface="Arial" charset="0"/>
            </a:endParaRPr>
          </a:p>
          <a:p>
            <a:pPr>
              <a:spcBef>
                <a:spcPts val="0"/>
              </a:spcBef>
              <a:defRPr/>
            </a:pPr>
            <a:r>
              <a:rPr lang="en-AU" b="1" dirty="0">
                <a:cs typeface="Arial" charset="0"/>
              </a:rPr>
              <a:t>Non-Diegetic </a:t>
            </a:r>
          </a:p>
          <a:p>
            <a:pPr lvl="1">
              <a:spcBef>
                <a:spcPts val="0"/>
              </a:spcBef>
              <a:defRPr/>
            </a:pPr>
            <a:r>
              <a:rPr lang="en-AU" dirty="0">
                <a:cs typeface="Arial" charset="0"/>
              </a:rPr>
              <a:t>Sound Effects</a:t>
            </a:r>
          </a:p>
          <a:p>
            <a:pPr lvl="1">
              <a:spcBef>
                <a:spcPts val="0"/>
              </a:spcBef>
              <a:defRPr/>
            </a:pPr>
            <a:r>
              <a:rPr lang="en-AU" dirty="0">
                <a:cs typeface="Arial" charset="0"/>
              </a:rPr>
              <a:t>Soundtrack</a:t>
            </a:r>
          </a:p>
          <a:p>
            <a:pPr lvl="1">
              <a:spcBef>
                <a:spcPts val="0"/>
              </a:spcBef>
              <a:defRPr/>
            </a:pPr>
            <a:r>
              <a:rPr lang="en-AU" dirty="0">
                <a:cs typeface="Arial" charset="0"/>
              </a:rPr>
              <a:t>Voiceover </a:t>
            </a:r>
          </a:p>
          <a:p>
            <a:pPr>
              <a:spcBef>
                <a:spcPts val="0"/>
              </a:spcBef>
              <a:defRPr/>
            </a:pPr>
            <a:r>
              <a:rPr lang="en-AU" b="1" dirty="0">
                <a:cs typeface="Arial" charset="0"/>
              </a:rPr>
              <a:t>Diegetic</a:t>
            </a:r>
          </a:p>
          <a:p>
            <a:pPr lvl="1">
              <a:spcBef>
                <a:spcPts val="0"/>
              </a:spcBef>
              <a:defRPr/>
            </a:pPr>
            <a:r>
              <a:rPr lang="en-AU" dirty="0">
                <a:cs typeface="Arial" charset="0"/>
              </a:rPr>
              <a:t>Dialogue </a:t>
            </a:r>
          </a:p>
          <a:p>
            <a:pPr lvl="1">
              <a:spcBef>
                <a:spcPts val="0"/>
              </a:spcBef>
              <a:defRPr/>
            </a:pPr>
            <a:r>
              <a:rPr lang="en-AU" dirty="0">
                <a:cs typeface="Arial" charset="0"/>
              </a:rPr>
              <a:t>Interview </a:t>
            </a:r>
          </a:p>
          <a:p>
            <a:pPr lvl="1">
              <a:spcBef>
                <a:spcPts val="0"/>
              </a:spcBef>
              <a:defRPr/>
            </a:pPr>
            <a:r>
              <a:rPr lang="en-AU" dirty="0">
                <a:cs typeface="Arial" charset="0"/>
              </a:rPr>
              <a:t>Breaking fourth wall; direct address </a:t>
            </a:r>
          </a:p>
          <a:p>
            <a:pPr lvl="1">
              <a:spcBef>
                <a:spcPts val="0"/>
              </a:spcBef>
              <a:defRPr/>
            </a:pPr>
            <a:endParaRPr lang="en-AU" dirty="0">
              <a:cs typeface="Arial" charset="0"/>
            </a:endParaRPr>
          </a:p>
        </p:txBody>
      </p:sp>
    </p:spTree>
    <p:extLst>
      <p:ext uri="{BB962C8B-B14F-4D97-AF65-F5344CB8AC3E}">
        <p14:creationId xmlns:p14="http://schemas.microsoft.com/office/powerpoint/2010/main" val="260310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72D40D-09E6-4744-A3C6-AA4684C1D74C}"/>
              </a:ext>
            </a:extLst>
          </p:cNvPr>
          <p:cNvSpPr>
            <a:spLocks noGrp="1"/>
          </p:cNvSpPr>
          <p:nvPr>
            <p:ph idx="1"/>
          </p:nvPr>
        </p:nvSpPr>
        <p:spPr>
          <a:xfrm>
            <a:off x="257592" y="289891"/>
            <a:ext cx="3360251" cy="1459395"/>
          </a:xfrm>
        </p:spPr>
        <p:txBody>
          <a:bodyPr numCol="1">
            <a:normAutofit fontScale="55000" lnSpcReduction="20000"/>
          </a:bodyPr>
          <a:lstStyle/>
          <a:p>
            <a:pPr marL="45720" indent="0">
              <a:buNone/>
            </a:pPr>
            <a:r>
              <a:rPr lang="en-AU" b="1" dirty="0"/>
              <a:t>Anthropocene</a:t>
            </a:r>
          </a:p>
          <a:p>
            <a:pPr lvl="1"/>
            <a:r>
              <a:rPr lang="en-AU" dirty="0"/>
              <a:t>The Anthropocene relates to the current geological age in which the activities of humans have been dominant influences upon society and the Earth’s environment </a:t>
            </a:r>
          </a:p>
          <a:p>
            <a:pPr lvl="1"/>
            <a:r>
              <a:rPr lang="en-AU" dirty="0"/>
              <a:t>Previously, Earth was believed to be in a Holocene period, however environmentalist argue that humankind’s detrimental influence upon the climate denotes a new geological period of human acceleration</a:t>
            </a:r>
          </a:p>
          <a:p>
            <a:endParaRPr lang="en-AU" dirty="0"/>
          </a:p>
        </p:txBody>
      </p:sp>
      <p:sp>
        <p:nvSpPr>
          <p:cNvPr id="8" name="Content Placeholder 2">
            <a:extLst>
              <a:ext uri="{FF2B5EF4-FFF2-40B4-BE49-F238E27FC236}">
                <a16:creationId xmlns:a16="http://schemas.microsoft.com/office/drawing/2014/main" id="{AB6AB69E-3010-4360-91C7-7FFF32F7A180}"/>
              </a:ext>
            </a:extLst>
          </p:cNvPr>
          <p:cNvSpPr txBox="1">
            <a:spLocks/>
          </p:cNvSpPr>
          <p:nvPr/>
        </p:nvSpPr>
        <p:spPr>
          <a:xfrm>
            <a:off x="5642635" y="381415"/>
            <a:ext cx="4081039" cy="1721532"/>
          </a:xfrm>
          <a:prstGeom prst="rect">
            <a:avLst/>
          </a:prstGeom>
        </p:spPr>
        <p:txBody>
          <a:bodyPr vert="horz" lIns="91440" tIns="45720" rIns="91440" bIns="45720" numCol="2" rtlCol="0">
            <a:normAutofit fontScale="32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AU" sz="3100" b="1" dirty="0"/>
              <a:t>Empiricism </a:t>
            </a:r>
          </a:p>
          <a:p>
            <a:r>
              <a:rPr lang="en-AU" sz="3100" dirty="0"/>
              <a:t>Empiricism refers to the scientific doctrine stating that all knowledge ultimately comes from a sensory and observable evidence, rather than intuition or pre-conceived ideas</a:t>
            </a:r>
          </a:p>
          <a:p>
            <a:r>
              <a:rPr lang="en-AU" sz="3100" dirty="0"/>
              <a:t>Thus in </a:t>
            </a:r>
            <a:r>
              <a:rPr lang="en-AU" sz="3100" b="1" dirty="0"/>
              <a:t>The Pale Blue Dot</a:t>
            </a:r>
            <a:r>
              <a:rPr lang="en-AU" sz="3100" dirty="0"/>
              <a:t>, Sagan supports the theory of empiricism, as he proposes that space exploration offers the only method of understanding humanity’s position in the cosmos </a:t>
            </a:r>
          </a:p>
          <a:p>
            <a:r>
              <a:rPr lang="en-AU" sz="3100" dirty="0"/>
              <a:t>Endorses that experimental sciences, such as exploring space, is the true facilitator of knowledge and thus should be supported in society </a:t>
            </a:r>
          </a:p>
          <a:p>
            <a:r>
              <a:rPr lang="en-AU" sz="3100" dirty="0"/>
              <a:t>Knowledge can only be collected with experimental data using five sense; establish reality </a:t>
            </a:r>
          </a:p>
        </p:txBody>
      </p:sp>
      <p:sp>
        <p:nvSpPr>
          <p:cNvPr id="10" name="Content Placeholder 2">
            <a:extLst>
              <a:ext uri="{FF2B5EF4-FFF2-40B4-BE49-F238E27FC236}">
                <a16:creationId xmlns:a16="http://schemas.microsoft.com/office/drawing/2014/main" id="{958284BF-8DC7-42CA-B701-BAAEB78B058A}"/>
              </a:ext>
            </a:extLst>
          </p:cNvPr>
          <p:cNvSpPr txBox="1">
            <a:spLocks/>
          </p:cNvSpPr>
          <p:nvPr/>
        </p:nvSpPr>
        <p:spPr>
          <a:xfrm>
            <a:off x="331607" y="1749286"/>
            <a:ext cx="3286236" cy="2902227"/>
          </a:xfrm>
          <a:prstGeom prst="rect">
            <a:avLst/>
          </a:prstGeom>
        </p:spPr>
        <p:txBody>
          <a:bodyPr vert="horz" lIns="91440" tIns="45720" rIns="91440" bIns="45720" numCol="1"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AU" b="1" dirty="0" err="1"/>
              <a:t>Geocentrism</a:t>
            </a:r>
            <a:r>
              <a:rPr lang="en-AU" b="1" dirty="0"/>
              <a:t> </a:t>
            </a:r>
          </a:p>
          <a:p>
            <a:r>
              <a:rPr lang="en-AU" dirty="0"/>
              <a:t>The Earth is the centre of the universe and the centrifugal for all cosmic activity </a:t>
            </a:r>
          </a:p>
          <a:p>
            <a:r>
              <a:rPr lang="en-AU" dirty="0"/>
              <a:t>Belief that Earth and its inhabitants are the most significant characteristic of the universe </a:t>
            </a:r>
          </a:p>
          <a:p>
            <a:r>
              <a:rPr lang="en-AU" dirty="0"/>
              <a:t>Replaced by Heliocentrism; belief that the universe revolved around the Sun; Under heliocentric paradigm, human uniqueness  endangered</a:t>
            </a:r>
          </a:p>
          <a:p>
            <a:r>
              <a:rPr lang="en-AU" dirty="0"/>
              <a:t>Shift from </a:t>
            </a:r>
            <a:r>
              <a:rPr lang="en-AU" dirty="0" err="1"/>
              <a:t>geocentrism</a:t>
            </a:r>
            <a:r>
              <a:rPr lang="en-AU" dirty="0"/>
              <a:t> to heliocentrism diminished the idea of human consequentiality </a:t>
            </a:r>
          </a:p>
          <a:p>
            <a:r>
              <a:rPr lang="en-AU" dirty="0"/>
              <a:t>Maintained by religious belief that God created the Earth, and therefore we reside in a privileged position in the universe </a:t>
            </a:r>
          </a:p>
          <a:p>
            <a:r>
              <a:rPr lang="en-AU" dirty="0"/>
              <a:t>Maslow’s Hierarchy of needs view humans as capable od achieving beyond basic needs, therefore have the capacity to transcend inconsequential positioning </a:t>
            </a:r>
          </a:p>
          <a:p>
            <a:endParaRPr lang="en-AU" dirty="0"/>
          </a:p>
        </p:txBody>
      </p:sp>
      <p:sp>
        <p:nvSpPr>
          <p:cNvPr id="11" name="Content Placeholder 2">
            <a:extLst>
              <a:ext uri="{FF2B5EF4-FFF2-40B4-BE49-F238E27FC236}">
                <a16:creationId xmlns:a16="http://schemas.microsoft.com/office/drawing/2014/main" id="{7F059550-E615-4EAA-9B7C-5C839806BEBF}"/>
              </a:ext>
            </a:extLst>
          </p:cNvPr>
          <p:cNvSpPr txBox="1">
            <a:spLocks/>
          </p:cNvSpPr>
          <p:nvPr/>
        </p:nvSpPr>
        <p:spPr>
          <a:xfrm>
            <a:off x="5642636" y="2348483"/>
            <a:ext cx="6217757" cy="2229105"/>
          </a:xfrm>
          <a:prstGeom prst="rect">
            <a:avLst/>
          </a:prstGeom>
        </p:spPr>
        <p:txBody>
          <a:bodyPr vert="horz" lIns="91440" tIns="45720" rIns="91440" bIns="45720" numCol="2" rtlCol="0">
            <a:normAutofit fontScale="92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lnSpc>
                <a:spcPct val="100000"/>
              </a:lnSpc>
              <a:buFont typeface="Corbel" pitchFamily="34" charset="0"/>
              <a:buNone/>
            </a:pPr>
            <a:r>
              <a:rPr lang="en-AU" sz="1100" b="1" dirty="0"/>
              <a:t>The Anthropic Principle </a:t>
            </a:r>
          </a:p>
          <a:p>
            <a:pPr>
              <a:lnSpc>
                <a:spcPct val="100000"/>
              </a:lnSpc>
            </a:pPr>
            <a:r>
              <a:rPr lang="en-AU" sz="1100" dirty="0"/>
              <a:t>A form of neo-</a:t>
            </a:r>
            <a:r>
              <a:rPr lang="en-AU" sz="1100" dirty="0" err="1"/>
              <a:t>geocentrism</a:t>
            </a:r>
            <a:r>
              <a:rPr lang="en-AU" sz="1100" dirty="0"/>
              <a:t>, the Anthropic Principle argue that humanity’s position serves an important role in the universe ; constrained by necessity to allow human existence </a:t>
            </a:r>
          </a:p>
          <a:p>
            <a:pPr>
              <a:lnSpc>
                <a:spcPct val="100000"/>
              </a:lnSpc>
            </a:pPr>
            <a:r>
              <a:rPr lang="en-AU" sz="1100" dirty="0"/>
              <a:t>The cosmological constant; conditions of universe allow for the formation of structure large enough to support life; preconception of human existence </a:t>
            </a:r>
          </a:p>
          <a:p>
            <a:pPr>
              <a:lnSpc>
                <a:spcPct val="100000"/>
              </a:lnSpc>
            </a:pPr>
            <a:r>
              <a:rPr lang="en-AU" sz="1100" dirty="0"/>
              <a:t>Biological existence influences the composition of stars through carbon nuclei, essential to life are also essential to stellar interiors; humans existence bear an existential importance to the universe </a:t>
            </a:r>
          </a:p>
          <a:p>
            <a:pPr>
              <a:lnSpc>
                <a:spcPct val="100000"/>
              </a:lnSpc>
            </a:pPr>
            <a:r>
              <a:rPr lang="en-AU" sz="1100" dirty="0">
                <a:highlight>
                  <a:srgbClr val="C0C0C0"/>
                </a:highlight>
              </a:rPr>
              <a:t>“</a:t>
            </a:r>
            <a:r>
              <a:rPr lang="en-AU" sz="1100" i="1" dirty="0">
                <a:highlight>
                  <a:srgbClr val="C0C0C0"/>
                </a:highlight>
              </a:rPr>
              <a:t>The Anthropic Principle is essential if one is to pick out a solution to represent the universe from the zoo of solutions</a:t>
            </a:r>
            <a:r>
              <a:rPr lang="en-AU" sz="1100" dirty="0">
                <a:highlight>
                  <a:srgbClr val="C0C0C0"/>
                </a:highlight>
              </a:rPr>
              <a:t>” </a:t>
            </a:r>
            <a:r>
              <a:rPr lang="en-AU" sz="1100" dirty="0"/>
              <a:t>Stephen Hawking</a:t>
            </a:r>
          </a:p>
          <a:p>
            <a:pPr>
              <a:lnSpc>
                <a:spcPct val="100000"/>
              </a:lnSpc>
            </a:pPr>
            <a:r>
              <a:rPr lang="en-AU" sz="1100" dirty="0"/>
              <a:t>Quantum Theories of Consciousness: link to a participatory universe, as conscious resides within the processing capabilities of quarks</a:t>
            </a:r>
          </a:p>
          <a:p>
            <a:pPr>
              <a:lnSpc>
                <a:spcPct val="100000"/>
              </a:lnSpc>
            </a:pPr>
            <a:r>
              <a:rPr lang="en-AU" sz="1100" dirty="0"/>
              <a:t>No universe can be real until it is observed</a:t>
            </a:r>
          </a:p>
          <a:p>
            <a:pPr>
              <a:lnSpc>
                <a:spcPct val="100000"/>
              </a:lnSpc>
            </a:pPr>
            <a:r>
              <a:rPr lang="en-AU" sz="1100" dirty="0"/>
              <a:t>Therefore, the consciousness of humans interface with the consciousness of quarks, signifying human importance in the processing mechanism of quarks in the universe </a:t>
            </a:r>
          </a:p>
        </p:txBody>
      </p:sp>
      <p:sp>
        <p:nvSpPr>
          <p:cNvPr id="12" name="Content Placeholder 2">
            <a:extLst>
              <a:ext uri="{FF2B5EF4-FFF2-40B4-BE49-F238E27FC236}">
                <a16:creationId xmlns:a16="http://schemas.microsoft.com/office/drawing/2014/main" id="{0F12EECD-B52F-4709-9535-47C7ADE3ED82}"/>
              </a:ext>
            </a:extLst>
          </p:cNvPr>
          <p:cNvSpPr txBox="1">
            <a:spLocks/>
          </p:cNvSpPr>
          <p:nvPr/>
        </p:nvSpPr>
        <p:spPr>
          <a:xfrm>
            <a:off x="4420727" y="4647998"/>
            <a:ext cx="3424562" cy="1916595"/>
          </a:xfrm>
          <a:prstGeom prst="rect">
            <a:avLst/>
          </a:prstGeom>
        </p:spPr>
        <p:txBody>
          <a:bodyPr vert="horz" lIns="91440" tIns="45720" rIns="91440" bIns="45720" numCol="2"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AU" b="1" dirty="0"/>
              <a:t>Humanitarianism</a:t>
            </a:r>
          </a:p>
          <a:p>
            <a:r>
              <a:rPr lang="en-AU" dirty="0"/>
              <a:t>The doctrine in which humanity’s obligation is to ensure the welfare of the entirety of the human race </a:t>
            </a:r>
          </a:p>
          <a:p>
            <a:r>
              <a:rPr lang="en-AU" dirty="0"/>
              <a:t>Claims to transcend partisan politics to maintain international aid</a:t>
            </a:r>
          </a:p>
          <a:p>
            <a:r>
              <a:rPr lang="en-AU" dirty="0"/>
              <a:t>Unlike philanthropy, humanitarianism is human responsibility </a:t>
            </a:r>
          </a:p>
          <a:p>
            <a:r>
              <a:rPr lang="en-AU" dirty="0"/>
              <a:t>Focuses on solution not mitigation: shift in humanitarianism should privilege the prevention of crisis; avoid hypocritical aid that subverts mitigation </a:t>
            </a:r>
          </a:p>
          <a:p>
            <a:r>
              <a:rPr lang="en-AU" dirty="0"/>
              <a:t>Humanitarianism should focus on improving conditions as well as preventing threats such as wars </a:t>
            </a:r>
          </a:p>
        </p:txBody>
      </p:sp>
      <p:sp>
        <p:nvSpPr>
          <p:cNvPr id="13" name="Content Placeholder 2">
            <a:extLst>
              <a:ext uri="{FF2B5EF4-FFF2-40B4-BE49-F238E27FC236}">
                <a16:creationId xmlns:a16="http://schemas.microsoft.com/office/drawing/2014/main" id="{3504FB80-F6B3-47A0-89CD-7CB9C486894A}"/>
              </a:ext>
            </a:extLst>
          </p:cNvPr>
          <p:cNvSpPr txBox="1">
            <a:spLocks/>
          </p:cNvSpPr>
          <p:nvPr/>
        </p:nvSpPr>
        <p:spPr>
          <a:xfrm>
            <a:off x="228430" y="4651513"/>
            <a:ext cx="4118283" cy="1916596"/>
          </a:xfrm>
          <a:prstGeom prst="rect">
            <a:avLst/>
          </a:prstGeom>
        </p:spPr>
        <p:txBody>
          <a:bodyPr vert="horz" lIns="91440" tIns="45720" rIns="91440" bIns="45720" numCol="2" rtlCol="0">
            <a:normAutofit fontScale="32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Font typeface="Corbel" pitchFamily="34" charset="0"/>
              <a:buNone/>
            </a:pPr>
            <a:r>
              <a:rPr lang="en-AU" sz="3100" b="1" dirty="0"/>
              <a:t>The Human Ego</a:t>
            </a:r>
          </a:p>
          <a:p>
            <a:r>
              <a:rPr lang="en-AU" sz="3100" b="1" dirty="0"/>
              <a:t> </a:t>
            </a:r>
            <a:r>
              <a:rPr lang="en-AU" sz="3100" dirty="0"/>
              <a:t>The </a:t>
            </a:r>
            <a:r>
              <a:rPr lang="en-AU" sz="3100" b="1" dirty="0"/>
              <a:t>Pale Blue Dot </a:t>
            </a:r>
            <a:r>
              <a:rPr lang="en-AU" sz="3100" dirty="0"/>
              <a:t>threatens Freud’s concept of the human ego</a:t>
            </a:r>
          </a:p>
          <a:p>
            <a:r>
              <a:rPr lang="en-AU" sz="3100" dirty="0"/>
              <a:t>A dysfunctional ego limits the capabilities of humanity to enact change; leads to mass amotivation and existential angst </a:t>
            </a:r>
          </a:p>
          <a:p>
            <a:r>
              <a:rPr lang="en-AU" sz="3100" dirty="0"/>
              <a:t>Subverting the importance of humanity threatens humanity’s ego </a:t>
            </a:r>
          </a:p>
          <a:p>
            <a:r>
              <a:rPr lang="en-AU" sz="3100" dirty="0"/>
              <a:t>Diminishes a degrees of insight, agency, self-esteem, empathy, integration and purpose and philosophical development  </a:t>
            </a:r>
          </a:p>
          <a:p>
            <a:r>
              <a:rPr lang="en-AU" sz="3100" dirty="0"/>
              <a:t>Thereby subverts the importance of other moral needs, such as humanitarianism; renders Sagan’s warning for humanity irrelevant, as humans remain inconsequential anyway </a:t>
            </a:r>
          </a:p>
          <a:p>
            <a:r>
              <a:rPr lang="en-AU" sz="3100" dirty="0"/>
              <a:t>If humans don’t matter, what is the point of trying to change anything?</a:t>
            </a:r>
          </a:p>
        </p:txBody>
      </p:sp>
      <p:pic>
        <p:nvPicPr>
          <p:cNvPr id="2052" name="Picture 4" descr="Image result for anthropocene">
            <a:extLst>
              <a:ext uri="{FF2B5EF4-FFF2-40B4-BE49-F238E27FC236}">
                <a16:creationId xmlns:a16="http://schemas.microsoft.com/office/drawing/2014/main" id="{5B669877-6EC5-4815-A560-C48D128B0B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3754" t="4091" r="26284" b="5695"/>
          <a:stretch/>
        </p:blipFill>
        <p:spPr bwMode="auto">
          <a:xfrm>
            <a:off x="3730641" y="358532"/>
            <a:ext cx="1799196" cy="1814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5 senses">
            <a:extLst>
              <a:ext uri="{FF2B5EF4-FFF2-40B4-BE49-F238E27FC236}">
                <a16:creationId xmlns:a16="http://schemas.microsoft.com/office/drawing/2014/main" id="{058978D0-99C6-4858-A12C-FF26EFBCF5E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23675" y="358532"/>
            <a:ext cx="1816181" cy="174441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geocentrism">
            <a:extLst>
              <a:ext uri="{FF2B5EF4-FFF2-40B4-BE49-F238E27FC236}">
                <a16:creationId xmlns:a16="http://schemas.microsoft.com/office/drawing/2014/main" id="{6BC249B7-094A-4E98-97C1-71A7110199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438" t="18318" r="51411" b="3784"/>
          <a:stretch/>
        </p:blipFill>
        <p:spPr bwMode="auto">
          <a:xfrm>
            <a:off x="3617842" y="2348482"/>
            <a:ext cx="1911995" cy="205398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lated image">
            <a:extLst>
              <a:ext uri="{FF2B5EF4-FFF2-40B4-BE49-F238E27FC236}">
                <a16:creationId xmlns:a16="http://schemas.microsoft.com/office/drawing/2014/main" id="{A7EB722D-9EE1-4D1D-BCA9-E25814694C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60443" y="4415048"/>
            <a:ext cx="3086453" cy="2229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A357AF-BC06-469F-A66C-14099181C8A8}"/>
              </a:ext>
            </a:extLst>
          </p:cNvPr>
          <p:cNvSpPr>
            <a:spLocks noGrp="1"/>
          </p:cNvSpPr>
          <p:nvPr>
            <p:ph idx="1"/>
          </p:nvPr>
        </p:nvSpPr>
        <p:spPr>
          <a:xfrm>
            <a:off x="231249" y="238540"/>
            <a:ext cx="11732151" cy="6374296"/>
          </a:xfrm>
        </p:spPr>
        <p:txBody>
          <a:bodyPr numCol="3">
            <a:normAutofit fontScale="92500" lnSpcReduction="20000"/>
          </a:bodyPr>
          <a:lstStyle/>
          <a:p>
            <a:pPr>
              <a:buFont typeface="Wingdings" panose="05000000000000000000" pitchFamily="2" charset="2"/>
              <a:buChar char=""/>
            </a:pPr>
            <a:r>
              <a:rPr lang="en-AU" sz="1100" b="1" dirty="0"/>
              <a:t>Title: </a:t>
            </a:r>
            <a:r>
              <a:rPr lang="en-AU" sz="1100" dirty="0"/>
              <a:t>1984 </a:t>
            </a:r>
            <a:endParaRPr lang="en-AU" sz="1100" b="1" dirty="0"/>
          </a:p>
          <a:p>
            <a:pPr>
              <a:buFont typeface="Wingdings" panose="05000000000000000000" pitchFamily="2" charset="2"/>
              <a:buChar char=""/>
            </a:pPr>
            <a:r>
              <a:rPr lang="en-AU" sz="1100" b="1" dirty="0"/>
              <a:t>Author: </a:t>
            </a:r>
            <a:r>
              <a:rPr lang="en-AU" sz="1100" dirty="0"/>
              <a:t>George Orwell (1949) </a:t>
            </a:r>
            <a:endParaRPr lang="en-AU" sz="1100" b="1" dirty="0"/>
          </a:p>
          <a:p>
            <a:pPr>
              <a:buFont typeface="Wingdings" panose="05000000000000000000" pitchFamily="2" charset="2"/>
              <a:buChar char=""/>
            </a:pPr>
            <a:r>
              <a:rPr lang="en-AU" sz="1100" b="1" dirty="0"/>
              <a:t>Genre: </a:t>
            </a:r>
            <a:r>
              <a:rPr lang="en-AU" sz="1100" dirty="0"/>
              <a:t>Speculative dystopic fiction </a:t>
            </a:r>
            <a:endParaRPr lang="en-AU" sz="1100" b="1" dirty="0"/>
          </a:p>
          <a:p>
            <a:pPr>
              <a:buFont typeface="Wingdings" panose="05000000000000000000" pitchFamily="2" charset="2"/>
              <a:buChar char=""/>
            </a:pPr>
            <a:r>
              <a:rPr lang="en-AU" sz="1100" b="1" dirty="0"/>
              <a:t>Synopsis: </a:t>
            </a:r>
            <a:r>
              <a:rPr lang="en-AU" sz="1100" dirty="0"/>
              <a:t>Set within the dystopic ‘future’ of 1984, the novel examines the experiences of protagonist Winston Smith, an Outer Party member living under the oppressive control of the Ingsoc totalitarian state. Characterised as an individually minded person within a society of complacency, Winston find himself ostracised, adopting a fatalistic attitude that the oppression of the Party will finally see his demise, as he fails to emulate the ‘ideal party member’. In rebellious angst, Winston begins an affair with fellow Party member Julia, whilst seeking out the existence of the rebellion group ‘The Brotherhood’ through the mysterious O’Brien. Despite hopes of inciting a revolution to overthrown the totalitarian bureaucracy, Winston is betrayed, as O'Brien reveals his allegiance to the Party as a member of the Thought Police. Undergoing psychological torture by O’Brien, Winston is ‘re-conditioned’ to accept the domination of the Party.  </a:t>
            </a:r>
            <a:endParaRPr lang="en-AU" sz="1100" b="1" dirty="0"/>
          </a:p>
          <a:p>
            <a:pPr>
              <a:buFont typeface="Wingdings" panose="05000000000000000000" pitchFamily="2" charset="2"/>
              <a:buChar char=""/>
            </a:pPr>
            <a:r>
              <a:rPr lang="en-AU" sz="1100" b="1" dirty="0"/>
              <a:t>Conventions:</a:t>
            </a:r>
          </a:p>
          <a:p>
            <a:pPr lvl="1">
              <a:buFont typeface="Wingdings" panose="05000000000000000000" pitchFamily="2" charset="2"/>
              <a:buChar char=""/>
            </a:pPr>
            <a:r>
              <a:rPr lang="en-AU" sz="1100" b="1" dirty="0"/>
              <a:t>Alternative History: </a:t>
            </a:r>
            <a:r>
              <a:rPr lang="en-AU" sz="1100" dirty="0"/>
              <a:t>According to dystopic conventions, </a:t>
            </a:r>
            <a:r>
              <a:rPr lang="en-AU" sz="1100" b="1" dirty="0"/>
              <a:t>1984 </a:t>
            </a:r>
            <a:r>
              <a:rPr lang="en-AU" sz="1100" dirty="0"/>
              <a:t>constructs a warning of the future through depiction of an alternative history. In the text the prevalence of totalitarianism is assumed to have occurred during the 1930’s, during which Britain was at war with Nazi Germany. As Winston is quoted to having not remembered a time during which his country was not at war, and considering the context of production, Orwell’s uses the novel as a warning of the dangers of totalitarianism. Motivated by Nazi domination plans and rising fears of communism, Orwell imagine a society based upon the totalitarian regime of Stalin, constructing Oceanic as a hyperbolic depiction of the Soviet Union’s autocratic society.  </a:t>
            </a:r>
            <a:endParaRPr lang="en-AU" sz="1100" b="1" dirty="0"/>
          </a:p>
          <a:p>
            <a:pPr lvl="1">
              <a:buFont typeface="Wingdings" panose="05000000000000000000" pitchFamily="2" charset="2"/>
              <a:buChar char=""/>
            </a:pPr>
            <a:r>
              <a:rPr lang="en-AU" sz="1100" b="1" dirty="0"/>
              <a:t>Social Collapse: </a:t>
            </a:r>
            <a:r>
              <a:rPr lang="en-AU" sz="1100" dirty="0"/>
              <a:t>The collapse of society is characteristic within dystopic novels, and as such, the depiction of </a:t>
            </a:r>
            <a:r>
              <a:rPr lang="en-AU" sz="1100" b="1" dirty="0"/>
              <a:t>1984</a:t>
            </a:r>
            <a:r>
              <a:rPr lang="en-AU" sz="1100" dirty="0"/>
              <a:t> as an oppressive police state represents a definitive decay of morality. The collapse of society is reinforced by the depilation of buildings and structures within the novel. The intermittent blasting of rocket bombs and the dehumanisation of mutilation within Oceanic society, symbolically represents the decay of morality The degraded setting thereby reinforces the idea of constant warfare, as contemporary connotations of a collapsed society is consistent with anarchical landscapes of violence and oppressive.  </a:t>
            </a:r>
            <a:endParaRPr lang="en-AU" sz="1100" b="1" dirty="0"/>
          </a:p>
          <a:p>
            <a:pPr lvl="1">
              <a:buFont typeface="Wingdings" panose="05000000000000000000" pitchFamily="2" charset="2"/>
              <a:buChar char=""/>
            </a:pPr>
            <a:r>
              <a:rPr lang="en-AU" sz="1100" b="1" dirty="0"/>
              <a:t>Free indirect Discourse: </a:t>
            </a:r>
            <a:r>
              <a:rPr lang="en-AU" sz="1100" dirty="0"/>
              <a:t>The language convention of free-indirect discourse is used to construct the style of third-person narration, whilst maintaining an essence of first-person point of view. Thus, Winston’s viewpoints are developed within a restricted physical perspective, which serve to emphasise the disempowerment of Winston under Party oppressive. Chronicling both Winston external and internal experiences, free-indirect discourse gives the reader a sense of the human complexity of Winston’s characterise, making it much easier to sympathise with him. Thus, the attitude and values of Winston used to shape audience responds, as they sympathise and support Winston, whilst rejecting the values of Oceanic society. </a:t>
            </a:r>
          </a:p>
          <a:p>
            <a:pPr>
              <a:buFont typeface="Wingdings" panose="05000000000000000000" pitchFamily="2" charset="2"/>
              <a:buChar char=""/>
            </a:pPr>
            <a:r>
              <a:rPr lang="en-AU" sz="1100" b="1" dirty="0"/>
              <a:t>Theorists: </a:t>
            </a:r>
          </a:p>
          <a:p>
            <a:pPr lvl="1">
              <a:buFont typeface="Wingdings" panose="05000000000000000000" pitchFamily="2" charset="2"/>
              <a:buChar char=""/>
            </a:pPr>
            <a:r>
              <a:rPr lang="en-AU" sz="1100" b="1" dirty="0"/>
              <a:t>Bentham’s Panopticon: </a:t>
            </a:r>
            <a:r>
              <a:rPr lang="en-AU" sz="1100" dirty="0"/>
              <a:t>The Panopticon is literary a building in which a central watchman is able to scrutinise the actions of prisoners without the prisoners knowing at any given time whether or not they are being watched</a:t>
            </a:r>
          </a:p>
          <a:p>
            <a:pPr lvl="2">
              <a:buFont typeface="Wingdings" panose="05000000000000000000" pitchFamily="2" charset="2"/>
              <a:buChar char=""/>
            </a:pPr>
            <a:r>
              <a:rPr lang="en-AU" sz="1100" dirty="0"/>
              <a:t>Metaphorically however, the Panopticon traces the oppressive nature of totalitarian surveillance over society</a:t>
            </a:r>
          </a:p>
          <a:p>
            <a:pPr lvl="2">
              <a:buFont typeface="Wingdings" panose="05000000000000000000" pitchFamily="2" charset="2"/>
              <a:buChar char=""/>
            </a:pPr>
            <a:r>
              <a:rPr lang="en-AU" sz="1100" dirty="0"/>
              <a:t>The Panopticon can be depicted either as a socially positive implication, ensuring that social cohesion is maintained, or it can be constructed as the oppressive surveillance state oppressing individuality </a:t>
            </a:r>
          </a:p>
          <a:p>
            <a:pPr lvl="2">
              <a:buFont typeface="Wingdings" panose="05000000000000000000" pitchFamily="2" charset="2"/>
              <a:buChar char=""/>
            </a:pPr>
            <a:r>
              <a:rPr lang="en-AU" sz="1100" dirty="0"/>
              <a:t>Within </a:t>
            </a:r>
            <a:r>
              <a:rPr lang="en-AU" sz="1100" b="1" dirty="0"/>
              <a:t>1984</a:t>
            </a:r>
            <a:r>
              <a:rPr lang="en-AU" sz="1100" dirty="0"/>
              <a:t>, Orwell portrays the constant state of surveillance as a gross breach of privacy, degrading the social opportunity for private life, as the Party’s control becomes omnipresent </a:t>
            </a:r>
          </a:p>
          <a:p>
            <a:pPr lvl="1">
              <a:buFont typeface="Wingdings" panose="05000000000000000000" pitchFamily="2" charset="2"/>
              <a:buChar char=""/>
            </a:pPr>
            <a:r>
              <a:rPr lang="en-AU" sz="1100" b="1" dirty="0"/>
              <a:t>Milgram’s Obedience Experiment: </a:t>
            </a:r>
            <a:r>
              <a:rPr lang="en-AU" sz="1100" dirty="0"/>
              <a:t>In 1961, The Milgram Obedience Experiment was carried out at Yale University, in which participants were forced to obey the instructions of examiners, despite causing pain to others</a:t>
            </a:r>
          </a:p>
          <a:p>
            <a:pPr lvl="2">
              <a:buFont typeface="Wingdings" panose="05000000000000000000" pitchFamily="2" charset="2"/>
              <a:buChar char=""/>
            </a:pPr>
            <a:r>
              <a:rPr lang="en-AU" sz="1100" dirty="0"/>
              <a:t>The experiment found that 65% of participants obeyed examiners in delivering a hypothetically deadly 450 watt shock</a:t>
            </a:r>
          </a:p>
          <a:p>
            <a:pPr lvl="2">
              <a:buFont typeface="Wingdings" panose="05000000000000000000" pitchFamily="2" charset="2"/>
              <a:buChar char=""/>
            </a:pPr>
            <a:r>
              <a:rPr lang="en-AU" sz="1100" dirty="0"/>
              <a:t>Focusing on the psychological conflict between personal conscience and authoritarian obedience, the experiment was influenced by the trial of Eichmann, who claimed to be wholly obedient t the Nazi regime </a:t>
            </a:r>
          </a:p>
          <a:p>
            <a:pPr lvl="2">
              <a:buFont typeface="Wingdings" panose="05000000000000000000" pitchFamily="2" charset="2"/>
              <a:buChar char=""/>
            </a:pPr>
            <a:r>
              <a:rPr lang="en-AU" sz="1100" dirty="0"/>
              <a:t>The experiment reflect how the manipulation of totalitarianism can manifest into the subversion of morality, as seen by the Parsons children who are wholly dedicated to the Party. </a:t>
            </a:r>
          </a:p>
          <a:p>
            <a:pPr lvl="1">
              <a:buFont typeface="Wingdings" panose="05000000000000000000" pitchFamily="2" charset="2"/>
              <a:buChar char=""/>
            </a:pPr>
            <a:r>
              <a:rPr lang="en-AU" sz="1100" b="1" dirty="0"/>
              <a:t>Descartes: </a:t>
            </a:r>
            <a:r>
              <a:rPr lang="en-AU" sz="1100" dirty="0"/>
              <a:t>The philosophy that everything human interpret is a result of pre-conceived beliefs influencing our senses </a:t>
            </a:r>
          </a:p>
          <a:p>
            <a:pPr lvl="2">
              <a:buFont typeface="Wingdings" panose="05000000000000000000" pitchFamily="2" charset="2"/>
              <a:buChar char=""/>
            </a:pPr>
            <a:r>
              <a:rPr lang="en-AU" sz="1100" dirty="0"/>
              <a:t>Propagates that nothing is really ‘known’ as everything is predetermined and therefore corrupted by social constructions </a:t>
            </a:r>
          </a:p>
          <a:p>
            <a:pPr lvl="2">
              <a:buFont typeface="Wingdings" panose="05000000000000000000" pitchFamily="2" charset="2"/>
              <a:buChar char=""/>
            </a:pPr>
            <a:r>
              <a:rPr lang="en-AU" sz="1100" dirty="0"/>
              <a:t>Argues that the only thing that is truly ‘known’ is oneself; if one is able to question the nature of existence, then one must exist to be able to question</a:t>
            </a:r>
          </a:p>
          <a:p>
            <a:pPr lvl="2">
              <a:buFont typeface="Wingdings" panose="05000000000000000000" pitchFamily="2" charset="2"/>
              <a:buChar char=""/>
            </a:pPr>
            <a:r>
              <a:rPr lang="en-AU" sz="1100" dirty="0"/>
              <a:t>Indirectly referenced by Winston; “‘’</a:t>
            </a:r>
            <a:r>
              <a:rPr lang="en-AU" sz="1100" i="1" dirty="0"/>
              <a:t>I think I exist’, he said wearily. ‘I am conscious of my own identity</a:t>
            </a:r>
            <a:r>
              <a:rPr lang="en-AU" sz="1100" dirty="0"/>
              <a:t>” </a:t>
            </a:r>
            <a:endParaRPr lang="en-AU" sz="1100" b="1" dirty="0"/>
          </a:p>
          <a:p>
            <a:pPr>
              <a:buFont typeface="Wingdings" panose="05000000000000000000" pitchFamily="2" charset="2"/>
              <a:buChar char=""/>
            </a:pPr>
            <a:r>
              <a:rPr lang="en-AU" sz="1100" b="1" dirty="0"/>
              <a:t>Themes:</a:t>
            </a:r>
          </a:p>
          <a:p>
            <a:pPr lvl="1">
              <a:buFont typeface="Wingdings" panose="05000000000000000000" pitchFamily="2" charset="2"/>
              <a:buChar char=""/>
            </a:pPr>
            <a:r>
              <a:rPr lang="en-AU" sz="1100" b="1" dirty="0"/>
              <a:t>Technology:</a:t>
            </a:r>
            <a:r>
              <a:rPr lang="en-AU" sz="1100" dirty="0"/>
              <a:t>  Within the text, technology is used as an important methodology of control, through which the Party manipulates and  oppresses citizens into compliance. Represented by the ubiquity of telescreen , in Oceania, every moment of public and private life is scrutinised, essentially trapping citizens into bureaucratically controlled lifestyles. Scientific progression is stunted, unless it enables the Party to have greater control, as technological advance is exploited beyond initial intentions. </a:t>
            </a:r>
            <a:endParaRPr lang="en-AU" sz="1100" b="1" dirty="0"/>
          </a:p>
          <a:p>
            <a:pPr lvl="1">
              <a:buFont typeface="Wingdings" panose="05000000000000000000" pitchFamily="2" charset="2"/>
              <a:buChar char=""/>
            </a:pPr>
            <a:r>
              <a:rPr lang="en-AU" sz="1100" b="1" dirty="0"/>
              <a:t>Language: </a:t>
            </a:r>
            <a:r>
              <a:rPr lang="en-AU" sz="1100" dirty="0"/>
              <a:t>Language in central to the behavioural control of the Party over its citizens within Oceania. Through diminishing the range of language, the Party essentially limits the capacity of individuality through degrading the meaning of words. Constructed on the belief that words make meaning, Newspeak is the linguistic oppression enforced by the party to restrict any unorthodoxy of expression. Used as an additional mechanism for mind manipulation; as language no longer has power, the Party maintains control through degradation every outlet of opposition. </a:t>
            </a:r>
            <a:endParaRPr lang="en-AU" sz="1100" b="1" dirty="0"/>
          </a:p>
          <a:p>
            <a:pPr lvl="1">
              <a:buFont typeface="Wingdings" panose="05000000000000000000" pitchFamily="2" charset="2"/>
              <a:buChar char=""/>
            </a:pPr>
            <a:r>
              <a:rPr lang="en-AU" sz="1100" b="1" dirty="0"/>
              <a:t>Propaganda: </a:t>
            </a:r>
            <a:r>
              <a:rPr lang="en-AU" sz="1100" dirty="0"/>
              <a:t>Party control within Oceania is facilitated through the propaganda enforced throughout the novel. Orchestrated by the Ministry of Truth, the dissemination of all source of information enables the Party to choose exactly what is released to the public, regardless whether true or false. Propaganda always privileges the position of the government as justified in its position of power, as the public is consistently manipulated by propaganda techniques through 2 minute Hate, Hate Week, posters, Physical jerks and Community sports. </a:t>
            </a:r>
          </a:p>
          <a:p>
            <a:pPr>
              <a:buFont typeface="Wingdings" panose="05000000000000000000" pitchFamily="2" charset="2"/>
              <a:buChar char=""/>
            </a:pPr>
            <a:r>
              <a:rPr lang="en-AU" sz="1100" b="1" dirty="0"/>
              <a:t>Quotes: </a:t>
            </a:r>
          </a:p>
          <a:p>
            <a:pPr lvl="1">
              <a:buFont typeface="Wingdings" panose="05000000000000000000" pitchFamily="2" charset="2"/>
              <a:buChar char=""/>
            </a:pPr>
            <a:r>
              <a:rPr lang="en-AU" sz="1100" dirty="0">
                <a:highlight>
                  <a:srgbClr val="C0C0C0"/>
                </a:highlight>
              </a:rPr>
              <a:t>“</a:t>
            </a:r>
            <a:r>
              <a:rPr lang="en-AU" sz="1100" i="1" dirty="0">
                <a:highlight>
                  <a:srgbClr val="C0C0C0"/>
                </a:highlight>
              </a:rPr>
              <a:t>Who controls the past… controls the future: who controls the presents controls the past</a:t>
            </a:r>
            <a:r>
              <a:rPr lang="en-AU" sz="1100" dirty="0">
                <a:highlight>
                  <a:srgbClr val="C0C0C0"/>
                </a:highlight>
              </a:rPr>
              <a:t>” (pg. 34) </a:t>
            </a:r>
          </a:p>
          <a:p>
            <a:pPr lvl="1">
              <a:buFont typeface="Wingdings" panose="05000000000000000000" pitchFamily="2" charset="2"/>
              <a:buChar char=""/>
            </a:pPr>
            <a:r>
              <a:rPr lang="en-AU" sz="1100" i="1" dirty="0">
                <a:highlight>
                  <a:srgbClr val="C0C0C0"/>
                </a:highlight>
              </a:rPr>
              <a:t>“He had won victory over himself. He loved Big Brother</a:t>
            </a:r>
            <a:r>
              <a:rPr lang="en-AU" sz="1100" dirty="0">
                <a:highlight>
                  <a:srgbClr val="C0C0C0"/>
                </a:highlight>
              </a:rPr>
              <a:t>” (pg. 298) </a:t>
            </a:r>
          </a:p>
          <a:p>
            <a:pPr lvl="1">
              <a:buFont typeface="Wingdings" panose="05000000000000000000" pitchFamily="2" charset="2"/>
              <a:buChar char=""/>
            </a:pPr>
            <a:r>
              <a:rPr lang="en-AU" sz="1100" dirty="0">
                <a:highlight>
                  <a:srgbClr val="C0C0C0"/>
                </a:highlight>
              </a:rPr>
              <a:t>“</a:t>
            </a:r>
            <a:r>
              <a:rPr lang="en-AU" sz="1100" i="1" dirty="0">
                <a:highlight>
                  <a:srgbClr val="C0C0C0"/>
                </a:highlight>
              </a:rPr>
              <a:t>War is Peace. Freedom is Slavery. Ignorance is Strength</a:t>
            </a:r>
            <a:r>
              <a:rPr lang="en-AU" sz="1100" dirty="0">
                <a:highlight>
                  <a:srgbClr val="C0C0C0"/>
                </a:highlight>
              </a:rPr>
              <a:t>” (pg. 4) </a:t>
            </a:r>
          </a:p>
          <a:p>
            <a:pPr lvl="1">
              <a:buFont typeface="Wingdings" panose="05000000000000000000" pitchFamily="2" charset="2"/>
              <a:buChar char=""/>
            </a:pPr>
            <a:r>
              <a:rPr lang="en-AU" sz="1100" i="1" dirty="0">
                <a:highlight>
                  <a:srgbClr val="C0C0C0"/>
                </a:highlight>
              </a:rPr>
              <a:t>“Freedom is the freedom to say two plus two makes four” </a:t>
            </a:r>
            <a:r>
              <a:rPr lang="en-AU" sz="1100" dirty="0">
                <a:highlight>
                  <a:srgbClr val="C0C0C0"/>
                </a:highlight>
              </a:rPr>
              <a:t>(pg. 81)</a:t>
            </a:r>
          </a:p>
          <a:p>
            <a:pPr lvl="1">
              <a:buFont typeface="Wingdings" panose="05000000000000000000" pitchFamily="2" charset="2"/>
              <a:buChar char=""/>
            </a:pPr>
            <a:r>
              <a:rPr lang="en-AU" sz="1100" i="1" dirty="0">
                <a:highlight>
                  <a:srgbClr val="C0C0C0"/>
                </a:highlight>
              </a:rPr>
              <a:t>“There was, of course, no way of knowing whether you were being watched at any given moment</a:t>
            </a:r>
            <a:r>
              <a:rPr lang="en-AU" sz="1100" dirty="0">
                <a:highlight>
                  <a:srgbClr val="C0C0C0"/>
                </a:highlight>
              </a:rPr>
              <a:t>” (pg. 3</a:t>
            </a:r>
            <a:r>
              <a:rPr lang="en-AU" sz="900" dirty="0">
                <a:highlight>
                  <a:srgbClr val="C0C0C0"/>
                </a:highlight>
              </a:rPr>
              <a:t>) </a:t>
            </a:r>
            <a:endParaRPr lang="en-AU" sz="900" i="1" dirty="0">
              <a:highlight>
                <a:srgbClr val="C0C0C0"/>
              </a:highlight>
            </a:endParaRPr>
          </a:p>
        </p:txBody>
      </p:sp>
    </p:spTree>
    <p:extLst>
      <p:ext uri="{BB962C8B-B14F-4D97-AF65-F5344CB8AC3E}">
        <p14:creationId xmlns:p14="http://schemas.microsoft.com/office/powerpoint/2010/main" val="1905795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5707C-4CA5-4D38-BF37-37B122E69CB5}"/>
              </a:ext>
            </a:extLst>
          </p:cNvPr>
          <p:cNvSpPr>
            <a:spLocks noGrp="1"/>
          </p:cNvSpPr>
          <p:nvPr>
            <p:ph type="title"/>
          </p:nvPr>
        </p:nvSpPr>
        <p:spPr>
          <a:xfrm>
            <a:off x="240554" y="258050"/>
            <a:ext cx="7936036" cy="656350"/>
          </a:xfrm>
        </p:spPr>
        <p:txBody>
          <a:bodyPr>
            <a:noAutofit/>
          </a:bodyPr>
          <a:lstStyle/>
          <a:p>
            <a:r>
              <a:rPr lang="en-AU" sz="2400" dirty="0"/>
              <a:t>1984 Perspectives, Values &amp; Attitudes </a:t>
            </a:r>
          </a:p>
        </p:txBody>
      </p:sp>
      <p:sp>
        <p:nvSpPr>
          <p:cNvPr id="4" name="Content Placeholder 2">
            <a:extLst>
              <a:ext uri="{FF2B5EF4-FFF2-40B4-BE49-F238E27FC236}">
                <a16:creationId xmlns:a16="http://schemas.microsoft.com/office/drawing/2014/main" id="{2619BCA7-2A80-451D-93CD-F8885B9FD134}"/>
              </a:ext>
            </a:extLst>
          </p:cNvPr>
          <p:cNvSpPr txBox="1">
            <a:spLocks/>
          </p:cNvSpPr>
          <p:nvPr/>
        </p:nvSpPr>
        <p:spPr>
          <a:xfrm>
            <a:off x="240554" y="967407"/>
            <a:ext cx="3382909" cy="5632543"/>
          </a:xfrm>
          <a:prstGeom prst="rect">
            <a:avLst/>
          </a:prstGeom>
          <a:ln>
            <a:noFill/>
          </a:ln>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Attitudes</a:t>
            </a:r>
          </a:p>
          <a:p>
            <a:r>
              <a:rPr lang="en-AU" dirty="0"/>
              <a:t>Within the text, Winston adopts a fatalistic attitude, accepting that his death was imminent </a:t>
            </a:r>
          </a:p>
          <a:p>
            <a:pPr lvl="1"/>
            <a:r>
              <a:rPr lang="en-AU" i="1" dirty="0">
                <a:highlight>
                  <a:srgbClr val="C0C0C0"/>
                </a:highlight>
              </a:rPr>
              <a:t>“You might dodge successfully for a while, even for years, but sooner or later they were bound to get you</a:t>
            </a:r>
            <a:r>
              <a:rPr lang="en-AU" dirty="0">
                <a:highlight>
                  <a:srgbClr val="C0C0C0"/>
                </a:highlight>
              </a:rPr>
              <a:t>” (pg. 19) </a:t>
            </a:r>
          </a:p>
          <a:p>
            <a:pPr lvl="1"/>
            <a:r>
              <a:rPr lang="en-AU" i="1" dirty="0">
                <a:highlight>
                  <a:srgbClr val="C0C0C0"/>
                </a:highlight>
              </a:rPr>
              <a:t>“We are the dead” </a:t>
            </a:r>
            <a:r>
              <a:rPr lang="en-AU" dirty="0">
                <a:highlight>
                  <a:srgbClr val="C0C0C0"/>
                </a:highlight>
              </a:rPr>
              <a:t>(pg. 221) </a:t>
            </a:r>
            <a:endParaRPr lang="en-AU" b="1" dirty="0">
              <a:highlight>
                <a:srgbClr val="C0C0C0"/>
              </a:highlight>
            </a:endParaRPr>
          </a:p>
          <a:p>
            <a:r>
              <a:rPr lang="en-AU" dirty="0"/>
              <a:t>Relating to his threatened identity, Winston adopts an attitude of longing to belong to a similarly rebellious group</a:t>
            </a:r>
          </a:p>
          <a:p>
            <a:pPr lvl="1"/>
            <a:r>
              <a:rPr lang="en-AU" dirty="0"/>
              <a:t>Seeks the Brotherhood, as this organisation would represent and validate Winston’s individualistic attitude, thus satisfying his need for belonging </a:t>
            </a:r>
          </a:p>
          <a:p>
            <a:pPr lvl="1"/>
            <a:r>
              <a:rPr lang="en-AU" dirty="0">
                <a:highlight>
                  <a:srgbClr val="C0C0C0"/>
                </a:highlight>
              </a:rPr>
              <a:t>“</a:t>
            </a:r>
            <a:r>
              <a:rPr lang="en-AU" i="1" dirty="0">
                <a:highlight>
                  <a:srgbClr val="C0C0C0"/>
                </a:highlight>
              </a:rPr>
              <a:t>We want to join it and work for it. We are enemies of the Party</a:t>
            </a:r>
            <a:r>
              <a:rPr lang="en-AU" dirty="0">
                <a:highlight>
                  <a:srgbClr val="C0C0C0"/>
                </a:highlight>
              </a:rPr>
              <a:t>” (pg. 170)</a:t>
            </a:r>
          </a:p>
          <a:p>
            <a:r>
              <a:rPr lang="en-AU" dirty="0"/>
              <a:t>Throughout the text, a fearful attitude is constructed, as Orwell uses the experience of Winston to highlight the possibility of totalitarianism developing</a:t>
            </a:r>
          </a:p>
          <a:p>
            <a:pPr lvl="1"/>
            <a:r>
              <a:rPr lang="en-AU" dirty="0"/>
              <a:t>Fear the rise of totalitarianism in society, largely informed by the rise of Communism within Orwell’s context of production </a:t>
            </a:r>
          </a:p>
          <a:p>
            <a:pPr lvl="1"/>
            <a:r>
              <a:rPr lang="en-AU" i="1" dirty="0">
                <a:highlight>
                  <a:srgbClr val="C0C0C0"/>
                </a:highlight>
              </a:rPr>
              <a:t>“It had been noticed that the tendency to use abbreviations of this kind was most marked in totalitarian countries… Comintern, Inprecorr, Agitprop</a:t>
            </a:r>
            <a:r>
              <a:rPr lang="en-AU" dirty="0">
                <a:highlight>
                  <a:srgbClr val="C0C0C0"/>
                </a:highlight>
              </a:rPr>
              <a:t>” (pg. 307)</a:t>
            </a:r>
          </a:p>
          <a:p>
            <a:pPr lvl="1"/>
            <a:r>
              <a:rPr lang="en-AU" i="1" dirty="0">
                <a:highlight>
                  <a:srgbClr val="C0C0C0"/>
                </a:highlight>
              </a:rPr>
              <a:t>“The German Nazis and the Russian Communists came very close to us in their methods, but they never had the courage to recognize their own motives</a:t>
            </a:r>
            <a:r>
              <a:rPr lang="en-AU" dirty="0">
                <a:highlight>
                  <a:srgbClr val="C0C0C0"/>
                </a:highlight>
              </a:rPr>
              <a:t>” (pg. 263) </a:t>
            </a:r>
            <a:endParaRPr lang="en-AU" i="1" dirty="0">
              <a:highlight>
                <a:srgbClr val="C0C0C0"/>
              </a:highlight>
            </a:endParaRPr>
          </a:p>
          <a:p>
            <a:r>
              <a:rPr lang="en-AU" dirty="0"/>
              <a:t>Thus, readers are encourage to adopt a cautious tone, using the novel as a measure of governments; readers expected to be cautious towards governments emulating the characteristics of the Party, as outlined in the book</a:t>
            </a:r>
          </a:p>
          <a:p>
            <a:pPr lvl="1"/>
            <a:r>
              <a:rPr lang="en-AU" i="1" dirty="0">
                <a:highlight>
                  <a:srgbClr val="C0C0C0"/>
                </a:highlight>
              </a:rPr>
              <a:t>“We didn’t ought to ‘</a:t>
            </a:r>
            <a:r>
              <a:rPr lang="en-AU" i="1" dirty="0" err="1">
                <a:highlight>
                  <a:srgbClr val="C0C0C0"/>
                </a:highlight>
              </a:rPr>
              <a:t>ave</a:t>
            </a:r>
            <a:r>
              <a:rPr lang="en-AU" i="1" dirty="0">
                <a:highlight>
                  <a:srgbClr val="C0C0C0"/>
                </a:highlight>
              </a:rPr>
              <a:t> trusted ‘</a:t>
            </a:r>
            <a:r>
              <a:rPr lang="en-AU" i="1" dirty="0" err="1">
                <a:highlight>
                  <a:srgbClr val="C0C0C0"/>
                </a:highlight>
              </a:rPr>
              <a:t>em</a:t>
            </a:r>
            <a:r>
              <a:rPr lang="en-AU" dirty="0">
                <a:highlight>
                  <a:srgbClr val="C0C0C0"/>
                </a:highlight>
              </a:rPr>
              <a:t>” (pg. 33) </a:t>
            </a:r>
            <a:endParaRPr lang="en-AU" i="1" dirty="0">
              <a:highlight>
                <a:srgbClr val="C0C0C0"/>
              </a:highlight>
            </a:endParaRPr>
          </a:p>
          <a:p>
            <a:endParaRPr lang="en-AU" dirty="0"/>
          </a:p>
        </p:txBody>
      </p:sp>
      <p:sp>
        <p:nvSpPr>
          <p:cNvPr id="5" name="Content Placeholder 2">
            <a:extLst>
              <a:ext uri="{FF2B5EF4-FFF2-40B4-BE49-F238E27FC236}">
                <a16:creationId xmlns:a16="http://schemas.microsoft.com/office/drawing/2014/main" id="{E9898DC4-061C-41E4-955A-AF1505E4CE4B}"/>
              </a:ext>
            </a:extLst>
          </p:cNvPr>
          <p:cNvSpPr txBox="1">
            <a:spLocks/>
          </p:cNvSpPr>
          <p:nvPr/>
        </p:nvSpPr>
        <p:spPr>
          <a:xfrm>
            <a:off x="3816626" y="736979"/>
            <a:ext cx="4166802" cy="5915975"/>
          </a:xfrm>
          <a:prstGeom prst="rect">
            <a:avLst/>
          </a:prstGeom>
          <a:ln>
            <a:noFill/>
          </a:ln>
        </p:spPr>
        <p:txBody>
          <a:bodyPr vert="horz" lIns="91440" tIns="45720" rIns="91440" bIns="45720" rtlCol="0">
            <a:normAutofit fontScale="550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Values</a:t>
            </a:r>
          </a:p>
          <a:p>
            <a:r>
              <a:rPr lang="en-AU" dirty="0"/>
              <a:t>Supports values of: </a:t>
            </a:r>
          </a:p>
          <a:p>
            <a:pPr lvl="1"/>
            <a:r>
              <a:rPr lang="en-AU" dirty="0"/>
              <a:t>Aesthetic Appreciation </a:t>
            </a:r>
          </a:p>
          <a:p>
            <a:pPr lvl="2"/>
            <a:r>
              <a:rPr lang="en-AU" dirty="0"/>
              <a:t>In contrast to the ugliness which surrounds him, Winston seek the beauty of the past </a:t>
            </a:r>
          </a:p>
          <a:p>
            <a:pPr lvl="2"/>
            <a:r>
              <a:rPr lang="en-AU" dirty="0"/>
              <a:t>Begins his diary and fixates on the antique paperweight, as these represent the beauty of the past </a:t>
            </a:r>
          </a:p>
          <a:p>
            <a:pPr lvl="1"/>
            <a:r>
              <a:rPr lang="en-AU" dirty="0"/>
              <a:t>Language </a:t>
            </a:r>
          </a:p>
          <a:p>
            <a:pPr lvl="2"/>
            <a:r>
              <a:rPr lang="en-AU" dirty="0"/>
              <a:t>The rise of Newspeak represent the value of language, when used as a tool for change</a:t>
            </a:r>
          </a:p>
          <a:p>
            <a:pPr lvl="2"/>
            <a:r>
              <a:rPr lang="en-AU" dirty="0"/>
              <a:t>Although within the text, language is exploited to oppress the population, Orwell also recognises the possibility for positive change through the values of the Appendix</a:t>
            </a:r>
          </a:p>
          <a:p>
            <a:pPr lvl="2"/>
            <a:r>
              <a:rPr lang="en-AU" dirty="0">
                <a:highlight>
                  <a:srgbClr val="C0C0C0"/>
                </a:highlight>
              </a:rPr>
              <a:t>“</a:t>
            </a:r>
            <a:r>
              <a:rPr lang="en-AU" i="1" dirty="0">
                <a:highlight>
                  <a:srgbClr val="C0C0C0"/>
                </a:highlight>
              </a:rPr>
              <a:t>Newspeak was designed to diminish the range of thought”</a:t>
            </a:r>
            <a:r>
              <a:rPr lang="en-AU" dirty="0">
                <a:highlight>
                  <a:srgbClr val="C0C0C0"/>
                </a:highlight>
              </a:rPr>
              <a:t> (pg. 300)</a:t>
            </a:r>
            <a:r>
              <a:rPr lang="en-AU" i="1" dirty="0">
                <a:highlight>
                  <a:srgbClr val="C0C0C0"/>
                </a:highlight>
              </a:rPr>
              <a:t>  </a:t>
            </a:r>
          </a:p>
          <a:p>
            <a:pPr lvl="1"/>
            <a:r>
              <a:rPr lang="en-AU" dirty="0"/>
              <a:t>Privacy </a:t>
            </a:r>
          </a:p>
          <a:p>
            <a:pPr lvl="2"/>
            <a:r>
              <a:rPr lang="en-AU" dirty="0"/>
              <a:t>Privacy is valued by Winston within the text, thus it is privileged throughout the text</a:t>
            </a:r>
          </a:p>
          <a:p>
            <a:pPr lvl="2"/>
            <a:r>
              <a:rPr lang="en-AU" dirty="0"/>
              <a:t>A degradation of privacy is criticised by Orwell within the text, </a:t>
            </a:r>
            <a:r>
              <a:rPr lang="en-AU" dirty="0">
                <a:highlight>
                  <a:srgbClr val="C0C0C0"/>
                </a:highlight>
              </a:rPr>
              <a:t>thereby reinforcing the value of privacy</a:t>
            </a:r>
          </a:p>
          <a:p>
            <a:pPr lvl="2"/>
            <a:r>
              <a:rPr lang="en-AU" i="1" dirty="0">
                <a:highlight>
                  <a:srgbClr val="C0C0C0"/>
                </a:highlight>
              </a:rPr>
              <a:t>“You had to live… in the assumption that every second you made was overheard”</a:t>
            </a:r>
            <a:r>
              <a:rPr lang="en-AU" dirty="0">
                <a:highlight>
                  <a:srgbClr val="C0C0C0"/>
                </a:highlight>
              </a:rPr>
              <a:t> (pg. 3) </a:t>
            </a:r>
            <a:r>
              <a:rPr lang="en-AU" i="1" dirty="0">
                <a:highlight>
                  <a:srgbClr val="C0C0C0"/>
                </a:highlight>
              </a:rPr>
              <a:t> </a:t>
            </a:r>
          </a:p>
          <a:p>
            <a:r>
              <a:rPr lang="en-AU" dirty="0"/>
              <a:t>Subverts values of:</a:t>
            </a:r>
          </a:p>
          <a:p>
            <a:pPr lvl="1"/>
            <a:r>
              <a:rPr lang="en-AU" dirty="0"/>
              <a:t>Absolute power </a:t>
            </a:r>
          </a:p>
          <a:p>
            <a:pPr lvl="2"/>
            <a:r>
              <a:rPr lang="en-AU" dirty="0"/>
              <a:t>The value of absolute power is rejected, as this value is supported by the Party, and thus rejected by the reader </a:t>
            </a:r>
          </a:p>
          <a:p>
            <a:pPr lvl="1"/>
            <a:r>
              <a:rPr lang="en-AU" dirty="0"/>
              <a:t>Conformity </a:t>
            </a:r>
          </a:p>
          <a:p>
            <a:pPr lvl="2"/>
            <a:r>
              <a:rPr lang="en-AU" dirty="0"/>
              <a:t>Conformity is rejected in the text, as it represents the cultivation of totalitarianism to form </a:t>
            </a:r>
          </a:p>
          <a:p>
            <a:pPr lvl="2"/>
            <a:r>
              <a:rPr lang="en-AU" dirty="0"/>
              <a:t>Provide the conditions of oppressive to occur </a:t>
            </a:r>
          </a:p>
          <a:p>
            <a:pPr lvl="1"/>
            <a:r>
              <a:rPr lang="en-AU" dirty="0"/>
              <a:t>Ignorance</a:t>
            </a:r>
          </a:p>
          <a:p>
            <a:pPr lvl="2"/>
            <a:r>
              <a:rPr lang="en-AU" dirty="0"/>
              <a:t>Ignorance, albeit valued by the Party, is rejected through the depiction of the masses as ignorant to their position of oppressive </a:t>
            </a:r>
            <a:endParaRPr lang="en-AU" i="1" dirty="0"/>
          </a:p>
          <a:p>
            <a:pPr lvl="2"/>
            <a:r>
              <a:rPr lang="en-AU" i="1" dirty="0">
                <a:highlight>
                  <a:srgbClr val="C0C0C0"/>
                </a:highlight>
              </a:rPr>
              <a:t>Was it possible that they could swallow that, after only 24 hours? Yes, they swallowed it</a:t>
            </a:r>
            <a:r>
              <a:rPr lang="en-AU" dirty="0">
                <a:highlight>
                  <a:srgbClr val="C0C0C0"/>
                </a:highlight>
              </a:rPr>
              <a:t>” (pg. 58) </a:t>
            </a:r>
          </a:p>
        </p:txBody>
      </p:sp>
      <p:sp>
        <p:nvSpPr>
          <p:cNvPr id="6" name="Content Placeholder 2">
            <a:extLst>
              <a:ext uri="{FF2B5EF4-FFF2-40B4-BE49-F238E27FC236}">
                <a16:creationId xmlns:a16="http://schemas.microsoft.com/office/drawing/2014/main" id="{8A4C3A02-4870-4E8C-A6E6-DDACED0F8E10}"/>
              </a:ext>
            </a:extLst>
          </p:cNvPr>
          <p:cNvSpPr txBox="1">
            <a:spLocks/>
          </p:cNvSpPr>
          <p:nvPr/>
        </p:nvSpPr>
        <p:spPr>
          <a:xfrm>
            <a:off x="7983428" y="258051"/>
            <a:ext cx="3968017" cy="6341899"/>
          </a:xfrm>
          <a:prstGeom prst="rect">
            <a:avLst/>
          </a:prstGeom>
          <a:ln>
            <a:noFill/>
          </a:ln>
        </p:spPr>
        <p:txBody>
          <a:bodyPr vert="horz" lIns="91440" tIns="45720" rIns="91440" bIns="45720" rtlCol="0">
            <a:normAutofit fontScale="47500" lnSpcReduction="20000"/>
          </a:bodyPr>
          <a:lst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45720" indent="0">
              <a:buNone/>
            </a:pPr>
            <a:r>
              <a:rPr lang="en-AU" b="1" dirty="0"/>
              <a:t>Perspectives</a:t>
            </a:r>
          </a:p>
          <a:p>
            <a:pPr>
              <a:buFont typeface="Wingdings" panose="05000000000000000000" pitchFamily="2" charset="2"/>
              <a:buChar char=""/>
            </a:pPr>
            <a:r>
              <a:rPr lang="en-AU" dirty="0"/>
              <a:t>  </a:t>
            </a:r>
            <a:r>
              <a:rPr lang="en-AU" b="1" dirty="0"/>
              <a:t>Totalitarianism </a:t>
            </a:r>
          </a:p>
          <a:p>
            <a:pPr lvl="1">
              <a:buFont typeface="Wingdings" panose="05000000000000000000" pitchFamily="2" charset="2"/>
              <a:buChar char=""/>
            </a:pPr>
            <a:r>
              <a:rPr lang="en-AU" dirty="0"/>
              <a:t>A totalitarian society, if not opposed, would result in the decay of morality and identity of individual citizens </a:t>
            </a:r>
          </a:p>
          <a:p>
            <a:pPr>
              <a:buFont typeface="Wingdings" panose="05000000000000000000" pitchFamily="2" charset="2"/>
              <a:buChar char=""/>
            </a:pPr>
            <a:r>
              <a:rPr lang="en-AU" b="1" dirty="0"/>
              <a:t>Individualism</a:t>
            </a:r>
          </a:p>
          <a:p>
            <a:pPr lvl="1">
              <a:buFont typeface="Wingdings" panose="05000000000000000000" pitchFamily="2" charset="2"/>
              <a:buChar char=""/>
            </a:pPr>
            <a:r>
              <a:rPr lang="en-AU" dirty="0"/>
              <a:t>An individualistic perspective is reinforced by the sympathetic nature in which the reader is encouraged to support Winston’s fight for freedom from the Party’s oppression </a:t>
            </a:r>
            <a:r>
              <a:rPr lang="en-AU" b="1" dirty="0"/>
              <a:t> </a:t>
            </a:r>
          </a:p>
          <a:p>
            <a:pPr>
              <a:buFont typeface="Wingdings" panose="05000000000000000000" pitchFamily="2" charset="2"/>
              <a:buChar char=""/>
            </a:pPr>
            <a:r>
              <a:rPr lang="en-AU" b="1" dirty="0"/>
              <a:t>Existentialism</a:t>
            </a:r>
          </a:p>
          <a:p>
            <a:pPr lvl="1">
              <a:buFont typeface="Wingdings" panose="05000000000000000000" pitchFamily="2" charset="2"/>
              <a:buChar char=""/>
            </a:pPr>
            <a:r>
              <a:rPr lang="en-AU" dirty="0"/>
              <a:t>People maintain their right to make their own meaning in life; although this perspective is subverted by the Party, it is reinforced by Winston's conflict with the State to achieve individual meaning </a:t>
            </a:r>
            <a:r>
              <a:rPr lang="en-AU" b="1" dirty="0"/>
              <a:t> </a:t>
            </a:r>
          </a:p>
          <a:p>
            <a:pPr>
              <a:buFont typeface="Wingdings" panose="05000000000000000000" pitchFamily="2" charset="2"/>
              <a:buChar char=""/>
            </a:pPr>
            <a:r>
              <a:rPr lang="en-AU" b="1" dirty="0"/>
              <a:t>Technological Criticism </a:t>
            </a:r>
          </a:p>
          <a:p>
            <a:pPr lvl="1">
              <a:buFont typeface="Wingdings" panose="05000000000000000000" pitchFamily="2" charset="2"/>
              <a:buChar char=""/>
            </a:pPr>
            <a:r>
              <a:rPr lang="en-AU" dirty="0"/>
              <a:t>The perspective that technology degrades values of privacy  and individuality is supported by the ubiquitous nature of telescreen, as well as the inability of citizens to separate private and public life </a:t>
            </a:r>
          </a:p>
          <a:p>
            <a:pPr>
              <a:buFont typeface="Wingdings" panose="05000000000000000000" pitchFamily="2" charset="2"/>
              <a:buChar char=""/>
            </a:pPr>
            <a:r>
              <a:rPr lang="en-AU" b="1" dirty="0"/>
              <a:t>Pacificism </a:t>
            </a:r>
          </a:p>
          <a:p>
            <a:pPr lvl="1">
              <a:buFont typeface="Wingdings" panose="05000000000000000000" pitchFamily="2" charset="2"/>
              <a:buChar char=""/>
            </a:pPr>
            <a:r>
              <a:rPr lang="en-AU" dirty="0"/>
              <a:t>War is represented as a method of manipulation, thus reinforcing the perspective that the hypocrisy surrounding war is unfounded, as it is a exploitative tool use to subdue the masses </a:t>
            </a:r>
          </a:p>
          <a:p>
            <a:pPr>
              <a:buFont typeface="Wingdings" panose="05000000000000000000" pitchFamily="2" charset="2"/>
              <a:buChar char=""/>
            </a:pPr>
            <a:r>
              <a:rPr lang="en-AU" b="1" dirty="0"/>
              <a:t>Complacency </a:t>
            </a:r>
          </a:p>
          <a:p>
            <a:pPr lvl="1">
              <a:buFont typeface="Wingdings" panose="05000000000000000000" pitchFamily="2" charset="2"/>
              <a:buChar char=""/>
            </a:pPr>
            <a:r>
              <a:rPr lang="en-AU" dirty="0"/>
              <a:t>The complacent conformity by the majority within society, represented within the novel reinforces the perspective that a complacent society would cultivate the opportunity of autocratic totalitarianism </a:t>
            </a:r>
          </a:p>
          <a:p>
            <a:pPr>
              <a:buFont typeface="Wingdings" panose="05000000000000000000" pitchFamily="2" charset="2"/>
              <a:buChar char=""/>
            </a:pPr>
            <a:r>
              <a:rPr lang="en-AU" b="1" dirty="0"/>
              <a:t>Role of Reader </a:t>
            </a:r>
          </a:p>
          <a:p>
            <a:pPr lvl="1">
              <a:buFont typeface="Wingdings" panose="05000000000000000000" pitchFamily="2" charset="2"/>
              <a:buChar char=""/>
            </a:pPr>
            <a:r>
              <a:rPr lang="en-AU" dirty="0"/>
              <a:t>The speculative and warning nature of the text promotes a greater expectation of the reader, supporting the perspective that future generations have a duty to prevent the rise of totalitarianism, thus using the novel as a warning </a:t>
            </a:r>
          </a:p>
          <a:p>
            <a:pPr>
              <a:buFont typeface="Wingdings" panose="05000000000000000000" pitchFamily="2" charset="2"/>
              <a:buChar char=""/>
            </a:pPr>
            <a:r>
              <a:rPr lang="en-AU" b="1" dirty="0"/>
              <a:t>Language </a:t>
            </a:r>
          </a:p>
          <a:p>
            <a:pPr lvl="1">
              <a:buFont typeface="Wingdings" panose="05000000000000000000" pitchFamily="2" charset="2"/>
              <a:buChar char=""/>
            </a:pPr>
            <a:r>
              <a:rPr lang="en-AU" dirty="0"/>
              <a:t>Within the text, the construction of language reinforces the perspective that language is the master tool of manipulation; limiting tools of expression limits the possibility of democratic protest s</a:t>
            </a:r>
          </a:p>
        </p:txBody>
      </p:sp>
    </p:spTree>
    <p:extLst>
      <p:ext uri="{BB962C8B-B14F-4D97-AF65-F5344CB8AC3E}">
        <p14:creationId xmlns:p14="http://schemas.microsoft.com/office/powerpoint/2010/main" val="3892953399"/>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otalTime>1433</TotalTime>
  <Words>15739</Words>
  <Application>Microsoft Office PowerPoint</Application>
  <PresentationFormat>Widescreen</PresentationFormat>
  <Paragraphs>910</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Wingdings</vt:lpstr>
      <vt:lpstr>Basis</vt:lpstr>
      <vt:lpstr>Unit 4 PowerPoint </vt:lpstr>
      <vt:lpstr>Syllabus Outline and Studied Texts </vt:lpstr>
      <vt:lpstr>PowerPoint Presentation</vt:lpstr>
      <vt:lpstr>Pale Blue Dot Perspectives, Values &amp; Attitudes </vt:lpstr>
      <vt:lpstr>Pale Blue Dot Comparing Contexts </vt:lpstr>
      <vt:lpstr>Mise En Scene: Pale Blue Dot</vt:lpstr>
      <vt:lpstr>PowerPoint Presentation</vt:lpstr>
      <vt:lpstr>PowerPoint Presentation</vt:lpstr>
      <vt:lpstr>1984 Perspectives, Values &amp; Attitudes </vt:lpstr>
      <vt:lpstr>1984: Comparing Context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Essay Plans </vt:lpstr>
      <vt:lpstr>Intertextuality and Quotes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PowerPoint </dc:title>
  <dc:creator>Janka Reynders</dc:creator>
  <cp:lastModifiedBy>Janka Reynders</cp:lastModifiedBy>
  <cp:revision>52</cp:revision>
  <dcterms:created xsi:type="dcterms:W3CDTF">2018-09-03T12:09:23Z</dcterms:created>
  <dcterms:modified xsi:type="dcterms:W3CDTF">2018-09-06T12:38:48Z</dcterms:modified>
</cp:coreProperties>
</file>