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 id="2147483816" r:id="rId2"/>
  </p:sldMasterIdLst>
  <p:sldIdLst>
    <p:sldId id="256" r:id="rId3"/>
    <p:sldId id="257" r:id="rId4"/>
    <p:sldId id="258" r:id="rId5"/>
    <p:sldId id="259" r:id="rId6"/>
    <p:sldId id="283" r:id="rId7"/>
    <p:sldId id="279" r:id="rId8"/>
    <p:sldId id="260" r:id="rId9"/>
    <p:sldId id="261" r:id="rId10"/>
    <p:sldId id="262" r:id="rId11"/>
    <p:sldId id="263" r:id="rId12"/>
    <p:sldId id="286" r:id="rId13"/>
    <p:sldId id="287" r:id="rId14"/>
    <p:sldId id="274" r:id="rId15"/>
    <p:sldId id="278" r:id="rId16"/>
    <p:sldId id="265" r:id="rId17"/>
    <p:sldId id="267" r:id="rId18"/>
    <p:sldId id="268" r:id="rId19"/>
    <p:sldId id="275" r:id="rId20"/>
    <p:sldId id="288" r:id="rId21"/>
    <p:sldId id="282" r:id="rId22"/>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9" autoAdjust="0"/>
    <p:restoredTop sz="94660"/>
  </p:normalViewPr>
  <p:slideViewPr>
    <p:cSldViewPr snapToGrid="0">
      <p:cViewPr varScale="1">
        <p:scale>
          <a:sx n="81" d="100"/>
          <a:sy n="81" d="100"/>
        </p:scale>
        <p:origin x="-90" y="-9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3B5C7-0963-4501-BA8C-B4477C15BFE5}" type="doc">
      <dgm:prSet loTypeId="urn:microsoft.com/office/officeart/2005/8/layout/venn1" loCatId="relationship" qsTypeId="urn:microsoft.com/office/officeart/2005/8/quickstyle/simple1" qsCatId="simple" csTypeId="urn:microsoft.com/office/officeart/2005/8/colors/accent1_1" csCatId="accent1" phldr="1"/>
      <dgm:spPr/>
    </dgm:pt>
    <dgm:pt modelId="{9D9C1DC2-782F-4E58-8D97-150525D60F18}">
      <dgm:prSet phldrT="[Text]"/>
      <dgm:spPr/>
      <dgm:t>
        <a:bodyPr/>
        <a:lstStyle/>
        <a:p>
          <a:r>
            <a:rPr lang="en-AU" dirty="0" smtClean="0"/>
            <a:t>PURPOSE</a:t>
          </a:r>
          <a:endParaRPr lang="en-AU" dirty="0"/>
        </a:p>
      </dgm:t>
    </dgm:pt>
    <dgm:pt modelId="{82C4A42C-9229-445B-B6EB-FAA7ACD09670}" type="parTrans" cxnId="{C45805F0-EBB2-4F86-8775-256050EE0CE5}">
      <dgm:prSet/>
      <dgm:spPr/>
      <dgm:t>
        <a:bodyPr/>
        <a:lstStyle/>
        <a:p>
          <a:endParaRPr lang="en-AU"/>
        </a:p>
      </dgm:t>
    </dgm:pt>
    <dgm:pt modelId="{1FAD3B8F-3D19-499E-B57D-9522E01EF1D7}" type="sibTrans" cxnId="{C45805F0-EBB2-4F86-8775-256050EE0CE5}">
      <dgm:prSet/>
      <dgm:spPr/>
      <dgm:t>
        <a:bodyPr/>
        <a:lstStyle/>
        <a:p>
          <a:endParaRPr lang="en-AU"/>
        </a:p>
      </dgm:t>
    </dgm:pt>
    <dgm:pt modelId="{E41E8B52-EA23-472F-8CAB-257256F30F49}">
      <dgm:prSet phldrT="[Text]"/>
      <dgm:spPr/>
      <dgm:t>
        <a:bodyPr/>
        <a:lstStyle/>
        <a:p>
          <a:r>
            <a:rPr lang="en-AU" dirty="0" smtClean="0"/>
            <a:t>CONTEXT</a:t>
          </a:r>
          <a:endParaRPr lang="en-AU" dirty="0"/>
        </a:p>
      </dgm:t>
    </dgm:pt>
    <dgm:pt modelId="{3B5ED29A-C425-4DFB-9CC2-8759E33BE5F1}" type="parTrans" cxnId="{1A1CB8BB-CE0E-480D-87C5-8D67FC5B27D2}">
      <dgm:prSet/>
      <dgm:spPr/>
      <dgm:t>
        <a:bodyPr/>
        <a:lstStyle/>
        <a:p>
          <a:endParaRPr lang="en-AU"/>
        </a:p>
      </dgm:t>
    </dgm:pt>
    <dgm:pt modelId="{5129EED9-27F5-4AB9-A198-DC18D8A9C11C}" type="sibTrans" cxnId="{1A1CB8BB-CE0E-480D-87C5-8D67FC5B27D2}">
      <dgm:prSet/>
      <dgm:spPr/>
      <dgm:t>
        <a:bodyPr/>
        <a:lstStyle/>
        <a:p>
          <a:endParaRPr lang="en-AU"/>
        </a:p>
      </dgm:t>
    </dgm:pt>
    <dgm:pt modelId="{2EE26B34-D69F-4516-9AA8-C8A8704C14E8}">
      <dgm:prSet phldrT="[Text]"/>
      <dgm:spPr/>
      <dgm:t>
        <a:bodyPr/>
        <a:lstStyle/>
        <a:p>
          <a:r>
            <a:rPr lang="en-AU" dirty="0" smtClean="0"/>
            <a:t>AUDIENCE</a:t>
          </a:r>
          <a:endParaRPr lang="en-AU" dirty="0"/>
        </a:p>
      </dgm:t>
    </dgm:pt>
    <dgm:pt modelId="{C18E4A59-936F-4867-B3E2-FBFABA79BF59}" type="parTrans" cxnId="{C51FF77D-9817-4AB2-9A90-268701AAF7D5}">
      <dgm:prSet/>
      <dgm:spPr/>
      <dgm:t>
        <a:bodyPr/>
        <a:lstStyle/>
        <a:p>
          <a:endParaRPr lang="en-AU"/>
        </a:p>
      </dgm:t>
    </dgm:pt>
    <dgm:pt modelId="{896E5A0F-453B-4835-8ADE-BC3EA6AF094C}" type="sibTrans" cxnId="{C51FF77D-9817-4AB2-9A90-268701AAF7D5}">
      <dgm:prSet/>
      <dgm:spPr/>
      <dgm:t>
        <a:bodyPr/>
        <a:lstStyle/>
        <a:p>
          <a:endParaRPr lang="en-AU"/>
        </a:p>
      </dgm:t>
    </dgm:pt>
    <dgm:pt modelId="{3815D2A0-3973-4574-A185-C7B79EC5EAC1}" type="pres">
      <dgm:prSet presAssocID="{0233B5C7-0963-4501-BA8C-B4477C15BFE5}" presName="compositeShape" presStyleCnt="0">
        <dgm:presLayoutVars>
          <dgm:chMax val="7"/>
          <dgm:dir/>
          <dgm:resizeHandles val="exact"/>
        </dgm:presLayoutVars>
      </dgm:prSet>
      <dgm:spPr/>
    </dgm:pt>
    <dgm:pt modelId="{1D96A738-1C2C-401A-B604-5A46807EAE3E}" type="pres">
      <dgm:prSet presAssocID="{9D9C1DC2-782F-4E58-8D97-150525D60F18}" presName="circ1" presStyleLbl="vennNode1" presStyleIdx="0" presStyleCnt="3"/>
      <dgm:spPr/>
      <dgm:t>
        <a:bodyPr/>
        <a:lstStyle/>
        <a:p>
          <a:endParaRPr lang="en-AU"/>
        </a:p>
      </dgm:t>
    </dgm:pt>
    <dgm:pt modelId="{F76D2F77-CA94-4D86-9574-51CDB0AFDA38}" type="pres">
      <dgm:prSet presAssocID="{9D9C1DC2-782F-4E58-8D97-150525D60F18}" presName="circ1Tx" presStyleLbl="revTx" presStyleIdx="0" presStyleCnt="0">
        <dgm:presLayoutVars>
          <dgm:chMax val="0"/>
          <dgm:chPref val="0"/>
          <dgm:bulletEnabled val="1"/>
        </dgm:presLayoutVars>
      </dgm:prSet>
      <dgm:spPr/>
      <dgm:t>
        <a:bodyPr/>
        <a:lstStyle/>
        <a:p>
          <a:endParaRPr lang="en-AU"/>
        </a:p>
      </dgm:t>
    </dgm:pt>
    <dgm:pt modelId="{E0CF87BF-ACAB-41F1-9AD5-6AC9DA0E4A43}" type="pres">
      <dgm:prSet presAssocID="{E41E8B52-EA23-472F-8CAB-257256F30F49}" presName="circ2" presStyleLbl="vennNode1" presStyleIdx="1" presStyleCnt="3"/>
      <dgm:spPr/>
      <dgm:t>
        <a:bodyPr/>
        <a:lstStyle/>
        <a:p>
          <a:endParaRPr lang="en-AU"/>
        </a:p>
      </dgm:t>
    </dgm:pt>
    <dgm:pt modelId="{A0B535B4-4BE6-4EB5-AEEF-A0DF854407BB}" type="pres">
      <dgm:prSet presAssocID="{E41E8B52-EA23-472F-8CAB-257256F30F49}" presName="circ2Tx" presStyleLbl="revTx" presStyleIdx="0" presStyleCnt="0">
        <dgm:presLayoutVars>
          <dgm:chMax val="0"/>
          <dgm:chPref val="0"/>
          <dgm:bulletEnabled val="1"/>
        </dgm:presLayoutVars>
      </dgm:prSet>
      <dgm:spPr/>
      <dgm:t>
        <a:bodyPr/>
        <a:lstStyle/>
        <a:p>
          <a:endParaRPr lang="en-AU"/>
        </a:p>
      </dgm:t>
    </dgm:pt>
    <dgm:pt modelId="{24758F60-BA29-4DA0-BEA0-1922D84C576C}" type="pres">
      <dgm:prSet presAssocID="{2EE26B34-D69F-4516-9AA8-C8A8704C14E8}" presName="circ3" presStyleLbl="vennNode1" presStyleIdx="2" presStyleCnt="3"/>
      <dgm:spPr/>
      <dgm:t>
        <a:bodyPr/>
        <a:lstStyle/>
        <a:p>
          <a:endParaRPr lang="en-AU"/>
        </a:p>
      </dgm:t>
    </dgm:pt>
    <dgm:pt modelId="{65DD86B0-5719-4B80-A5B2-54AE6DC54C6A}" type="pres">
      <dgm:prSet presAssocID="{2EE26B34-D69F-4516-9AA8-C8A8704C14E8}" presName="circ3Tx" presStyleLbl="revTx" presStyleIdx="0" presStyleCnt="0">
        <dgm:presLayoutVars>
          <dgm:chMax val="0"/>
          <dgm:chPref val="0"/>
          <dgm:bulletEnabled val="1"/>
        </dgm:presLayoutVars>
      </dgm:prSet>
      <dgm:spPr/>
      <dgm:t>
        <a:bodyPr/>
        <a:lstStyle/>
        <a:p>
          <a:endParaRPr lang="en-AU"/>
        </a:p>
      </dgm:t>
    </dgm:pt>
  </dgm:ptLst>
  <dgm:cxnLst>
    <dgm:cxn modelId="{F4F362B2-1067-4E4D-A07F-B21DFB2397D1}" type="presOf" srcId="{0233B5C7-0963-4501-BA8C-B4477C15BFE5}" destId="{3815D2A0-3973-4574-A185-C7B79EC5EAC1}" srcOrd="0" destOrd="0" presId="urn:microsoft.com/office/officeart/2005/8/layout/venn1"/>
    <dgm:cxn modelId="{CCF5391D-E645-489D-8337-C4CE187263EF}" type="presOf" srcId="{9D9C1DC2-782F-4E58-8D97-150525D60F18}" destId="{1D96A738-1C2C-401A-B604-5A46807EAE3E}" srcOrd="0" destOrd="0" presId="urn:microsoft.com/office/officeart/2005/8/layout/venn1"/>
    <dgm:cxn modelId="{209D07AB-B1DB-4EA5-BDAB-43ABE2EF4017}" type="presOf" srcId="{2EE26B34-D69F-4516-9AA8-C8A8704C14E8}" destId="{24758F60-BA29-4DA0-BEA0-1922D84C576C}" srcOrd="0" destOrd="0" presId="urn:microsoft.com/office/officeart/2005/8/layout/venn1"/>
    <dgm:cxn modelId="{A8F47D82-A7BB-4484-83D2-A74543D4D485}" type="presOf" srcId="{E41E8B52-EA23-472F-8CAB-257256F30F49}" destId="{A0B535B4-4BE6-4EB5-AEEF-A0DF854407BB}" srcOrd="1" destOrd="0" presId="urn:microsoft.com/office/officeart/2005/8/layout/venn1"/>
    <dgm:cxn modelId="{3C96A9FB-8F98-44C5-ABF3-381FFD3F839C}" type="presOf" srcId="{2EE26B34-D69F-4516-9AA8-C8A8704C14E8}" destId="{65DD86B0-5719-4B80-A5B2-54AE6DC54C6A}" srcOrd="1" destOrd="0" presId="urn:microsoft.com/office/officeart/2005/8/layout/venn1"/>
    <dgm:cxn modelId="{C51FF77D-9817-4AB2-9A90-268701AAF7D5}" srcId="{0233B5C7-0963-4501-BA8C-B4477C15BFE5}" destId="{2EE26B34-D69F-4516-9AA8-C8A8704C14E8}" srcOrd="2" destOrd="0" parTransId="{C18E4A59-936F-4867-B3E2-FBFABA79BF59}" sibTransId="{896E5A0F-453B-4835-8ADE-BC3EA6AF094C}"/>
    <dgm:cxn modelId="{01816554-C8BE-4A7E-8DE8-4BE089777AE6}" type="presOf" srcId="{E41E8B52-EA23-472F-8CAB-257256F30F49}" destId="{E0CF87BF-ACAB-41F1-9AD5-6AC9DA0E4A43}" srcOrd="0" destOrd="0" presId="urn:microsoft.com/office/officeart/2005/8/layout/venn1"/>
    <dgm:cxn modelId="{C45805F0-EBB2-4F86-8775-256050EE0CE5}" srcId="{0233B5C7-0963-4501-BA8C-B4477C15BFE5}" destId="{9D9C1DC2-782F-4E58-8D97-150525D60F18}" srcOrd="0" destOrd="0" parTransId="{82C4A42C-9229-445B-B6EB-FAA7ACD09670}" sibTransId="{1FAD3B8F-3D19-499E-B57D-9522E01EF1D7}"/>
    <dgm:cxn modelId="{737385B5-F2FE-47A2-9465-F887CF3DA676}" type="presOf" srcId="{9D9C1DC2-782F-4E58-8D97-150525D60F18}" destId="{F76D2F77-CA94-4D86-9574-51CDB0AFDA38}" srcOrd="1" destOrd="0" presId="urn:microsoft.com/office/officeart/2005/8/layout/venn1"/>
    <dgm:cxn modelId="{1A1CB8BB-CE0E-480D-87C5-8D67FC5B27D2}" srcId="{0233B5C7-0963-4501-BA8C-B4477C15BFE5}" destId="{E41E8B52-EA23-472F-8CAB-257256F30F49}" srcOrd="1" destOrd="0" parTransId="{3B5ED29A-C425-4DFB-9CC2-8759E33BE5F1}" sibTransId="{5129EED9-27F5-4AB9-A198-DC18D8A9C11C}"/>
    <dgm:cxn modelId="{FC5D2A92-1DA9-458B-90C9-7A575A96714A}" type="presParOf" srcId="{3815D2A0-3973-4574-A185-C7B79EC5EAC1}" destId="{1D96A738-1C2C-401A-B604-5A46807EAE3E}" srcOrd="0" destOrd="0" presId="urn:microsoft.com/office/officeart/2005/8/layout/venn1"/>
    <dgm:cxn modelId="{68C3DCAC-714A-4B7A-81D6-C3B2340C939C}" type="presParOf" srcId="{3815D2A0-3973-4574-A185-C7B79EC5EAC1}" destId="{F76D2F77-CA94-4D86-9574-51CDB0AFDA38}" srcOrd="1" destOrd="0" presId="urn:microsoft.com/office/officeart/2005/8/layout/venn1"/>
    <dgm:cxn modelId="{39DA3FD9-C416-4D9C-B852-C81C26386061}" type="presParOf" srcId="{3815D2A0-3973-4574-A185-C7B79EC5EAC1}" destId="{E0CF87BF-ACAB-41F1-9AD5-6AC9DA0E4A43}" srcOrd="2" destOrd="0" presId="urn:microsoft.com/office/officeart/2005/8/layout/venn1"/>
    <dgm:cxn modelId="{47C915D4-3775-4CA0-B5EE-C47B1196579D}" type="presParOf" srcId="{3815D2A0-3973-4574-A185-C7B79EC5EAC1}" destId="{A0B535B4-4BE6-4EB5-AEEF-A0DF854407BB}" srcOrd="3" destOrd="0" presId="urn:microsoft.com/office/officeart/2005/8/layout/venn1"/>
    <dgm:cxn modelId="{C8B44D11-A188-47ED-9154-88C64CB98382}" type="presParOf" srcId="{3815D2A0-3973-4574-A185-C7B79EC5EAC1}" destId="{24758F60-BA29-4DA0-BEA0-1922D84C576C}" srcOrd="4" destOrd="0" presId="urn:microsoft.com/office/officeart/2005/8/layout/venn1"/>
    <dgm:cxn modelId="{FA24B310-D383-4D74-B594-F5A70FFDFC6F}" type="presParOf" srcId="{3815D2A0-3973-4574-A185-C7B79EC5EAC1}" destId="{65DD86B0-5719-4B80-A5B2-54AE6DC54C6A}"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6A738-1C2C-401A-B604-5A46807EAE3E}">
      <dsp:nvSpPr>
        <dsp:cNvPr id="0" name=""/>
        <dsp:cNvSpPr/>
      </dsp:nvSpPr>
      <dsp:spPr>
        <a:xfrm>
          <a:off x="490997" y="22313"/>
          <a:ext cx="1071062" cy="1071062"/>
        </a:xfrm>
        <a:prstGeom prst="ellipse">
          <a:avLst/>
        </a:prstGeom>
        <a:solidFill>
          <a:schemeClr val="lt1">
            <a:alpha val="5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AU" sz="1100" kern="1200" dirty="0" smtClean="0"/>
            <a:t>PURPOSE</a:t>
          </a:r>
          <a:endParaRPr lang="en-AU" sz="1100" kern="1200" dirty="0"/>
        </a:p>
      </dsp:txBody>
      <dsp:txXfrm>
        <a:off x="633805" y="209749"/>
        <a:ext cx="785445" cy="481978"/>
      </dsp:txXfrm>
    </dsp:sp>
    <dsp:sp modelId="{E0CF87BF-ACAB-41F1-9AD5-6AC9DA0E4A43}">
      <dsp:nvSpPr>
        <dsp:cNvPr id="0" name=""/>
        <dsp:cNvSpPr/>
      </dsp:nvSpPr>
      <dsp:spPr>
        <a:xfrm>
          <a:off x="877472" y="691727"/>
          <a:ext cx="1071062" cy="1071062"/>
        </a:xfrm>
        <a:prstGeom prst="ellipse">
          <a:avLst/>
        </a:prstGeom>
        <a:solidFill>
          <a:schemeClr val="lt1">
            <a:alpha val="5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AU" sz="1100" kern="1200" dirty="0" smtClean="0"/>
            <a:t>CONTEXT</a:t>
          </a:r>
          <a:endParaRPr lang="en-AU" sz="1100" kern="1200" dirty="0"/>
        </a:p>
      </dsp:txBody>
      <dsp:txXfrm>
        <a:off x="1205038" y="968418"/>
        <a:ext cx="642637" cy="589084"/>
      </dsp:txXfrm>
    </dsp:sp>
    <dsp:sp modelId="{24758F60-BA29-4DA0-BEA0-1922D84C576C}">
      <dsp:nvSpPr>
        <dsp:cNvPr id="0" name=""/>
        <dsp:cNvSpPr/>
      </dsp:nvSpPr>
      <dsp:spPr>
        <a:xfrm>
          <a:off x="104522" y="691727"/>
          <a:ext cx="1071062" cy="1071062"/>
        </a:xfrm>
        <a:prstGeom prst="ellipse">
          <a:avLst/>
        </a:prstGeom>
        <a:solidFill>
          <a:schemeClr val="lt1">
            <a:alpha val="5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r>
            <a:rPr lang="en-AU" sz="1100" kern="1200" dirty="0" smtClean="0"/>
            <a:t>AUDIENCE</a:t>
          </a:r>
          <a:endParaRPr lang="en-AU" sz="1100" kern="1200" dirty="0"/>
        </a:p>
      </dsp:txBody>
      <dsp:txXfrm>
        <a:off x="205380" y="968418"/>
        <a:ext cx="642637" cy="58908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DA51639-B2D6-4652-B8C3-1B4C224A7BAF}"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491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11A6AA8-A04B-4104-9AE2-BD48D340E27F}"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33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B4E0BF79-FAC6-4A96-8DE1-F7B82E2E1652}"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4942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smtClean="0"/>
              <a:t>9/7/2018</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4367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smtClean="0"/>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741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smtClean="0"/>
              <a:t>9/7/2018</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208845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8481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248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30405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0242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smtClean="0"/>
              <a:t>9/7/2018</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327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82FF5DD9-2C52-442D-92E2-8072C0C3D7CD}"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87277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smtClean="0"/>
              <a:t>9/7/2018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67883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6797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9839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9/7/2018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160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BD3D6FB-79CC-4683-A046-BBE785BA1BED}"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6461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9512B3E8-48F1-4B23-8498-D8A04A81EC9C}" type="datetimeFigureOut">
              <a:rPr lang="en-US" smtClean="0"/>
              <a:t>9/7/2018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809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0B90D90-AA62-404D-A741-635B4370F9CB}" type="datetimeFigureOut">
              <a:rPr lang="en-US" smtClean="0"/>
              <a:t>9/7/2018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027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9/7/2018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852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32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9/7/2018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168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9/7/2018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174464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smtClean="0"/>
              <a:t>9/7/2018</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359743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err="1" smtClean="0"/>
              <a:t>atar</a:t>
            </a:r>
            <a:r>
              <a:rPr lang="en-AU" dirty="0" smtClean="0"/>
              <a:t> </a:t>
            </a:r>
            <a:r>
              <a:rPr lang="en-AU" dirty="0" err="1" smtClean="0"/>
              <a:t>english</a:t>
            </a:r>
            <a:r>
              <a:rPr lang="en-AU" dirty="0" smtClean="0"/>
              <a:t/>
            </a:r>
            <a:br>
              <a:rPr lang="en-AU" dirty="0" smtClean="0"/>
            </a:br>
            <a:r>
              <a:rPr lang="en-AU" dirty="0" smtClean="0"/>
              <a:t>year 12: unit 4 </a:t>
            </a:r>
            <a:endParaRPr lang="en-AU" dirty="0"/>
          </a:p>
        </p:txBody>
      </p:sp>
      <p:sp>
        <p:nvSpPr>
          <p:cNvPr id="3" name="Subtitle 2"/>
          <p:cNvSpPr>
            <a:spLocks noGrp="1"/>
          </p:cNvSpPr>
          <p:nvPr>
            <p:ph type="subTitle" idx="1"/>
          </p:nvPr>
        </p:nvSpPr>
        <p:spPr/>
        <p:txBody>
          <a:bodyPr/>
          <a:lstStyle/>
          <a:p>
            <a:r>
              <a:rPr lang="en-AU" dirty="0" smtClean="0"/>
              <a:t>By Anri van Niekerk</a:t>
            </a:r>
            <a:endParaRPr lang="en-AU" dirty="0"/>
          </a:p>
        </p:txBody>
      </p:sp>
    </p:spTree>
    <p:extLst>
      <p:ext uri="{BB962C8B-B14F-4D97-AF65-F5344CB8AC3E}">
        <p14:creationId xmlns:p14="http://schemas.microsoft.com/office/powerpoint/2010/main" val="832131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199" y="-1587"/>
            <a:ext cx="10058400" cy="748324"/>
          </a:xfrm>
        </p:spPr>
        <p:txBody>
          <a:bodyPr>
            <a:normAutofit/>
          </a:bodyPr>
          <a:lstStyle/>
          <a:p>
            <a:pPr algn="ctr"/>
            <a:r>
              <a:rPr lang="en-AU" sz="3200" dirty="0" smtClean="0"/>
              <a:t>READINGS</a:t>
            </a:r>
            <a:endParaRPr lang="en-AU" sz="3200" dirty="0"/>
          </a:p>
        </p:txBody>
      </p:sp>
      <p:sp>
        <p:nvSpPr>
          <p:cNvPr id="4" name="TextBox 3"/>
          <p:cNvSpPr txBox="1"/>
          <p:nvPr/>
        </p:nvSpPr>
        <p:spPr>
          <a:xfrm>
            <a:off x="344653" y="4821398"/>
            <a:ext cx="3042492" cy="161582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sng" strike="noStrike" kern="0" cap="none" spc="0" normalizeH="0" baseline="0" noProof="0" dirty="0" smtClean="0">
                <a:ln>
                  <a:noFill/>
                </a:ln>
                <a:solidFill>
                  <a:prstClr val="black"/>
                </a:solidFill>
                <a:effectLst/>
                <a:uLnTx/>
                <a:uFillTx/>
              </a:rPr>
              <a:t>Resistant Reading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smtClean="0">
                <a:ln>
                  <a:noFill/>
                </a:ln>
                <a:solidFill>
                  <a:prstClr val="black"/>
                </a:solidFill>
                <a:effectLst/>
                <a:uLnTx/>
                <a:uFillTx/>
              </a:rPr>
              <a:t>A resistant reading is one which challenges the dominant beliefs, values and attitudes of a culture or society, consequently making them unacceptable and undesirable. They usually circulate among small and less influential groups.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1" u="none" strike="noStrike" kern="0" cap="none" spc="0" normalizeH="0" baseline="0" noProof="0" dirty="0" smtClean="0">
                <a:ln>
                  <a:noFill/>
                </a:ln>
                <a:solidFill>
                  <a:prstClr val="black"/>
                </a:solidFill>
                <a:effectLst/>
                <a:uLnTx/>
                <a:uFillTx/>
              </a:rPr>
              <a:t>Also known as an ‘Oppositional Reading’</a:t>
            </a:r>
          </a:p>
        </p:txBody>
      </p:sp>
      <p:sp>
        <p:nvSpPr>
          <p:cNvPr id="5" name="TextBox 4"/>
          <p:cNvSpPr txBox="1"/>
          <p:nvPr/>
        </p:nvSpPr>
        <p:spPr>
          <a:xfrm>
            <a:off x="344653" y="3082252"/>
            <a:ext cx="3042492" cy="144655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sng" strike="noStrike" kern="0" cap="none" spc="0" normalizeH="0" baseline="0" noProof="0" dirty="0" smtClean="0">
                <a:ln>
                  <a:noFill/>
                </a:ln>
                <a:solidFill>
                  <a:prstClr val="black"/>
                </a:solidFill>
                <a:effectLst/>
                <a:uLnTx/>
                <a:uFillTx/>
              </a:rPr>
              <a:t>Alternate Reading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smtClean="0">
                <a:ln>
                  <a:noFill/>
                </a:ln>
                <a:solidFill>
                  <a:prstClr val="black"/>
                </a:solidFill>
                <a:effectLst/>
                <a:uLnTx/>
                <a:uFillTx/>
              </a:rPr>
              <a:t>An alternative reading is one which is less common, but still acceptable as it doesn’t challenge the dominant reading. These types of readings are usually marginalised, meaning they are not extremely popular and they circulate among less powerful groups.</a:t>
            </a:r>
          </a:p>
        </p:txBody>
      </p:sp>
      <p:sp>
        <p:nvSpPr>
          <p:cNvPr id="6" name="TextBox 5"/>
          <p:cNvSpPr txBox="1"/>
          <p:nvPr/>
        </p:nvSpPr>
        <p:spPr>
          <a:xfrm>
            <a:off x="344653" y="1004552"/>
            <a:ext cx="3042492" cy="178510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sng" strike="noStrike" kern="0" cap="none" spc="0" normalizeH="0" baseline="0" noProof="0" dirty="0" smtClean="0">
                <a:ln>
                  <a:noFill/>
                </a:ln>
                <a:solidFill>
                  <a:prstClr val="black"/>
                </a:solidFill>
                <a:effectLst/>
                <a:uLnTx/>
                <a:uFillTx/>
              </a:rPr>
              <a:t>Dominant Reading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smtClean="0">
                <a:ln>
                  <a:noFill/>
                </a:ln>
                <a:solidFill>
                  <a:prstClr val="black"/>
                </a:solidFill>
                <a:effectLst/>
                <a:uLnTx/>
                <a:uFillTx/>
              </a:rPr>
              <a:t>Dominant readings are the ones which a text has been designed to create. They support and represent the beliefs, values and attitudes that are most powerful in a culture or society. Dominant readings are usually promoted through institutions (like the media, the law, education, and business) and are favoured.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1" u="none" strike="noStrike" kern="0" cap="none" spc="0" normalizeH="0" baseline="0" noProof="0" dirty="0" smtClean="0">
                <a:ln>
                  <a:noFill/>
                </a:ln>
                <a:solidFill>
                  <a:prstClr val="black"/>
                </a:solidFill>
                <a:effectLst/>
                <a:uLnTx/>
                <a:uFillTx/>
              </a:rPr>
              <a:t>Also known as a ‘Preferred Reading’</a:t>
            </a:r>
          </a:p>
        </p:txBody>
      </p:sp>
      <p:sp>
        <p:nvSpPr>
          <p:cNvPr id="7" name="TextBox 6"/>
          <p:cNvSpPr txBox="1"/>
          <p:nvPr/>
        </p:nvSpPr>
        <p:spPr>
          <a:xfrm>
            <a:off x="6197398" y="1260653"/>
            <a:ext cx="5071615" cy="1107996"/>
          </a:xfrm>
          <a:prstGeom prst="rect">
            <a:avLst/>
          </a:prstGeom>
          <a:noFill/>
          <a:ln w="28575">
            <a:solidFill>
              <a:schemeClr val="accent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1" i="0" u="none" strike="noStrike" kern="0" cap="none" spc="0" normalizeH="0" baseline="0" noProof="0" dirty="0" smtClean="0">
                <a:ln>
                  <a:noFill/>
                </a:ln>
                <a:solidFill>
                  <a:schemeClr val="accent1">
                    <a:lumMod val="75000"/>
                  </a:schemeClr>
                </a:solidFill>
                <a:effectLst/>
                <a:uLnTx/>
                <a:uFillTx/>
              </a:rPr>
              <a:t>READINGS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smtClean="0">
                <a:ln>
                  <a:noFill/>
                </a:ln>
                <a:solidFill>
                  <a:prstClr val="black"/>
                </a:solidFill>
                <a:effectLst/>
                <a:uLnTx/>
                <a:uFillTx/>
              </a:rPr>
              <a:t>The way a text is interpreted is known as it’s ‘reading’. The way an audience reads a text depends on their personal context, and the way it makes them respond to the purpose and context of the author and text. Some readings will be common, while others are rare; this is due to the way a text has been constructed.                                                                </a:t>
            </a:r>
            <a:r>
              <a:rPr kumimoji="0" lang="en-AU" sz="1100" b="0" i="1" u="none" strike="noStrike" kern="0" cap="none" spc="0" normalizeH="0" baseline="0" noProof="0" dirty="0" smtClean="0">
                <a:ln>
                  <a:noFill/>
                </a:ln>
                <a:solidFill>
                  <a:prstClr val="black"/>
                </a:solidFill>
                <a:effectLst/>
                <a:uLnTx/>
                <a:uFillTx/>
              </a:rPr>
              <a:t>A text doesn’t have a certain reading, it creates a certain reading.</a:t>
            </a:r>
          </a:p>
        </p:txBody>
      </p:sp>
      <p:graphicFrame>
        <p:nvGraphicFramePr>
          <p:cNvPr id="9" name="Diagram 8"/>
          <p:cNvGraphicFramePr/>
          <p:nvPr>
            <p:extLst>
              <p:ext uri="{D42A27DB-BD31-4B8C-83A1-F6EECF244321}">
                <p14:modId xmlns:p14="http://schemas.microsoft.com/office/powerpoint/2010/main" val="3083147968"/>
              </p:ext>
            </p:extLst>
          </p:nvPr>
        </p:nvGraphicFramePr>
        <p:xfrm>
          <a:off x="3765743" y="1004551"/>
          <a:ext cx="2053057" cy="1785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Straight Arrow Connector 12"/>
          <p:cNvCxnSpPr>
            <a:stCxn id="7" idx="1"/>
          </p:cNvCxnSpPr>
          <p:nvPr/>
        </p:nvCxnSpPr>
        <p:spPr>
          <a:xfrm flipH="1">
            <a:off x="4792270" y="1814651"/>
            <a:ext cx="1405128" cy="1857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50470" y="3251736"/>
            <a:ext cx="2487705" cy="3139321"/>
          </a:xfrm>
          <a:prstGeom prst="rect">
            <a:avLst/>
          </a:prstGeom>
          <a:noFill/>
        </p:spPr>
        <p:txBody>
          <a:bodyPr wrap="square" rtlCol="0">
            <a:spAutoFit/>
          </a:bodyPr>
          <a:lstStyle/>
          <a:p>
            <a:pPr algn="ctr"/>
            <a:r>
              <a:rPr lang="en-AU" sz="1100" u="sng" dirty="0" smtClean="0"/>
              <a:t>Marxist Reading</a:t>
            </a:r>
          </a:p>
          <a:p>
            <a:r>
              <a:rPr lang="en-AU" sz="1100" dirty="0" smtClean="0"/>
              <a:t>A Marxist literary criticism is based on socialist and dialectic theories, and analyses literary works as reflections of the social institutions from which they emerged. </a:t>
            </a:r>
          </a:p>
          <a:p>
            <a:pPr>
              <a:buClr>
                <a:schemeClr val="accent1">
                  <a:lumMod val="75000"/>
                </a:schemeClr>
              </a:buClr>
            </a:pPr>
            <a:r>
              <a:rPr lang="en-AU" sz="1100" dirty="0" smtClean="0"/>
              <a:t>Consider:</a:t>
            </a:r>
          </a:p>
          <a:p>
            <a:pPr marL="285750" indent="-285750">
              <a:buClr>
                <a:schemeClr val="accent1">
                  <a:lumMod val="75000"/>
                </a:schemeClr>
              </a:buClr>
              <a:buFont typeface="Arial" panose="020B0604020202020204" pitchFamily="34" charset="0"/>
              <a:buChar char="•"/>
            </a:pPr>
            <a:r>
              <a:rPr lang="en-AU" sz="1100" dirty="0" smtClean="0"/>
              <a:t>Economic status</a:t>
            </a:r>
          </a:p>
          <a:p>
            <a:pPr marL="285750" indent="-285750">
              <a:buClr>
                <a:schemeClr val="accent1">
                  <a:lumMod val="75000"/>
                </a:schemeClr>
              </a:buClr>
              <a:buFont typeface="Arial" panose="020B0604020202020204" pitchFamily="34" charset="0"/>
              <a:buChar char="•"/>
            </a:pPr>
            <a:r>
              <a:rPr lang="en-AU" sz="1100" dirty="0" smtClean="0"/>
              <a:t>Class divisions and struggles</a:t>
            </a:r>
          </a:p>
          <a:p>
            <a:pPr marL="285750" indent="-285750">
              <a:buClr>
                <a:schemeClr val="accent1">
                  <a:lumMod val="75000"/>
                </a:schemeClr>
              </a:buClr>
              <a:buFont typeface="Arial" panose="020B0604020202020204" pitchFamily="34" charset="0"/>
              <a:buChar char="•"/>
            </a:pPr>
            <a:r>
              <a:rPr lang="en-AU" sz="1100" dirty="0" smtClean="0"/>
              <a:t>Power relations</a:t>
            </a:r>
          </a:p>
          <a:p>
            <a:pPr marL="285750" indent="-285750">
              <a:buClr>
                <a:schemeClr val="accent1">
                  <a:lumMod val="75000"/>
                </a:schemeClr>
              </a:buClr>
              <a:buFont typeface="Arial" panose="020B0604020202020204" pitchFamily="34" charset="0"/>
              <a:buChar char="•"/>
            </a:pPr>
            <a:r>
              <a:rPr lang="en-AU" sz="1100" dirty="0" smtClean="0"/>
              <a:t>Oppression</a:t>
            </a:r>
          </a:p>
          <a:p>
            <a:pPr marL="285750" indent="-285750">
              <a:buClr>
                <a:schemeClr val="accent1">
                  <a:lumMod val="75000"/>
                </a:schemeClr>
              </a:buClr>
              <a:buFont typeface="Arial" panose="020B0604020202020204" pitchFamily="34" charset="0"/>
              <a:buChar char="•"/>
            </a:pPr>
            <a:r>
              <a:rPr lang="en-AU" sz="1100" dirty="0" smtClean="0"/>
              <a:t>Ideologies – capitalism, communism, socialism, materialism, etc.</a:t>
            </a:r>
          </a:p>
          <a:p>
            <a:pPr>
              <a:buClr>
                <a:schemeClr val="accent1">
                  <a:lumMod val="75000"/>
                </a:schemeClr>
              </a:buClr>
            </a:pPr>
            <a:r>
              <a:rPr lang="en-AU" sz="1100" dirty="0" smtClean="0"/>
              <a:t>Also ask the question: does this text support / reinforce or challenge / reject the social institutions from which it originated?</a:t>
            </a:r>
          </a:p>
        </p:txBody>
      </p:sp>
      <p:sp>
        <p:nvSpPr>
          <p:cNvPr id="8" name="TextBox 7"/>
          <p:cNvSpPr txBox="1"/>
          <p:nvPr/>
        </p:nvSpPr>
        <p:spPr>
          <a:xfrm>
            <a:off x="9614646" y="3251736"/>
            <a:ext cx="2474259" cy="3308598"/>
          </a:xfrm>
          <a:prstGeom prst="rect">
            <a:avLst/>
          </a:prstGeom>
          <a:noFill/>
        </p:spPr>
        <p:txBody>
          <a:bodyPr wrap="square" rtlCol="0">
            <a:spAutoFit/>
          </a:bodyPr>
          <a:lstStyle/>
          <a:p>
            <a:pPr algn="ctr"/>
            <a:r>
              <a:rPr lang="en-AU" sz="1100" u="sng" dirty="0" smtClean="0"/>
              <a:t>Feminist Reading</a:t>
            </a:r>
          </a:p>
          <a:p>
            <a:r>
              <a:rPr lang="en-AU" sz="1100" dirty="0" smtClean="0"/>
              <a:t>A feminist literary criticism is influenced by the feminist theory and uses principles of feminism to analyse texts.</a:t>
            </a:r>
          </a:p>
          <a:p>
            <a:r>
              <a:rPr lang="en-AU" sz="1100" dirty="0" smtClean="0"/>
              <a:t>Consider:</a:t>
            </a:r>
          </a:p>
          <a:p>
            <a:pPr marL="171450" indent="-171450">
              <a:buClr>
                <a:schemeClr val="accent1">
                  <a:lumMod val="75000"/>
                </a:schemeClr>
              </a:buClr>
              <a:buFont typeface="Arial" panose="020B0604020202020204" pitchFamily="34" charset="0"/>
              <a:buChar char="•"/>
            </a:pPr>
            <a:r>
              <a:rPr lang="en-AU" sz="1100" dirty="0" smtClean="0"/>
              <a:t>Female objectification</a:t>
            </a:r>
          </a:p>
          <a:p>
            <a:pPr marL="171450" indent="-171450">
              <a:buClr>
                <a:schemeClr val="accent1">
                  <a:lumMod val="75000"/>
                </a:schemeClr>
              </a:buClr>
              <a:buFont typeface="Arial" panose="020B0604020202020204" pitchFamily="34" charset="0"/>
              <a:buChar char="•"/>
            </a:pPr>
            <a:r>
              <a:rPr lang="en-AU" sz="1100" dirty="0" smtClean="0"/>
              <a:t>Female oppression</a:t>
            </a:r>
          </a:p>
          <a:p>
            <a:pPr marL="171450" indent="-171450">
              <a:buClr>
                <a:schemeClr val="accent1">
                  <a:lumMod val="75000"/>
                </a:schemeClr>
              </a:buClr>
              <a:buFont typeface="Arial" panose="020B0604020202020204" pitchFamily="34" charset="0"/>
              <a:buChar char="•"/>
            </a:pPr>
            <a:r>
              <a:rPr lang="en-AU" sz="1100" dirty="0" smtClean="0"/>
              <a:t>Patriarchal or phallocentric values and institutions</a:t>
            </a:r>
          </a:p>
          <a:p>
            <a:pPr marL="171450" indent="-171450">
              <a:buClr>
                <a:schemeClr val="accent1">
                  <a:lumMod val="75000"/>
                </a:schemeClr>
              </a:buClr>
              <a:buFont typeface="Arial" panose="020B0604020202020204" pitchFamily="34" charset="0"/>
              <a:buChar char="•"/>
            </a:pPr>
            <a:r>
              <a:rPr lang="en-AU" sz="1100" dirty="0" smtClean="0"/>
              <a:t>Matriarchal society and values</a:t>
            </a:r>
          </a:p>
          <a:p>
            <a:pPr marL="171450" indent="-171450">
              <a:buClr>
                <a:schemeClr val="accent1">
                  <a:lumMod val="75000"/>
                </a:schemeClr>
              </a:buClr>
              <a:buFont typeface="Arial" panose="020B0604020202020204" pitchFamily="34" charset="0"/>
              <a:buChar char="•"/>
            </a:pPr>
            <a:r>
              <a:rPr lang="en-AU" sz="1100" dirty="0" smtClean="0"/>
              <a:t>How are women represented? </a:t>
            </a:r>
          </a:p>
          <a:p>
            <a:pPr marL="171450" indent="-171450">
              <a:buClr>
                <a:schemeClr val="accent1">
                  <a:lumMod val="75000"/>
                </a:schemeClr>
              </a:buClr>
              <a:buFont typeface="Arial" panose="020B0604020202020204" pitchFamily="34" charset="0"/>
              <a:buChar char="•"/>
            </a:pPr>
            <a:r>
              <a:rPr lang="en-AU" sz="1100" dirty="0" smtClean="0"/>
              <a:t>How are men represented? </a:t>
            </a:r>
          </a:p>
          <a:p>
            <a:pPr marL="171450" indent="-171450">
              <a:buClr>
                <a:schemeClr val="accent1">
                  <a:lumMod val="75000"/>
                </a:schemeClr>
              </a:buClr>
              <a:buFont typeface="Arial" panose="020B0604020202020204" pitchFamily="34" charset="0"/>
              <a:buChar char="•"/>
            </a:pPr>
            <a:r>
              <a:rPr lang="en-AU" sz="1100" dirty="0" smtClean="0"/>
              <a:t>Equal gender rights</a:t>
            </a:r>
          </a:p>
          <a:p>
            <a:pPr marL="171450" indent="-171450">
              <a:buClr>
                <a:schemeClr val="accent1">
                  <a:lumMod val="75000"/>
                </a:schemeClr>
              </a:buClr>
              <a:buFont typeface="Arial" panose="020B0604020202020204" pitchFamily="34" charset="0"/>
              <a:buChar char="•"/>
            </a:pPr>
            <a:r>
              <a:rPr lang="en-AU" sz="1100" dirty="0" smtClean="0"/>
              <a:t>Hegemonic masculinities</a:t>
            </a:r>
          </a:p>
          <a:p>
            <a:pPr marL="171450" indent="-171450">
              <a:buClr>
                <a:schemeClr val="accent1">
                  <a:lumMod val="75000"/>
                </a:schemeClr>
              </a:buClr>
              <a:buFont typeface="Arial" panose="020B0604020202020204" pitchFamily="34" charset="0"/>
              <a:buChar char="•"/>
            </a:pPr>
            <a:r>
              <a:rPr lang="en-AU" sz="1100" dirty="0" smtClean="0"/>
              <a:t>Madonna-whore dichotomy </a:t>
            </a:r>
          </a:p>
          <a:p>
            <a:pPr marL="171450" indent="-171450">
              <a:buClr>
                <a:schemeClr val="accent1">
                  <a:lumMod val="75000"/>
                </a:schemeClr>
              </a:buClr>
              <a:buFont typeface="Arial" panose="020B0604020202020204" pitchFamily="34" charset="0"/>
              <a:buChar char="•"/>
            </a:pPr>
            <a:r>
              <a:rPr lang="en-AU" sz="1100" dirty="0" smtClean="0"/>
              <a:t>What language is used when describing females compared to males?</a:t>
            </a:r>
          </a:p>
          <a:p>
            <a:pPr marL="171450" indent="-171450">
              <a:buClr>
                <a:schemeClr val="accent1">
                  <a:lumMod val="75000"/>
                </a:schemeClr>
              </a:buClr>
              <a:buFont typeface="Arial" panose="020B0604020202020204" pitchFamily="34" charset="0"/>
              <a:buChar char="•"/>
            </a:pPr>
            <a:r>
              <a:rPr lang="en-AU" sz="1100" dirty="0" smtClean="0"/>
              <a:t>Heteronormative gender roles</a:t>
            </a:r>
          </a:p>
        </p:txBody>
      </p:sp>
      <p:sp>
        <p:nvSpPr>
          <p:cNvPr id="10" name="TextBox 9"/>
          <p:cNvSpPr txBox="1"/>
          <p:nvPr/>
        </p:nvSpPr>
        <p:spPr>
          <a:xfrm>
            <a:off x="3671145" y="3251737"/>
            <a:ext cx="2902854" cy="3139321"/>
          </a:xfrm>
          <a:prstGeom prst="rect">
            <a:avLst/>
          </a:prstGeom>
          <a:noFill/>
        </p:spPr>
        <p:txBody>
          <a:bodyPr wrap="square" rtlCol="0">
            <a:spAutoFit/>
          </a:bodyPr>
          <a:lstStyle/>
          <a:p>
            <a:pPr algn="ctr"/>
            <a:r>
              <a:rPr lang="en-AU" sz="1100" u="sng" dirty="0" smtClean="0"/>
              <a:t>Foucauldian Reading</a:t>
            </a:r>
          </a:p>
          <a:p>
            <a:r>
              <a:rPr lang="en-AU" sz="1100" dirty="0" smtClean="0"/>
              <a:t>Foucauldian discourse analysis considers the power relationships in a society and how they are expressed through language and practices. This analysis can be done on actual societies or on societies depicted in a text.</a:t>
            </a:r>
          </a:p>
          <a:p>
            <a:r>
              <a:rPr lang="en-AU" sz="1100" dirty="0" smtClean="0"/>
              <a:t>Consider:</a:t>
            </a:r>
          </a:p>
          <a:p>
            <a:pPr marL="171450" indent="-171450">
              <a:buClr>
                <a:schemeClr val="accent1">
                  <a:lumMod val="75000"/>
                </a:schemeClr>
              </a:buClr>
              <a:buFont typeface="Arial" panose="020B0604020202020204" pitchFamily="34" charset="0"/>
              <a:buChar char="•"/>
            </a:pPr>
            <a:r>
              <a:rPr lang="en-AU" sz="1100" dirty="0" smtClean="0"/>
              <a:t>Relationship between power and language</a:t>
            </a:r>
          </a:p>
          <a:p>
            <a:pPr marL="171450" indent="-171450">
              <a:buClr>
                <a:schemeClr val="accent1">
                  <a:lumMod val="75000"/>
                </a:schemeClr>
              </a:buClr>
              <a:buFont typeface="Arial" panose="020B0604020202020204" pitchFamily="34" charset="0"/>
              <a:buChar char="•"/>
            </a:pPr>
            <a:r>
              <a:rPr lang="en-AU" sz="1100" dirty="0" smtClean="0"/>
              <a:t>Relationship between language and behaviour</a:t>
            </a:r>
          </a:p>
          <a:p>
            <a:pPr marL="171450" indent="-171450">
              <a:buClr>
                <a:schemeClr val="accent1">
                  <a:lumMod val="75000"/>
                </a:schemeClr>
              </a:buClr>
              <a:buFont typeface="Arial" panose="020B0604020202020204" pitchFamily="34" charset="0"/>
              <a:buChar char="•"/>
            </a:pPr>
            <a:r>
              <a:rPr lang="en-AU" sz="1100" dirty="0" smtClean="0"/>
              <a:t>Categorisations – of language and people</a:t>
            </a:r>
          </a:p>
          <a:p>
            <a:pPr marL="171450" indent="-171450">
              <a:buClr>
                <a:schemeClr val="accent1">
                  <a:lumMod val="75000"/>
                </a:schemeClr>
              </a:buClr>
              <a:buFont typeface="Arial" panose="020B0604020202020204" pitchFamily="34" charset="0"/>
              <a:buChar char="•"/>
            </a:pPr>
            <a:r>
              <a:rPr lang="en-AU" sz="1100" dirty="0" smtClean="0"/>
              <a:t>Personal relationships</a:t>
            </a:r>
          </a:p>
          <a:p>
            <a:pPr marL="171450" indent="-171450">
              <a:buClr>
                <a:schemeClr val="accent1">
                  <a:lumMod val="75000"/>
                </a:schemeClr>
              </a:buClr>
              <a:buFont typeface="Arial" panose="020B0604020202020204" pitchFamily="34" charset="0"/>
              <a:buChar char="•"/>
            </a:pPr>
            <a:r>
              <a:rPr lang="en-AU" sz="1100" dirty="0" smtClean="0"/>
              <a:t>Institutional relationships</a:t>
            </a:r>
          </a:p>
          <a:p>
            <a:pPr marL="171450" indent="-171450">
              <a:buClr>
                <a:schemeClr val="accent1">
                  <a:lumMod val="75000"/>
                </a:schemeClr>
              </a:buClr>
              <a:buFont typeface="Arial" panose="020B0604020202020204" pitchFamily="34" charset="0"/>
              <a:buChar char="•"/>
            </a:pPr>
            <a:r>
              <a:rPr lang="en-AU" sz="1100" dirty="0" smtClean="0"/>
              <a:t>Political implications of discourse</a:t>
            </a:r>
          </a:p>
          <a:p>
            <a:pPr marL="171450" indent="-171450">
              <a:buClr>
                <a:schemeClr val="accent1">
                  <a:lumMod val="75000"/>
                </a:schemeClr>
              </a:buClr>
              <a:buFont typeface="Arial" panose="020B0604020202020204" pitchFamily="34" charset="0"/>
              <a:buChar char="•"/>
            </a:pPr>
            <a:r>
              <a:rPr lang="en-AU" sz="1100" dirty="0" smtClean="0"/>
              <a:t>What language is used towards different people? (</a:t>
            </a:r>
            <a:r>
              <a:rPr lang="en-AU" sz="1100" dirty="0" err="1"/>
              <a:t>eg</a:t>
            </a:r>
            <a:r>
              <a:rPr lang="en-AU" sz="1100" dirty="0"/>
              <a:t> females compared to males)</a:t>
            </a:r>
            <a:endParaRPr lang="en-AU" sz="1100" dirty="0" smtClean="0"/>
          </a:p>
          <a:p>
            <a:pPr marL="171450" indent="-171450">
              <a:buClr>
                <a:schemeClr val="accent1">
                  <a:lumMod val="75000"/>
                </a:schemeClr>
              </a:buClr>
              <a:buFont typeface="Arial" panose="020B0604020202020204" pitchFamily="34" charset="0"/>
              <a:buChar char="•"/>
            </a:pPr>
            <a:r>
              <a:rPr lang="en-AU" sz="1100" dirty="0" smtClean="0"/>
              <a:t>What language is used by different people</a:t>
            </a:r>
            <a:r>
              <a:rPr lang="en-AU" sz="1100" dirty="0"/>
              <a:t>? (</a:t>
            </a:r>
            <a:r>
              <a:rPr lang="en-AU" sz="1100" dirty="0" err="1"/>
              <a:t>eg</a:t>
            </a:r>
            <a:r>
              <a:rPr lang="en-AU" sz="1100" dirty="0"/>
              <a:t> upper class compared to lower class) </a:t>
            </a:r>
            <a:endParaRPr lang="en-AU" sz="1100" dirty="0" smtClean="0"/>
          </a:p>
        </p:txBody>
      </p:sp>
    </p:spTree>
    <p:extLst>
      <p:ext uri="{BB962C8B-B14F-4D97-AF65-F5344CB8AC3E}">
        <p14:creationId xmlns:p14="http://schemas.microsoft.com/office/powerpoint/2010/main" val="2998246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689" y="0"/>
            <a:ext cx="3227645" cy="981075"/>
          </a:xfrm>
        </p:spPr>
        <p:txBody>
          <a:bodyPr>
            <a:normAutofit/>
          </a:bodyPr>
          <a:lstStyle/>
          <a:p>
            <a:pPr>
              <a:defRPr/>
            </a:pPr>
            <a:r>
              <a:rPr lang="en-AU" sz="3200" dirty="0" smtClean="0"/>
              <a:t>NARRATIVE TEXTS</a:t>
            </a:r>
            <a:endParaRPr lang="en-AU" sz="3200" dirty="0"/>
          </a:p>
        </p:txBody>
      </p:sp>
      <p:sp>
        <p:nvSpPr>
          <p:cNvPr id="9219" name="Content Placeholder 2"/>
          <p:cNvSpPr>
            <a:spLocks noGrp="1"/>
          </p:cNvSpPr>
          <p:nvPr>
            <p:ph idx="1"/>
          </p:nvPr>
        </p:nvSpPr>
        <p:spPr>
          <a:xfrm>
            <a:off x="189707" y="976314"/>
            <a:ext cx="2934717" cy="2687182"/>
          </a:xfrm>
          <a:ln w="28575">
            <a:solidFill>
              <a:schemeClr val="accent1">
                <a:lumMod val="75000"/>
              </a:schemeClr>
            </a:solidFill>
          </a:ln>
        </p:spPr>
        <p:txBody>
          <a:bodyPr>
            <a:normAutofit lnSpcReduction="10000"/>
          </a:bodyPr>
          <a:lstStyle/>
          <a:p>
            <a:pPr marL="114300" indent="0" algn="ctr">
              <a:buNone/>
              <a:defRPr/>
            </a:pPr>
            <a:r>
              <a:rPr lang="en-AU" altLang="en-US" sz="900" b="1" dirty="0">
                <a:solidFill>
                  <a:schemeClr val="accent1">
                    <a:lumMod val="75000"/>
                  </a:schemeClr>
                </a:solidFill>
              </a:rPr>
              <a:t>NARRATIVE </a:t>
            </a:r>
            <a:r>
              <a:rPr lang="en-AU" altLang="en-US" sz="900" b="1" dirty="0" smtClean="0">
                <a:solidFill>
                  <a:schemeClr val="accent1">
                    <a:lumMod val="75000"/>
                  </a:schemeClr>
                </a:solidFill>
              </a:rPr>
              <a:t>CONVENTIONS</a:t>
            </a:r>
          </a:p>
          <a:p>
            <a:pPr marL="114300" indent="0" algn="ctr">
              <a:buClr>
                <a:schemeClr val="accent1">
                  <a:lumMod val="75000"/>
                </a:schemeClr>
              </a:buClr>
              <a:buNone/>
              <a:defRPr/>
            </a:pPr>
            <a:r>
              <a:rPr lang="en-AU" altLang="en-US" sz="900" dirty="0" smtClean="0">
                <a:solidFill>
                  <a:schemeClr val="accent1">
                    <a:lumMod val="75000"/>
                  </a:schemeClr>
                </a:solidFill>
              </a:rPr>
              <a:t>Narrative </a:t>
            </a:r>
            <a:r>
              <a:rPr lang="en-AU" altLang="en-US" sz="900" dirty="0">
                <a:solidFill>
                  <a:schemeClr val="accent1">
                    <a:lumMod val="75000"/>
                  </a:schemeClr>
                </a:solidFill>
              </a:rPr>
              <a:t>Conventions position the audience to respond in a particular manner</a:t>
            </a:r>
          </a:p>
          <a:p>
            <a:pPr eaLnBrk="1" hangingPunct="1">
              <a:buClr>
                <a:schemeClr val="accent1">
                  <a:lumMod val="75000"/>
                </a:schemeClr>
              </a:buClr>
              <a:defRPr/>
            </a:pPr>
            <a:r>
              <a:rPr lang="en-AU" altLang="en-US" sz="900" u="sng" dirty="0"/>
              <a:t>Setting</a:t>
            </a:r>
            <a:r>
              <a:rPr lang="en-AU" altLang="en-US" sz="900" dirty="0"/>
              <a:t> – the time and geographic location of a narrative</a:t>
            </a:r>
          </a:p>
          <a:p>
            <a:pPr eaLnBrk="1" hangingPunct="1">
              <a:buClr>
                <a:schemeClr val="accent1">
                  <a:lumMod val="75000"/>
                </a:schemeClr>
              </a:buClr>
              <a:defRPr/>
            </a:pPr>
            <a:r>
              <a:rPr lang="en-AU" altLang="en-US" sz="900" u="sng" dirty="0"/>
              <a:t>Language</a:t>
            </a:r>
            <a:r>
              <a:rPr lang="en-AU" altLang="en-US" sz="900" dirty="0"/>
              <a:t> – the style of a text</a:t>
            </a:r>
          </a:p>
          <a:p>
            <a:pPr eaLnBrk="1" hangingPunct="1">
              <a:buClr>
                <a:schemeClr val="accent1">
                  <a:lumMod val="75000"/>
                </a:schemeClr>
              </a:buClr>
              <a:defRPr/>
            </a:pPr>
            <a:r>
              <a:rPr lang="en-AU" altLang="en-US" sz="900" u="sng" dirty="0"/>
              <a:t>Theme</a:t>
            </a:r>
            <a:r>
              <a:rPr lang="en-AU" altLang="en-US" sz="900" dirty="0"/>
              <a:t> – the central, underlying, and controlling idea or insight of a text</a:t>
            </a:r>
          </a:p>
          <a:p>
            <a:pPr eaLnBrk="1" hangingPunct="1">
              <a:buClr>
                <a:schemeClr val="accent1">
                  <a:lumMod val="75000"/>
                </a:schemeClr>
              </a:buClr>
              <a:defRPr/>
            </a:pPr>
            <a:r>
              <a:rPr lang="en-AU" altLang="en-US" sz="900" u="sng" dirty="0"/>
              <a:t>Characterisation</a:t>
            </a:r>
            <a:r>
              <a:rPr lang="en-AU" altLang="en-US" sz="900" dirty="0"/>
              <a:t> – the way characters are created, developed and presented through their personality, appearance and interactions</a:t>
            </a:r>
          </a:p>
          <a:p>
            <a:pPr eaLnBrk="1" hangingPunct="1">
              <a:buClr>
                <a:schemeClr val="accent1">
                  <a:lumMod val="75000"/>
                </a:schemeClr>
              </a:buClr>
              <a:defRPr/>
            </a:pPr>
            <a:r>
              <a:rPr lang="en-AU" altLang="en-US" sz="900" u="sng" dirty="0"/>
              <a:t>Point of View </a:t>
            </a:r>
            <a:r>
              <a:rPr lang="en-AU" altLang="en-US" sz="900" dirty="0"/>
              <a:t>– the mode of narration that an author employs </a:t>
            </a:r>
          </a:p>
          <a:p>
            <a:pPr eaLnBrk="1" hangingPunct="1">
              <a:buClr>
                <a:schemeClr val="accent1">
                  <a:lumMod val="75000"/>
                </a:schemeClr>
              </a:buClr>
              <a:defRPr/>
            </a:pPr>
            <a:r>
              <a:rPr lang="en-AU" altLang="en-US" sz="900" u="sng" dirty="0"/>
              <a:t>Plot</a:t>
            </a:r>
            <a:r>
              <a:rPr lang="en-AU" altLang="en-US" sz="900" dirty="0"/>
              <a:t> – the sequence of events that occur during the course of the narrative</a:t>
            </a:r>
          </a:p>
          <a:p>
            <a:pPr eaLnBrk="1" hangingPunct="1">
              <a:defRPr/>
            </a:pPr>
            <a:endParaRPr lang="en-AU" altLang="en-US" sz="1100" dirty="0"/>
          </a:p>
          <a:p>
            <a:pPr eaLnBrk="1" hangingPunct="1">
              <a:defRPr/>
            </a:pPr>
            <a:endParaRPr lang="en-AU" altLang="en-US" dirty="0" smtClean="0"/>
          </a:p>
        </p:txBody>
      </p:sp>
      <p:sp>
        <p:nvSpPr>
          <p:cNvPr id="6" name="TextBox 5"/>
          <p:cNvSpPr txBox="1"/>
          <p:nvPr/>
        </p:nvSpPr>
        <p:spPr>
          <a:xfrm>
            <a:off x="3540194" y="3663495"/>
            <a:ext cx="3129139" cy="3139321"/>
          </a:xfrm>
          <a:prstGeom prst="rect">
            <a:avLst/>
          </a:prstGeom>
          <a:noFill/>
          <a:ln w="28575">
            <a:noFill/>
          </a:ln>
        </p:spPr>
        <p:txBody>
          <a:bodyPr wrap="square">
            <a:spAutoFit/>
          </a:bodyPr>
          <a:lstStyle/>
          <a:p>
            <a:pPr algn="ctr" eaLnBrk="1" hangingPunct="1">
              <a:defRPr/>
            </a:pPr>
            <a:r>
              <a:rPr lang="en-AU" sz="900" b="1" dirty="0">
                <a:solidFill>
                  <a:schemeClr val="accent1">
                    <a:lumMod val="75000"/>
                  </a:schemeClr>
                </a:solidFill>
                <a:cs typeface="Arial" charset="0"/>
              </a:rPr>
              <a:t>POINT OF VIEW</a:t>
            </a:r>
            <a:endParaRPr lang="en-AU" sz="900" u="sng" dirty="0">
              <a:solidFill>
                <a:schemeClr val="accent1">
                  <a:lumMod val="75000"/>
                </a:schemeClr>
              </a:solidFill>
              <a:cs typeface="Arial" charset="0"/>
            </a:endParaRPr>
          </a:p>
          <a:p>
            <a:pPr marL="171450" indent="-171450">
              <a:buClr>
                <a:schemeClr val="accent1"/>
              </a:buClr>
              <a:buFont typeface="Arial" panose="020B0604020202020204" pitchFamily="34" charset="0"/>
              <a:buChar char="•"/>
              <a:defRPr/>
            </a:pPr>
            <a:r>
              <a:rPr lang="en-AU" sz="900" u="sng" dirty="0">
                <a:cs typeface="Arial" charset="0"/>
              </a:rPr>
              <a:t>First Person Narration</a:t>
            </a:r>
          </a:p>
          <a:p>
            <a:pPr eaLnBrk="1" hangingPunct="1">
              <a:buClr>
                <a:schemeClr val="accent1"/>
              </a:buClr>
              <a:defRPr/>
            </a:pPr>
            <a:r>
              <a:rPr lang="en-AU" sz="900" dirty="0">
                <a:cs typeface="Arial" charset="0"/>
              </a:rPr>
              <a:t>A character narrates the story, using first person pronouns </a:t>
            </a:r>
          </a:p>
          <a:p>
            <a:pPr marL="171450" indent="-171450">
              <a:buClr>
                <a:schemeClr val="accent1"/>
              </a:buClr>
              <a:buFont typeface="Arial" panose="020B0604020202020204" pitchFamily="34" charset="0"/>
              <a:buChar char="•"/>
              <a:defRPr/>
            </a:pPr>
            <a:r>
              <a:rPr lang="en-AU" sz="900" u="sng" dirty="0">
                <a:cs typeface="Arial" charset="0"/>
              </a:rPr>
              <a:t>Second Person Narration</a:t>
            </a:r>
          </a:p>
          <a:p>
            <a:pPr eaLnBrk="1" hangingPunct="1">
              <a:buClr>
                <a:schemeClr val="accent1"/>
              </a:buClr>
              <a:defRPr/>
            </a:pPr>
            <a:r>
              <a:rPr lang="en-AU" sz="900" dirty="0">
                <a:cs typeface="Arial" charset="0"/>
              </a:rPr>
              <a:t>A character or the narrator narrates the  story, using second person pronouns to directly address audience </a:t>
            </a:r>
          </a:p>
          <a:p>
            <a:pPr marL="171450" indent="-171450">
              <a:buClr>
                <a:schemeClr val="accent1"/>
              </a:buClr>
              <a:buFont typeface="Arial" panose="020B0604020202020204" pitchFamily="34" charset="0"/>
              <a:buChar char="•"/>
              <a:defRPr/>
            </a:pPr>
            <a:r>
              <a:rPr lang="en-AU" sz="900" u="sng" dirty="0">
                <a:cs typeface="Arial" charset="0"/>
              </a:rPr>
              <a:t>Third Person Narration</a:t>
            </a:r>
          </a:p>
          <a:p>
            <a:pPr eaLnBrk="1" hangingPunct="1">
              <a:buClr>
                <a:schemeClr val="accent1"/>
              </a:buClr>
              <a:defRPr/>
            </a:pPr>
            <a:r>
              <a:rPr lang="en-AU" sz="900" dirty="0">
                <a:cs typeface="Arial" charset="0"/>
              </a:rPr>
              <a:t>The narrator narrates the story, using third person pronouns </a:t>
            </a:r>
          </a:p>
          <a:p>
            <a:pPr marL="171450" indent="-171450">
              <a:buClr>
                <a:schemeClr val="accent1"/>
              </a:buClr>
              <a:buFont typeface="Arial" panose="020B0604020202020204" pitchFamily="34" charset="0"/>
              <a:buChar char="•"/>
              <a:defRPr/>
            </a:pPr>
            <a:r>
              <a:rPr lang="en-AU" sz="900" u="sng" dirty="0">
                <a:cs typeface="Arial" charset="0"/>
              </a:rPr>
              <a:t>Third Person Limited Narration</a:t>
            </a:r>
          </a:p>
          <a:p>
            <a:pPr eaLnBrk="1" hangingPunct="1">
              <a:buClr>
                <a:schemeClr val="accent1"/>
              </a:buClr>
              <a:defRPr/>
            </a:pPr>
            <a:r>
              <a:rPr lang="en-AU" sz="900" dirty="0">
                <a:cs typeface="Arial" charset="0"/>
              </a:rPr>
              <a:t>A narrator narrates in third person, but they only know the thoughts and feelings of one character – the main character.</a:t>
            </a:r>
            <a:endParaRPr lang="en-AU" sz="900" u="sng" dirty="0">
              <a:cs typeface="Arial" charset="0"/>
            </a:endParaRPr>
          </a:p>
          <a:p>
            <a:pPr marL="171450" indent="-171450">
              <a:buClr>
                <a:schemeClr val="accent1"/>
              </a:buClr>
              <a:buFont typeface="Arial" panose="020B0604020202020204" pitchFamily="34" charset="0"/>
              <a:buChar char="•"/>
              <a:defRPr/>
            </a:pPr>
            <a:r>
              <a:rPr lang="en-AU" sz="900" u="sng" dirty="0">
                <a:cs typeface="Arial" charset="0"/>
              </a:rPr>
              <a:t>Third Person Omniscient Narration</a:t>
            </a:r>
          </a:p>
          <a:p>
            <a:pPr eaLnBrk="1" hangingPunct="1">
              <a:buClr>
                <a:schemeClr val="accent1"/>
              </a:buClr>
              <a:defRPr/>
            </a:pPr>
            <a:r>
              <a:rPr lang="en-AU" sz="900" dirty="0">
                <a:cs typeface="Arial" charset="0"/>
              </a:rPr>
              <a:t>A third person narration where the narrator knows all the thoughts, actions, and feelings of all the characters</a:t>
            </a:r>
          </a:p>
          <a:p>
            <a:pPr marL="171450" indent="-171450">
              <a:buClr>
                <a:schemeClr val="accent1"/>
              </a:buClr>
              <a:buFont typeface="Arial" panose="020B0604020202020204" pitchFamily="34" charset="0"/>
              <a:buChar char="•"/>
              <a:defRPr/>
            </a:pPr>
            <a:r>
              <a:rPr lang="en-AU" sz="900" u="sng" dirty="0">
                <a:cs typeface="Arial" charset="0"/>
              </a:rPr>
              <a:t>Stream of Consciousness</a:t>
            </a:r>
          </a:p>
          <a:p>
            <a:pPr eaLnBrk="1" hangingPunct="1">
              <a:buClr>
                <a:schemeClr val="accent1"/>
              </a:buClr>
              <a:defRPr/>
            </a:pPr>
            <a:r>
              <a:rPr lang="en-AU" sz="900" dirty="0">
                <a:cs typeface="Arial" charset="0"/>
              </a:rPr>
              <a:t>A method of narration that follows the thoughts of a character; doesn’t necessarily need punctuation or grammar; also known as interior monologue</a:t>
            </a:r>
          </a:p>
          <a:p>
            <a:pPr marL="171450" indent="-171450">
              <a:buClr>
                <a:schemeClr val="accent1"/>
              </a:buClr>
              <a:buFont typeface="Arial" panose="020B0604020202020204" pitchFamily="34" charset="0"/>
              <a:buChar char="•"/>
              <a:defRPr/>
            </a:pPr>
            <a:r>
              <a:rPr lang="en-AU" sz="900" u="sng" dirty="0">
                <a:cs typeface="Arial" charset="0"/>
              </a:rPr>
              <a:t>Multiperspectivity</a:t>
            </a:r>
          </a:p>
          <a:p>
            <a:pPr eaLnBrk="1" hangingPunct="1">
              <a:buClr>
                <a:schemeClr val="accent1"/>
              </a:buClr>
              <a:defRPr/>
            </a:pPr>
            <a:r>
              <a:rPr lang="en-AU" sz="900" dirty="0">
                <a:cs typeface="Arial" charset="0"/>
              </a:rPr>
              <a:t>Also known as polyperspectivity; when there’s more than one narrator and more than one perspective is presented to the audience</a:t>
            </a:r>
          </a:p>
        </p:txBody>
      </p:sp>
      <p:sp>
        <p:nvSpPr>
          <p:cNvPr id="7" name="TextBox 6"/>
          <p:cNvSpPr txBox="1">
            <a:spLocks noChangeArrowheads="1"/>
          </p:cNvSpPr>
          <p:nvPr/>
        </p:nvSpPr>
        <p:spPr bwMode="auto">
          <a:xfrm>
            <a:off x="3402263" y="976313"/>
            <a:ext cx="1308192" cy="2585323"/>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square" numCol="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chemeClr val="accent1"/>
              </a:buClr>
              <a:defRPr/>
            </a:pPr>
            <a:r>
              <a:rPr lang="en-AU" altLang="en-US" sz="900" b="1" dirty="0">
                <a:solidFill>
                  <a:schemeClr val="accent1">
                    <a:lumMod val="75000"/>
                  </a:schemeClr>
                </a:solidFill>
                <a:latin typeface="Calibri" panose="020F0502020204030204" pitchFamily="34" charset="0"/>
              </a:rPr>
              <a:t>LANGUAGE / STYLE</a:t>
            </a:r>
          </a:p>
          <a:p>
            <a:pPr eaLnBrk="1" hangingPunct="1">
              <a:buClr>
                <a:schemeClr val="accent1"/>
              </a:buClr>
              <a:defRPr/>
            </a:pPr>
            <a:r>
              <a:rPr lang="en-AU" altLang="en-US" sz="900" u="sng" dirty="0">
                <a:latin typeface="Calibri" panose="020F0502020204030204" pitchFamily="34" charset="0"/>
              </a:rPr>
              <a:t>Figurative Language</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Simile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Metaphor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Personification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Alliteration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Assonance</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Imagery</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Symbolism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Irony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Idiom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Allusion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Hyperbole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Oxymoron </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Onomatopoeia</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Binary Opposition</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Syntax</a:t>
            </a:r>
          </a:p>
          <a:p>
            <a:pPr marL="171450" indent="-171450" eaLnBrk="1" hangingPunct="1">
              <a:buClr>
                <a:schemeClr val="accent1"/>
              </a:buClr>
              <a:buFont typeface="Arial" panose="020B0604020202020204" pitchFamily="34" charset="0"/>
              <a:buChar char="•"/>
              <a:defRPr/>
            </a:pPr>
            <a:r>
              <a:rPr lang="en-AU" altLang="en-US" sz="900" dirty="0">
                <a:latin typeface="Calibri" panose="020F0502020204030204" pitchFamily="34" charset="0"/>
              </a:rPr>
              <a:t>Dialogue </a:t>
            </a:r>
          </a:p>
        </p:txBody>
      </p:sp>
      <p:sp>
        <p:nvSpPr>
          <p:cNvPr id="8" name="TextBox 7"/>
          <p:cNvSpPr txBox="1"/>
          <p:nvPr/>
        </p:nvSpPr>
        <p:spPr>
          <a:xfrm>
            <a:off x="46521" y="4915079"/>
            <a:ext cx="3516949" cy="1892826"/>
          </a:xfrm>
          <a:prstGeom prst="rect">
            <a:avLst/>
          </a:prstGeom>
          <a:noFill/>
          <a:ln w="28575">
            <a:noFill/>
          </a:ln>
        </p:spPr>
        <p:txBody>
          <a:bodyPr wrap="square">
            <a:spAutoFit/>
          </a:bodyPr>
          <a:lstStyle/>
          <a:p>
            <a:pPr algn="ctr" eaLnBrk="1" hangingPunct="1">
              <a:defRPr/>
            </a:pPr>
            <a:r>
              <a:rPr lang="en-AU" sz="900" b="1" dirty="0">
                <a:solidFill>
                  <a:schemeClr val="accent1">
                    <a:lumMod val="75000"/>
                  </a:schemeClr>
                </a:solidFill>
                <a:cs typeface="Arial" charset="0"/>
              </a:rPr>
              <a:t>CHARACTERISATION</a:t>
            </a:r>
          </a:p>
          <a:p>
            <a:pPr algn="ctr" eaLnBrk="1" hangingPunct="1">
              <a:defRPr/>
            </a:pPr>
            <a:r>
              <a:rPr lang="en-AU" sz="900" dirty="0">
                <a:solidFill>
                  <a:schemeClr val="accent1">
                    <a:lumMod val="75000"/>
                  </a:schemeClr>
                </a:solidFill>
                <a:cs typeface="Arial" charset="0"/>
              </a:rPr>
              <a:t>Characterisation can be direct or indirect</a:t>
            </a:r>
          </a:p>
          <a:p>
            <a:pPr marL="285750" indent="-285750">
              <a:buClr>
                <a:schemeClr val="accent1"/>
              </a:buClr>
              <a:buFont typeface="Arial" panose="020B0604020202020204" pitchFamily="34" charset="0"/>
              <a:buChar char="•"/>
              <a:defRPr/>
            </a:pPr>
            <a:r>
              <a:rPr lang="en-AU" sz="900" u="sng" dirty="0">
                <a:cs typeface="Arial" charset="0"/>
              </a:rPr>
              <a:t>Physical Description</a:t>
            </a:r>
          </a:p>
          <a:p>
            <a:pPr eaLnBrk="1" hangingPunct="1">
              <a:buClr>
                <a:schemeClr val="accent1"/>
              </a:buClr>
              <a:defRPr/>
            </a:pPr>
            <a:r>
              <a:rPr lang="en-AU" sz="900" dirty="0">
                <a:cs typeface="Arial" charset="0"/>
              </a:rPr>
              <a:t>Description of the character’s physical appearance</a:t>
            </a:r>
          </a:p>
          <a:p>
            <a:pPr marL="285750" indent="-285750">
              <a:buClr>
                <a:schemeClr val="accent1"/>
              </a:buClr>
              <a:buFont typeface="Arial" panose="020B0604020202020204" pitchFamily="34" charset="0"/>
              <a:buChar char="•"/>
              <a:defRPr/>
            </a:pPr>
            <a:r>
              <a:rPr lang="en-AU" sz="900" u="sng" dirty="0">
                <a:cs typeface="Arial" charset="0"/>
              </a:rPr>
              <a:t>Inner Monologue</a:t>
            </a:r>
          </a:p>
          <a:p>
            <a:pPr eaLnBrk="1" hangingPunct="1">
              <a:buClr>
                <a:schemeClr val="accent1"/>
              </a:buClr>
              <a:defRPr/>
            </a:pPr>
            <a:r>
              <a:rPr lang="en-AU" sz="900" dirty="0">
                <a:cs typeface="Arial" charset="0"/>
              </a:rPr>
              <a:t>What the character thinks; reveals their feelings and personality</a:t>
            </a:r>
          </a:p>
          <a:p>
            <a:pPr marL="285750" indent="-285750">
              <a:buClr>
                <a:schemeClr val="accent1"/>
              </a:buClr>
              <a:buFont typeface="Arial" panose="020B0604020202020204" pitchFamily="34" charset="0"/>
              <a:buChar char="•"/>
              <a:defRPr/>
            </a:pPr>
            <a:r>
              <a:rPr lang="en-AU" sz="900" u="sng" dirty="0">
                <a:cs typeface="Arial" charset="0"/>
              </a:rPr>
              <a:t>Interactions </a:t>
            </a:r>
          </a:p>
          <a:p>
            <a:pPr eaLnBrk="1" hangingPunct="1">
              <a:buClr>
                <a:schemeClr val="accent1"/>
              </a:buClr>
              <a:defRPr/>
            </a:pPr>
            <a:r>
              <a:rPr lang="en-AU" sz="900" dirty="0">
                <a:cs typeface="Arial" charset="0"/>
              </a:rPr>
              <a:t>What do other character’s think about this character; what effect does this character have on others?</a:t>
            </a:r>
          </a:p>
          <a:p>
            <a:pPr marL="285750" indent="-285750">
              <a:buClr>
                <a:schemeClr val="accent1"/>
              </a:buClr>
              <a:buFont typeface="Arial" panose="020B0604020202020204" pitchFamily="34" charset="0"/>
              <a:buChar char="•"/>
              <a:defRPr/>
            </a:pPr>
            <a:r>
              <a:rPr lang="en-AU" sz="900" u="sng" dirty="0">
                <a:cs typeface="Arial" charset="0"/>
              </a:rPr>
              <a:t>Speech </a:t>
            </a:r>
          </a:p>
          <a:p>
            <a:pPr eaLnBrk="1" hangingPunct="1">
              <a:buClr>
                <a:schemeClr val="accent1"/>
              </a:buClr>
              <a:defRPr/>
            </a:pPr>
            <a:r>
              <a:rPr lang="en-AU" sz="900" dirty="0">
                <a:cs typeface="Arial" charset="0"/>
              </a:rPr>
              <a:t>What does this character say and how do they say it?</a:t>
            </a:r>
          </a:p>
          <a:p>
            <a:pPr marL="285750" indent="-285750">
              <a:buClr>
                <a:schemeClr val="accent1"/>
              </a:buClr>
              <a:buFont typeface="Arial" panose="020B0604020202020204" pitchFamily="34" charset="0"/>
              <a:buChar char="•"/>
              <a:defRPr/>
            </a:pPr>
            <a:r>
              <a:rPr lang="en-AU" sz="900" u="sng" dirty="0">
                <a:cs typeface="Arial" charset="0"/>
              </a:rPr>
              <a:t>Attitudes and Actions</a:t>
            </a:r>
          </a:p>
          <a:p>
            <a:pPr eaLnBrk="1" hangingPunct="1">
              <a:buClr>
                <a:schemeClr val="accent1"/>
              </a:buClr>
              <a:defRPr/>
            </a:pPr>
            <a:r>
              <a:rPr lang="en-AU" sz="900" dirty="0">
                <a:cs typeface="Arial" charset="0"/>
              </a:rPr>
              <a:t>The character’s behaviour, attitude and values reveals their personality</a:t>
            </a:r>
          </a:p>
        </p:txBody>
      </p:sp>
      <p:sp>
        <p:nvSpPr>
          <p:cNvPr id="9" name="TextBox 8"/>
          <p:cNvSpPr txBox="1"/>
          <p:nvPr/>
        </p:nvSpPr>
        <p:spPr>
          <a:xfrm>
            <a:off x="4930335" y="976313"/>
            <a:ext cx="1225011" cy="2585323"/>
          </a:xfrm>
          <a:prstGeom prst="rect">
            <a:avLst/>
          </a:prstGeom>
          <a:noFill/>
          <a:ln w="28575">
            <a:noFill/>
          </a:ln>
        </p:spPr>
        <p:txBody>
          <a:bodyPr wrap="square">
            <a:spAutoFit/>
          </a:bodyPr>
          <a:lstStyle/>
          <a:p>
            <a:pPr algn="ctr" eaLnBrk="1" hangingPunct="1">
              <a:defRPr/>
            </a:pPr>
            <a:r>
              <a:rPr lang="en-AU" sz="900" b="1" dirty="0">
                <a:solidFill>
                  <a:schemeClr val="accent1">
                    <a:lumMod val="75000"/>
                  </a:schemeClr>
                </a:solidFill>
                <a:cs typeface="Arial" charset="0"/>
              </a:rPr>
              <a:t>PLOT</a:t>
            </a:r>
          </a:p>
          <a:p>
            <a:pPr algn="ctr" eaLnBrk="1" hangingPunct="1">
              <a:defRPr/>
            </a:pPr>
            <a:r>
              <a:rPr lang="en-AU" sz="900" dirty="0">
                <a:solidFill>
                  <a:schemeClr val="accent1">
                    <a:lumMod val="75000"/>
                  </a:schemeClr>
                </a:solidFill>
                <a:cs typeface="Arial" charset="0"/>
              </a:rPr>
              <a:t>A plot can be linear or circular</a:t>
            </a:r>
          </a:p>
          <a:p>
            <a:pPr eaLnBrk="1" hangingPunct="1">
              <a:buClr>
                <a:srgbClr val="C00000"/>
              </a:buClr>
              <a:defRPr/>
            </a:pPr>
            <a:r>
              <a:rPr lang="en-AU" sz="900" u="sng" dirty="0">
                <a:cs typeface="Arial" charset="0"/>
              </a:rPr>
              <a:t>Plot Sequence</a:t>
            </a:r>
          </a:p>
          <a:p>
            <a:pPr marL="228600" indent="-228600">
              <a:buClr>
                <a:schemeClr val="accent1"/>
              </a:buClr>
              <a:buFont typeface="+mj-lt"/>
              <a:buAutoNum type="arabicPeriod"/>
              <a:defRPr/>
            </a:pPr>
            <a:r>
              <a:rPr lang="en-AU" sz="900" dirty="0">
                <a:cs typeface="Arial" charset="0"/>
              </a:rPr>
              <a:t>Orientation</a:t>
            </a:r>
          </a:p>
          <a:p>
            <a:pPr marL="228600" indent="-228600">
              <a:buClr>
                <a:schemeClr val="accent1"/>
              </a:buClr>
              <a:buFont typeface="+mj-lt"/>
              <a:buAutoNum type="arabicPeriod"/>
              <a:defRPr/>
            </a:pPr>
            <a:r>
              <a:rPr lang="en-AU" sz="900" dirty="0">
                <a:cs typeface="Arial" charset="0"/>
              </a:rPr>
              <a:t>Rising Action</a:t>
            </a:r>
          </a:p>
          <a:p>
            <a:pPr marL="228600" indent="-228600">
              <a:buClr>
                <a:schemeClr val="accent1"/>
              </a:buClr>
              <a:buFont typeface="+mj-lt"/>
              <a:buAutoNum type="arabicPeriod"/>
              <a:defRPr/>
            </a:pPr>
            <a:r>
              <a:rPr lang="en-AU" sz="900" dirty="0">
                <a:cs typeface="Arial" charset="0"/>
              </a:rPr>
              <a:t>Climax</a:t>
            </a:r>
          </a:p>
          <a:p>
            <a:pPr marL="228600" indent="-228600">
              <a:buClr>
                <a:schemeClr val="accent1"/>
              </a:buClr>
              <a:buFont typeface="+mj-lt"/>
              <a:buAutoNum type="arabicPeriod"/>
              <a:defRPr/>
            </a:pPr>
            <a:r>
              <a:rPr lang="en-AU" sz="900" dirty="0">
                <a:cs typeface="Arial" charset="0"/>
              </a:rPr>
              <a:t>Falling Action</a:t>
            </a:r>
          </a:p>
          <a:p>
            <a:pPr marL="228600" indent="-228600">
              <a:buClr>
                <a:schemeClr val="accent1"/>
              </a:buClr>
              <a:buFont typeface="+mj-lt"/>
              <a:buAutoNum type="arabicPeriod"/>
              <a:defRPr/>
            </a:pPr>
            <a:r>
              <a:rPr lang="en-AU" sz="900" dirty="0">
                <a:cs typeface="Arial" charset="0"/>
              </a:rPr>
              <a:t>Resolution</a:t>
            </a:r>
          </a:p>
          <a:p>
            <a:pPr marL="228600" indent="-228600">
              <a:buClr>
                <a:schemeClr val="accent1"/>
              </a:buClr>
              <a:buFont typeface="+mj-lt"/>
              <a:buAutoNum type="arabicPeriod"/>
              <a:defRPr/>
            </a:pPr>
            <a:endParaRPr lang="en-AU" sz="900" dirty="0">
              <a:cs typeface="Arial" charset="0"/>
            </a:endParaRPr>
          </a:p>
          <a:p>
            <a:pPr eaLnBrk="1" hangingPunct="1">
              <a:buClr>
                <a:schemeClr val="accent1"/>
              </a:buClr>
              <a:defRPr/>
            </a:pPr>
            <a:r>
              <a:rPr lang="en-AU" sz="900" u="sng" dirty="0">
                <a:cs typeface="Arial" charset="0"/>
              </a:rPr>
              <a:t>Plot Devices</a:t>
            </a:r>
          </a:p>
          <a:p>
            <a:pPr marL="171450" indent="-171450">
              <a:buClr>
                <a:schemeClr val="accent1"/>
              </a:buClr>
              <a:buFont typeface="Arial" panose="020B0604020202020204" pitchFamily="34" charset="0"/>
              <a:buChar char="•"/>
              <a:defRPr/>
            </a:pPr>
            <a:r>
              <a:rPr lang="en-AU" sz="900" dirty="0">
                <a:cs typeface="Arial" charset="0"/>
              </a:rPr>
              <a:t>Cliff-hanger </a:t>
            </a:r>
          </a:p>
          <a:p>
            <a:pPr marL="171450" indent="-171450">
              <a:buClr>
                <a:schemeClr val="accent1"/>
              </a:buClr>
              <a:buFont typeface="Arial" panose="020B0604020202020204" pitchFamily="34" charset="0"/>
              <a:buChar char="•"/>
              <a:defRPr/>
            </a:pPr>
            <a:r>
              <a:rPr lang="en-AU" sz="900" dirty="0">
                <a:cs typeface="Arial" charset="0"/>
              </a:rPr>
              <a:t>Backstory</a:t>
            </a:r>
          </a:p>
          <a:p>
            <a:pPr marL="171450" indent="-171450">
              <a:buClr>
                <a:schemeClr val="accent1"/>
              </a:buClr>
              <a:buFont typeface="Arial" panose="020B0604020202020204" pitchFamily="34" charset="0"/>
              <a:buChar char="•"/>
              <a:defRPr/>
            </a:pPr>
            <a:r>
              <a:rPr lang="en-AU" sz="900" dirty="0">
                <a:cs typeface="Arial" charset="0"/>
              </a:rPr>
              <a:t>Flashback</a:t>
            </a:r>
          </a:p>
          <a:p>
            <a:pPr marL="171450" indent="-171450">
              <a:buClr>
                <a:schemeClr val="accent1"/>
              </a:buClr>
              <a:buFont typeface="Arial" panose="020B0604020202020204" pitchFamily="34" charset="0"/>
              <a:buChar char="•"/>
              <a:defRPr/>
            </a:pPr>
            <a:r>
              <a:rPr lang="en-AU" sz="900" dirty="0">
                <a:cs typeface="Arial" charset="0"/>
              </a:rPr>
              <a:t>Flash-forward</a:t>
            </a:r>
          </a:p>
          <a:p>
            <a:pPr marL="171450" indent="-171450">
              <a:buClr>
                <a:schemeClr val="accent1"/>
              </a:buClr>
              <a:buFont typeface="Arial" panose="020B0604020202020204" pitchFamily="34" charset="0"/>
              <a:buChar char="•"/>
              <a:defRPr/>
            </a:pPr>
            <a:r>
              <a:rPr lang="en-AU" sz="900" dirty="0">
                <a:cs typeface="Arial" charset="0"/>
              </a:rPr>
              <a:t>Foreshadowing</a:t>
            </a:r>
          </a:p>
          <a:p>
            <a:pPr marL="171450" indent="-171450">
              <a:buClr>
                <a:schemeClr val="accent1"/>
              </a:buClr>
              <a:buFont typeface="Arial" panose="020B0604020202020204" pitchFamily="34" charset="0"/>
              <a:buChar char="•"/>
              <a:defRPr/>
            </a:pPr>
            <a:r>
              <a:rPr lang="en-AU" sz="900" dirty="0">
                <a:cs typeface="Arial" charset="0"/>
              </a:rPr>
              <a:t>Plot twist</a:t>
            </a:r>
          </a:p>
          <a:p>
            <a:pPr marL="171450" indent="-171450">
              <a:buClr>
                <a:schemeClr val="accent1"/>
              </a:buClr>
              <a:buFont typeface="Arial" panose="020B0604020202020204" pitchFamily="34" charset="0"/>
              <a:buChar char="•"/>
              <a:defRPr/>
            </a:pPr>
            <a:r>
              <a:rPr lang="en-AU" sz="900" dirty="0">
                <a:cs typeface="Arial" charset="0"/>
              </a:rPr>
              <a:t>Poetic justice</a:t>
            </a:r>
          </a:p>
        </p:txBody>
      </p:sp>
      <p:sp>
        <p:nvSpPr>
          <p:cNvPr id="10" name="TextBox 5"/>
          <p:cNvSpPr txBox="1">
            <a:spLocks noChangeArrowheads="1"/>
          </p:cNvSpPr>
          <p:nvPr/>
        </p:nvSpPr>
        <p:spPr bwMode="auto">
          <a:xfrm>
            <a:off x="97448" y="3714750"/>
            <a:ext cx="1931169" cy="1200329"/>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buClr>
                <a:schemeClr val="accent1"/>
              </a:buClr>
              <a:defRPr/>
            </a:pPr>
            <a:r>
              <a:rPr lang="en-AU" altLang="en-US" sz="900" b="1" dirty="0">
                <a:solidFill>
                  <a:schemeClr val="accent1">
                    <a:lumMod val="75000"/>
                  </a:schemeClr>
                </a:solidFill>
                <a:latin typeface="Calibri" panose="020F0502020204030204" pitchFamily="34" charset="0"/>
              </a:rPr>
              <a:t>THEME</a:t>
            </a:r>
          </a:p>
          <a:p>
            <a:pPr marL="171450" indent="-171450" eaLnBrk="1" hangingPunct="1">
              <a:buClr>
                <a:schemeClr val="accent1"/>
              </a:buClr>
              <a:buFont typeface="Arial" panose="020B0604020202020204" pitchFamily="34" charset="0"/>
              <a:buChar char="•"/>
              <a:defRPr/>
            </a:pPr>
            <a:r>
              <a:rPr lang="en-AU" altLang="en-US" sz="900" u="sng" dirty="0">
                <a:latin typeface="Calibri" panose="020F0502020204030204" pitchFamily="34" charset="0"/>
              </a:rPr>
              <a:t>Irony </a:t>
            </a:r>
          </a:p>
          <a:p>
            <a:pPr eaLnBrk="1" hangingPunct="1">
              <a:buClr>
                <a:schemeClr val="accent1"/>
              </a:buClr>
              <a:defRPr/>
            </a:pPr>
            <a:r>
              <a:rPr lang="en-AU" altLang="en-US" sz="900" dirty="0">
                <a:latin typeface="Calibri" panose="020F0502020204030204" pitchFamily="34" charset="0"/>
              </a:rPr>
              <a:t>Difference between the expectation and the reality</a:t>
            </a:r>
          </a:p>
          <a:p>
            <a:pPr marL="171450" indent="-171450" eaLnBrk="1" hangingPunct="1">
              <a:buClr>
                <a:schemeClr val="accent1"/>
              </a:buClr>
              <a:buFont typeface="Arial" panose="020B0604020202020204" pitchFamily="34" charset="0"/>
              <a:buChar char="•"/>
              <a:defRPr/>
            </a:pPr>
            <a:r>
              <a:rPr lang="en-AU" altLang="en-US" sz="900" u="sng" dirty="0">
                <a:latin typeface="Calibri" panose="020F0502020204030204" pitchFamily="34" charset="0"/>
              </a:rPr>
              <a:t>Metaphor</a:t>
            </a:r>
          </a:p>
          <a:p>
            <a:pPr eaLnBrk="1" hangingPunct="1">
              <a:buClr>
                <a:schemeClr val="accent1"/>
              </a:buClr>
              <a:defRPr/>
            </a:pPr>
            <a:r>
              <a:rPr lang="en-AU" altLang="en-US" sz="900" dirty="0">
                <a:latin typeface="Calibri" panose="020F0502020204030204" pitchFamily="34" charset="0"/>
              </a:rPr>
              <a:t>A figure of speech implying comparison; a symbolic or representative statement </a:t>
            </a:r>
          </a:p>
        </p:txBody>
      </p:sp>
      <p:sp>
        <p:nvSpPr>
          <p:cNvPr id="11" name="TextBox 10"/>
          <p:cNvSpPr txBox="1"/>
          <p:nvPr/>
        </p:nvSpPr>
        <p:spPr>
          <a:xfrm>
            <a:off x="2109728" y="3714750"/>
            <a:ext cx="1268246" cy="1200329"/>
          </a:xfrm>
          <a:prstGeom prst="rect">
            <a:avLst/>
          </a:prstGeom>
          <a:noFill/>
          <a:ln w="28575">
            <a:noFill/>
          </a:ln>
        </p:spPr>
        <p:txBody>
          <a:bodyPr wrap="square">
            <a:spAutoFit/>
          </a:bodyPr>
          <a:lstStyle/>
          <a:p>
            <a:pPr algn="ctr" eaLnBrk="1" hangingPunct="1">
              <a:buClr>
                <a:schemeClr val="accent1"/>
              </a:buClr>
              <a:defRPr/>
            </a:pPr>
            <a:r>
              <a:rPr lang="en-AU" sz="900" b="1" dirty="0">
                <a:solidFill>
                  <a:schemeClr val="accent1">
                    <a:lumMod val="75000"/>
                  </a:schemeClr>
                </a:solidFill>
                <a:cs typeface="Arial" charset="0"/>
              </a:rPr>
              <a:t>SETTING</a:t>
            </a:r>
          </a:p>
          <a:p>
            <a:pPr marL="171450" indent="-171450">
              <a:buClr>
                <a:schemeClr val="accent1"/>
              </a:buClr>
              <a:buFont typeface="Arial" panose="020B0604020202020204" pitchFamily="34" charset="0"/>
              <a:buChar char="•"/>
              <a:defRPr/>
            </a:pPr>
            <a:r>
              <a:rPr lang="en-AU" sz="900" u="sng" dirty="0">
                <a:cs typeface="Arial" charset="0"/>
              </a:rPr>
              <a:t>Literal setting</a:t>
            </a:r>
          </a:p>
          <a:p>
            <a:pPr eaLnBrk="1" hangingPunct="1">
              <a:buClr>
                <a:schemeClr val="accent1"/>
              </a:buClr>
              <a:defRPr/>
            </a:pPr>
            <a:r>
              <a:rPr lang="en-AU" sz="900" dirty="0">
                <a:cs typeface="Arial" charset="0"/>
              </a:rPr>
              <a:t>Where it is actually set</a:t>
            </a:r>
          </a:p>
          <a:p>
            <a:pPr marL="171450" indent="-171450">
              <a:buClr>
                <a:schemeClr val="accent1"/>
              </a:buClr>
              <a:buFont typeface="Arial" panose="020B0604020202020204" pitchFamily="34" charset="0"/>
              <a:buChar char="•"/>
              <a:defRPr/>
            </a:pPr>
            <a:r>
              <a:rPr lang="en-AU" sz="900" u="sng" dirty="0">
                <a:cs typeface="Arial" charset="0"/>
              </a:rPr>
              <a:t>Symbolic setting</a:t>
            </a:r>
          </a:p>
          <a:p>
            <a:pPr eaLnBrk="1" hangingPunct="1">
              <a:buClr>
                <a:schemeClr val="accent1"/>
              </a:buClr>
              <a:defRPr/>
            </a:pPr>
            <a:r>
              <a:rPr lang="en-AU" sz="900" dirty="0">
                <a:cs typeface="Arial" charset="0"/>
              </a:rPr>
              <a:t>What the setting implies about the character’s emotions or situation</a:t>
            </a:r>
          </a:p>
        </p:txBody>
      </p:sp>
      <p:sp>
        <p:nvSpPr>
          <p:cNvPr id="12" name="Title 1"/>
          <p:cNvSpPr txBox="1">
            <a:spLocks/>
          </p:cNvSpPr>
          <p:nvPr/>
        </p:nvSpPr>
        <p:spPr>
          <a:xfrm>
            <a:off x="7839554" y="-76200"/>
            <a:ext cx="4057932" cy="1052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AU" sz="3200" dirty="0" smtClean="0"/>
              <a:t>NON-FICTION TEXTS</a:t>
            </a:r>
            <a:endParaRPr lang="en-AU" sz="3200" dirty="0"/>
          </a:p>
        </p:txBody>
      </p:sp>
      <p:sp>
        <p:nvSpPr>
          <p:cNvPr id="13" name="Content Placeholder 2"/>
          <p:cNvSpPr txBox="1">
            <a:spLocks/>
          </p:cNvSpPr>
          <p:nvPr/>
        </p:nvSpPr>
        <p:spPr>
          <a:xfrm>
            <a:off x="7463119" y="804787"/>
            <a:ext cx="4434368" cy="1657992"/>
          </a:xfrm>
          <a:prstGeom prst="rect">
            <a:avLst/>
          </a:prstGeom>
          <a:ln w="28575">
            <a:solidFill>
              <a:schemeClr val="accent1">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0" algn="ctr">
              <a:buFont typeface="Arial" panose="020B0604020202020204" pitchFamily="34" charset="0"/>
              <a:buNone/>
              <a:defRPr/>
            </a:pPr>
            <a:r>
              <a:rPr lang="en-AU" altLang="en-US" sz="900" b="1" dirty="0" smtClean="0">
                <a:solidFill>
                  <a:schemeClr val="accent1">
                    <a:lumMod val="75000"/>
                  </a:schemeClr>
                </a:solidFill>
              </a:rPr>
              <a:t>NON-FICTION CONVENTIONS</a:t>
            </a:r>
          </a:p>
          <a:p>
            <a:pPr marL="114300" indent="0" algn="ctr">
              <a:buFont typeface="Arial" panose="020B0604020202020204" pitchFamily="34" charset="0"/>
              <a:buNone/>
              <a:defRPr/>
            </a:pPr>
            <a:r>
              <a:rPr lang="en-AU" altLang="en-US" sz="900" dirty="0" smtClean="0">
                <a:solidFill>
                  <a:schemeClr val="accent1">
                    <a:lumMod val="75000"/>
                  </a:schemeClr>
                </a:solidFill>
              </a:rPr>
              <a:t>Non-Fiction Conventions are designed to shape meaning and reader understanding</a:t>
            </a:r>
          </a:p>
          <a:p>
            <a:pPr>
              <a:buClr>
                <a:schemeClr val="accent1">
                  <a:lumMod val="75000"/>
                </a:schemeClr>
              </a:buClr>
              <a:defRPr/>
            </a:pPr>
            <a:r>
              <a:rPr lang="en-AU" altLang="en-US" sz="900" u="sng" dirty="0" smtClean="0"/>
              <a:t>Genre</a:t>
            </a:r>
            <a:r>
              <a:rPr lang="en-AU" altLang="en-US" sz="900" dirty="0" smtClean="0"/>
              <a:t> – expository, persuasive, descriptive, narrative</a:t>
            </a:r>
          </a:p>
          <a:p>
            <a:pPr>
              <a:buClr>
                <a:schemeClr val="accent1">
                  <a:lumMod val="75000"/>
                </a:schemeClr>
              </a:buClr>
              <a:defRPr/>
            </a:pPr>
            <a:r>
              <a:rPr lang="en-AU" altLang="en-US" sz="900" u="sng" dirty="0" smtClean="0"/>
              <a:t>Style</a:t>
            </a:r>
            <a:r>
              <a:rPr lang="en-AU" altLang="en-US" sz="900" dirty="0" smtClean="0"/>
              <a:t> – the way the author uses words, which establishes mood, theme, images and meaning</a:t>
            </a:r>
          </a:p>
          <a:p>
            <a:pPr>
              <a:buClr>
                <a:schemeClr val="accent1">
                  <a:lumMod val="75000"/>
                </a:schemeClr>
              </a:buClr>
              <a:defRPr/>
            </a:pPr>
            <a:r>
              <a:rPr lang="en-AU" altLang="en-US" sz="900" u="sng" dirty="0" smtClean="0"/>
              <a:t>Point of view </a:t>
            </a:r>
            <a:r>
              <a:rPr lang="en-AU" altLang="en-US" sz="900" dirty="0" smtClean="0"/>
              <a:t>– the narrators position in the description and creation of the text</a:t>
            </a:r>
          </a:p>
          <a:p>
            <a:pPr>
              <a:buClr>
                <a:schemeClr val="accent1">
                  <a:lumMod val="75000"/>
                </a:schemeClr>
              </a:buClr>
              <a:defRPr/>
            </a:pPr>
            <a:r>
              <a:rPr lang="en-AU" altLang="en-US" sz="900" u="sng" dirty="0" smtClean="0"/>
              <a:t>Structure</a:t>
            </a:r>
            <a:r>
              <a:rPr lang="en-AU" altLang="en-US" sz="900" dirty="0" smtClean="0"/>
              <a:t> – the way the author organises information in the text</a:t>
            </a:r>
          </a:p>
        </p:txBody>
      </p:sp>
      <p:sp>
        <p:nvSpPr>
          <p:cNvPr id="14" name="TextBox 13"/>
          <p:cNvSpPr txBox="1"/>
          <p:nvPr/>
        </p:nvSpPr>
        <p:spPr>
          <a:xfrm>
            <a:off x="7251154" y="2462779"/>
            <a:ext cx="2957425" cy="2169825"/>
          </a:xfrm>
          <a:prstGeom prst="rect">
            <a:avLst/>
          </a:prstGeom>
          <a:noFill/>
          <a:ln w="28575">
            <a:noFill/>
          </a:ln>
        </p:spPr>
        <p:txBody>
          <a:bodyPr wrap="square">
            <a:spAutoFit/>
          </a:bodyPr>
          <a:lstStyle/>
          <a:p>
            <a:pPr algn="ctr" eaLnBrk="1" hangingPunct="1">
              <a:defRPr/>
            </a:pPr>
            <a:r>
              <a:rPr lang="en-AU" sz="900" b="1" dirty="0">
                <a:solidFill>
                  <a:schemeClr val="accent1">
                    <a:lumMod val="75000"/>
                  </a:schemeClr>
                </a:solidFill>
                <a:cs typeface="Arial" charset="0"/>
              </a:rPr>
              <a:t>STRUCTURE</a:t>
            </a:r>
          </a:p>
          <a:p>
            <a:pPr marL="285750" indent="-285750">
              <a:buClr>
                <a:schemeClr val="accent1">
                  <a:lumMod val="75000"/>
                </a:schemeClr>
              </a:buClr>
              <a:buFont typeface="Arial" panose="020B0604020202020204" pitchFamily="34" charset="0"/>
              <a:buChar char="•"/>
              <a:defRPr/>
            </a:pPr>
            <a:r>
              <a:rPr lang="en-AU" sz="900" u="sng" dirty="0">
                <a:cs typeface="Arial" charset="0"/>
              </a:rPr>
              <a:t>Problem / Solution</a:t>
            </a:r>
          </a:p>
          <a:p>
            <a:pPr eaLnBrk="1" hangingPunct="1">
              <a:buClr>
                <a:schemeClr val="accent1">
                  <a:lumMod val="75000"/>
                </a:schemeClr>
              </a:buClr>
              <a:defRPr/>
            </a:pPr>
            <a:r>
              <a:rPr lang="en-AU" sz="900" dirty="0">
                <a:cs typeface="Arial" charset="0"/>
              </a:rPr>
              <a:t>The writer introduces an issue and then suggests possible resolutions</a:t>
            </a:r>
          </a:p>
          <a:p>
            <a:pPr marL="285750" indent="-285750">
              <a:buClr>
                <a:schemeClr val="accent1">
                  <a:lumMod val="75000"/>
                </a:schemeClr>
              </a:buClr>
              <a:buFont typeface="Arial" panose="020B0604020202020204" pitchFamily="34" charset="0"/>
              <a:buChar char="•"/>
              <a:defRPr/>
            </a:pPr>
            <a:r>
              <a:rPr lang="en-AU" sz="900" u="sng" dirty="0">
                <a:cs typeface="Arial" charset="0"/>
              </a:rPr>
              <a:t>Cause / Effect</a:t>
            </a:r>
          </a:p>
          <a:p>
            <a:pPr eaLnBrk="1" hangingPunct="1">
              <a:buClr>
                <a:schemeClr val="accent1">
                  <a:lumMod val="75000"/>
                </a:schemeClr>
              </a:buClr>
              <a:defRPr/>
            </a:pPr>
            <a:r>
              <a:rPr lang="en-AU" sz="900" dirty="0">
                <a:cs typeface="Arial" charset="0"/>
              </a:rPr>
              <a:t>The writer talks about something (an event, person, </a:t>
            </a:r>
            <a:r>
              <a:rPr lang="en-AU" sz="900" dirty="0" err="1">
                <a:cs typeface="Arial" charset="0"/>
              </a:rPr>
              <a:t>etc</a:t>
            </a:r>
            <a:r>
              <a:rPr lang="en-AU" sz="900" dirty="0">
                <a:cs typeface="Arial" charset="0"/>
              </a:rPr>
              <a:t>) that has had an effect on something else</a:t>
            </a:r>
          </a:p>
          <a:p>
            <a:pPr marL="285750" indent="-285750">
              <a:buClr>
                <a:schemeClr val="accent1">
                  <a:lumMod val="75000"/>
                </a:schemeClr>
              </a:buClr>
              <a:buFont typeface="Arial" panose="020B0604020202020204" pitchFamily="34" charset="0"/>
              <a:buChar char="•"/>
              <a:defRPr/>
            </a:pPr>
            <a:r>
              <a:rPr lang="en-AU" sz="900" u="sng" dirty="0">
                <a:cs typeface="Arial" charset="0"/>
              </a:rPr>
              <a:t>Compare / Contrast</a:t>
            </a:r>
          </a:p>
          <a:p>
            <a:pPr eaLnBrk="1" hangingPunct="1">
              <a:buClr>
                <a:schemeClr val="accent1">
                  <a:lumMod val="75000"/>
                </a:schemeClr>
              </a:buClr>
              <a:defRPr/>
            </a:pPr>
            <a:r>
              <a:rPr lang="en-AU" sz="900" dirty="0">
                <a:cs typeface="Arial" charset="0"/>
              </a:rPr>
              <a:t>The writer introduces two things and discusses how they are similar and how they are different</a:t>
            </a:r>
          </a:p>
          <a:p>
            <a:pPr marL="285750" indent="-285750">
              <a:buClr>
                <a:schemeClr val="accent1">
                  <a:lumMod val="75000"/>
                </a:schemeClr>
              </a:buClr>
              <a:buFont typeface="Arial" panose="020B0604020202020204" pitchFamily="34" charset="0"/>
              <a:buChar char="•"/>
              <a:defRPr/>
            </a:pPr>
            <a:r>
              <a:rPr lang="en-AU" sz="900" u="sng" dirty="0">
                <a:cs typeface="Arial" charset="0"/>
              </a:rPr>
              <a:t>Description / List</a:t>
            </a:r>
          </a:p>
          <a:p>
            <a:pPr eaLnBrk="1" hangingPunct="1">
              <a:buClr>
                <a:schemeClr val="accent1">
                  <a:lumMod val="75000"/>
                </a:schemeClr>
              </a:buClr>
              <a:defRPr/>
            </a:pPr>
            <a:r>
              <a:rPr lang="en-AU" sz="900" dirty="0">
                <a:cs typeface="Arial" charset="0"/>
              </a:rPr>
              <a:t>The writer presents the reader with a lot of information and facts about a certain topic</a:t>
            </a:r>
          </a:p>
          <a:p>
            <a:pPr marL="285750" indent="-285750">
              <a:buClr>
                <a:schemeClr val="accent1">
                  <a:lumMod val="75000"/>
                </a:schemeClr>
              </a:buClr>
              <a:buFont typeface="Arial" panose="020B0604020202020204" pitchFamily="34" charset="0"/>
              <a:buChar char="•"/>
              <a:defRPr/>
            </a:pPr>
            <a:r>
              <a:rPr lang="en-AU" sz="900" u="sng" dirty="0">
                <a:cs typeface="Arial" charset="0"/>
              </a:rPr>
              <a:t>Time Order / Sequence</a:t>
            </a:r>
          </a:p>
          <a:p>
            <a:pPr eaLnBrk="1" hangingPunct="1">
              <a:buClr>
                <a:schemeClr val="accent1">
                  <a:lumMod val="75000"/>
                </a:schemeClr>
              </a:buClr>
              <a:defRPr/>
            </a:pPr>
            <a:r>
              <a:rPr lang="en-AU" sz="900" dirty="0">
                <a:cs typeface="Arial" charset="0"/>
              </a:rPr>
              <a:t>The text is written in a chronological or timeline order </a:t>
            </a:r>
          </a:p>
        </p:txBody>
      </p:sp>
      <p:sp>
        <p:nvSpPr>
          <p:cNvPr id="15" name="TextBox 14"/>
          <p:cNvSpPr txBox="1"/>
          <p:nvPr/>
        </p:nvSpPr>
        <p:spPr>
          <a:xfrm>
            <a:off x="10145108" y="2534189"/>
            <a:ext cx="1964344" cy="2585323"/>
          </a:xfrm>
          <a:prstGeom prst="rect">
            <a:avLst/>
          </a:prstGeom>
          <a:noFill/>
          <a:ln w="28575">
            <a:noFill/>
          </a:ln>
        </p:spPr>
        <p:txBody>
          <a:bodyPr wrap="square">
            <a:spAutoFit/>
          </a:bodyPr>
          <a:lstStyle/>
          <a:p>
            <a:pPr algn="ctr" eaLnBrk="1" hangingPunct="1">
              <a:buClr>
                <a:schemeClr val="accent1"/>
              </a:buClr>
              <a:defRPr/>
            </a:pPr>
            <a:r>
              <a:rPr lang="en-AU" sz="900" b="1" dirty="0">
                <a:solidFill>
                  <a:schemeClr val="accent1">
                    <a:lumMod val="75000"/>
                  </a:schemeClr>
                </a:solidFill>
                <a:cs typeface="Arial" charset="0"/>
              </a:rPr>
              <a:t>STYLE</a:t>
            </a:r>
          </a:p>
          <a:p>
            <a:pPr marL="342900" indent="-342900">
              <a:buClr>
                <a:schemeClr val="accent1"/>
              </a:buClr>
              <a:buFont typeface="Arial" panose="020B0604020202020204" pitchFamily="34" charset="0"/>
              <a:buChar char="•"/>
              <a:defRPr/>
            </a:pPr>
            <a:r>
              <a:rPr lang="en-AU" sz="900" u="sng" dirty="0">
                <a:cs typeface="Arial" charset="0"/>
              </a:rPr>
              <a:t>Writer’s Voice</a:t>
            </a:r>
            <a:endParaRPr lang="en-AU" sz="900" dirty="0">
              <a:cs typeface="Arial" charset="0"/>
            </a:endParaRPr>
          </a:p>
          <a:p>
            <a:pPr eaLnBrk="1" hangingPunct="1">
              <a:buClr>
                <a:schemeClr val="accent1"/>
              </a:buClr>
              <a:defRPr/>
            </a:pPr>
            <a:r>
              <a:rPr lang="en-AU" sz="900" dirty="0">
                <a:cs typeface="Arial" charset="0"/>
              </a:rPr>
              <a:t>Voice is the personality, thoughts and feelings of the writer revealed in the  words; their persona; their position or narrative distance</a:t>
            </a:r>
            <a:endParaRPr lang="en-AU" sz="900" dirty="0">
              <a:solidFill>
                <a:srgbClr val="C00000"/>
              </a:solidFill>
              <a:cs typeface="Arial" charset="0"/>
            </a:endParaRPr>
          </a:p>
          <a:p>
            <a:pPr marL="342900" indent="-342900">
              <a:buClr>
                <a:schemeClr val="accent1"/>
              </a:buClr>
              <a:buFont typeface="Arial" panose="020B0604020202020204" pitchFamily="34" charset="0"/>
              <a:buChar char="•"/>
              <a:defRPr/>
            </a:pPr>
            <a:r>
              <a:rPr lang="en-AU" sz="900" u="sng" dirty="0">
                <a:cs typeface="Arial" charset="0"/>
              </a:rPr>
              <a:t>Diction</a:t>
            </a:r>
          </a:p>
          <a:p>
            <a:pPr eaLnBrk="1" hangingPunct="1">
              <a:buClr>
                <a:schemeClr val="accent1"/>
              </a:buClr>
              <a:defRPr/>
            </a:pPr>
            <a:r>
              <a:rPr lang="en-AU" sz="900" dirty="0">
                <a:cs typeface="Arial" charset="0"/>
              </a:rPr>
              <a:t>The writer’s word choice</a:t>
            </a:r>
          </a:p>
          <a:p>
            <a:pPr marL="342900" indent="-342900">
              <a:buClr>
                <a:schemeClr val="accent1"/>
              </a:buClr>
              <a:buFont typeface="Arial" panose="020B0604020202020204" pitchFamily="34" charset="0"/>
              <a:buChar char="•"/>
              <a:defRPr/>
            </a:pPr>
            <a:r>
              <a:rPr lang="en-AU" sz="900" u="sng" dirty="0">
                <a:cs typeface="Arial" charset="0"/>
              </a:rPr>
              <a:t>Syntax</a:t>
            </a:r>
          </a:p>
          <a:p>
            <a:pPr eaLnBrk="1" hangingPunct="1">
              <a:buClr>
                <a:schemeClr val="accent1"/>
              </a:buClr>
              <a:defRPr/>
            </a:pPr>
            <a:r>
              <a:rPr lang="en-AU" sz="900" dirty="0">
                <a:cs typeface="Arial" charset="0"/>
              </a:rPr>
              <a:t>The length, type, and arrangement of sentences</a:t>
            </a:r>
          </a:p>
          <a:p>
            <a:pPr marL="342900" indent="-342900">
              <a:buClr>
                <a:schemeClr val="accent1"/>
              </a:buClr>
              <a:buFont typeface="Arial" panose="020B0604020202020204" pitchFamily="34" charset="0"/>
              <a:buChar char="•"/>
              <a:defRPr/>
            </a:pPr>
            <a:r>
              <a:rPr lang="en-AU" sz="900" u="sng" dirty="0">
                <a:cs typeface="Arial" charset="0"/>
              </a:rPr>
              <a:t>Figurative Language</a:t>
            </a:r>
          </a:p>
          <a:p>
            <a:pPr eaLnBrk="1" hangingPunct="1">
              <a:buClr>
                <a:schemeClr val="accent1"/>
              </a:buClr>
              <a:defRPr/>
            </a:pPr>
            <a:r>
              <a:rPr lang="en-AU" sz="900" dirty="0">
                <a:cs typeface="Arial" charset="0"/>
              </a:rPr>
              <a:t>Words, phrases or expressions that have different meanings compared to their literal interpretations</a:t>
            </a:r>
          </a:p>
          <a:p>
            <a:pPr marL="342900" indent="-342900">
              <a:buClr>
                <a:schemeClr val="accent1"/>
              </a:buClr>
              <a:buFont typeface="Arial" panose="020B0604020202020204" pitchFamily="34" charset="0"/>
              <a:buChar char="•"/>
              <a:defRPr/>
            </a:pPr>
            <a:r>
              <a:rPr lang="en-AU" sz="900" u="sng" dirty="0">
                <a:cs typeface="Arial" charset="0"/>
              </a:rPr>
              <a:t>Tone</a:t>
            </a:r>
          </a:p>
          <a:p>
            <a:pPr eaLnBrk="1" hangingPunct="1">
              <a:buClr>
                <a:srgbClr val="C00000"/>
              </a:buClr>
              <a:defRPr/>
            </a:pPr>
            <a:r>
              <a:rPr lang="en-AU" sz="900" dirty="0">
                <a:cs typeface="Arial" charset="0"/>
              </a:rPr>
              <a:t>The attitude of the writer towards the topic of the text</a:t>
            </a:r>
          </a:p>
        </p:txBody>
      </p:sp>
      <p:sp>
        <p:nvSpPr>
          <p:cNvPr id="16" name="TextBox 15"/>
          <p:cNvSpPr txBox="1"/>
          <p:nvPr/>
        </p:nvSpPr>
        <p:spPr>
          <a:xfrm>
            <a:off x="10145108" y="5186989"/>
            <a:ext cx="2044396" cy="1615827"/>
          </a:xfrm>
          <a:prstGeom prst="rect">
            <a:avLst/>
          </a:prstGeom>
          <a:noFill/>
          <a:ln w="28575">
            <a:noFill/>
          </a:ln>
        </p:spPr>
        <p:txBody>
          <a:bodyPr wrap="square">
            <a:spAutoFit/>
          </a:bodyPr>
          <a:lstStyle/>
          <a:p>
            <a:pPr algn="ctr" eaLnBrk="1" hangingPunct="1">
              <a:defRPr/>
            </a:pPr>
            <a:r>
              <a:rPr lang="en-AU" sz="900" b="1" dirty="0">
                <a:solidFill>
                  <a:schemeClr val="accent1">
                    <a:lumMod val="75000"/>
                  </a:schemeClr>
                </a:solidFill>
                <a:cs typeface="Arial" charset="0"/>
              </a:rPr>
              <a:t>POINT OF VIEW</a:t>
            </a:r>
          </a:p>
          <a:p>
            <a:pPr marL="285750" indent="-285750">
              <a:buClr>
                <a:schemeClr val="accent1"/>
              </a:buClr>
              <a:buFont typeface="Arial" panose="020B0604020202020204" pitchFamily="34" charset="0"/>
              <a:buChar char="•"/>
              <a:defRPr/>
            </a:pPr>
            <a:r>
              <a:rPr lang="en-AU" sz="900" u="sng" dirty="0">
                <a:cs typeface="Arial" charset="0"/>
              </a:rPr>
              <a:t>Third Person Omniscient</a:t>
            </a:r>
          </a:p>
          <a:p>
            <a:pPr eaLnBrk="1" hangingPunct="1">
              <a:buClr>
                <a:schemeClr val="accent1"/>
              </a:buClr>
              <a:defRPr/>
            </a:pPr>
            <a:r>
              <a:rPr lang="en-AU" sz="900" dirty="0">
                <a:cs typeface="Arial" charset="0"/>
              </a:rPr>
              <a:t>Uses “them”, “they”; voice of </a:t>
            </a:r>
            <a:r>
              <a:rPr lang="en-AU" sz="900" dirty="0" smtClean="0">
                <a:cs typeface="Arial" charset="0"/>
              </a:rPr>
              <a:t>the professional</a:t>
            </a:r>
            <a:r>
              <a:rPr lang="en-AU" sz="900" dirty="0">
                <a:cs typeface="Arial" charset="0"/>
              </a:rPr>
              <a:t>; knows everything</a:t>
            </a:r>
            <a:endParaRPr lang="en-AU" sz="900" u="sng" dirty="0">
              <a:cs typeface="Arial" charset="0"/>
            </a:endParaRPr>
          </a:p>
          <a:p>
            <a:pPr marL="285750" indent="-285750">
              <a:buClr>
                <a:schemeClr val="accent1"/>
              </a:buClr>
              <a:buFont typeface="Arial" panose="020B0604020202020204" pitchFamily="34" charset="0"/>
              <a:buChar char="•"/>
              <a:defRPr/>
            </a:pPr>
            <a:r>
              <a:rPr lang="en-AU" sz="900" u="sng" dirty="0">
                <a:cs typeface="Arial" charset="0"/>
              </a:rPr>
              <a:t>First Person Omniscient</a:t>
            </a:r>
          </a:p>
          <a:p>
            <a:pPr eaLnBrk="1" hangingPunct="1">
              <a:buClr>
                <a:schemeClr val="accent1"/>
              </a:buClr>
              <a:defRPr/>
            </a:pPr>
            <a:r>
              <a:rPr lang="en-AU" sz="900" dirty="0">
                <a:cs typeface="Arial" charset="0"/>
              </a:rPr>
              <a:t>Uses “I”; knows everything; makes readers trust narrator</a:t>
            </a:r>
          </a:p>
          <a:p>
            <a:pPr marL="285750" indent="-285750">
              <a:buClr>
                <a:schemeClr val="accent1"/>
              </a:buClr>
              <a:buFont typeface="Arial" panose="020B0604020202020204" pitchFamily="34" charset="0"/>
              <a:buChar char="•"/>
              <a:defRPr/>
            </a:pPr>
            <a:r>
              <a:rPr lang="en-AU" sz="900" u="sng" dirty="0">
                <a:cs typeface="Arial" charset="0"/>
              </a:rPr>
              <a:t>First Person Plural</a:t>
            </a:r>
          </a:p>
          <a:p>
            <a:pPr eaLnBrk="1" hangingPunct="1">
              <a:buClr>
                <a:schemeClr val="accent1"/>
              </a:buClr>
              <a:defRPr/>
            </a:pPr>
            <a:r>
              <a:rPr lang="en-AU" sz="900" dirty="0">
                <a:cs typeface="Arial" charset="0"/>
              </a:rPr>
              <a:t>Uses “we”; is inclusive</a:t>
            </a:r>
          </a:p>
          <a:p>
            <a:pPr marL="285750" indent="-285750">
              <a:buClr>
                <a:schemeClr val="accent1"/>
              </a:buClr>
              <a:buFont typeface="Arial" panose="020B0604020202020204" pitchFamily="34" charset="0"/>
              <a:buChar char="•"/>
              <a:defRPr/>
            </a:pPr>
            <a:r>
              <a:rPr lang="en-AU" sz="900" u="sng" dirty="0">
                <a:cs typeface="Arial" charset="0"/>
              </a:rPr>
              <a:t>Second Person Singular</a:t>
            </a:r>
          </a:p>
          <a:p>
            <a:pPr eaLnBrk="1" hangingPunct="1">
              <a:buClr>
                <a:srgbClr val="C00000"/>
              </a:buClr>
              <a:defRPr/>
            </a:pPr>
            <a:r>
              <a:rPr lang="en-AU" sz="900" dirty="0">
                <a:cs typeface="Arial" charset="0"/>
              </a:rPr>
              <a:t>Uses “you”; directly addresses audience</a:t>
            </a:r>
          </a:p>
        </p:txBody>
      </p:sp>
      <p:sp>
        <p:nvSpPr>
          <p:cNvPr id="17" name="TextBox 16"/>
          <p:cNvSpPr txBox="1"/>
          <p:nvPr/>
        </p:nvSpPr>
        <p:spPr>
          <a:xfrm>
            <a:off x="7251154" y="4642130"/>
            <a:ext cx="2731734" cy="2031325"/>
          </a:xfrm>
          <a:prstGeom prst="rect">
            <a:avLst/>
          </a:prstGeom>
          <a:noFill/>
          <a:ln w="28575">
            <a:noFill/>
          </a:ln>
        </p:spPr>
        <p:txBody>
          <a:bodyPr wrap="square">
            <a:spAutoFit/>
          </a:bodyPr>
          <a:lstStyle/>
          <a:p>
            <a:pPr algn="ctr" eaLnBrk="1" hangingPunct="1">
              <a:defRPr/>
            </a:pPr>
            <a:r>
              <a:rPr lang="en-AU" sz="900" b="1" dirty="0">
                <a:solidFill>
                  <a:schemeClr val="accent1">
                    <a:lumMod val="75000"/>
                  </a:schemeClr>
                </a:solidFill>
                <a:cs typeface="Arial" charset="0"/>
              </a:rPr>
              <a:t>GENRE</a:t>
            </a:r>
          </a:p>
          <a:p>
            <a:pPr marL="285750" indent="-285750">
              <a:buClr>
                <a:schemeClr val="accent1"/>
              </a:buClr>
              <a:buFont typeface="Arial" panose="020B0604020202020204" pitchFamily="34" charset="0"/>
              <a:buChar char="•"/>
              <a:defRPr/>
            </a:pPr>
            <a:r>
              <a:rPr lang="en-AU" sz="900" u="sng" dirty="0">
                <a:cs typeface="Arial" charset="0"/>
              </a:rPr>
              <a:t>Narrative Writing</a:t>
            </a:r>
          </a:p>
          <a:p>
            <a:pPr eaLnBrk="1" hangingPunct="1">
              <a:buClr>
                <a:schemeClr val="accent1"/>
              </a:buClr>
              <a:defRPr/>
            </a:pPr>
            <a:r>
              <a:rPr lang="en-AU" sz="900" dirty="0">
                <a:cs typeface="Arial" charset="0"/>
              </a:rPr>
              <a:t>A true story about a person, place or event; can be written in third of first person</a:t>
            </a:r>
          </a:p>
          <a:p>
            <a:pPr marL="285750" indent="-285750">
              <a:buClr>
                <a:schemeClr val="accent1"/>
              </a:buClr>
              <a:buFont typeface="Arial" panose="020B0604020202020204" pitchFamily="34" charset="0"/>
              <a:buChar char="•"/>
              <a:defRPr/>
            </a:pPr>
            <a:r>
              <a:rPr lang="en-AU" sz="900" u="sng" dirty="0">
                <a:cs typeface="Arial" charset="0"/>
              </a:rPr>
              <a:t>Expository Writing</a:t>
            </a:r>
          </a:p>
          <a:p>
            <a:pPr eaLnBrk="1" hangingPunct="1">
              <a:buClr>
                <a:schemeClr val="accent1"/>
              </a:buClr>
              <a:defRPr/>
            </a:pPr>
            <a:r>
              <a:rPr lang="en-AU" sz="900" dirty="0">
                <a:cs typeface="Arial" charset="0"/>
              </a:rPr>
              <a:t>A text with the purpose of informing or explaining</a:t>
            </a:r>
          </a:p>
          <a:p>
            <a:pPr marL="285750" indent="-285750">
              <a:buClr>
                <a:schemeClr val="accent1"/>
              </a:buClr>
              <a:buFont typeface="Arial" panose="020B0604020202020204" pitchFamily="34" charset="0"/>
              <a:buChar char="•"/>
              <a:defRPr/>
            </a:pPr>
            <a:r>
              <a:rPr lang="en-AU" sz="900" u="sng" dirty="0">
                <a:cs typeface="Arial" charset="0"/>
              </a:rPr>
              <a:t>Persuasive Writing </a:t>
            </a:r>
          </a:p>
          <a:p>
            <a:pPr eaLnBrk="1" hangingPunct="1">
              <a:buClr>
                <a:schemeClr val="accent1"/>
              </a:buClr>
              <a:defRPr/>
            </a:pPr>
            <a:r>
              <a:rPr lang="en-AU" sz="900" dirty="0">
                <a:cs typeface="Arial" charset="0"/>
              </a:rPr>
              <a:t>A text that is written from the point of view of the author, who argues for or against a topic; uses facts and information to influence readers’ opinions</a:t>
            </a:r>
          </a:p>
          <a:p>
            <a:pPr marL="285750" indent="-285750">
              <a:buClr>
                <a:schemeClr val="accent1"/>
              </a:buClr>
              <a:buFont typeface="Arial" panose="020B0604020202020204" pitchFamily="34" charset="0"/>
              <a:buChar char="•"/>
              <a:defRPr/>
            </a:pPr>
            <a:r>
              <a:rPr lang="en-AU" sz="900" u="sng" dirty="0">
                <a:cs typeface="Arial" charset="0"/>
              </a:rPr>
              <a:t>Descriptive Writing</a:t>
            </a:r>
          </a:p>
          <a:p>
            <a:pPr eaLnBrk="1" hangingPunct="1">
              <a:buClr>
                <a:srgbClr val="C00000"/>
              </a:buClr>
              <a:defRPr/>
            </a:pPr>
            <a:r>
              <a:rPr lang="en-AU" sz="900" dirty="0">
                <a:cs typeface="Arial" charset="0"/>
              </a:rPr>
              <a:t>Uses figurative language and sensory language to create an image for the reader of what the author is describing</a:t>
            </a:r>
          </a:p>
        </p:txBody>
      </p:sp>
      <p:cxnSp>
        <p:nvCxnSpPr>
          <p:cNvPr id="4" name="Straight Connector 3"/>
          <p:cNvCxnSpPr/>
          <p:nvPr/>
        </p:nvCxnSpPr>
        <p:spPr>
          <a:xfrm>
            <a:off x="6783185" y="0"/>
            <a:ext cx="41564"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8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153" y="12879"/>
            <a:ext cx="5268633" cy="766763"/>
          </a:xfrm>
        </p:spPr>
        <p:txBody>
          <a:bodyPr>
            <a:normAutofit fontScale="90000"/>
          </a:bodyPr>
          <a:lstStyle/>
          <a:p>
            <a:pPr>
              <a:defRPr/>
            </a:pPr>
            <a:r>
              <a:rPr lang="en-AU" sz="4000" dirty="0" smtClean="0"/>
              <a:t>FILMS AND VISUAL TEXTS</a:t>
            </a:r>
            <a:endParaRPr lang="en-AU" sz="4000" dirty="0"/>
          </a:p>
        </p:txBody>
      </p:sp>
      <p:sp>
        <p:nvSpPr>
          <p:cNvPr id="13315" name="Content Placeholder 2"/>
          <p:cNvSpPr>
            <a:spLocks noGrp="1"/>
          </p:cNvSpPr>
          <p:nvPr>
            <p:ph idx="1"/>
          </p:nvPr>
        </p:nvSpPr>
        <p:spPr>
          <a:xfrm>
            <a:off x="337110" y="640136"/>
            <a:ext cx="2675031" cy="2022381"/>
          </a:xfrm>
          <a:ln w="28575">
            <a:solidFill>
              <a:schemeClr val="accent1">
                <a:lumMod val="75000"/>
              </a:schemeClr>
            </a:solidFill>
          </a:ln>
        </p:spPr>
        <p:txBody>
          <a:bodyPr>
            <a:normAutofit/>
          </a:bodyPr>
          <a:lstStyle/>
          <a:p>
            <a:pPr marL="114300" indent="0" algn="ctr">
              <a:buNone/>
              <a:defRPr/>
            </a:pPr>
            <a:r>
              <a:rPr lang="en-AU" altLang="en-US" sz="1000" b="1" dirty="0">
                <a:solidFill>
                  <a:schemeClr val="accent1">
                    <a:lumMod val="75000"/>
                  </a:schemeClr>
                </a:solidFill>
              </a:rPr>
              <a:t>VISUAL CODES</a:t>
            </a:r>
          </a:p>
          <a:p>
            <a:pPr marL="114300" indent="0" algn="ctr">
              <a:buNone/>
              <a:defRPr/>
            </a:pPr>
            <a:r>
              <a:rPr lang="en-AU" altLang="en-US" sz="1000" dirty="0">
                <a:solidFill>
                  <a:schemeClr val="accent1">
                    <a:lumMod val="75000"/>
                  </a:schemeClr>
                </a:solidFill>
              </a:rPr>
              <a:t>Visual Codes are used when analysing images or films – they deliver a deeper meaning </a:t>
            </a:r>
          </a:p>
          <a:p>
            <a:pPr eaLnBrk="1" hangingPunct="1">
              <a:defRPr/>
            </a:pPr>
            <a:r>
              <a:rPr lang="en-AU" altLang="en-US" sz="1000" u="sng" dirty="0"/>
              <a:t>Symbolic</a:t>
            </a:r>
            <a:r>
              <a:rPr lang="en-AU" altLang="en-US" sz="1000" dirty="0"/>
              <a:t> – an object that has additional significance</a:t>
            </a:r>
          </a:p>
          <a:p>
            <a:pPr eaLnBrk="1" hangingPunct="1">
              <a:defRPr/>
            </a:pPr>
            <a:r>
              <a:rPr lang="en-AU" altLang="en-US" sz="1000" u="sng" dirty="0"/>
              <a:t>Written</a:t>
            </a:r>
            <a:r>
              <a:rPr lang="en-AU" altLang="en-US" sz="1000" dirty="0"/>
              <a:t> – the written text of an image</a:t>
            </a:r>
          </a:p>
          <a:p>
            <a:pPr eaLnBrk="1" hangingPunct="1">
              <a:defRPr/>
            </a:pPr>
            <a:r>
              <a:rPr lang="en-AU" altLang="en-US" sz="1000" u="sng" dirty="0"/>
              <a:t>Audio</a:t>
            </a:r>
            <a:r>
              <a:rPr lang="en-AU" altLang="en-US" sz="1000" dirty="0"/>
              <a:t> – anything that can be heard</a:t>
            </a:r>
          </a:p>
          <a:p>
            <a:pPr eaLnBrk="1" hangingPunct="1">
              <a:defRPr/>
            </a:pPr>
            <a:r>
              <a:rPr lang="en-AU" altLang="en-US" sz="1000" u="sng" dirty="0"/>
              <a:t>Technical</a:t>
            </a:r>
            <a:r>
              <a:rPr lang="en-AU" altLang="en-US" sz="1000" dirty="0"/>
              <a:t> – the way in which equipment and technology is used</a:t>
            </a:r>
          </a:p>
          <a:p>
            <a:pPr marL="114300" indent="0" algn="ctr">
              <a:buNone/>
              <a:defRPr/>
            </a:pPr>
            <a:endParaRPr lang="en-AU" altLang="en-US" sz="1100" dirty="0">
              <a:solidFill>
                <a:schemeClr val="accent1"/>
              </a:solidFill>
            </a:endParaRPr>
          </a:p>
          <a:p>
            <a:pPr marL="114300" indent="0">
              <a:buNone/>
              <a:defRPr/>
            </a:pPr>
            <a:endParaRPr lang="en-AU" altLang="en-US" sz="1100" b="1" dirty="0">
              <a:solidFill>
                <a:schemeClr val="accent1"/>
              </a:solidFill>
            </a:endParaRPr>
          </a:p>
        </p:txBody>
      </p:sp>
      <p:sp>
        <p:nvSpPr>
          <p:cNvPr id="4" name="TextBox 3"/>
          <p:cNvSpPr txBox="1"/>
          <p:nvPr/>
        </p:nvSpPr>
        <p:spPr>
          <a:xfrm>
            <a:off x="3953202" y="640136"/>
            <a:ext cx="8238798" cy="4093428"/>
          </a:xfrm>
          <a:prstGeom prst="rect">
            <a:avLst/>
          </a:prstGeom>
          <a:noFill/>
          <a:ln w="28575">
            <a:noFill/>
          </a:ln>
        </p:spPr>
        <p:txBody>
          <a:bodyPr wrap="square">
            <a:spAutoFit/>
          </a:bodyPr>
          <a:lstStyle/>
          <a:p>
            <a:pPr algn="ctr" eaLnBrk="1" hangingPunct="1">
              <a:buClr>
                <a:schemeClr val="accent1"/>
              </a:buClr>
              <a:defRPr/>
            </a:pPr>
            <a:r>
              <a:rPr lang="en-AU" sz="1000" b="1" dirty="0">
                <a:solidFill>
                  <a:schemeClr val="accent1">
                    <a:lumMod val="75000"/>
                  </a:schemeClr>
                </a:solidFill>
                <a:cs typeface="Arial" charset="0"/>
              </a:rPr>
              <a:t>TECHNICAL</a:t>
            </a:r>
          </a:p>
          <a:p>
            <a:pPr marL="171450" indent="-171450">
              <a:buClr>
                <a:schemeClr val="accent1"/>
              </a:buClr>
              <a:buFont typeface="Arial" panose="020B0604020202020204" pitchFamily="34" charset="0"/>
              <a:buChar char="•"/>
              <a:defRPr/>
            </a:pPr>
            <a:r>
              <a:rPr lang="en-AU" sz="1000" u="sng" dirty="0">
                <a:cs typeface="Arial" charset="0"/>
              </a:rPr>
              <a:t>Camera Angle</a:t>
            </a:r>
          </a:p>
          <a:p>
            <a:pPr eaLnBrk="1" hangingPunct="1">
              <a:buClr>
                <a:schemeClr val="accent1"/>
              </a:buClr>
              <a:defRPr/>
            </a:pPr>
            <a:r>
              <a:rPr lang="en-AU" sz="1000" dirty="0">
                <a:cs typeface="Arial" charset="0"/>
              </a:rPr>
              <a:t>High angle – makes subject look vulnerable, insignificant, powerless, inferior, submissive, disempowered</a:t>
            </a:r>
          </a:p>
          <a:p>
            <a:pPr eaLnBrk="1" hangingPunct="1">
              <a:buClr>
                <a:schemeClr val="accent1"/>
              </a:buClr>
              <a:defRPr/>
            </a:pPr>
            <a:r>
              <a:rPr lang="en-AU" sz="1000" dirty="0">
                <a:cs typeface="Arial" charset="0"/>
              </a:rPr>
              <a:t>Low angle – makes subject look powerful, dominant, important, superior, impressive, increases status</a:t>
            </a:r>
          </a:p>
          <a:p>
            <a:pPr eaLnBrk="1" hangingPunct="1">
              <a:buClr>
                <a:schemeClr val="accent1"/>
              </a:buClr>
              <a:defRPr/>
            </a:pPr>
            <a:r>
              <a:rPr lang="en-AU" sz="1000" dirty="0">
                <a:cs typeface="Arial" charset="0"/>
              </a:rPr>
              <a:t>Eye level – promotes feelings of equality</a:t>
            </a:r>
          </a:p>
          <a:p>
            <a:pPr marL="171450" indent="-171450">
              <a:buClr>
                <a:schemeClr val="accent1"/>
              </a:buClr>
              <a:buFont typeface="Arial" panose="020B0604020202020204" pitchFamily="34" charset="0"/>
              <a:buChar char="•"/>
              <a:defRPr/>
            </a:pPr>
            <a:r>
              <a:rPr lang="en-AU" sz="1000" u="sng" dirty="0">
                <a:cs typeface="Arial" charset="0"/>
              </a:rPr>
              <a:t>Camera Shot</a:t>
            </a:r>
          </a:p>
          <a:p>
            <a:pPr eaLnBrk="1" hangingPunct="1">
              <a:buClr>
                <a:schemeClr val="accent1"/>
              </a:buClr>
              <a:defRPr/>
            </a:pPr>
            <a:r>
              <a:rPr lang="en-AU" sz="1000" dirty="0">
                <a:cs typeface="Arial" charset="0"/>
              </a:rPr>
              <a:t>Extreme close up – is an intimate distance; focuses on a particular feature or detail;    promotes feelings of intimacy, empathy, sympathy, compassion, or horror and disgust</a:t>
            </a:r>
          </a:p>
          <a:p>
            <a:pPr eaLnBrk="1" hangingPunct="1">
              <a:buClr>
                <a:schemeClr val="accent1"/>
              </a:buClr>
              <a:defRPr/>
            </a:pPr>
            <a:r>
              <a:rPr lang="en-AU" sz="1000" dirty="0">
                <a:cs typeface="Arial" charset="0"/>
              </a:rPr>
              <a:t>Close up – at a personal distance; close proximity; allows audience to notice facial expressions, gestures and body language</a:t>
            </a:r>
          </a:p>
          <a:p>
            <a:pPr eaLnBrk="1" hangingPunct="1">
              <a:buClr>
                <a:schemeClr val="accent1"/>
              </a:buClr>
              <a:defRPr/>
            </a:pPr>
            <a:r>
              <a:rPr lang="en-AU" sz="1000" dirty="0">
                <a:cs typeface="Arial" charset="0"/>
              </a:rPr>
              <a:t>Medium shot – social distance; not much in background; no feelings of intimacy or understanding; allows audience to make deductions about subject</a:t>
            </a:r>
          </a:p>
          <a:p>
            <a:pPr eaLnBrk="1" hangingPunct="1">
              <a:buClr>
                <a:schemeClr val="accent1"/>
              </a:buClr>
              <a:defRPr/>
            </a:pPr>
            <a:r>
              <a:rPr lang="en-AU" sz="1000" dirty="0">
                <a:cs typeface="Arial" charset="0"/>
              </a:rPr>
              <a:t>Long shot – public distance; includes background, establishing setting and the scene; audience become spectators rather that participants</a:t>
            </a:r>
          </a:p>
          <a:p>
            <a:pPr marL="171450" indent="-171450">
              <a:buClr>
                <a:schemeClr val="accent1"/>
              </a:buClr>
              <a:buFont typeface="Arial" panose="020B0604020202020204" pitchFamily="34" charset="0"/>
              <a:buChar char="•"/>
              <a:defRPr/>
            </a:pPr>
            <a:r>
              <a:rPr lang="en-AU" sz="1000" u="sng" dirty="0">
                <a:cs typeface="Arial" charset="0"/>
              </a:rPr>
              <a:t>Composition</a:t>
            </a:r>
          </a:p>
          <a:p>
            <a:pPr eaLnBrk="1" hangingPunct="1">
              <a:buClr>
                <a:schemeClr val="accent1"/>
              </a:buClr>
              <a:defRPr/>
            </a:pPr>
            <a:r>
              <a:rPr lang="en-AU" sz="1000" dirty="0">
                <a:cs typeface="Arial" charset="0"/>
              </a:rPr>
              <a:t>The arrangement and placement of elements. Objects in the foreground, large objects or central objects are generally more important or significant. Small objects or objects in the background are usually less important </a:t>
            </a:r>
          </a:p>
          <a:p>
            <a:pPr marL="171450" indent="-171450">
              <a:buClr>
                <a:schemeClr val="accent1"/>
              </a:buClr>
              <a:buFont typeface="Arial" panose="020B0604020202020204" pitchFamily="34" charset="0"/>
              <a:buChar char="•"/>
              <a:defRPr/>
            </a:pPr>
            <a:r>
              <a:rPr lang="en-AU" sz="1000" u="sng" dirty="0">
                <a:cs typeface="Arial" charset="0"/>
              </a:rPr>
              <a:t>Lighting</a:t>
            </a:r>
          </a:p>
          <a:p>
            <a:pPr eaLnBrk="1" hangingPunct="1">
              <a:buClr>
                <a:schemeClr val="accent1"/>
              </a:buClr>
              <a:defRPr/>
            </a:pPr>
            <a:r>
              <a:rPr lang="en-AU" sz="1000" dirty="0">
                <a:cs typeface="Arial" charset="0"/>
              </a:rPr>
              <a:t>Light highlights certain elements, making them appear more significant,  and drawing attention to them. Shadows create an atmosphere of danger or suspicion, and make elements appear less important. Lighting affects how the audience responds to characters</a:t>
            </a:r>
          </a:p>
          <a:p>
            <a:pPr marL="171450" indent="-171450">
              <a:buClr>
                <a:schemeClr val="accent1"/>
              </a:buClr>
              <a:buFont typeface="Arial" panose="020B0604020202020204" pitchFamily="34" charset="0"/>
              <a:buChar char="•"/>
              <a:defRPr/>
            </a:pPr>
            <a:r>
              <a:rPr lang="en-AU" sz="1000" u="sng" dirty="0">
                <a:cs typeface="Arial" charset="0"/>
              </a:rPr>
              <a:t>Rule of Thirds</a:t>
            </a:r>
          </a:p>
          <a:p>
            <a:pPr eaLnBrk="1" hangingPunct="1">
              <a:buClr>
                <a:schemeClr val="accent1"/>
              </a:buClr>
              <a:defRPr/>
            </a:pPr>
            <a:r>
              <a:rPr lang="en-AU" sz="1000" dirty="0">
                <a:cs typeface="Arial" charset="0"/>
              </a:rPr>
              <a:t>The rule of thirds splits an image in thirds horizontally and vertically, into nine equal parts. Important elements are placed on theses lines and their intersections as it creates tension and interest</a:t>
            </a:r>
          </a:p>
          <a:p>
            <a:pPr marL="171450" indent="-171450">
              <a:buClr>
                <a:schemeClr val="accent1"/>
              </a:buClr>
              <a:buFont typeface="Arial" panose="020B0604020202020204" pitchFamily="34" charset="0"/>
              <a:buChar char="•"/>
              <a:defRPr/>
            </a:pPr>
            <a:r>
              <a:rPr lang="en-AU" sz="1000" u="sng" dirty="0">
                <a:cs typeface="Arial" charset="0"/>
              </a:rPr>
              <a:t>Leading Lines</a:t>
            </a:r>
          </a:p>
          <a:p>
            <a:pPr eaLnBrk="1" hangingPunct="1">
              <a:buClr>
                <a:schemeClr val="accent1"/>
              </a:buClr>
              <a:defRPr/>
            </a:pPr>
            <a:r>
              <a:rPr lang="en-AU" sz="1000" dirty="0">
                <a:cs typeface="Arial" charset="0"/>
              </a:rPr>
              <a:t>Leading lines direct the viewer’s attention to the element of most importance</a:t>
            </a:r>
          </a:p>
          <a:p>
            <a:pPr marL="171450" indent="-171450">
              <a:buClr>
                <a:schemeClr val="accent1"/>
              </a:buClr>
              <a:buFont typeface="Arial" panose="020B0604020202020204" pitchFamily="34" charset="0"/>
              <a:buChar char="•"/>
              <a:defRPr/>
            </a:pPr>
            <a:r>
              <a:rPr lang="en-AU" sz="1000" u="sng" dirty="0">
                <a:cs typeface="Arial" charset="0"/>
              </a:rPr>
              <a:t>Transitions </a:t>
            </a:r>
          </a:p>
          <a:p>
            <a:pPr eaLnBrk="1" hangingPunct="1">
              <a:buClr>
                <a:schemeClr val="accent1"/>
              </a:buClr>
              <a:defRPr/>
            </a:pPr>
            <a:r>
              <a:rPr lang="en-AU" sz="1000" dirty="0">
                <a:cs typeface="Arial" charset="0"/>
              </a:rPr>
              <a:t>How shots change from one to another</a:t>
            </a:r>
          </a:p>
          <a:p>
            <a:pPr marL="171450" indent="-171450">
              <a:buClr>
                <a:schemeClr val="accent1"/>
              </a:buClr>
              <a:buFont typeface="Arial" panose="020B0604020202020204" pitchFamily="34" charset="0"/>
              <a:buChar char="•"/>
              <a:defRPr/>
            </a:pPr>
            <a:r>
              <a:rPr lang="en-AU" sz="1000" u="sng" dirty="0">
                <a:cs typeface="Arial" charset="0"/>
              </a:rPr>
              <a:t>Editing</a:t>
            </a:r>
          </a:p>
          <a:p>
            <a:pPr eaLnBrk="1" hangingPunct="1">
              <a:buClr>
                <a:schemeClr val="accent1"/>
              </a:buClr>
              <a:defRPr/>
            </a:pPr>
            <a:r>
              <a:rPr lang="en-AU" sz="1000" dirty="0">
                <a:cs typeface="Arial" charset="0"/>
              </a:rPr>
              <a:t>Occurs post-production</a:t>
            </a:r>
          </a:p>
        </p:txBody>
      </p:sp>
      <p:sp>
        <p:nvSpPr>
          <p:cNvPr id="5" name="TextBox 4"/>
          <p:cNvSpPr txBox="1"/>
          <p:nvPr/>
        </p:nvSpPr>
        <p:spPr>
          <a:xfrm>
            <a:off x="3953202" y="5058877"/>
            <a:ext cx="2622410" cy="1477328"/>
          </a:xfrm>
          <a:prstGeom prst="rect">
            <a:avLst/>
          </a:prstGeom>
          <a:noFill/>
          <a:ln w="28575">
            <a:noFill/>
          </a:ln>
        </p:spPr>
        <p:txBody>
          <a:bodyPr wrap="square">
            <a:spAutoFit/>
          </a:bodyPr>
          <a:lstStyle/>
          <a:p>
            <a:pPr algn="ctr" eaLnBrk="1" hangingPunct="1">
              <a:buClr>
                <a:schemeClr val="accent1"/>
              </a:buClr>
              <a:defRPr/>
            </a:pPr>
            <a:r>
              <a:rPr lang="en-AU" sz="900" b="1" dirty="0">
                <a:solidFill>
                  <a:schemeClr val="accent1">
                    <a:lumMod val="75000"/>
                  </a:schemeClr>
                </a:solidFill>
                <a:cs typeface="Arial" charset="0"/>
              </a:rPr>
              <a:t>WRITTEN</a:t>
            </a:r>
          </a:p>
          <a:p>
            <a:pPr marL="171450" indent="-171450">
              <a:buClr>
                <a:schemeClr val="accent1"/>
              </a:buClr>
              <a:buFont typeface="Arial" panose="020B0604020202020204" pitchFamily="34" charset="0"/>
              <a:buChar char="•"/>
              <a:defRPr/>
            </a:pPr>
            <a:r>
              <a:rPr lang="en-AU" sz="900" u="sng" dirty="0">
                <a:cs typeface="Arial" charset="0"/>
              </a:rPr>
              <a:t>Headlines</a:t>
            </a:r>
          </a:p>
          <a:p>
            <a:pPr eaLnBrk="1" hangingPunct="1">
              <a:buClr>
                <a:schemeClr val="accent1"/>
              </a:buClr>
              <a:defRPr/>
            </a:pPr>
            <a:r>
              <a:rPr lang="en-AU" sz="900" dirty="0">
                <a:cs typeface="Arial" charset="0"/>
              </a:rPr>
              <a:t>Catch audience attention; can promote a brand</a:t>
            </a:r>
          </a:p>
          <a:p>
            <a:pPr marL="171450" indent="-171450">
              <a:buClr>
                <a:schemeClr val="accent1"/>
              </a:buClr>
              <a:buFont typeface="Arial" panose="020B0604020202020204" pitchFamily="34" charset="0"/>
              <a:buChar char="•"/>
              <a:defRPr/>
            </a:pPr>
            <a:r>
              <a:rPr lang="en-AU" sz="900" u="sng" dirty="0">
                <a:cs typeface="Arial" charset="0"/>
              </a:rPr>
              <a:t>Caption / Body Copy</a:t>
            </a:r>
          </a:p>
          <a:p>
            <a:pPr eaLnBrk="1" hangingPunct="1">
              <a:buClr>
                <a:schemeClr val="accent1"/>
              </a:buClr>
              <a:defRPr/>
            </a:pPr>
            <a:r>
              <a:rPr lang="en-AU" sz="900" dirty="0">
                <a:cs typeface="Arial" charset="0"/>
              </a:rPr>
              <a:t>Provides information; directed at audience</a:t>
            </a:r>
          </a:p>
          <a:p>
            <a:pPr marL="171450" indent="-171450">
              <a:buClr>
                <a:schemeClr val="accent1"/>
              </a:buClr>
              <a:buFont typeface="Arial" panose="020B0604020202020204" pitchFamily="34" charset="0"/>
              <a:buChar char="•"/>
              <a:defRPr/>
            </a:pPr>
            <a:r>
              <a:rPr lang="en-AU" sz="900" u="sng" dirty="0">
                <a:cs typeface="Arial" charset="0"/>
              </a:rPr>
              <a:t>Emotive or Persuasive Language</a:t>
            </a:r>
          </a:p>
          <a:p>
            <a:pPr eaLnBrk="1" hangingPunct="1">
              <a:buClr>
                <a:schemeClr val="accent1"/>
              </a:buClr>
              <a:defRPr/>
            </a:pPr>
            <a:r>
              <a:rPr lang="en-AU" sz="900" dirty="0">
                <a:cs typeface="Arial" charset="0"/>
              </a:rPr>
              <a:t>Triggers a reaction in the audience, whether emotional or physical</a:t>
            </a:r>
          </a:p>
          <a:p>
            <a:pPr marL="171450" indent="-171450">
              <a:buClr>
                <a:schemeClr val="accent1"/>
              </a:buClr>
              <a:buFont typeface="Arial" panose="020B0604020202020204" pitchFamily="34" charset="0"/>
              <a:buChar char="•"/>
              <a:defRPr/>
            </a:pPr>
            <a:r>
              <a:rPr lang="en-AU" sz="900" u="sng" dirty="0">
                <a:cs typeface="Arial" charset="0"/>
              </a:rPr>
              <a:t>Symbolism</a:t>
            </a:r>
          </a:p>
          <a:p>
            <a:pPr eaLnBrk="1" hangingPunct="1">
              <a:buClr>
                <a:schemeClr val="accent1"/>
              </a:buClr>
              <a:defRPr/>
            </a:pPr>
            <a:r>
              <a:rPr lang="en-AU" sz="900" dirty="0">
                <a:cs typeface="Arial" charset="0"/>
              </a:rPr>
              <a:t>Why is the text in that colour, font, size, position?</a:t>
            </a:r>
          </a:p>
        </p:txBody>
      </p:sp>
      <p:sp>
        <p:nvSpPr>
          <p:cNvPr id="6" name="TextBox 5"/>
          <p:cNvSpPr txBox="1"/>
          <p:nvPr/>
        </p:nvSpPr>
        <p:spPr>
          <a:xfrm>
            <a:off x="227058" y="2763496"/>
            <a:ext cx="3417095" cy="4093428"/>
          </a:xfrm>
          <a:prstGeom prst="rect">
            <a:avLst/>
          </a:prstGeom>
          <a:noFill/>
          <a:ln w="28575">
            <a:noFill/>
          </a:ln>
        </p:spPr>
        <p:txBody>
          <a:bodyPr wrap="square">
            <a:spAutoFit/>
          </a:bodyPr>
          <a:lstStyle/>
          <a:p>
            <a:pPr algn="ctr" eaLnBrk="1" hangingPunct="1">
              <a:buClr>
                <a:schemeClr val="accent1"/>
              </a:buClr>
              <a:defRPr/>
            </a:pPr>
            <a:r>
              <a:rPr lang="en-AU" sz="1000" b="1" dirty="0">
                <a:solidFill>
                  <a:schemeClr val="accent1">
                    <a:lumMod val="75000"/>
                  </a:schemeClr>
                </a:solidFill>
                <a:cs typeface="Arial" charset="0"/>
              </a:rPr>
              <a:t>SYMBOLIC</a:t>
            </a:r>
          </a:p>
          <a:p>
            <a:pPr marL="171450" indent="-171450">
              <a:buClr>
                <a:schemeClr val="accent1"/>
              </a:buClr>
              <a:buFont typeface="Arial" panose="020B0604020202020204" pitchFamily="34" charset="0"/>
              <a:buChar char="•"/>
              <a:defRPr/>
            </a:pPr>
            <a:r>
              <a:rPr lang="en-AU" sz="1000" u="sng" dirty="0">
                <a:cs typeface="Arial" charset="0"/>
              </a:rPr>
              <a:t>Setting</a:t>
            </a:r>
          </a:p>
          <a:p>
            <a:pPr eaLnBrk="1" hangingPunct="1">
              <a:buClr>
                <a:schemeClr val="accent1"/>
              </a:buClr>
              <a:defRPr/>
            </a:pPr>
            <a:r>
              <a:rPr lang="en-AU" sz="1000" dirty="0">
                <a:cs typeface="Arial" charset="0"/>
              </a:rPr>
              <a:t>Although the setting can be taken literally, it also has symbolic references to mood, emotions, values, and situations.</a:t>
            </a:r>
          </a:p>
          <a:p>
            <a:pPr marL="171450" indent="-171450">
              <a:buClr>
                <a:schemeClr val="accent1"/>
              </a:buClr>
              <a:buFont typeface="Arial" panose="020B0604020202020204" pitchFamily="34" charset="0"/>
              <a:buChar char="•"/>
              <a:defRPr/>
            </a:pPr>
            <a:r>
              <a:rPr lang="en-AU" sz="1000" u="sng" dirty="0">
                <a:cs typeface="Arial" charset="0"/>
              </a:rPr>
              <a:t>Colour</a:t>
            </a:r>
          </a:p>
          <a:p>
            <a:pPr eaLnBrk="1" hangingPunct="1">
              <a:buClr>
                <a:schemeClr val="accent1"/>
              </a:buClr>
              <a:defRPr/>
            </a:pPr>
            <a:r>
              <a:rPr lang="en-AU" sz="1000" dirty="0">
                <a:cs typeface="Arial" charset="0"/>
              </a:rPr>
              <a:t>Colours can create a particular atmosphere and be symbolic of emotions and moods</a:t>
            </a:r>
          </a:p>
          <a:p>
            <a:pPr marL="171450" indent="-171450">
              <a:buClr>
                <a:schemeClr val="accent1"/>
              </a:buClr>
              <a:buFont typeface="Arial" panose="020B0604020202020204" pitchFamily="34" charset="0"/>
              <a:buChar char="•"/>
              <a:defRPr/>
            </a:pPr>
            <a:r>
              <a:rPr lang="en-AU" sz="1000" u="sng" dirty="0">
                <a:cs typeface="Arial" charset="0"/>
              </a:rPr>
              <a:t>Objects / Props</a:t>
            </a:r>
          </a:p>
          <a:p>
            <a:pPr eaLnBrk="1" hangingPunct="1">
              <a:buClr>
                <a:schemeClr val="accent1"/>
              </a:buClr>
              <a:defRPr/>
            </a:pPr>
            <a:r>
              <a:rPr lang="en-AU" sz="1000" dirty="0">
                <a:cs typeface="Arial" charset="0"/>
              </a:rPr>
              <a:t>Objects can be interpreted in their literal, physical sense, or they can be looked at as a metaphor or symbolic representation of something else </a:t>
            </a:r>
          </a:p>
          <a:p>
            <a:pPr marL="171450" indent="-171450">
              <a:buClr>
                <a:schemeClr val="accent1"/>
              </a:buClr>
              <a:buFont typeface="Arial" panose="020B0604020202020204" pitchFamily="34" charset="0"/>
              <a:buChar char="•"/>
              <a:defRPr/>
            </a:pPr>
            <a:r>
              <a:rPr lang="en-AU" sz="1000" u="sng" dirty="0">
                <a:cs typeface="Arial" charset="0"/>
              </a:rPr>
              <a:t>Subject Matter</a:t>
            </a:r>
          </a:p>
          <a:p>
            <a:pPr eaLnBrk="1" hangingPunct="1">
              <a:buClr>
                <a:schemeClr val="accent1"/>
              </a:buClr>
              <a:defRPr/>
            </a:pPr>
            <a:r>
              <a:rPr lang="en-AU" sz="1000" dirty="0">
                <a:cs typeface="Arial" charset="0"/>
              </a:rPr>
              <a:t>The subject matter is the main focus of an image, they/it can be symbolic of emotions or situations</a:t>
            </a:r>
          </a:p>
          <a:p>
            <a:pPr marL="171450" indent="-171450">
              <a:buClr>
                <a:schemeClr val="accent1"/>
              </a:buClr>
              <a:buFont typeface="Arial" panose="020B0604020202020204" pitchFamily="34" charset="0"/>
              <a:buChar char="•"/>
              <a:defRPr/>
            </a:pPr>
            <a:r>
              <a:rPr lang="en-AU" sz="1000" u="sng" dirty="0">
                <a:cs typeface="Arial" charset="0"/>
              </a:rPr>
              <a:t>Body Language</a:t>
            </a:r>
          </a:p>
          <a:p>
            <a:pPr eaLnBrk="1" hangingPunct="1">
              <a:buClr>
                <a:schemeClr val="accent1"/>
              </a:buClr>
              <a:defRPr/>
            </a:pPr>
            <a:r>
              <a:rPr lang="en-AU" sz="1000" dirty="0">
                <a:cs typeface="Arial" charset="0"/>
              </a:rPr>
              <a:t>Includes stance, posture, gestures, gaze, and facial expression</a:t>
            </a:r>
          </a:p>
          <a:p>
            <a:pPr eaLnBrk="1" hangingPunct="1">
              <a:buClr>
                <a:schemeClr val="accent1"/>
              </a:buClr>
              <a:defRPr/>
            </a:pPr>
            <a:r>
              <a:rPr lang="en-AU" sz="1000" dirty="0">
                <a:cs typeface="Arial" charset="0"/>
              </a:rPr>
              <a:t>They convey attitudes, emotions, thoughts, atmosphere, social status, personality, persona, characteristics, relationships </a:t>
            </a:r>
          </a:p>
          <a:p>
            <a:pPr marL="171450" indent="-171450">
              <a:buClr>
                <a:schemeClr val="accent1"/>
              </a:buClr>
              <a:buFont typeface="Arial" panose="020B0604020202020204" pitchFamily="34" charset="0"/>
              <a:buChar char="•"/>
              <a:defRPr/>
            </a:pPr>
            <a:r>
              <a:rPr lang="en-AU" sz="1000" u="sng" dirty="0">
                <a:cs typeface="Arial" charset="0"/>
              </a:rPr>
              <a:t>Costume &amp; Make-up</a:t>
            </a:r>
          </a:p>
          <a:p>
            <a:pPr eaLnBrk="1" hangingPunct="1">
              <a:buClr>
                <a:schemeClr val="accent1"/>
              </a:buClr>
              <a:defRPr/>
            </a:pPr>
            <a:r>
              <a:rPr lang="en-AU" sz="1000" dirty="0">
                <a:cs typeface="Arial" charset="0"/>
              </a:rPr>
              <a:t>They can be revealing social status, wealth, occupation, interests, ideologies, values, belief systems, stereotypes, and gender roles or expectations</a:t>
            </a:r>
          </a:p>
          <a:p>
            <a:pPr marL="171450" indent="-171450">
              <a:buClr>
                <a:schemeClr val="accent1"/>
              </a:buClr>
              <a:buFont typeface="Arial" panose="020B0604020202020204" pitchFamily="34" charset="0"/>
              <a:buChar char="•"/>
              <a:defRPr/>
            </a:pPr>
            <a:r>
              <a:rPr lang="en-AU" sz="1000" u="sng" dirty="0">
                <a:cs typeface="Arial" charset="0"/>
              </a:rPr>
              <a:t>Juxtaposition</a:t>
            </a:r>
          </a:p>
          <a:p>
            <a:pPr eaLnBrk="1" hangingPunct="1">
              <a:buClr>
                <a:schemeClr val="accent1"/>
              </a:buClr>
              <a:defRPr/>
            </a:pPr>
            <a:r>
              <a:rPr lang="en-AU" sz="1000" dirty="0">
                <a:cs typeface="Arial" charset="0"/>
              </a:rPr>
              <a:t>Juxtaposition is the relation of one object to another, usually creating a contrasting effect</a:t>
            </a:r>
          </a:p>
        </p:txBody>
      </p:sp>
      <p:sp>
        <p:nvSpPr>
          <p:cNvPr id="7" name="TextBox 6"/>
          <p:cNvSpPr txBox="1"/>
          <p:nvPr/>
        </p:nvSpPr>
        <p:spPr>
          <a:xfrm>
            <a:off x="7368989" y="4305447"/>
            <a:ext cx="4092901" cy="2400657"/>
          </a:xfrm>
          <a:prstGeom prst="rect">
            <a:avLst/>
          </a:prstGeom>
          <a:noFill/>
          <a:ln w="28575">
            <a:noFill/>
          </a:ln>
        </p:spPr>
        <p:txBody>
          <a:bodyPr wrap="square">
            <a:spAutoFit/>
          </a:bodyPr>
          <a:lstStyle/>
          <a:p>
            <a:pPr algn="ctr" eaLnBrk="1" hangingPunct="1">
              <a:buClr>
                <a:schemeClr val="accent1"/>
              </a:buClr>
              <a:defRPr/>
            </a:pPr>
            <a:r>
              <a:rPr lang="en-AU" sz="1000" b="1" dirty="0">
                <a:solidFill>
                  <a:schemeClr val="accent1">
                    <a:lumMod val="75000"/>
                  </a:schemeClr>
                </a:solidFill>
                <a:cs typeface="Arial" charset="0"/>
              </a:rPr>
              <a:t>AUDIO</a:t>
            </a:r>
          </a:p>
          <a:p>
            <a:pPr marL="228600" indent="-228600">
              <a:buClr>
                <a:schemeClr val="accent1"/>
              </a:buClr>
              <a:buFont typeface="Arial" panose="020B0604020202020204" pitchFamily="34" charset="0"/>
              <a:buChar char="•"/>
              <a:defRPr/>
            </a:pPr>
            <a:r>
              <a:rPr lang="en-AU" sz="1000" u="sng" dirty="0">
                <a:cs typeface="Arial" charset="0"/>
              </a:rPr>
              <a:t>Dialogue</a:t>
            </a:r>
          </a:p>
          <a:p>
            <a:pPr eaLnBrk="1" hangingPunct="1">
              <a:buClr>
                <a:schemeClr val="accent1"/>
              </a:buClr>
              <a:defRPr/>
            </a:pPr>
            <a:r>
              <a:rPr lang="en-AU" sz="1000" dirty="0">
                <a:cs typeface="Arial" charset="0"/>
              </a:rPr>
              <a:t>What is said in the film?</a:t>
            </a:r>
          </a:p>
          <a:p>
            <a:pPr marL="228600" indent="-228600">
              <a:buClr>
                <a:schemeClr val="accent1"/>
              </a:buClr>
              <a:buFont typeface="Arial" panose="020B0604020202020204" pitchFamily="34" charset="0"/>
              <a:buChar char="•"/>
              <a:defRPr/>
            </a:pPr>
            <a:r>
              <a:rPr lang="en-AU" sz="1000" u="sng" dirty="0">
                <a:cs typeface="Arial" charset="0"/>
              </a:rPr>
              <a:t>Music</a:t>
            </a:r>
          </a:p>
          <a:p>
            <a:pPr eaLnBrk="1" hangingPunct="1">
              <a:buClr>
                <a:schemeClr val="accent1"/>
              </a:buClr>
              <a:defRPr/>
            </a:pPr>
            <a:r>
              <a:rPr lang="en-AU" sz="1000" dirty="0">
                <a:cs typeface="Arial" charset="0"/>
              </a:rPr>
              <a:t>Why is it played in that certain scene? – symbolic meaning and significance </a:t>
            </a:r>
          </a:p>
          <a:p>
            <a:pPr marL="228600" indent="-228600">
              <a:buClr>
                <a:schemeClr val="accent1"/>
              </a:buClr>
              <a:buFont typeface="Arial" panose="020B0604020202020204" pitchFamily="34" charset="0"/>
              <a:buChar char="•"/>
              <a:defRPr/>
            </a:pPr>
            <a:r>
              <a:rPr lang="en-AU" sz="1000" u="sng" dirty="0">
                <a:cs typeface="Arial" charset="0"/>
              </a:rPr>
              <a:t>Background Noise</a:t>
            </a:r>
          </a:p>
          <a:p>
            <a:pPr eaLnBrk="1" hangingPunct="1">
              <a:buClr>
                <a:schemeClr val="accent1"/>
              </a:buClr>
              <a:defRPr/>
            </a:pPr>
            <a:r>
              <a:rPr lang="en-AU" sz="1000" dirty="0">
                <a:cs typeface="Arial" charset="0"/>
              </a:rPr>
              <a:t>Provides additional information about atmosphere or setting</a:t>
            </a:r>
          </a:p>
          <a:p>
            <a:pPr marL="228600" indent="-228600">
              <a:buClr>
                <a:schemeClr val="accent1"/>
              </a:buClr>
              <a:buFont typeface="Arial" panose="020B0604020202020204" pitchFamily="34" charset="0"/>
              <a:buChar char="•"/>
              <a:defRPr/>
            </a:pPr>
            <a:r>
              <a:rPr lang="en-AU" sz="1000" u="sng" dirty="0">
                <a:cs typeface="Arial" charset="0"/>
              </a:rPr>
              <a:t>Sound Effects</a:t>
            </a:r>
          </a:p>
          <a:p>
            <a:pPr eaLnBrk="1" hangingPunct="1">
              <a:buClr>
                <a:schemeClr val="accent1"/>
              </a:buClr>
              <a:defRPr/>
            </a:pPr>
            <a:r>
              <a:rPr lang="en-AU" sz="1000" dirty="0">
                <a:cs typeface="Arial" charset="0"/>
              </a:rPr>
              <a:t>Added in post-production editing for effect</a:t>
            </a:r>
          </a:p>
          <a:p>
            <a:pPr marL="228600" indent="-228600">
              <a:buClr>
                <a:schemeClr val="accent1"/>
              </a:buClr>
              <a:buFont typeface="Arial" panose="020B0604020202020204" pitchFamily="34" charset="0"/>
              <a:buChar char="•"/>
              <a:defRPr/>
            </a:pPr>
            <a:r>
              <a:rPr lang="en-AU" sz="1000" u="sng" dirty="0">
                <a:cs typeface="Arial" charset="0"/>
              </a:rPr>
              <a:t>Voice-Over</a:t>
            </a:r>
          </a:p>
          <a:p>
            <a:pPr eaLnBrk="1" hangingPunct="1">
              <a:buClr>
                <a:schemeClr val="accent1"/>
              </a:buClr>
              <a:defRPr/>
            </a:pPr>
            <a:r>
              <a:rPr lang="en-AU" sz="1000" dirty="0">
                <a:cs typeface="Arial" charset="0"/>
              </a:rPr>
              <a:t>Narrates; provides additional information; added in post-production edition</a:t>
            </a:r>
          </a:p>
          <a:p>
            <a:pPr marL="228600" indent="-228600">
              <a:buClr>
                <a:schemeClr val="accent1"/>
              </a:buClr>
              <a:buFont typeface="Arial" panose="020B0604020202020204" pitchFamily="34" charset="0"/>
              <a:buChar char="•"/>
              <a:defRPr/>
            </a:pPr>
            <a:r>
              <a:rPr lang="en-AU" sz="1000" u="sng" dirty="0">
                <a:cs typeface="Arial" charset="0"/>
              </a:rPr>
              <a:t>Diegetic Sounds</a:t>
            </a:r>
          </a:p>
          <a:p>
            <a:pPr eaLnBrk="1" hangingPunct="1">
              <a:buClr>
                <a:schemeClr val="accent1"/>
              </a:buClr>
              <a:defRPr/>
            </a:pPr>
            <a:r>
              <a:rPr lang="en-AU" sz="1000" dirty="0">
                <a:cs typeface="Arial" charset="0"/>
              </a:rPr>
              <a:t>Sounds that belong on the film; audience can see source</a:t>
            </a:r>
          </a:p>
          <a:p>
            <a:pPr marL="228600" indent="-228600">
              <a:buClr>
                <a:schemeClr val="accent1"/>
              </a:buClr>
              <a:buFont typeface="Arial" panose="020B0604020202020204" pitchFamily="34" charset="0"/>
              <a:buChar char="•"/>
              <a:defRPr/>
            </a:pPr>
            <a:r>
              <a:rPr lang="en-AU" sz="1000" u="sng" dirty="0">
                <a:cs typeface="Arial" charset="0"/>
              </a:rPr>
              <a:t>Non-Diegetic Sounds</a:t>
            </a:r>
          </a:p>
          <a:p>
            <a:pPr eaLnBrk="1" hangingPunct="1">
              <a:buClr>
                <a:schemeClr val="accent1"/>
              </a:buClr>
              <a:defRPr/>
            </a:pPr>
            <a:r>
              <a:rPr lang="en-AU" sz="1000" dirty="0">
                <a:cs typeface="Arial" charset="0"/>
              </a:rPr>
              <a:t>Sounds that don’t have an on-screen source; added for effect</a:t>
            </a:r>
          </a:p>
        </p:txBody>
      </p:sp>
    </p:spTree>
    <p:extLst>
      <p:ext uri="{BB962C8B-B14F-4D97-AF65-F5344CB8AC3E}">
        <p14:creationId xmlns:p14="http://schemas.microsoft.com/office/powerpoint/2010/main" val="1140415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825598"/>
          </a:xfrm>
        </p:spPr>
        <p:txBody>
          <a:bodyPr>
            <a:normAutofit/>
          </a:bodyPr>
          <a:lstStyle/>
          <a:p>
            <a:pPr algn="ctr"/>
            <a:r>
              <a:rPr lang="en-AU" sz="3200" dirty="0" smtClean="0"/>
              <a:t>PALE BLUE DOT – CARL SAGAN + WE ARE HERE – DAVID FU</a:t>
            </a:r>
            <a:endParaRPr lang="en-AU" sz="3200" dirty="0"/>
          </a:p>
        </p:txBody>
      </p:sp>
      <p:sp>
        <p:nvSpPr>
          <p:cNvPr id="4" name="TextBox 3"/>
          <p:cNvSpPr txBox="1"/>
          <p:nvPr/>
        </p:nvSpPr>
        <p:spPr>
          <a:xfrm>
            <a:off x="94130" y="728301"/>
            <a:ext cx="1640541" cy="1569660"/>
          </a:xfrm>
          <a:prstGeom prst="rect">
            <a:avLst/>
          </a:prstGeom>
          <a:noFill/>
        </p:spPr>
        <p:txBody>
          <a:bodyPr wrap="square" rtlCol="0">
            <a:spAutoFit/>
          </a:bodyPr>
          <a:lstStyle/>
          <a:p>
            <a:pPr algn="ctr"/>
            <a:r>
              <a:rPr lang="en-AU" sz="800" b="1" dirty="0" smtClean="0">
                <a:solidFill>
                  <a:schemeClr val="accent1">
                    <a:lumMod val="75000"/>
                  </a:schemeClr>
                </a:solidFill>
              </a:rPr>
              <a:t>KEY FACTS</a:t>
            </a:r>
          </a:p>
          <a:p>
            <a:r>
              <a:rPr lang="en-AU" sz="800" u="sng" dirty="0" smtClean="0"/>
              <a:t>Title</a:t>
            </a:r>
            <a:r>
              <a:rPr lang="en-AU" sz="800" dirty="0" smtClean="0"/>
              <a:t>: Pale Blue Dot: A Vision of the Human Future in Space</a:t>
            </a:r>
          </a:p>
          <a:p>
            <a:r>
              <a:rPr lang="en-AU" sz="800" u="sng" dirty="0" smtClean="0"/>
              <a:t>Author</a:t>
            </a:r>
            <a:r>
              <a:rPr lang="en-AU" sz="800" dirty="0" smtClean="0"/>
              <a:t>: Carl Sagan</a:t>
            </a:r>
          </a:p>
          <a:p>
            <a:r>
              <a:rPr lang="en-AU" sz="800" u="sng" dirty="0" smtClean="0"/>
              <a:t>Photo</a:t>
            </a:r>
            <a:r>
              <a:rPr lang="en-AU" sz="800" dirty="0" smtClean="0"/>
              <a:t>: ’Pale Blue Dot’ – Voyager 1</a:t>
            </a:r>
          </a:p>
          <a:p>
            <a:r>
              <a:rPr lang="en-AU" sz="800" u="sng" dirty="0" smtClean="0"/>
              <a:t>Genre/Mode/Medium</a:t>
            </a:r>
            <a:r>
              <a:rPr lang="en-AU" sz="800" dirty="0" smtClean="0"/>
              <a:t>: hybrid of a book, documentary and photograph – expository and interpretive  – elements of voiceover, visuals, still images, footage, text</a:t>
            </a:r>
          </a:p>
          <a:p>
            <a:r>
              <a:rPr lang="en-AU" sz="800" u="sng" dirty="0" smtClean="0"/>
              <a:t>Audience</a:t>
            </a:r>
            <a:r>
              <a:rPr lang="en-AU" sz="800" dirty="0" smtClean="0"/>
              <a:t>: educated and privileged</a:t>
            </a:r>
            <a:endParaRPr lang="en-AU" sz="800" dirty="0"/>
          </a:p>
        </p:txBody>
      </p:sp>
      <p:sp>
        <p:nvSpPr>
          <p:cNvPr id="5" name="TextBox 4"/>
          <p:cNvSpPr txBox="1"/>
          <p:nvPr/>
        </p:nvSpPr>
        <p:spPr>
          <a:xfrm>
            <a:off x="2941544" y="1803204"/>
            <a:ext cx="4480108" cy="2308324"/>
          </a:xfrm>
          <a:prstGeom prst="rect">
            <a:avLst/>
          </a:prstGeom>
          <a:noFill/>
        </p:spPr>
        <p:txBody>
          <a:bodyPr wrap="square" rtlCol="0">
            <a:spAutoFit/>
          </a:bodyPr>
          <a:lstStyle/>
          <a:p>
            <a:pPr algn="ctr"/>
            <a:r>
              <a:rPr lang="en-AU" sz="800" b="1" dirty="0" smtClean="0">
                <a:solidFill>
                  <a:schemeClr val="accent1">
                    <a:lumMod val="75000"/>
                  </a:schemeClr>
                </a:solidFill>
              </a:rPr>
              <a:t>QUOTES</a:t>
            </a:r>
          </a:p>
          <a:p>
            <a:pPr marL="171450" indent="-171450">
              <a:buClr>
                <a:schemeClr val="accent1">
                  <a:lumMod val="75000"/>
                </a:schemeClr>
              </a:buClr>
              <a:buFont typeface="Arial" panose="020B0604020202020204" pitchFamily="34" charset="0"/>
              <a:buChar char="•"/>
            </a:pPr>
            <a:r>
              <a:rPr lang="en-AU" sz="800" u="sng" dirty="0" smtClean="0"/>
              <a:t>Existential nihilism</a:t>
            </a:r>
            <a:r>
              <a:rPr lang="en-AU" sz="800" dirty="0" smtClean="0"/>
              <a:t>: “Earth seems to be sitting in a beam of light, as if there were some special significance to this small world; but it’s just an accident of geometry and optics.”</a:t>
            </a:r>
          </a:p>
          <a:p>
            <a:pPr marL="171450" indent="-171450">
              <a:buClr>
                <a:schemeClr val="accent1">
                  <a:lumMod val="75000"/>
                </a:schemeClr>
              </a:buClr>
              <a:buFont typeface="Arial" panose="020B0604020202020204" pitchFamily="34" charset="0"/>
              <a:buChar char="•"/>
            </a:pPr>
            <a:r>
              <a:rPr lang="en-AU" sz="800" u="sng" dirty="0" smtClean="0"/>
              <a:t>Capitalism and anthropocentricism: </a:t>
            </a:r>
            <a:r>
              <a:rPr lang="en-AU" sz="800" dirty="0" smtClean="0"/>
              <a:t>“no sign of humans in this picture: not our reworking of the Earth’s surface; not our machines; not ourselves. From this vantage point, our obsession with nationalisms is nowhere in evidence.”</a:t>
            </a:r>
          </a:p>
          <a:p>
            <a:pPr marL="171450" indent="-171450">
              <a:buClr>
                <a:schemeClr val="accent1">
                  <a:lumMod val="75000"/>
                </a:schemeClr>
              </a:buClr>
              <a:buFont typeface="Arial" panose="020B0604020202020204" pitchFamily="34" charset="0"/>
              <a:buChar char="•"/>
            </a:pPr>
            <a:r>
              <a:rPr lang="en-AU" sz="800" u="sng" dirty="0"/>
              <a:t>Existential </a:t>
            </a:r>
            <a:r>
              <a:rPr lang="en-AU" sz="800" u="sng" dirty="0" smtClean="0"/>
              <a:t>nihilism and altruism</a:t>
            </a:r>
            <a:r>
              <a:rPr lang="en-AU" sz="800" dirty="0" smtClean="0"/>
              <a:t>: “</a:t>
            </a:r>
            <a:r>
              <a:rPr lang="en-AU" sz="800" dirty="0"/>
              <a:t>We </a:t>
            </a:r>
            <a:r>
              <a:rPr lang="en-AU" sz="800" dirty="0" smtClean="0"/>
              <a:t>are too small. On the scale of worlds, humans are inconsequential”</a:t>
            </a:r>
          </a:p>
          <a:p>
            <a:pPr marL="171450" indent="-171450">
              <a:buClr>
                <a:schemeClr val="accent1">
                  <a:lumMod val="75000"/>
                </a:schemeClr>
              </a:buClr>
              <a:buFont typeface="Arial" panose="020B0604020202020204" pitchFamily="34" charset="0"/>
              <a:buChar char="•"/>
            </a:pPr>
            <a:r>
              <a:rPr lang="en-AU" sz="800" u="sng" dirty="0" smtClean="0"/>
              <a:t>Altruism: </a:t>
            </a:r>
            <a:r>
              <a:rPr lang="en-AU" sz="800" dirty="0" smtClean="0"/>
              <a:t>“that dot. That’s here. That’s home. That’s us…The pale blue dot.”</a:t>
            </a:r>
          </a:p>
          <a:p>
            <a:pPr marL="171450" indent="-171450">
              <a:buClr>
                <a:schemeClr val="accent1">
                  <a:lumMod val="75000"/>
                </a:schemeClr>
              </a:buClr>
              <a:buFont typeface="Arial" panose="020B0604020202020204" pitchFamily="34" charset="0"/>
              <a:buChar char="•"/>
            </a:pPr>
            <a:r>
              <a:rPr lang="en-AU" sz="800" u="sng" dirty="0" smtClean="0"/>
              <a:t>Holism</a:t>
            </a:r>
            <a:r>
              <a:rPr lang="en-AU" sz="800" dirty="0" smtClean="0"/>
              <a:t>: “Our </a:t>
            </a:r>
            <a:r>
              <a:rPr lang="en-AU" sz="800" dirty="0" err="1" smtClean="0"/>
              <a:t>posturings</a:t>
            </a:r>
            <a:r>
              <a:rPr lang="en-AU" sz="800" dirty="0" smtClean="0"/>
              <a:t>, our imagined self-importance, the delusion that we have some privileged position in the universe, are challenged by this point of pale light.”</a:t>
            </a:r>
          </a:p>
          <a:p>
            <a:pPr marL="171450" indent="-171450">
              <a:buClr>
                <a:schemeClr val="accent1">
                  <a:lumMod val="75000"/>
                </a:schemeClr>
              </a:buClr>
              <a:buFont typeface="Arial" panose="020B0604020202020204" pitchFamily="34" charset="0"/>
              <a:buChar char="•"/>
            </a:pPr>
            <a:r>
              <a:rPr lang="en-AU" sz="800" u="sng" dirty="0"/>
              <a:t>Existential </a:t>
            </a:r>
            <a:r>
              <a:rPr lang="en-AU" sz="800" u="sng" dirty="0" smtClean="0"/>
              <a:t>nihilism</a:t>
            </a:r>
            <a:r>
              <a:rPr lang="en-AU" sz="800" dirty="0" smtClean="0"/>
              <a:t>: “</a:t>
            </a:r>
            <a:r>
              <a:rPr lang="en-AU" sz="800" dirty="0"/>
              <a:t>there </a:t>
            </a:r>
            <a:r>
              <a:rPr lang="en-AU" sz="800" dirty="0" smtClean="0"/>
              <a:t>is no hint that help will come from elsewhere to save us from ourselves.”</a:t>
            </a:r>
          </a:p>
          <a:p>
            <a:pPr marL="171450" indent="-171450">
              <a:buClr>
                <a:schemeClr val="accent1">
                  <a:lumMod val="75000"/>
                </a:schemeClr>
              </a:buClr>
              <a:buFont typeface="Arial" panose="020B0604020202020204" pitchFamily="34" charset="0"/>
              <a:buChar char="•"/>
            </a:pPr>
            <a:r>
              <a:rPr lang="en-AU" sz="800" u="sng" dirty="0" smtClean="0"/>
              <a:t>Altruism and egalitarianism: </a:t>
            </a:r>
            <a:r>
              <a:rPr lang="en-AU" sz="800" dirty="0" smtClean="0"/>
              <a:t>“our responsibility to deal more kindly with one another, and to preserve and cherish the only home we’ve ever known. The pale blue dot.”</a:t>
            </a:r>
          </a:p>
          <a:p>
            <a:pPr marL="171450" indent="-171450">
              <a:buClr>
                <a:schemeClr val="accent1">
                  <a:lumMod val="75000"/>
                </a:schemeClr>
              </a:buClr>
              <a:buFont typeface="Arial" panose="020B0604020202020204" pitchFamily="34" charset="0"/>
              <a:buChar char="•"/>
            </a:pPr>
            <a:r>
              <a:rPr lang="en-AU" sz="800" u="sng" dirty="0" smtClean="0"/>
              <a:t>Absurdism: </a:t>
            </a:r>
            <a:r>
              <a:rPr lang="en-AU" sz="800" dirty="0" smtClean="0"/>
              <a:t> “precisely because of the obscurity of our world thus revealed, such a picture might be worth having.”</a:t>
            </a:r>
          </a:p>
          <a:p>
            <a:pPr marL="171450" indent="-171450">
              <a:buClr>
                <a:schemeClr val="accent1">
                  <a:lumMod val="75000"/>
                </a:schemeClr>
              </a:buClr>
              <a:buFont typeface="Arial" panose="020B0604020202020204" pitchFamily="34" charset="0"/>
              <a:buChar char="•"/>
            </a:pPr>
            <a:r>
              <a:rPr lang="en-AU" sz="800" u="sng" dirty="0" smtClean="0"/>
              <a:t>Altruism</a:t>
            </a:r>
            <a:r>
              <a:rPr lang="en-AU" sz="800" dirty="0" smtClean="0"/>
              <a:t>: “how </a:t>
            </a:r>
            <a:r>
              <a:rPr lang="en-AU" sz="800" dirty="0"/>
              <a:t>eager they are to kill one another”</a:t>
            </a:r>
          </a:p>
          <a:p>
            <a:pPr marL="171450" indent="-171450">
              <a:buClr>
                <a:schemeClr val="accent1">
                  <a:lumMod val="75000"/>
                </a:schemeClr>
              </a:buClr>
              <a:buFont typeface="Arial" panose="020B0604020202020204" pitchFamily="34" charset="0"/>
              <a:buChar char="•"/>
            </a:pPr>
            <a:r>
              <a:rPr lang="en-AU" sz="800" u="sng" dirty="0" smtClean="0"/>
              <a:t>Altruism</a:t>
            </a:r>
            <a:r>
              <a:rPr lang="en-AU" sz="800" dirty="0" smtClean="0"/>
              <a:t>: “rivers </a:t>
            </a:r>
            <a:r>
              <a:rPr lang="en-AU" sz="800" dirty="0"/>
              <a:t>of blood spilled by all those generals and emperors</a:t>
            </a:r>
            <a:r>
              <a:rPr lang="en-AU" sz="800" dirty="0" smtClean="0"/>
              <a:t>”</a:t>
            </a:r>
            <a:endParaRPr lang="en-AU" sz="800" dirty="0"/>
          </a:p>
        </p:txBody>
      </p:sp>
      <p:sp>
        <p:nvSpPr>
          <p:cNvPr id="6" name="TextBox 5"/>
          <p:cNvSpPr txBox="1"/>
          <p:nvPr/>
        </p:nvSpPr>
        <p:spPr>
          <a:xfrm>
            <a:off x="1734670" y="728301"/>
            <a:ext cx="1196789" cy="2062103"/>
          </a:xfrm>
          <a:prstGeom prst="rect">
            <a:avLst/>
          </a:prstGeom>
          <a:noFill/>
        </p:spPr>
        <p:txBody>
          <a:bodyPr wrap="square" rtlCol="0">
            <a:spAutoFit/>
          </a:bodyPr>
          <a:lstStyle/>
          <a:p>
            <a:pPr algn="ctr"/>
            <a:r>
              <a:rPr lang="en-AU" sz="800" b="1" dirty="0" smtClean="0">
                <a:solidFill>
                  <a:schemeClr val="accent1">
                    <a:lumMod val="75000"/>
                  </a:schemeClr>
                </a:solidFill>
              </a:rPr>
              <a:t>CLTS + IDEOLOGIES</a:t>
            </a:r>
          </a:p>
          <a:p>
            <a:pPr marL="171450" indent="-171450">
              <a:buClr>
                <a:schemeClr val="accent1">
                  <a:lumMod val="75000"/>
                </a:schemeClr>
              </a:buClr>
              <a:buFont typeface="Arial" panose="020B0604020202020204" pitchFamily="34" charset="0"/>
              <a:buChar char="•"/>
            </a:pPr>
            <a:r>
              <a:rPr lang="en-AU" sz="800" dirty="0" smtClean="0"/>
              <a:t>Humanism</a:t>
            </a:r>
          </a:p>
          <a:p>
            <a:pPr marL="171450" indent="-171450">
              <a:buClr>
                <a:schemeClr val="accent1">
                  <a:lumMod val="75000"/>
                </a:schemeClr>
              </a:buClr>
              <a:buFont typeface="Arial" panose="020B0604020202020204" pitchFamily="34" charset="0"/>
              <a:buChar char="•"/>
            </a:pPr>
            <a:r>
              <a:rPr lang="en-AU" sz="800" dirty="0" err="1" smtClean="0"/>
              <a:t>Perspectivism</a:t>
            </a:r>
            <a:endParaRPr lang="en-AU" sz="800" dirty="0" smtClean="0"/>
          </a:p>
          <a:p>
            <a:pPr marL="171450" indent="-171450">
              <a:buClr>
                <a:schemeClr val="accent1">
                  <a:lumMod val="75000"/>
                </a:schemeClr>
              </a:buClr>
              <a:buFont typeface="Arial" panose="020B0604020202020204" pitchFamily="34" charset="0"/>
              <a:buChar char="•"/>
            </a:pPr>
            <a:r>
              <a:rPr lang="en-AU" sz="800" dirty="0" smtClean="0"/>
              <a:t>Utilitarianism</a:t>
            </a:r>
          </a:p>
          <a:p>
            <a:pPr marL="171450" indent="-171450">
              <a:buClr>
                <a:schemeClr val="accent1">
                  <a:lumMod val="75000"/>
                </a:schemeClr>
              </a:buClr>
              <a:buFont typeface="Arial" panose="020B0604020202020204" pitchFamily="34" charset="0"/>
              <a:buChar char="•"/>
            </a:pPr>
            <a:r>
              <a:rPr lang="en-AU" sz="800" dirty="0" smtClean="0"/>
              <a:t>Existentialism</a:t>
            </a:r>
          </a:p>
          <a:p>
            <a:pPr marL="171450" indent="-171450">
              <a:buClr>
                <a:schemeClr val="accent1">
                  <a:lumMod val="75000"/>
                </a:schemeClr>
              </a:buClr>
              <a:buFont typeface="Arial" panose="020B0604020202020204" pitchFamily="34" charset="0"/>
              <a:buChar char="•"/>
            </a:pPr>
            <a:r>
              <a:rPr lang="en-AU" sz="800" dirty="0" smtClean="0"/>
              <a:t>Holism</a:t>
            </a:r>
          </a:p>
          <a:p>
            <a:pPr marL="171450" indent="-171450">
              <a:buClr>
                <a:schemeClr val="accent1">
                  <a:lumMod val="75000"/>
                </a:schemeClr>
              </a:buClr>
              <a:buFont typeface="Arial" panose="020B0604020202020204" pitchFamily="34" charset="0"/>
              <a:buChar char="•"/>
            </a:pPr>
            <a:r>
              <a:rPr lang="en-AU" sz="800" dirty="0" smtClean="0"/>
              <a:t>Absurdism</a:t>
            </a:r>
          </a:p>
          <a:p>
            <a:pPr marL="171450" indent="-171450">
              <a:buClr>
                <a:schemeClr val="accent1">
                  <a:lumMod val="75000"/>
                </a:schemeClr>
              </a:buClr>
              <a:buFont typeface="Arial" panose="020B0604020202020204" pitchFamily="34" charset="0"/>
              <a:buChar char="•"/>
            </a:pPr>
            <a:r>
              <a:rPr lang="en-AU" sz="800" dirty="0" smtClean="0"/>
              <a:t>Egalitarianism</a:t>
            </a:r>
          </a:p>
          <a:p>
            <a:pPr marL="171450" indent="-171450">
              <a:buClr>
                <a:schemeClr val="accent1">
                  <a:lumMod val="75000"/>
                </a:schemeClr>
              </a:buClr>
              <a:buFont typeface="Arial" panose="020B0604020202020204" pitchFamily="34" charset="0"/>
              <a:buChar char="•"/>
            </a:pPr>
            <a:r>
              <a:rPr lang="en-AU" sz="800" dirty="0" smtClean="0"/>
              <a:t>Anthropocentrism</a:t>
            </a:r>
          </a:p>
          <a:p>
            <a:pPr marL="171450" indent="-171450">
              <a:buClr>
                <a:schemeClr val="accent1">
                  <a:lumMod val="75000"/>
                </a:schemeClr>
              </a:buClr>
              <a:buFont typeface="Arial" panose="020B0604020202020204" pitchFamily="34" charset="0"/>
              <a:buChar char="•"/>
            </a:pPr>
            <a:r>
              <a:rPr lang="en-AU" sz="800" dirty="0" smtClean="0"/>
              <a:t>Atheism</a:t>
            </a:r>
          </a:p>
          <a:p>
            <a:pPr marL="171450" indent="-171450">
              <a:buClr>
                <a:schemeClr val="accent1">
                  <a:lumMod val="75000"/>
                </a:schemeClr>
              </a:buClr>
              <a:buFont typeface="Arial" panose="020B0604020202020204" pitchFamily="34" charset="0"/>
              <a:buChar char="•"/>
            </a:pPr>
            <a:r>
              <a:rPr lang="en-AU" sz="800" dirty="0" smtClean="0"/>
              <a:t>Theism</a:t>
            </a:r>
          </a:p>
          <a:p>
            <a:pPr marL="171450" indent="-171450">
              <a:buClr>
                <a:schemeClr val="accent1">
                  <a:lumMod val="75000"/>
                </a:schemeClr>
              </a:buClr>
              <a:buFont typeface="Arial" panose="020B0604020202020204" pitchFamily="34" charset="0"/>
              <a:buChar char="•"/>
            </a:pPr>
            <a:r>
              <a:rPr lang="en-AU" sz="800" dirty="0" smtClean="0"/>
              <a:t>Nihilism</a:t>
            </a:r>
          </a:p>
          <a:p>
            <a:pPr marL="171450" indent="-171450">
              <a:buClr>
                <a:schemeClr val="accent1">
                  <a:lumMod val="75000"/>
                </a:schemeClr>
              </a:buClr>
              <a:buFont typeface="Arial" panose="020B0604020202020204" pitchFamily="34" charset="0"/>
              <a:buChar char="•"/>
            </a:pPr>
            <a:r>
              <a:rPr lang="en-AU" sz="800" dirty="0" smtClean="0"/>
              <a:t>Ecocentrism</a:t>
            </a:r>
          </a:p>
          <a:p>
            <a:pPr marL="171450" indent="-171450">
              <a:buClr>
                <a:schemeClr val="accent1">
                  <a:lumMod val="75000"/>
                </a:schemeClr>
              </a:buClr>
              <a:buFont typeface="Arial" panose="020B0604020202020204" pitchFamily="34" charset="0"/>
              <a:buChar char="•"/>
            </a:pPr>
            <a:r>
              <a:rPr lang="en-AU" sz="800" dirty="0" smtClean="0"/>
              <a:t>Environmentalism </a:t>
            </a:r>
          </a:p>
          <a:p>
            <a:pPr marL="171450" indent="-171450">
              <a:buClr>
                <a:schemeClr val="accent1">
                  <a:lumMod val="75000"/>
                </a:schemeClr>
              </a:buClr>
              <a:buFont typeface="Arial" panose="020B0604020202020204" pitchFamily="34" charset="0"/>
              <a:buChar char="•"/>
            </a:pPr>
            <a:r>
              <a:rPr lang="en-AU" sz="800" dirty="0" smtClean="0"/>
              <a:t>Anti-egocentricity</a:t>
            </a:r>
          </a:p>
          <a:p>
            <a:pPr marL="171450" indent="-171450">
              <a:buClr>
                <a:schemeClr val="accent1">
                  <a:lumMod val="75000"/>
                </a:schemeClr>
              </a:buClr>
              <a:buFont typeface="Arial" panose="020B0604020202020204" pitchFamily="34" charset="0"/>
              <a:buChar char="•"/>
            </a:pPr>
            <a:r>
              <a:rPr lang="en-AU" sz="800" dirty="0" smtClean="0"/>
              <a:t>Humanitarianism </a:t>
            </a:r>
          </a:p>
        </p:txBody>
      </p:sp>
      <p:sp>
        <p:nvSpPr>
          <p:cNvPr id="7" name="TextBox 6"/>
          <p:cNvSpPr txBox="1"/>
          <p:nvPr/>
        </p:nvSpPr>
        <p:spPr>
          <a:xfrm>
            <a:off x="94130" y="4181894"/>
            <a:ext cx="3200606" cy="1077218"/>
          </a:xfrm>
          <a:prstGeom prst="rect">
            <a:avLst/>
          </a:prstGeom>
          <a:noFill/>
        </p:spPr>
        <p:txBody>
          <a:bodyPr wrap="square" rtlCol="0">
            <a:spAutoFit/>
          </a:bodyPr>
          <a:lstStyle/>
          <a:p>
            <a:pPr algn="ctr"/>
            <a:r>
              <a:rPr lang="en-AU" sz="800" b="1" dirty="0" smtClean="0">
                <a:solidFill>
                  <a:schemeClr val="accent1">
                    <a:lumMod val="75000"/>
                  </a:schemeClr>
                </a:solidFill>
              </a:rPr>
              <a:t>CONTEXT</a:t>
            </a:r>
          </a:p>
          <a:p>
            <a:r>
              <a:rPr lang="en-AU" sz="800" u="sng" dirty="0" smtClean="0"/>
              <a:t>Sagan</a:t>
            </a:r>
            <a:r>
              <a:rPr lang="en-AU" sz="800" dirty="0" smtClean="0"/>
              <a:t> – scientist, pro-science, homogenisation of cultural views</a:t>
            </a:r>
          </a:p>
          <a:p>
            <a:r>
              <a:rPr lang="en-AU" sz="800" u="sng" dirty="0" smtClean="0"/>
              <a:t>Resistant readers </a:t>
            </a:r>
            <a:r>
              <a:rPr lang="en-AU" sz="800" dirty="0" smtClean="0"/>
              <a:t>– those who are afflicted by contemporary issues of our world do not see solutions emanating from Sagan’s hypothetical, and groups in which the pro-science ideology does not dominate (catholic, communist, corporate, criminal, impoverished)</a:t>
            </a:r>
          </a:p>
          <a:p>
            <a:r>
              <a:rPr lang="en-AU" sz="800" u="sng" dirty="0" smtClean="0"/>
              <a:t>Historical context and influences</a:t>
            </a:r>
            <a:r>
              <a:rPr lang="en-AU" sz="800" dirty="0" smtClean="0"/>
              <a:t>: Space Race, Enlightenment, Gaia Hypothesis, Anthropic Principle</a:t>
            </a:r>
          </a:p>
        </p:txBody>
      </p:sp>
      <p:sp>
        <p:nvSpPr>
          <p:cNvPr id="8" name="TextBox 7"/>
          <p:cNvSpPr txBox="1"/>
          <p:nvPr/>
        </p:nvSpPr>
        <p:spPr>
          <a:xfrm>
            <a:off x="242046" y="2471502"/>
            <a:ext cx="1425389" cy="1569660"/>
          </a:xfrm>
          <a:prstGeom prst="rect">
            <a:avLst/>
          </a:prstGeom>
          <a:noFill/>
        </p:spPr>
        <p:txBody>
          <a:bodyPr wrap="square" rtlCol="0">
            <a:spAutoFit/>
          </a:bodyPr>
          <a:lstStyle/>
          <a:p>
            <a:pPr algn="ctr"/>
            <a:r>
              <a:rPr lang="en-AU" sz="800" b="1" dirty="0" smtClean="0">
                <a:solidFill>
                  <a:schemeClr val="accent1">
                    <a:lumMod val="75000"/>
                  </a:schemeClr>
                </a:solidFill>
              </a:rPr>
              <a:t>LANGUAGE / VOICE</a:t>
            </a:r>
            <a:r>
              <a:rPr lang="en-AU" sz="800" b="1" dirty="0">
                <a:solidFill>
                  <a:schemeClr val="accent1">
                    <a:lumMod val="75000"/>
                  </a:schemeClr>
                </a:solidFill>
              </a:rPr>
              <a:t> </a:t>
            </a:r>
            <a:r>
              <a:rPr lang="en-AU" sz="800" b="1" dirty="0" smtClean="0">
                <a:solidFill>
                  <a:schemeClr val="accent1">
                    <a:lumMod val="75000"/>
                  </a:schemeClr>
                </a:solidFill>
              </a:rPr>
              <a:t>/ POINT OF VIEW</a:t>
            </a:r>
          </a:p>
          <a:p>
            <a:pPr marL="171450" indent="-171450">
              <a:buClr>
                <a:schemeClr val="accent1">
                  <a:lumMod val="75000"/>
                </a:schemeClr>
              </a:buClr>
              <a:buFont typeface="Arial" panose="020B0604020202020204" pitchFamily="34" charset="0"/>
              <a:buChar char="•"/>
            </a:pPr>
            <a:r>
              <a:rPr lang="en-AU" sz="800" dirty="0" smtClean="0"/>
              <a:t>Academic and scientific</a:t>
            </a:r>
          </a:p>
          <a:p>
            <a:pPr marL="171450" indent="-171450">
              <a:buClr>
                <a:schemeClr val="accent1">
                  <a:lumMod val="75000"/>
                </a:schemeClr>
              </a:buClr>
              <a:buFont typeface="Arial" panose="020B0604020202020204" pitchFamily="34" charset="0"/>
              <a:buChar char="•"/>
            </a:pPr>
            <a:r>
              <a:rPr lang="en-AU" sz="800" dirty="0" smtClean="0"/>
              <a:t>Philosophical</a:t>
            </a:r>
          </a:p>
          <a:p>
            <a:pPr marL="171450" indent="-171450">
              <a:buClr>
                <a:schemeClr val="accent1">
                  <a:lumMod val="75000"/>
                </a:schemeClr>
              </a:buClr>
              <a:buFont typeface="Arial" panose="020B0604020202020204" pitchFamily="34" charset="0"/>
              <a:buChar char="•"/>
            </a:pPr>
            <a:r>
              <a:rPr lang="en-AU" sz="800" dirty="0" smtClean="0"/>
              <a:t>Privileged</a:t>
            </a:r>
          </a:p>
          <a:p>
            <a:pPr marL="171450" indent="-171450">
              <a:buClr>
                <a:schemeClr val="accent1">
                  <a:lumMod val="75000"/>
                </a:schemeClr>
              </a:buClr>
              <a:buFont typeface="Arial" panose="020B0604020202020204" pitchFamily="34" charset="0"/>
              <a:buChar char="•"/>
            </a:pPr>
            <a:r>
              <a:rPr lang="en-AU" sz="800" dirty="0" smtClean="0"/>
              <a:t>Didactic</a:t>
            </a:r>
          </a:p>
          <a:p>
            <a:pPr marL="171450" indent="-171450">
              <a:buClr>
                <a:schemeClr val="accent1">
                  <a:lumMod val="75000"/>
                </a:schemeClr>
              </a:buClr>
              <a:buFont typeface="Arial" panose="020B0604020202020204" pitchFamily="34" charset="0"/>
              <a:buChar char="•"/>
            </a:pPr>
            <a:r>
              <a:rPr lang="en-AU" sz="800" dirty="0" smtClean="0"/>
              <a:t>Proselytising</a:t>
            </a:r>
          </a:p>
          <a:p>
            <a:pPr marL="171450" indent="-171450">
              <a:buClr>
                <a:schemeClr val="accent1">
                  <a:lumMod val="75000"/>
                </a:schemeClr>
              </a:buClr>
              <a:buFont typeface="Arial" panose="020B0604020202020204" pitchFamily="34" charset="0"/>
              <a:buChar char="•"/>
            </a:pPr>
            <a:r>
              <a:rPr lang="en-AU" sz="800" dirty="0" smtClean="0"/>
              <a:t>Opinion as fact</a:t>
            </a:r>
          </a:p>
          <a:p>
            <a:pPr marL="171450" indent="-171450">
              <a:buClr>
                <a:schemeClr val="accent1">
                  <a:lumMod val="75000"/>
                </a:schemeClr>
              </a:buClr>
              <a:buFont typeface="Arial" panose="020B0604020202020204" pitchFamily="34" charset="0"/>
              <a:buChar char="•"/>
            </a:pPr>
            <a:r>
              <a:rPr lang="en-AU" sz="800" dirty="0" smtClean="0"/>
              <a:t>Second person narration – evoke empathy and controversy, inclusive language </a:t>
            </a:r>
          </a:p>
        </p:txBody>
      </p:sp>
      <p:sp>
        <p:nvSpPr>
          <p:cNvPr id="9" name="TextBox 8"/>
          <p:cNvSpPr txBox="1"/>
          <p:nvPr/>
        </p:nvSpPr>
        <p:spPr>
          <a:xfrm>
            <a:off x="3053852" y="725986"/>
            <a:ext cx="4149080" cy="1077218"/>
          </a:xfrm>
          <a:prstGeom prst="rect">
            <a:avLst/>
          </a:prstGeom>
          <a:noFill/>
        </p:spPr>
        <p:txBody>
          <a:bodyPr wrap="square" rtlCol="0">
            <a:spAutoFit/>
          </a:bodyPr>
          <a:lstStyle/>
          <a:p>
            <a:pPr algn="ctr"/>
            <a:r>
              <a:rPr lang="en-AU" sz="800" b="1" dirty="0" smtClean="0">
                <a:solidFill>
                  <a:schemeClr val="accent1">
                    <a:lumMod val="75000"/>
                  </a:schemeClr>
                </a:solidFill>
              </a:rPr>
              <a:t>READINGS</a:t>
            </a:r>
          </a:p>
          <a:p>
            <a:r>
              <a:rPr lang="en-AU" sz="800" u="sng" dirty="0" smtClean="0"/>
              <a:t>Dominant</a:t>
            </a:r>
            <a:r>
              <a:rPr lang="en-AU" sz="800" dirty="0" smtClean="0"/>
              <a:t>: space exploration is the future of mankind and should be our focus; science is the most important attribute of humanity and will allow us to dominate throughout space; we must care for Earth as it is currently the only planet that supports human life</a:t>
            </a:r>
          </a:p>
          <a:p>
            <a:r>
              <a:rPr lang="en-AU" sz="800" u="sng" dirty="0" smtClean="0"/>
              <a:t>Alternate/resistant</a:t>
            </a:r>
            <a:r>
              <a:rPr lang="en-AU" sz="800" dirty="0" smtClean="0"/>
              <a:t>: the vast amount of money spent on space exploration could be used to eradicate poverty and suffering here on Earth; before focusing on space and other planets, we should focus on improving our own – Earth; science is becoming increasingly capitalistic rather than anthropocentric or </a:t>
            </a:r>
            <a:r>
              <a:rPr lang="en-AU" sz="800" dirty="0" err="1" smtClean="0"/>
              <a:t>ecocentric</a:t>
            </a:r>
            <a:r>
              <a:rPr lang="en-AU" sz="800" dirty="0" smtClean="0"/>
              <a:t> </a:t>
            </a:r>
            <a:endParaRPr lang="en-AU" sz="800" dirty="0"/>
          </a:p>
        </p:txBody>
      </p:sp>
      <p:sp>
        <p:nvSpPr>
          <p:cNvPr id="10" name="TextBox 9"/>
          <p:cNvSpPr txBox="1"/>
          <p:nvPr/>
        </p:nvSpPr>
        <p:spPr>
          <a:xfrm>
            <a:off x="1734670" y="2782211"/>
            <a:ext cx="1331260" cy="1200329"/>
          </a:xfrm>
          <a:prstGeom prst="rect">
            <a:avLst/>
          </a:prstGeom>
          <a:noFill/>
        </p:spPr>
        <p:txBody>
          <a:bodyPr wrap="square" rtlCol="0">
            <a:spAutoFit/>
          </a:bodyPr>
          <a:lstStyle/>
          <a:p>
            <a:pPr algn="ctr"/>
            <a:r>
              <a:rPr lang="en-AU" sz="800" b="1" dirty="0" smtClean="0">
                <a:solidFill>
                  <a:schemeClr val="accent1">
                    <a:lumMod val="75000"/>
                  </a:schemeClr>
                </a:solidFill>
              </a:rPr>
              <a:t>VALUES/ATTITUDES/</a:t>
            </a:r>
          </a:p>
          <a:p>
            <a:pPr algn="ctr"/>
            <a:r>
              <a:rPr lang="en-AU" sz="800" b="1" dirty="0" smtClean="0">
                <a:solidFill>
                  <a:schemeClr val="accent1">
                    <a:lumMod val="75000"/>
                  </a:schemeClr>
                </a:solidFill>
              </a:rPr>
              <a:t>PERSPECTIVES</a:t>
            </a:r>
          </a:p>
          <a:p>
            <a:pPr marL="171450" indent="-171450">
              <a:buClr>
                <a:schemeClr val="accent1">
                  <a:lumMod val="75000"/>
                </a:schemeClr>
              </a:buClr>
              <a:buFont typeface="Arial" panose="020B0604020202020204" pitchFamily="34" charset="0"/>
              <a:buChar char="•"/>
            </a:pPr>
            <a:r>
              <a:rPr lang="en-AU" sz="800" dirty="0" smtClean="0"/>
              <a:t>Pro-humanity</a:t>
            </a:r>
          </a:p>
          <a:p>
            <a:pPr marL="171450" indent="-171450">
              <a:buClr>
                <a:schemeClr val="accent1">
                  <a:lumMod val="75000"/>
                </a:schemeClr>
              </a:buClr>
              <a:buFont typeface="Arial" panose="020B0604020202020204" pitchFamily="34" charset="0"/>
              <a:buChar char="•"/>
            </a:pPr>
            <a:r>
              <a:rPr lang="en-AU" sz="800" dirty="0" smtClean="0"/>
              <a:t>Pro-science</a:t>
            </a:r>
          </a:p>
          <a:p>
            <a:pPr marL="171450" indent="-171450">
              <a:buClr>
                <a:schemeClr val="accent1">
                  <a:lumMod val="75000"/>
                </a:schemeClr>
              </a:buClr>
              <a:buFont typeface="Arial" panose="020B0604020202020204" pitchFamily="34" charset="0"/>
              <a:buChar char="•"/>
            </a:pPr>
            <a:r>
              <a:rPr lang="en-AU" sz="800" dirty="0" smtClean="0"/>
              <a:t>Pro-space exploration</a:t>
            </a:r>
          </a:p>
          <a:p>
            <a:pPr marL="171450" indent="-171450">
              <a:buClr>
                <a:schemeClr val="accent1">
                  <a:lumMod val="75000"/>
                </a:schemeClr>
              </a:buClr>
              <a:buFont typeface="Arial" panose="020B0604020202020204" pitchFamily="34" charset="0"/>
              <a:buChar char="•"/>
            </a:pPr>
            <a:r>
              <a:rPr lang="en-AU" sz="800" dirty="0" smtClean="0"/>
              <a:t>Anthropocentrism</a:t>
            </a:r>
          </a:p>
          <a:p>
            <a:pPr marL="171450" indent="-171450">
              <a:buClr>
                <a:schemeClr val="accent1">
                  <a:lumMod val="75000"/>
                </a:schemeClr>
              </a:buClr>
              <a:buFont typeface="Arial" panose="020B0604020202020204" pitchFamily="34" charset="0"/>
              <a:buChar char="•"/>
            </a:pPr>
            <a:r>
              <a:rPr lang="en-AU" sz="800" dirty="0" smtClean="0"/>
              <a:t>Egalitarianism</a:t>
            </a:r>
          </a:p>
          <a:p>
            <a:pPr marL="171450" indent="-171450">
              <a:buClr>
                <a:schemeClr val="accent1">
                  <a:lumMod val="75000"/>
                </a:schemeClr>
              </a:buClr>
              <a:buFont typeface="Arial" panose="020B0604020202020204" pitchFamily="34" charset="0"/>
              <a:buChar char="•"/>
            </a:pPr>
            <a:r>
              <a:rPr lang="en-AU" sz="800" dirty="0" smtClean="0"/>
              <a:t>Ecocentrism</a:t>
            </a:r>
          </a:p>
          <a:p>
            <a:pPr marL="171450" indent="-171450">
              <a:buClr>
                <a:schemeClr val="accent1">
                  <a:lumMod val="75000"/>
                </a:schemeClr>
              </a:buClr>
              <a:buFont typeface="Arial" panose="020B0604020202020204" pitchFamily="34" charset="0"/>
              <a:buChar char="•"/>
            </a:pPr>
            <a:r>
              <a:rPr lang="en-AU" sz="800" dirty="0" smtClean="0"/>
              <a:t>Existential nihilism</a:t>
            </a:r>
          </a:p>
        </p:txBody>
      </p:sp>
      <p:sp>
        <p:nvSpPr>
          <p:cNvPr id="13" name="TextBox 12"/>
          <p:cNvSpPr txBox="1"/>
          <p:nvPr/>
        </p:nvSpPr>
        <p:spPr>
          <a:xfrm>
            <a:off x="8816786" y="803630"/>
            <a:ext cx="1761565" cy="461665"/>
          </a:xfrm>
          <a:prstGeom prst="rect">
            <a:avLst/>
          </a:prstGeom>
          <a:noFill/>
        </p:spPr>
        <p:txBody>
          <a:bodyPr wrap="square" rtlCol="0">
            <a:spAutoFit/>
          </a:bodyPr>
          <a:lstStyle/>
          <a:p>
            <a:pPr algn="ctr"/>
            <a:r>
              <a:rPr lang="en-AU" sz="800" b="1" dirty="0" smtClean="0">
                <a:solidFill>
                  <a:schemeClr val="accent1">
                    <a:lumMod val="75000"/>
                  </a:schemeClr>
                </a:solidFill>
              </a:rPr>
              <a:t>KEY FACTS</a:t>
            </a:r>
          </a:p>
          <a:p>
            <a:r>
              <a:rPr lang="en-AU" sz="800" u="sng" dirty="0" smtClean="0"/>
              <a:t>Title</a:t>
            </a:r>
            <a:r>
              <a:rPr lang="en-AU" sz="800" dirty="0" smtClean="0"/>
              <a:t>: We Are Here: The Pale Blue Dot</a:t>
            </a:r>
          </a:p>
          <a:p>
            <a:r>
              <a:rPr lang="en-AU" sz="800" u="sng" dirty="0" smtClean="0"/>
              <a:t>Producer</a:t>
            </a:r>
            <a:r>
              <a:rPr lang="en-AU" sz="800" dirty="0" smtClean="0"/>
              <a:t>: David Fu</a:t>
            </a:r>
            <a:endParaRPr lang="en-AU" sz="800" dirty="0"/>
          </a:p>
        </p:txBody>
      </p:sp>
      <p:sp>
        <p:nvSpPr>
          <p:cNvPr id="14" name="TextBox 13"/>
          <p:cNvSpPr txBox="1"/>
          <p:nvPr/>
        </p:nvSpPr>
        <p:spPr>
          <a:xfrm>
            <a:off x="7431738" y="640913"/>
            <a:ext cx="4531659" cy="7232749"/>
          </a:xfrm>
          <a:prstGeom prst="rect">
            <a:avLst/>
          </a:prstGeom>
          <a:noFill/>
        </p:spPr>
        <p:txBody>
          <a:bodyPr wrap="square" numCol="2" spcCol="36000" rtlCol="0">
            <a:spAutoFit/>
          </a:bodyPr>
          <a:lstStyle/>
          <a:p>
            <a:pPr algn="ctr"/>
            <a:endParaRPr lang="en-AU" sz="800" b="1" dirty="0" smtClean="0">
              <a:solidFill>
                <a:schemeClr val="accent1">
                  <a:lumMod val="75000"/>
                </a:schemeClr>
              </a:solidFill>
            </a:endParaRPr>
          </a:p>
          <a:p>
            <a:pPr algn="ctr"/>
            <a:endParaRPr lang="en-AU" sz="800" b="1" dirty="0">
              <a:solidFill>
                <a:schemeClr val="accent1">
                  <a:lumMod val="75000"/>
                </a:schemeClr>
              </a:solidFill>
            </a:endParaRPr>
          </a:p>
          <a:p>
            <a:pPr algn="ctr"/>
            <a:endParaRPr lang="en-AU" sz="800" b="1" dirty="0" smtClean="0">
              <a:solidFill>
                <a:schemeClr val="accent1">
                  <a:lumMod val="75000"/>
                </a:schemeClr>
              </a:solidFill>
            </a:endParaRPr>
          </a:p>
          <a:p>
            <a:pPr algn="ctr"/>
            <a:endParaRPr lang="en-AU" sz="800" b="1" dirty="0">
              <a:solidFill>
                <a:schemeClr val="accent1">
                  <a:lumMod val="75000"/>
                </a:schemeClr>
              </a:solidFill>
            </a:endParaRPr>
          </a:p>
          <a:p>
            <a:pPr algn="ctr"/>
            <a:endParaRPr lang="en-AU" sz="800" b="1" dirty="0" smtClean="0">
              <a:solidFill>
                <a:schemeClr val="accent1">
                  <a:lumMod val="75000"/>
                </a:schemeClr>
              </a:solidFill>
            </a:endParaRPr>
          </a:p>
          <a:p>
            <a:pPr algn="ctr"/>
            <a:endParaRPr lang="en-AU" sz="800" b="1" dirty="0" smtClean="0">
              <a:solidFill>
                <a:schemeClr val="accent1">
                  <a:lumMod val="75000"/>
                </a:schemeClr>
              </a:solidFill>
            </a:endParaRPr>
          </a:p>
          <a:p>
            <a:pPr algn="ctr"/>
            <a:r>
              <a:rPr lang="en-AU" sz="800" b="1" dirty="0" smtClean="0">
                <a:solidFill>
                  <a:schemeClr val="accent1">
                    <a:lumMod val="75000"/>
                  </a:schemeClr>
                </a:solidFill>
              </a:rPr>
              <a:t>SOUNDTRACK</a:t>
            </a:r>
          </a:p>
          <a:p>
            <a:pPr marL="171450" indent="-171450">
              <a:buClr>
                <a:schemeClr val="accent1">
                  <a:lumMod val="75000"/>
                </a:schemeClr>
              </a:buClr>
              <a:buFont typeface="Arial" panose="020B0604020202020204" pitchFamily="34" charset="0"/>
              <a:buChar char="•"/>
            </a:pPr>
            <a:r>
              <a:rPr lang="en-AU" sz="800" dirty="0" err="1" smtClean="0"/>
              <a:t>Mogwai</a:t>
            </a:r>
            <a:r>
              <a:rPr lang="en-AU" sz="800" dirty="0" smtClean="0"/>
              <a:t> – ‘Stop Coming to My House’</a:t>
            </a:r>
          </a:p>
          <a:p>
            <a:pPr marL="171450" indent="-171450">
              <a:buClr>
                <a:schemeClr val="accent1">
                  <a:lumMod val="75000"/>
                </a:schemeClr>
              </a:buClr>
              <a:buFont typeface="Arial" panose="020B0604020202020204" pitchFamily="34" charset="0"/>
              <a:buChar char="•"/>
            </a:pPr>
            <a:r>
              <a:rPr lang="en-AU" sz="800" dirty="0" smtClean="0"/>
              <a:t>Starts on image of pale blue dot</a:t>
            </a:r>
          </a:p>
          <a:p>
            <a:pPr marL="171450" indent="-171450">
              <a:buClr>
                <a:schemeClr val="accent1">
                  <a:lumMod val="75000"/>
                </a:schemeClr>
              </a:buClr>
              <a:buFont typeface="Arial" panose="020B0604020202020204" pitchFamily="34" charset="0"/>
              <a:buChar char="•"/>
            </a:pPr>
            <a:r>
              <a:rPr lang="en-AU" sz="800" dirty="0" smtClean="0"/>
              <a:t>Accelerando – increases in tempo along with voiceover and transition of images</a:t>
            </a:r>
          </a:p>
          <a:p>
            <a:pPr marL="171450" indent="-171450">
              <a:buClr>
                <a:schemeClr val="accent1">
                  <a:lumMod val="75000"/>
                </a:schemeClr>
              </a:buClr>
              <a:buFont typeface="Arial" panose="020B0604020202020204" pitchFamily="34" charset="0"/>
              <a:buChar char="•"/>
            </a:pPr>
            <a:endParaRPr lang="en-AU" sz="800" dirty="0" smtClean="0"/>
          </a:p>
          <a:p>
            <a:pPr algn="ctr">
              <a:buClr>
                <a:schemeClr val="accent1">
                  <a:lumMod val="75000"/>
                </a:schemeClr>
              </a:buClr>
            </a:pPr>
            <a:r>
              <a:rPr lang="en-AU" sz="800" b="1" dirty="0" smtClean="0">
                <a:solidFill>
                  <a:schemeClr val="accent1">
                    <a:lumMod val="75000"/>
                  </a:schemeClr>
                </a:solidFill>
              </a:rPr>
              <a:t>CAMERA WORK – PANNING</a:t>
            </a:r>
          </a:p>
          <a:p>
            <a:pPr marL="171450" indent="-171450">
              <a:buClr>
                <a:schemeClr val="accent1">
                  <a:lumMod val="75000"/>
                </a:schemeClr>
              </a:buClr>
              <a:buFont typeface="Arial" panose="020B0604020202020204" pitchFamily="34" charset="0"/>
              <a:buChar char="•"/>
            </a:pPr>
            <a:r>
              <a:rPr lang="en-AU" sz="800" dirty="0" smtClean="0"/>
              <a:t>Close up of Earth, zoom out / pan out to show the “vast encompassing cosmos” and “inconsequential” life of humans on Earth</a:t>
            </a:r>
          </a:p>
          <a:p>
            <a:pPr marL="171450" indent="-171450">
              <a:buClr>
                <a:schemeClr val="accent1">
                  <a:lumMod val="75000"/>
                </a:schemeClr>
              </a:buClr>
              <a:buFont typeface="Arial" panose="020B0604020202020204" pitchFamily="34" charset="0"/>
              <a:buChar char="•"/>
            </a:pPr>
            <a:endParaRPr lang="en-AU" sz="800" dirty="0" smtClean="0"/>
          </a:p>
          <a:p>
            <a:pPr algn="ctr">
              <a:buClr>
                <a:schemeClr val="accent1">
                  <a:lumMod val="75000"/>
                </a:schemeClr>
              </a:buClr>
            </a:pPr>
            <a:r>
              <a:rPr lang="en-AU" sz="800" b="1" dirty="0" smtClean="0">
                <a:solidFill>
                  <a:schemeClr val="accent1">
                    <a:lumMod val="75000"/>
                  </a:schemeClr>
                </a:solidFill>
              </a:rPr>
              <a:t>MONTAGE</a:t>
            </a:r>
          </a:p>
          <a:p>
            <a:pPr marL="171450" indent="-171450">
              <a:buClr>
                <a:schemeClr val="accent1">
                  <a:lumMod val="75000"/>
                </a:schemeClr>
              </a:buClr>
              <a:buFont typeface="Arial" panose="020B0604020202020204" pitchFamily="34" charset="0"/>
              <a:buChar char="•"/>
            </a:pPr>
            <a:r>
              <a:rPr lang="en-AU" sz="800" dirty="0" smtClean="0"/>
              <a:t>Western cinema – privileged and shows the triumphs of humans (happiness, wealth, superheroes, joy)</a:t>
            </a:r>
          </a:p>
          <a:p>
            <a:pPr marL="171450" indent="-171450">
              <a:buClr>
                <a:schemeClr val="accent1">
                  <a:lumMod val="75000"/>
                </a:schemeClr>
              </a:buClr>
              <a:buFont typeface="Arial" panose="020B0604020202020204" pitchFamily="34" charset="0"/>
              <a:buChar char="•"/>
            </a:pPr>
            <a:r>
              <a:rPr lang="en-AU" sz="800" dirty="0" smtClean="0"/>
              <a:t>Eastern cinema – marginalised, depict downfalls of mankind (poverty, violence, war, sadness)</a:t>
            </a:r>
          </a:p>
          <a:p>
            <a:pPr marL="171450" indent="-171450">
              <a:buClr>
                <a:schemeClr val="accent1">
                  <a:lumMod val="75000"/>
                </a:schemeClr>
              </a:buClr>
              <a:buFont typeface="Arial" panose="020B0604020202020204" pitchFamily="34" charset="0"/>
              <a:buChar char="•"/>
            </a:pPr>
            <a:r>
              <a:rPr lang="en-AU" sz="800" dirty="0" smtClean="0"/>
              <a:t>Images match the voiceover</a:t>
            </a:r>
          </a:p>
          <a:p>
            <a:pPr marL="171450" indent="-171450">
              <a:buClr>
                <a:schemeClr val="accent1">
                  <a:lumMod val="75000"/>
                </a:schemeClr>
              </a:buClr>
              <a:buFont typeface="Arial" panose="020B0604020202020204" pitchFamily="34" charset="0"/>
              <a:buChar char="•"/>
            </a:pPr>
            <a:r>
              <a:rPr lang="en-AU" sz="800" dirty="0" smtClean="0"/>
              <a:t>Film extracts</a:t>
            </a:r>
          </a:p>
          <a:p>
            <a:pPr marL="171450" indent="-171450">
              <a:buClr>
                <a:schemeClr val="accent1">
                  <a:lumMod val="75000"/>
                </a:schemeClr>
              </a:buClr>
              <a:buFont typeface="Arial" panose="020B0604020202020204" pitchFamily="34" charset="0"/>
              <a:buChar char="•"/>
            </a:pPr>
            <a:r>
              <a:rPr lang="en-AU" sz="800" dirty="0" smtClean="0"/>
              <a:t>Archival footage</a:t>
            </a:r>
          </a:p>
          <a:p>
            <a:pPr marL="171450" indent="-171450">
              <a:buClr>
                <a:schemeClr val="accent1">
                  <a:lumMod val="75000"/>
                </a:schemeClr>
              </a:buClr>
              <a:buFont typeface="Arial" panose="020B0604020202020204" pitchFamily="34" charset="0"/>
              <a:buChar char="•"/>
            </a:pPr>
            <a:r>
              <a:rPr lang="en-AU" sz="800" dirty="0" smtClean="0"/>
              <a:t>Still images</a:t>
            </a:r>
          </a:p>
          <a:p>
            <a:pPr marL="171450" indent="-171450">
              <a:buClr>
                <a:schemeClr val="accent1">
                  <a:lumMod val="75000"/>
                </a:schemeClr>
              </a:buClr>
              <a:buFont typeface="Arial" panose="020B0604020202020204" pitchFamily="34" charset="0"/>
              <a:buChar char="•"/>
            </a:pPr>
            <a:r>
              <a:rPr lang="en-AU" sz="800" dirty="0" smtClean="0"/>
              <a:t>CGI</a:t>
            </a:r>
          </a:p>
          <a:p>
            <a:pPr marL="171450" indent="-171450">
              <a:buClr>
                <a:schemeClr val="accent1">
                  <a:lumMod val="75000"/>
                </a:schemeClr>
              </a:buClr>
              <a:buFont typeface="Arial" panose="020B0604020202020204" pitchFamily="34" charset="0"/>
              <a:buChar char="•"/>
            </a:pPr>
            <a:endParaRPr lang="en-AU" sz="800" dirty="0" smtClean="0"/>
          </a:p>
          <a:p>
            <a:pPr algn="ctr">
              <a:buClr>
                <a:schemeClr val="accent1">
                  <a:lumMod val="75000"/>
                </a:schemeClr>
              </a:buClr>
            </a:pPr>
            <a:r>
              <a:rPr lang="en-AU" sz="800" b="1" dirty="0" smtClean="0">
                <a:solidFill>
                  <a:schemeClr val="accent1">
                    <a:lumMod val="75000"/>
                  </a:schemeClr>
                </a:solidFill>
              </a:rPr>
              <a:t>ARCHIVAL FOOTAGE</a:t>
            </a:r>
          </a:p>
          <a:p>
            <a:pPr marL="171450" indent="-171450">
              <a:buClr>
                <a:schemeClr val="accent1">
                  <a:lumMod val="75000"/>
                </a:schemeClr>
              </a:buClr>
              <a:buFont typeface="Arial" panose="020B0604020202020204" pitchFamily="34" charset="0"/>
              <a:buChar char="•"/>
            </a:pPr>
            <a:r>
              <a:rPr lang="en-AU" sz="800" dirty="0" smtClean="0"/>
              <a:t>Western film = successes (promote Western culture)</a:t>
            </a:r>
          </a:p>
          <a:p>
            <a:pPr marL="171450" indent="-171450">
              <a:buClr>
                <a:schemeClr val="accent1">
                  <a:lumMod val="75000"/>
                </a:schemeClr>
              </a:buClr>
              <a:buFont typeface="Arial" panose="020B0604020202020204" pitchFamily="34" charset="0"/>
              <a:buChar char="•"/>
            </a:pPr>
            <a:r>
              <a:rPr lang="en-AU" sz="800" dirty="0" smtClean="0"/>
              <a:t>Eastern film = failures</a:t>
            </a:r>
          </a:p>
          <a:p>
            <a:pPr marL="171450" indent="-171450">
              <a:buClr>
                <a:schemeClr val="accent1">
                  <a:lumMod val="75000"/>
                </a:schemeClr>
              </a:buClr>
              <a:buFont typeface="Arial" panose="020B0604020202020204" pitchFamily="34" charset="0"/>
              <a:buChar char="•"/>
            </a:pPr>
            <a:r>
              <a:rPr lang="en-AU" sz="800" dirty="0" smtClean="0"/>
              <a:t>Original archive images – Sagan and Earth</a:t>
            </a:r>
          </a:p>
          <a:p>
            <a:pPr marL="171450" indent="-171450">
              <a:buClr>
                <a:schemeClr val="accent1">
                  <a:lumMod val="75000"/>
                </a:schemeClr>
              </a:buClr>
              <a:buFont typeface="Arial" panose="020B0604020202020204" pitchFamily="34" charset="0"/>
              <a:buChar char="•"/>
            </a:pPr>
            <a:r>
              <a:rPr lang="en-AU" sz="800" dirty="0" smtClean="0"/>
              <a:t>Transitions make images correspond to voice over</a:t>
            </a:r>
          </a:p>
          <a:p>
            <a:pPr marL="171450" indent="-171450">
              <a:buClr>
                <a:schemeClr val="accent1">
                  <a:lumMod val="75000"/>
                </a:schemeClr>
              </a:buClr>
              <a:buFont typeface="Arial" panose="020B0604020202020204" pitchFamily="34" charset="0"/>
              <a:buChar char="•"/>
            </a:pPr>
            <a:r>
              <a:rPr lang="en-AU" sz="800" dirty="0" smtClean="0"/>
              <a:t>Footage of seminal events and objects (rocket launch, planets, international space station, Tiananmen, World War II, ‘Dewey defeats Truman’ misprint of 1948, Victory Day in Britain 1945, historical war images)</a:t>
            </a:r>
          </a:p>
          <a:p>
            <a:pPr>
              <a:buClr>
                <a:schemeClr val="accent1">
                  <a:lumMod val="75000"/>
                </a:schemeClr>
              </a:buClr>
            </a:pPr>
            <a:endParaRPr lang="en-AU" sz="800" dirty="0" smtClean="0"/>
          </a:p>
          <a:p>
            <a:pPr algn="ctr">
              <a:buClr>
                <a:schemeClr val="accent1">
                  <a:lumMod val="75000"/>
                </a:schemeClr>
              </a:buClr>
            </a:pPr>
            <a:r>
              <a:rPr lang="en-AU" sz="800" b="1" dirty="0" smtClean="0">
                <a:solidFill>
                  <a:schemeClr val="accent1">
                    <a:lumMod val="75000"/>
                  </a:schemeClr>
                </a:solidFill>
              </a:rPr>
              <a:t>MIMESIS/DIEGESIS</a:t>
            </a:r>
          </a:p>
          <a:p>
            <a:pPr marL="171450" indent="-171450">
              <a:buClr>
                <a:schemeClr val="accent1">
                  <a:lumMod val="75000"/>
                </a:schemeClr>
              </a:buClr>
              <a:buFont typeface="Arial" panose="020B0604020202020204" pitchFamily="34" charset="0"/>
              <a:buChar char="•"/>
            </a:pPr>
            <a:r>
              <a:rPr lang="en-AU" sz="800" dirty="0" smtClean="0"/>
              <a:t>What is seen (mimesis – images) complements what is heard (</a:t>
            </a:r>
            <a:r>
              <a:rPr lang="en-AU" sz="800" dirty="0" err="1" smtClean="0"/>
              <a:t>diegesis</a:t>
            </a:r>
            <a:r>
              <a:rPr lang="en-AU" sz="800" dirty="0" smtClean="0"/>
              <a:t> – voiceover) </a:t>
            </a:r>
          </a:p>
          <a:p>
            <a:pPr marL="171450" indent="-171450">
              <a:buClr>
                <a:schemeClr val="accent1">
                  <a:lumMod val="75000"/>
                </a:schemeClr>
              </a:buClr>
              <a:buFont typeface="Arial" panose="020B0604020202020204" pitchFamily="34" charset="0"/>
              <a:buChar char="•"/>
            </a:pPr>
            <a:endParaRPr lang="en-AU" sz="800" dirty="0"/>
          </a:p>
          <a:p>
            <a:pPr marL="171450" indent="-171450">
              <a:buClr>
                <a:schemeClr val="accent1">
                  <a:lumMod val="75000"/>
                </a:schemeClr>
              </a:buClr>
              <a:buFont typeface="Arial" panose="020B0604020202020204" pitchFamily="34" charset="0"/>
              <a:buChar char="•"/>
            </a:pPr>
            <a:endParaRPr lang="en-AU" sz="800" dirty="0" smtClean="0"/>
          </a:p>
          <a:p>
            <a:pPr marL="171450" indent="-171450">
              <a:buClr>
                <a:schemeClr val="accent1">
                  <a:lumMod val="75000"/>
                </a:schemeClr>
              </a:buClr>
              <a:buFont typeface="Arial" panose="020B0604020202020204" pitchFamily="34" charset="0"/>
              <a:buChar char="•"/>
            </a:pPr>
            <a:endParaRPr lang="en-AU" sz="800" dirty="0"/>
          </a:p>
          <a:p>
            <a:pPr marL="171450" indent="-171450">
              <a:buClr>
                <a:schemeClr val="accent1">
                  <a:lumMod val="75000"/>
                </a:schemeClr>
              </a:buClr>
              <a:buFont typeface="Arial" panose="020B0604020202020204" pitchFamily="34" charset="0"/>
              <a:buChar char="•"/>
            </a:pPr>
            <a:endParaRPr lang="en-AU" sz="800" dirty="0" smtClean="0"/>
          </a:p>
          <a:p>
            <a:pPr marL="171450" indent="-171450">
              <a:buClr>
                <a:schemeClr val="accent1">
                  <a:lumMod val="75000"/>
                </a:schemeClr>
              </a:buClr>
              <a:buFont typeface="Arial" panose="020B0604020202020204" pitchFamily="34" charset="0"/>
              <a:buChar char="•"/>
            </a:pPr>
            <a:endParaRPr lang="en-AU" sz="800" dirty="0"/>
          </a:p>
          <a:p>
            <a:pPr marL="171450" indent="-171450">
              <a:buClr>
                <a:schemeClr val="accent1">
                  <a:lumMod val="75000"/>
                </a:schemeClr>
              </a:buClr>
              <a:buFont typeface="Arial" panose="020B0604020202020204" pitchFamily="34" charset="0"/>
              <a:buChar char="•"/>
            </a:pPr>
            <a:endParaRPr lang="en-AU" sz="800" dirty="0" smtClean="0"/>
          </a:p>
          <a:p>
            <a:pPr marL="171450" indent="-171450">
              <a:buClr>
                <a:schemeClr val="accent1">
                  <a:lumMod val="75000"/>
                </a:schemeClr>
              </a:buClr>
              <a:buFont typeface="Arial" panose="020B0604020202020204" pitchFamily="34" charset="0"/>
              <a:buChar char="•"/>
            </a:pPr>
            <a:endParaRPr lang="en-AU" sz="800" dirty="0"/>
          </a:p>
          <a:p>
            <a:pPr marL="171450" indent="-171450">
              <a:buClr>
                <a:schemeClr val="accent1">
                  <a:lumMod val="75000"/>
                </a:schemeClr>
              </a:buClr>
              <a:buFont typeface="Arial" panose="020B0604020202020204" pitchFamily="34" charset="0"/>
              <a:buChar char="•"/>
            </a:pPr>
            <a:endParaRPr lang="en-AU" sz="800" dirty="0" smtClean="0"/>
          </a:p>
          <a:p>
            <a:pPr marL="171450" indent="-171450">
              <a:buClr>
                <a:schemeClr val="accent1">
                  <a:lumMod val="75000"/>
                </a:schemeClr>
              </a:buClr>
              <a:buFont typeface="Arial" panose="020B0604020202020204" pitchFamily="34" charset="0"/>
              <a:buChar char="•"/>
            </a:pPr>
            <a:endParaRPr lang="en-AU" sz="800" dirty="0"/>
          </a:p>
          <a:p>
            <a:pPr marL="171450" indent="-171450">
              <a:buClr>
                <a:schemeClr val="accent1">
                  <a:lumMod val="75000"/>
                </a:schemeClr>
              </a:buClr>
              <a:buFont typeface="Arial" panose="020B0604020202020204" pitchFamily="34" charset="0"/>
              <a:buChar char="•"/>
            </a:pPr>
            <a:endParaRPr lang="en-AU" sz="800" dirty="0" smtClean="0"/>
          </a:p>
          <a:p>
            <a:pPr>
              <a:buClr>
                <a:schemeClr val="accent1">
                  <a:lumMod val="75000"/>
                </a:schemeClr>
              </a:buClr>
            </a:pPr>
            <a:endParaRPr lang="en-AU" sz="800" dirty="0" smtClean="0"/>
          </a:p>
          <a:p>
            <a:pPr marL="171450" indent="-171450">
              <a:buClr>
                <a:schemeClr val="accent1">
                  <a:lumMod val="75000"/>
                </a:schemeClr>
              </a:buClr>
              <a:buFont typeface="Arial" panose="020B0604020202020204" pitchFamily="34" charset="0"/>
              <a:buChar char="•"/>
            </a:pPr>
            <a:endParaRPr lang="en-AU" sz="800" dirty="0" smtClean="0"/>
          </a:p>
          <a:p>
            <a:pPr algn="ctr">
              <a:buClr>
                <a:schemeClr val="accent1">
                  <a:lumMod val="75000"/>
                </a:schemeClr>
              </a:buClr>
            </a:pPr>
            <a:endParaRPr lang="en-AU" sz="800" b="1" dirty="0" smtClean="0">
              <a:solidFill>
                <a:schemeClr val="accent1">
                  <a:lumMod val="75000"/>
                </a:schemeClr>
              </a:solidFill>
            </a:endParaRPr>
          </a:p>
          <a:p>
            <a:pPr algn="ctr">
              <a:buClr>
                <a:schemeClr val="accent1">
                  <a:lumMod val="75000"/>
                </a:schemeClr>
              </a:buClr>
            </a:pPr>
            <a:endParaRPr lang="en-AU" sz="800" b="1" dirty="0">
              <a:solidFill>
                <a:schemeClr val="accent1">
                  <a:lumMod val="75000"/>
                </a:schemeClr>
              </a:solidFill>
            </a:endParaRPr>
          </a:p>
          <a:p>
            <a:pPr algn="ctr">
              <a:buClr>
                <a:schemeClr val="accent1">
                  <a:lumMod val="75000"/>
                </a:schemeClr>
              </a:buClr>
            </a:pPr>
            <a:endParaRPr lang="en-AU" sz="800" b="1" dirty="0" smtClean="0">
              <a:solidFill>
                <a:schemeClr val="accent1">
                  <a:lumMod val="75000"/>
                </a:schemeClr>
              </a:solidFill>
            </a:endParaRPr>
          </a:p>
          <a:p>
            <a:pPr algn="ctr">
              <a:buClr>
                <a:schemeClr val="accent1">
                  <a:lumMod val="75000"/>
                </a:schemeClr>
              </a:buClr>
            </a:pPr>
            <a:endParaRPr lang="en-AU" sz="800" b="1" dirty="0">
              <a:solidFill>
                <a:schemeClr val="accent1">
                  <a:lumMod val="75000"/>
                </a:schemeClr>
              </a:solidFill>
            </a:endParaRPr>
          </a:p>
          <a:p>
            <a:pPr algn="ctr">
              <a:buClr>
                <a:schemeClr val="accent1">
                  <a:lumMod val="75000"/>
                </a:schemeClr>
              </a:buClr>
            </a:pPr>
            <a:endParaRPr lang="en-AU" sz="800" b="1" dirty="0" smtClean="0">
              <a:solidFill>
                <a:schemeClr val="accent1">
                  <a:lumMod val="75000"/>
                </a:schemeClr>
              </a:solidFill>
            </a:endParaRPr>
          </a:p>
          <a:p>
            <a:pPr algn="ctr">
              <a:buClr>
                <a:schemeClr val="accent1">
                  <a:lumMod val="75000"/>
                </a:schemeClr>
              </a:buClr>
            </a:pPr>
            <a:endParaRPr lang="en-AU" sz="800" b="1" dirty="0">
              <a:solidFill>
                <a:schemeClr val="accent1">
                  <a:lumMod val="75000"/>
                </a:schemeClr>
              </a:solidFill>
            </a:endParaRPr>
          </a:p>
          <a:p>
            <a:pPr algn="ctr">
              <a:buClr>
                <a:schemeClr val="accent1">
                  <a:lumMod val="75000"/>
                </a:schemeClr>
              </a:buClr>
            </a:pPr>
            <a:r>
              <a:rPr lang="en-AU" sz="800" b="1" dirty="0" smtClean="0">
                <a:solidFill>
                  <a:schemeClr val="accent1">
                    <a:lumMod val="75000"/>
                  </a:schemeClr>
                </a:solidFill>
              </a:rPr>
              <a:t>SALIENCE</a:t>
            </a:r>
          </a:p>
          <a:p>
            <a:pPr marL="171450" indent="-171450">
              <a:buClr>
                <a:schemeClr val="accent1">
                  <a:lumMod val="75000"/>
                </a:schemeClr>
              </a:buClr>
              <a:buFont typeface="Arial" panose="020B0604020202020204" pitchFamily="34" charset="0"/>
              <a:buChar char="•"/>
            </a:pPr>
            <a:r>
              <a:rPr lang="en-AU" sz="800" dirty="0" smtClean="0"/>
              <a:t>Most important – image of Earth taken by Voyager 1 (Pale Blue Dot) and ‘Earth Rise’</a:t>
            </a:r>
          </a:p>
          <a:p>
            <a:pPr marL="171450" indent="-171450">
              <a:buClr>
                <a:schemeClr val="accent1">
                  <a:lumMod val="75000"/>
                </a:schemeClr>
              </a:buClr>
              <a:buFont typeface="Arial" panose="020B0604020202020204" pitchFamily="34" charset="0"/>
              <a:buChar char="•"/>
            </a:pPr>
            <a:endParaRPr lang="en-AU" sz="800" dirty="0" smtClean="0"/>
          </a:p>
          <a:p>
            <a:pPr algn="ctr">
              <a:buClr>
                <a:schemeClr val="accent1">
                  <a:lumMod val="75000"/>
                </a:schemeClr>
              </a:buClr>
            </a:pPr>
            <a:r>
              <a:rPr lang="en-AU" sz="800" b="1" dirty="0" smtClean="0">
                <a:solidFill>
                  <a:schemeClr val="accent1">
                    <a:lumMod val="75000"/>
                  </a:schemeClr>
                </a:solidFill>
              </a:rPr>
              <a:t>FILM EXTRACTS</a:t>
            </a:r>
          </a:p>
          <a:p>
            <a:pPr marL="171450" indent="-171450">
              <a:buClr>
                <a:schemeClr val="accent1">
                  <a:lumMod val="75000"/>
                </a:schemeClr>
              </a:buClr>
              <a:buFont typeface="Arial" panose="020B0604020202020204" pitchFamily="34" charset="0"/>
              <a:buChar char="•"/>
            </a:pPr>
            <a:r>
              <a:rPr lang="en-AU" sz="800" dirty="0" smtClean="0"/>
              <a:t>Promote dominant ideas, values, attitudes of human race</a:t>
            </a:r>
          </a:p>
          <a:p>
            <a:pPr marL="171450" indent="-171450">
              <a:buClr>
                <a:schemeClr val="accent1">
                  <a:lumMod val="75000"/>
                </a:schemeClr>
              </a:buClr>
              <a:buFont typeface="Arial" panose="020B0604020202020204" pitchFamily="34" charset="0"/>
              <a:buChar char="•"/>
            </a:pPr>
            <a:r>
              <a:rPr lang="en-AU" sz="800" dirty="0" smtClean="0"/>
              <a:t>Privilege Western cinema, culture, and societies</a:t>
            </a:r>
          </a:p>
          <a:p>
            <a:pPr marL="171450" indent="-171450">
              <a:buClr>
                <a:schemeClr val="accent1">
                  <a:lumMod val="75000"/>
                </a:schemeClr>
              </a:buClr>
              <a:buFont typeface="Arial" panose="020B0604020202020204" pitchFamily="34" charset="0"/>
              <a:buChar char="•"/>
            </a:pPr>
            <a:endParaRPr lang="en-AU" sz="800" dirty="0"/>
          </a:p>
          <a:p>
            <a:pPr algn="ctr">
              <a:buClr>
                <a:schemeClr val="accent1">
                  <a:lumMod val="75000"/>
                </a:schemeClr>
              </a:buClr>
            </a:pPr>
            <a:r>
              <a:rPr lang="en-AU" sz="800" b="1" dirty="0" smtClean="0">
                <a:solidFill>
                  <a:schemeClr val="accent1">
                    <a:lumMod val="75000"/>
                  </a:schemeClr>
                </a:solidFill>
              </a:rPr>
              <a:t>VOICE OVER / NARRATION</a:t>
            </a:r>
          </a:p>
          <a:p>
            <a:pPr marL="171450" indent="-171450">
              <a:buClr>
                <a:schemeClr val="accent1">
                  <a:lumMod val="75000"/>
                </a:schemeClr>
              </a:buClr>
              <a:buFont typeface="Arial" panose="020B0604020202020204" pitchFamily="34" charset="0"/>
              <a:buChar char="•"/>
            </a:pPr>
            <a:r>
              <a:rPr lang="en-AU" sz="800" dirty="0" smtClean="0"/>
              <a:t>Carl Sagan – extract from audiobook version of Sagan’s </a:t>
            </a:r>
            <a:r>
              <a:rPr lang="en-AU" sz="800" dirty="0"/>
              <a:t>text ‘Pale Blue Dot: A Vision of the Human Future in </a:t>
            </a:r>
            <a:r>
              <a:rPr lang="en-AU" sz="800" dirty="0" smtClean="0"/>
              <a:t>Space’</a:t>
            </a:r>
          </a:p>
          <a:p>
            <a:pPr marL="171450" indent="-171450">
              <a:buClr>
                <a:schemeClr val="accent1">
                  <a:lumMod val="75000"/>
                </a:schemeClr>
              </a:buClr>
              <a:buFont typeface="Arial" panose="020B0604020202020204" pitchFamily="34" charset="0"/>
              <a:buChar char="•"/>
            </a:pPr>
            <a:endParaRPr lang="en-AU" sz="800" dirty="0"/>
          </a:p>
          <a:p>
            <a:pPr algn="ctr">
              <a:buClr>
                <a:schemeClr val="accent1">
                  <a:lumMod val="75000"/>
                </a:schemeClr>
              </a:buClr>
            </a:pPr>
            <a:r>
              <a:rPr lang="en-AU" sz="800" b="1" dirty="0" smtClean="0">
                <a:solidFill>
                  <a:schemeClr val="accent1">
                    <a:lumMod val="75000"/>
                  </a:schemeClr>
                </a:solidFill>
              </a:rPr>
              <a:t>EDITING</a:t>
            </a:r>
          </a:p>
          <a:p>
            <a:pPr marL="171450" indent="-171450">
              <a:buClr>
                <a:schemeClr val="accent1">
                  <a:lumMod val="75000"/>
                </a:schemeClr>
              </a:buClr>
              <a:buFont typeface="Arial" panose="020B0604020202020204" pitchFamily="34" charset="0"/>
              <a:buChar char="•"/>
            </a:pPr>
            <a:r>
              <a:rPr lang="en-AU" sz="800" dirty="0" smtClean="0"/>
              <a:t>Create montage</a:t>
            </a:r>
          </a:p>
          <a:p>
            <a:pPr marL="171450" indent="-171450">
              <a:buClr>
                <a:schemeClr val="accent1">
                  <a:lumMod val="75000"/>
                </a:schemeClr>
              </a:buClr>
              <a:buFont typeface="Arial" panose="020B0604020202020204" pitchFamily="34" charset="0"/>
              <a:buChar char="•"/>
            </a:pPr>
            <a:r>
              <a:rPr lang="en-AU" sz="800" dirty="0" smtClean="0"/>
              <a:t>Insert voiceover </a:t>
            </a:r>
          </a:p>
          <a:p>
            <a:pPr marL="171450" indent="-171450">
              <a:buClr>
                <a:schemeClr val="accent1">
                  <a:lumMod val="75000"/>
                </a:schemeClr>
              </a:buClr>
              <a:buFont typeface="Arial" panose="020B0604020202020204" pitchFamily="34" charset="0"/>
              <a:buChar char="•"/>
            </a:pPr>
            <a:r>
              <a:rPr lang="en-AU" sz="800" dirty="0" smtClean="0"/>
              <a:t>Transitions</a:t>
            </a:r>
          </a:p>
          <a:p>
            <a:pPr marL="171450" indent="-171450">
              <a:buClr>
                <a:schemeClr val="accent1">
                  <a:lumMod val="75000"/>
                </a:schemeClr>
              </a:buClr>
              <a:buFont typeface="Arial" panose="020B0604020202020204" pitchFamily="34" charset="0"/>
              <a:buChar char="•"/>
            </a:pPr>
            <a:r>
              <a:rPr lang="en-AU" sz="800" dirty="0" smtClean="0"/>
              <a:t>Computer generated images – space, satellite, Voyager, planets</a:t>
            </a:r>
          </a:p>
          <a:p>
            <a:pPr marL="171450" indent="-171450">
              <a:buClr>
                <a:schemeClr val="accent1">
                  <a:lumMod val="75000"/>
                </a:schemeClr>
              </a:buClr>
              <a:buFont typeface="Arial" panose="020B0604020202020204" pitchFamily="34" charset="0"/>
              <a:buChar char="•"/>
            </a:pPr>
            <a:endParaRPr lang="en-AU" sz="800" dirty="0" smtClean="0"/>
          </a:p>
          <a:p>
            <a:pPr algn="ctr">
              <a:buClr>
                <a:schemeClr val="accent1">
                  <a:lumMod val="75000"/>
                </a:schemeClr>
              </a:buClr>
            </a:pPr>
            <a:r>
              <a:rPr lang="en-AU" sz="800" b="1" dirty="0" smtClean="0">
                <a:solidFill>
                  <a:schemeClr val="accent1">
                    <a:lumMod val="75000"/>
                  </a:schemeClr>
                </a:solidFill>
              </a:rPr>
              <a:t>CAMERA SHOTS</a:t>
            </a:r>
          </a:p>
          <a:p>
            <a:pPr marL="171450" indent="-171450">
              <a:buClr>
                <a:schemeClr val="accent1">
                  <a:lumMod val="75000"/>
                </a:schemeClr>
              </a:buClr>
              <a:buFont typeface="Arial" panose="020B0604020202020204" pitchFamily="34" charset="0"/>
              <a:buChar char="•"/>
            </a:pPr>
            <a:r>
              <a:rPr lang="en-AU" sz="800" dirty="0" smtClean="0"/>
              <a:t>Panning</a:t>
            </a:r>
          </a:p>
          <a:p>
            <a:pPr marL="171450" indent="-171450">
              <a:buClr>
                <a:schemeClr val="accent1">
                  <a:lumMod val="75000"/>
                </a:schemeClr>
              </a:buClr>
              <a:buFont typeface="Arial" panose="020B0604020202020204" pitchFamily="34" charset="0"/>
              <a:buChar char="•"/>
            </a:pPr>
            <a:r>
              <a:rPr lang="en-AU" sz="800" dirty="0" smtClean="0"/>
              <a:t>Videos</a:t>
            </a:r>
          </a:p>
          <a:p>
            <a:pPr marL="171450" indent="-171450">
              <a:buClr>
                <a:schemeClr val="accent1">
                  <a:lumMod val="75000"/>
                </a:schemeClr>
              </a:buClr>
              <a:buFont typeface="Arial" panose="020B0604020202020204" pitchFamily="34" charset="0"/>
              <a:buChar char="•"/>
            </a:pPr>
            <a:r>
              <a:rPr lang="en-AU" sz="800" dirty="0" smtClean="0"/>
              <a:t>Still images</a:t>
            </a:r>
          </a:p>
          <a:p>
            <a:pPr marL="171450" indent="-171450">
              <a:buClr>
                <a:schemeClr val="accent1">
                  <a:lumMod val="75000"/>
                </a:schemeClr>
              </a:buClr>
              <a:buFont typeface="Arial" panose="020B0604020202020204" pitchFamily="34" charset="0"/>
              <a:buChar char="•"/>
            </a:pPr>
            <a:r>
              <a:rPr lang="en-AU" sz="800" dirty="0" smtClean="0"/>
              <a:t>Black/white</a:t>
            </a:r>
          </a:p>
          <a:p>
            <a:pPr marL="171450" indent="-171450">
              <a:buClr>
                <a:schemeClr val="accent1">
                  <a:lumMod val="75000"/>
                </a:schemeClr>
              </a:buClr>
              <a:buFont typeface="Arial" panose="020B0604020202020204" pitchFamily="34" charset="0"/>
              <a:buChar char="•"/>
            </a:pPr>
            <a:r>
              <a:rPr lang="en-AU" sz="800" dirty="0" smtClean="0"/>
              <a:t>Colour</a:t>
            </a:r>
          </a:p>
          <a:p>
            <a:pPr marL="171450" indent="-171450">
              <a:buClr>
                <a:schemeClr val="accent1">
                  <a:lumMod val="75000"/>
                </a:schemeClr>
              </a:buClr>
              <a:buFont typeface="Arial" panose="020B0604020202020204" pitchFamily="34" charset="0"/>
              <a:buChar char="•"/>
            </a:pPr>
            <a:r>
              <a:rPr lang="en-AU" sz="800" dirty="0" smtClean="0"/>
              <a:t>Zooming</a:t>
            </a:r>
          </a:p>
          <a:p>
            <a:pPr marL="171450" indent="-171450">
              <a:buClr>
                <a:schemeClr val="accent1">
                  <a:lumMod val="75000"/>
                </a:schemeClr>
              </a:buClr>
              <a:buFont typeface="Arial" panose="020B0604020202020204" pitchFamily="34" charset="0"/>
              <a:buChar char="•"/>
            </a:pPr>
            <a:r>
              <a:rPr lang="en-AU" sz="800" dirty="0" smtClean="0"/>
              <a:t>Mid-shot</a:t>
            </a:r>
          </a:p>
          <a:p>
            <a:pPr marL="171450" indent="-171450">
              <a:buClr>
                <a:schemeClr val="accent1">
                  <a:lumMod val="75000"/>
                </a:schemeClr>
              </a:buClr>
              <a:buFont typeface="Arial" panose="020B0604020202020204" pitchFamily="34" charset="0"/>
              <a:buChar char="•"/>
            </a:pPr>
            <a:r>
              <a:rPr lang="en-AU" sz="800" dirty="0" smtClean="0"/>
              <a:t>Landscape</a:t>
            </a:r>
          </a:p>
          <a:p>
            <a:pPr marL="171450" indent="-171450">
              <a:buClr>
                <a:schemeClr val="accent1">
                  <a:lumMod val="75000"/>
                </a:schemeClr>
              </a:buClr>
              <a:buFont typeface="Arial" panose="020B0604020202020204" pitchFamily="34" charset="0"/>
              <a:buChar char="•"/>
            </a:pPr>
            <a:endParaRPr lang="en-AU" sz="800" dirty="0" smtClean="0"/>
          </a:p>
          <a:p>
            <a:pPr algn="ctr">
              <a:buClr>
                <a:schemeClr val="accent1">
                  <a:lumMod val="75000"/>
                </a:schemeClr>
              </a:buClr>
            </a:pPr>
            <a:r>
              <a:rPr lang="en-AU" sz="800" b="1" dirty="0" smtClean="0">
                <a:solidFill>
                  <a:schemeClr val="accent1">
                    <a:lumMod val="75000"/>
                  </a:schemeClr>
                </a:solidFill>
              </a:rPr>
              <a:t>MISE-EN-SCENE</a:t>
            </a:r>
          </a:p>
          <a:p>
            <a:pPr marL="171450" indent="-171450">
              <a:buClr>
                <a:schemeClr val="accent1">
                  <a:lumMod val="75000"/>
                </a:schemeClr>
              </a:buClr>
              <a:buFont typeface="Arial" panose="020B0604020202020204" pitchFamily="34" charset="0"/>
              <a:buChar char="•"/>
            </a:pPr>
            <a:r>
              <a:rPr lang="en-AU" sz="800" dirty="0" smtClean="0"/>
              <a:t>Still images of war</a:t>
            </a:r>
          </a:p>
          <a:p>
            <a:pPr marL="171450" indent="-171450">
              <a:buClr>
                <a:schemeClr val="accent1">
                  <a:lumMod val="75000"/>
                </a:schemeClr>
              </a:buClr>
              <a:buFont typeface="Arial" panose="020B0604020202020204" pitchFamily="34" charset="0"/>
              <a:buChar char="•"/>
            </a:pPr>
            <a:r>
              <a:rPr lang="en-AU" sz="800" dirty="0" smtClean="0"/>
              <a:t>Sagan</a:t>
            </a:r>
          </a:p>
          <a:p>
            <a:pPr marL="171450" indent="-171450">
              <a:buClr>
                <a:schemeClr val="accent1">
                  <a:lumMod val="75000"/>
                </a:schemeClr>
              </a:buClr>
              <a:buFont typeface="Arial" panose="020B0604020202020204" pitchFamily="34" charset="0"/>
              <a:buChar char="•"/>
            </a:pPr>
            <a:r>
              <a:rPr lang="en-AU" sz="800" dirty="0" smtClean="0"/>
              <a:t>Space</a:t>
            </a:r>
          </a:p>
          <a:p>
            <a:pPr marL="171450" indent="-171450">
              <a:buClr>
                <a:schemeClr val="accent1">
                  <a:lumMod val="75000"/>
                </a:schemeClr>
              </a:buClr>
              <a:buFont typeface="Arial" panose="020B0604020202020204" pitchFamily="34" charset="0"/>
              <a:buChar char="•"/>
            </a:pPr>
            <a:r>
              <a:rPr lang="en-AU" sz="800" dirty="0" smtClean="0"/>
              <a:t>Most important – panning out of </a:t>
            </a:r>
            <a:r>
              <a:rPr lang="en-AU" sz="800" dirty="0" err="1" smtClean="0"/>
              <a:t>mise</a:t>
            </a:r>
            <a:r>
              <a:rPr lang="en-AU" sz="800" dirty="0" smtClean="0"/>
              <a:t>-</a:t>
            </a:r>
            <a:r>
              <a:rPr lang="en-AU" sz="800" dirty="0" err="1" smtClean="0"/>
              <a:t>en</a:t>
            </a:r>
            <a:r>
              <a:rPr lang="en-AU" sz="800" dirty="0" smtClean="0"/>
              <a:t>-scene showing Earth as the ‘Pale Blue Dot’ (Voyager photograph)</a:t>
            </a:r>
          </a:p>
          <a:p>
            <a:pPr marL="171450" indent="-171450">
              <a:buClr>
                <a:schemeClr val="accent1">
                  <a:lumMod val="75000"/>
                </a:schemeClr>
              </a:buClr>
              <a:buFont typeface="Arial" panose="020B0604020202020204" pitchFamily="34" charset="0"/>
              <a:buChar char="•"/>
            </a:pPr>
            <a:endParaRPr lang="en-AU" sz="800" dirty="0" smtClean="0"/>
          </a:p>
          <a:p>
            <a:pPr algn="ctr">
              <a:buClr>
                <a:schemeClr val="accent1">
                  <a:lumMod val="75000"/>
                </a:schemeClr>
              </a:buClr>
            </a:pPr>
            <a:r>
              <a:rPr lang="en-AU" sz="800" b="1" dirty="0" smtClean="0">
                <a:solidFill>
                  <a:schemeClr val="accent1">
                    <a:lumMod val="75000"/>
                  </a:schemeClr>
                </a:solidFill>
              </a:rPr>
              <a:t>JUXTAPOSITION</a:t>
            </a:r>
          </a:p>
          <a:p>
            <a:pPr marL="171450" indent="-171450">
              <a:buClr>
                <a:schemeClr val="accent1">
                  <a:lumMod val="75000"/>
                </a:schemeClr>
              </a:buClr>
              <a:buFont typeface="Arial" panose="020B0604020202020204" pitchFamily="34" charset="0"/>
              <a:buChar char="•"/>
            </a:pPr>
            <a:r>
              <a:rPr lang="en-AU" sz="800" dirty="0" smtClean="0"/>
              <a:t>Eastern cinema vs Western cinema (and associated values)</a:t>
            </a:r>
          </a:p>
          <a:p>
            <a:pPr marL="171450" indent="-171450">
              <a:buClr>
                <a:schemeClr val="accent1">
                  <a:lumMod val="75000"/>
                </a:schemeClr>
              </a:buClr>
              <a:buFont typeface="Arial" panose="020B0604020202020204" pitchFamily="34" charset="0"/>
              <a:buChar char="•"/>
            </a:pPr>
            <a:r>
              <a:rPr lang="en-AU" sz="800" dirty="0" smtClean="0"/>
              <a:t>Fast transitions – “every saint and every sinner” </a:t>
            </a:r>
            <a:r>
              <a:rPr lang="en-AU" sz="800" dirty="0" err="1" smtClean="0"/>
              <a:t>etc</a:t>
            </a:r>
            <a:endParaRPr lang="en-AU" sz="800" dirty="0" smtClean="0"/>
          </a:p>
        </p:txBody>
      </p:sp>
      <p:sp>
        <p:nvSpPr>
          <p:cNvPr id="15" name="TextBox 14"/>
          <p:cNvSpPr txBox="1"/>
          <p:nvPr/>
        </p:nvSpPr>
        <p:spPr>
          <a:xfrm>
            <a:off x="3294736" y="4181894"/>
            <a:ext cx="3908196" cy="2554545"/>
          </a:xfrm>
          <a:prstGeom prst="rect">
            <a:avLst/>
          </a:prstGeom>
          <a:noFill/>
          <a:ln>
            <a:solidFill>
              <a:schemeClr val="accent1">
                <a:lumMod val="75000"/>
              </a:schemeClr>
            </a:solidFill>
          </a:ln>
        </p:spPr>
        <p:txBody>
          <a:bodyPr wrap="square" rtlCol="0">
            <a:spAutoFit/>
          </a:bodyPr>
          <a:lstStyle/>
          <a:p>
            <a:pPr algn="ctr"/>
            <a:r>
              <a:rPr lang="en-AU" sz="800" b="1" dirty="0" smtClean="0">
                <a:solidFill>
                  <a:schemeClr val="accent1">
                    <a:lumMod val="75000"/>
                  </a:schemeClr>
                </a:solidFill>
              </a:rPr>
              <a:t>LIFE VALUE NARRATIVES</a:t>
            </a:r>
          </a:p>
          <a:p>
            <a:r>
              <a:rPr lang="en-AU" sz="800" u="sng" dirty="0" smtClean="0"/>
              <a:t>Hierarchical Narrative</a:t>
            </a:r>
          </a:p>
          <a:p>
            <a:pPr marL="171450" indent="-171450">
              <a:buClr>
                <a:schemeClr val="accent1">
                  <a:lumMod val="75000"/>
                </a:schemeClr>
              </a:buClr>
              <a:buFont typeface="Arial" panose="020B0604020202020204" pitchFamily="34" charset="0"/>
              <a:buChar char="•"/>
            </a:pPr>
            <a:r>
              <a:rPr lang="en-AU" sz="800" dirty="0" smtClean="0"/>
              <a:t>Embrace progressive and contrastive hierarchies</a:t>
            </a:r>
          </a:p>
          <a:p>
            <a:pPr marL="171450" indent="-171450">
              <a:buClr>
                <a:schemeClr val="accent1">
                  <a:lumMod val="75000"/>
                </a:schemeClr>
              </a:buClr>
              <a:buFont typeface="Arial" panose="020B0604020202020204" pitchFamily="34" charset="0"/>
              <a:buChar char="•"/>
            </a:pPr>
            <a:r>
              <a:rPr lang="en-AU" sz="800" dirty="0" smtClean="0"/>
              <a:t>Progressive thinking after Enlightenment – lower stages viewed as intermediaries on way to higher levels</a:t>
            </a:r>
          </a:p>
          <a:p>
            <a:pPr marL="171450" indent="-171450">
              <a:buClr>
                <a:schemeClr val="accent1">
                  <a:lumMod val="75000"/>
                </a:schemeClr>
              </a:buClr>
              <a:buFont typeface="Arial" panose="020B0604020202020204" pitchFamily="34" charset="0"/>
              <a:buChar char="•"/>
            </a:pPr>
            <a:r>
              <a:rPr lang="en-AU" sz="800" dirty="0" smtClean="0"/>
              <a:t>Christianity = contrasting hierarchy</a:t>
            </a:r>
          </a:p>
          <a:p>
            <a:pPr marL="171450" indent="-171450">
              <a:buClr>
                <a:schemeClr val="accent1">
                  <a:lumMod val="75000"/>
                </a:schemeClr>
              </a:buClr>
              <a:buFont typeface="Arial" panose="020B0604020202020204" pitchFamily="34" charset="0"/>
              <a:buChar char="•"/>
            </a:pPr>
            <a:r>
              <a:rPr lang="en-AU" sz="800" dirty="0" smtClean="0"/>
              <a:t>Human life privileged above other life</a:t>
            </a:r>
          </a:p>
          <a:p>
            <a:pPr marL="171450" indent="-171450">
              <a:buClr>
                <a:schemeClr val="accent1">
                  <a:lumMod val="75000"/>
                </a:schemeClr>
              </a:buClr>
              <a:buFont typeface="Arial" panose="020B0604020202020204" pitchFamily="34" charset="0"/>
              <a:buChar char="•"/>
            </a:pPr>
            <a:endParaRPr lang="en-AU" sz="800" dirty="0"/>
          </a:p>
          <a:p>
            <a:pPr>
              <a:buClr>
                <a:schemeClr val="accent1">
                  <a:lumMod val="75000"/>
                </a:schemeClr>
              </a:buClr>
            </a:pPr>
            <a:r>
              <a:rPr lang="en-AU" sz="800" u="sng" dirty="0" smtClean="0"/>
              <a:t>Holistic Narrative</a:t>
            </a:r>
          </a:p>
          <a:p>
            <a:pPr marL="171450" indent="-171450">
              <a:buClr>
                <a:schemeClr val="accent1">
                  <a:lumMod val="75000"/>
                </a:schemeClr>
              </a:buClr>
              <a:buFont typeface="Arial" panose="020B0604020202020204" pitchFamily="34" charset="0"/>
              <a:buChar char="•"/>
            </a:pPr>
            <a:r>
              <a:rPr lang="en-AU" sz="800" dirty="0" smtClean="0"/>
              <a:t>Refuse to privilege human life over biological life </a:t>
            </a:r>
          </a:p>
          <a:p>
            <a:pPr marL="171450" indent="-171450">
              <a:buClr>
                <a:schemeClr val="accent1">
                  <a:lumMod val="75000"/>
                </a:schemeClr>
              </a:buClr>
              <a:buFont typeface="Arial" panose="020B0604020202020204" pitchFamily="34" charset="0"/>
              <a:buChar char="•"/>
            </a:pPr>
            <a:r>
              <a:rPr lang="en-AU" sz="800" dirty="0" smtClean="0"/>
              <a:t>God values all life equally</a:t>
            </a:r>
          </a:p>
          <a:p>
            <a:pPr marL="171450" indent="-171450">
              <a:buClr>
                <a:schemeClr val="accent1">
                  <a:lumMod val="75000"/>
                </a:schemeClr>
              </a:buClr>
              <a:buFont typeface="Arial" panose="020B0604020202020204" pitchFamily="34" charset="0"/>
              <a:buChar char="•"/>
            </a:pPr>
            <a:r>
              <a:rPr lang="en-AU" sz="800" dirty="0" smtClean="0"/>
              <a:t>Existential narratives – nonlife =default, biological life –contingent and fragile</a:t>
            </a:r>
          </a:p>
          <a:p>
            <a:pPr marL="171450" indent="-171450">
              <a:buClr>
                <a:schemeClr val="accent1">
                  <a:lumMod val="75000"/>
                </a:schemeClr>
              </a:buClr>
              <a:buFont typeface="Arial" panose="020B0604020202020204" pitchFamily="34" charset="0"/>
              <a:buChar char="•"/>
            </a:pPr>
            <a:r>
              <a:rPr lang="en-AU" sz="800" dirty="0" smtClean="0"/>
              <a:t>Human life among other life – humans not privileged</a:t>
            </a:r>
          </a:p>
          <a:p>
            <a:pPr marL="171450" indent="-171450">
              <a:buClr>
                <a:schemeClr val="accent1">
                  <a:lumMod val="75000"/>
                </a:schemeClr>
              </a:buClr>
              <a:buFont typeface="Arial" panose="020B0604020202020204" pitchFamily="34" charset="0"/>
              <a:buChar char="•"/>
            </a:pPr>
            <a:endParaRPr lang="en-AU" sz="800" dirty="0"/>
          </a:p>
          <a:p>
            <a:pPr>
              <a:buClr>
                <a:schemeClr val="accent1">
                  <a:lumMod val="75000"/>
                </a:schemeClr>
              </a:buClr>
            </a:pPr>
            <a:r>
              <a:rPr lang="en-AU" sz="800" u="sng" dirty="0" smtClean="0"/>
              <a:t>Sagan’s stance</a:t>
            </a:r>
            <a:r>
              <a:rPr lang="en-AU" sz="800" dirty="0" smtClean="0"/>
              <a:t>:</a:t>
            </a:r>
          </a:p>
          <a:p>
            <a:pPr marL="171450" indent="-171450">
              <a:buClr>
                <a:schemeClr val="accent1">
                  <a:lumMod val="75000"/>
                </a:schemeClr>
              </a:buClr>
              <a:buFont typeface="Arial" panose="020B0604020202020204" pitchFamily="34" charset="0"/>
              <a:buChar char="•"/>
            </a:pPr>
            <a:r>
              <a:rPr lang="en-AU" sz="800" dirty="0" smtClean="0"/>
              <a:t>Seeing Earth from space makes us realise its unity and fragility </a:t>
            </a:r>
          </a:p>
          <a:p>
            <a:pPr marL="171450" indent="-171450">
              <a:buClr>
                <a:schemeClr val="accent1">
                  <a:lumMod val="75000"/>
                </a:schemeClr>
              </a:buClr>
              <a:buFont typeface="Arial" panose="020B0604020202020204" pitchFamily="34" charset="0"/>
              <a:buChar char="•"/>
            </a:pPr>
            <a:r>
              <a:rPr lang="en-AU" sz="800" dirty="0" smtClean="0"/>
              <a:t>Humans are less important than we think – external constraints on ethics are inappropriate and understanding our place in space is the foundation for ethics</a:t>
            </a:r>
          </a:p>
          <a:p>
            <a:pPr marL="171450" indent="-171450">
              <a:buClr>
                <a:schemeClr val="accent1">
                  <a:lumMod val="75000"/>
                </a:schemeClr>
              </a:buClr>
              <a:buFont typeface="Arial" panose="020B0604020202020204" pitchFamily="34" charset="0"/>
              <a:buChar char="•"/>
            </a:pPr>
            <a:r>
              <a:rPr lang="en-AU" sz="800" dirty="0" smtClean="0"/>
              <a:t>Supports a </a:t>
            </a:r>
            <a:r>
              <a:rPr lang="en-AU" sz="800" dirty="0" err="1" smtClean="0"/>
              <a:t>decentering</a:t>
            </a:r>
            <a:r>
              <a:rPr lang="en-AU" sz="800" dirty="0" smtClean="0"/>
              <a:t> of human life relative to biological life in terms of value – holistic life narrative</a:t>
            </a:r>
          </a:p>
        </p:txBody>
      </p:sp>
      <p:sp>
        <p:nvSpPr>
          <p:cNvPr id="17" name="TextBox 16"/>
          <p:cNvSpPr txBox="1"/>
          <p:nvPr/>
        </p:nvSpPr>
        <p:spPr>
          <a:xfrm>
            <a:off x="130813" y="5278814"/>
            <a:ext cx="2935117" cy="1446550"/>
          </a:xfrm>
          <a:prstGeom prst="rect">
            <a:avLst/>
          </a:prstGeom>
          <a:noFill/>
        </p:spPr>
        <p:txBody>
          <a:bodyPr wrap="square" rtlCol="0">
            <a:spAutoFit/>
          </a:bodyPr>
          <a:lstStyle/>
          <a:p>
            <a:pPr algn="ctr"/>
            <a:r>
              <a:rPr lang="en-AU" sz="800" b="1" dirty="0" smtClean="0">
                <a:solidFill>
                  <a:schemeClr val="accent1">
                    <a:lumMod val="75000"/>
                  </a:schemeClr>
                </a:solidFill>
              </a:rPr>
              <a:t>THEORIST – Peter Singer   </a:t>
            </a:r>
          </a:p>
          <a:p>
            <a:pPr marL="171450" indent="-171450">
              <a:buClr>
                <a:schemeClr val="accent1">
                  <a:lumMod val="75000"/>
                </a:schemeClr>
              </a:buClr>
              <a:buFont typeface="Arial" panose="020B0604020202020204" pitchFamily="34" charset="0"/>
              <a:buChar char="•"/>
            </a:pPr>
            <a:r>
              <a:rPr lang="en-AU" sz="800" u="sng" dirty="0" smtClean="0"/>
              <a:t>Bioethics</a:t>
            </a:r>
            <a:r>
              <a:rPr lang="en-AU" sz="800" dirty="0" smtClean="0"/>
              <a:t> – concerned with identifying the correct approach to moral issues in life sciences</a:t>
            </a:r>
          </a:p>
          <a:p>
            <a:pPr marL="171450" indent="-171450">
              <a:buClr>
                <a:schemeClr val="accent1">
                  <a:lumMod val="75000"/>
                </a:schemeClr>
              </a:buClr>
              <a:buFont typeface="Arial" panose="020B0604020202020204" pitchFamily="34" charset="0"/>
              <a:buChar char="•"/>
            </a:pPr>
            <a:r>
              <a:rPr lang="en-AU" sz="800" u="sng" dirty="0" smtClean="0"/>
              <a:t>Secularity</a:t>
            </a:r>
            <a:r>
              <a:rPr lang="en-AU" sz="800" dirty="0" smtClean="0"/>
              <a:t> – separate from religion</a:t>
            </a:r>
          </a:p>
          <a:p>
            <a:pPr marL="171450" indent="-171450">
              <a:buClr>
                <a:schemeClr val="accent1">
                  <a:lumMod val="75000"/>
                </a:schemeClr>
              </a:buClr>
              <a:buFont typeface="Arial" panose="020B0604020202020204" pitchFamily="34" charset="0"/>
              <a:buChar char="•"/>
            </a:pPr>
            <a:r>
              <a:rPr lang="en-AU" sz="800" u="sng" dirty="0" smtClean="0"/>
              <a:t>Utilitarianism</a:t>
            </a:r>
            <a:r>
              <a:rPr lang="en-AU" sz="800" dirty="0" smtClean="0"/>
              <a:t> – the best action is the one that maximises utility and considers interests of all beings equally</a:t>
            </a:r>
          </a:p>
          <a:p>
            <a:pPr marL="171450" indent="-171450">
              <a:buClr>
                <a:schemeClr val="accent1">
                  <a:lumMod val="75000"/>
                </a:schemeClr>
              </a:buClr>
              <a:buFont typeface="Arial" panose="020B0604020202020204" pitchFamily="34" charset="0"/>
              <a:buChar char="•"/>
            </a:pPr>
            <a:r>
              <a:rPr lang="en-AU" sz="800" u="sng" dirty="0" smtClean="0"/>
              <a:t>Anti-Speciesism</a:t>
            </a:r>
            <a:r>
              <a:rPr lang="en-AU" sz="800" dirty="0" smtClean="0"/>
              <a:t> -  against the assignment of different values, rights and special consideration to individuals based solely on their species</a:t>
            </a:r>
          </a:p>
          <a:p>
            <a:pPr marL="171450" indent="-171450">
              <a:buClr>
                <a:schemeClr val="accent1">
                  <a:lumMod val="75000"/>
                </a:schemeClr>
              </a:buClr>
              <a:buFont typeface="Arial" panose="020B0604020202020204" pitchFamily="34" charset="0"/>
              <a:buChar char="•"/>
            </a:pPr>
            <a:r>
              <a:rPr lang="en-AU" sz="800" u="sng" dirty="0" smtClean="0"/>
              <a:t>Effective altruism </a:t>
            </a:r>
            <a:r>
              <a:rPr lang="en-AU" sz="800" dirty="0" smtClean="0"/>
              <a:t>– the most effective ways to benefit others</a:t>
            </a:r>
          </a:p>
          <a:p>
            <a:pPr marL="171450" indent="-171450">
              <a:buClr>
                <a:schemeClr val="accent1">
                  <a:lumMod val="75000"/>
                </a:schemeClr>
              </a:buClr>
              <a:buFont typeface="Arial" panose="020B0604020202020204" pitchFamily="34" charset="0"/>
              <a:buChar char="•"/>
            </a:pPr>
            <a:r>
              <a:rPr lang="en-AU" sz="800" u="sng" dirty="0" smtClean="0"/>
              <a:t>Atheist</a:t>
            </a:r>
            <a:endParaRPr lang="en-AU" sz="800" u="sng" dirty="0"/>
          </a:p>
        </p:txBody>
      </p:sp>
      <p:cxnSp>
        <p:nvCxnSpPr>
          <p:cNvPr id="11" name="Straight Connector 10"/>
          <p:cNvCxnSpPr/>
          <p:nvPr/>
        </p:nvCxnSpPr>
        <p:spPr>
          <a:xfrm>
            <a:off x="7364502" y="640913"/>
            <a:ext cx="41564" cy="62170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16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471"/>
            <a:ext cx="4666129" cy="735446"/>
          </a:xfrm>
        </p:spPr>
        <p:txBody>
          <a:bodyPr>
            <a:noAutofit/>
          </a:bodyPr>
          <a:lstStyle/>
          <a:p>
            <a:pPr algn="ctr"/>
            <a:r>
              <a:rPr lang="en-AU" sz="3200" dirty="0" smtClean="0"/>
              <a:t>AN INCONVENIENT TRUTH – AL GORE</a:t>
            </a:r>
            <a:endParaRPr lang="en-AU" sz="3200" dirty="0"/>
          </a:p>
        </p:txBody>
      </p:sp>
      <p:sp>
        <p:nvSpPr>
          <p:cNvPr id="4" name="TextBox 3"/>
          <p:cNvSpPr txBox="1"/>
          <p:nvPr/>
        </p:nvSpPr>
        <p:spPr>
          <a:xfrm>
            <a:off x="8471647" y="13447"/>
            <a:ext cx="3720353" cy="1077218"/>
          </a:xfrm>
          <a:prstGeom prst="rect">
            <a:avLst/>
          </a:prstGeom>
          <a:noFill/>
        </p:spPr>
        <p:txBody>
          <a:bodyPr wrap="square" rtlCol="0">
            <a:spAutoFit/>
          </a:bodyPr>
          <a:lstStyle/>
          <a:p>
            <a:r>
              <a:rPr lang="en-AU" sz="3200" dirty="0" smtClean="0">
                <a:latin typeface="+mj-lt"/>
              </a:rPr>
              <a:t>CHILDREN OF MEN – ALFONSO CUARON</a:t>
            </a:r>
            <a:endParaRPr lang="en-AU" sz="3200" dirty="0">
              <a:latin typeface="+mj-lt"/>
            </a:endParaRPr>
          </a:p>
        </p:txBody>
      </p:sp>
      <p:sp>
        <p:nvSpPr>
          <p:cNvPr id="5" name="TextBox 4"/>
          <p:cNvSpPr txBox="1"/>
          <p:nvPr/>
        </p:nvSpPr>
        <p:spPr>
          <a:xfrm>
            <a:off x="90151" y="5271579"/>
            <a:ext cx="4088831" cy="1615827"/>
          </a:xfrm>
          <a:prstGeom prst="rect">
            <a:avLst/>
          </a:prstGeom>
          <a:noFill/>
        </p:spPr>
        <p:txBody>
          <a:bodyPr wrap="square" rtlCol="0">
            <a:spAutoFit/>
          </a:bodyPr>
          <a:lstStyle/>
          <a:p>
            <a:pPr algn="ctr"/>
            <a:r>
              <a:rPr lang="en-AU" sz="1100" b="1" dirty="0" smtClean="0">
                <a:solidFill>
                  <a:schemeClr val="accent1">
                    <a:lumMod val="75000"/>
                  </a:schemeClr>
                </a:solidFill>
              </a:rPr>
              <a:t>QUOTES</a:t>
            </a:r>
          </a:p>
          <a:p>
            <a:pPr marL="285750" indent="-285750">
              <a:buClr>
                <a:schemeClr val="accent1">
                  <a:lumMod val="75000"/>
                </a:schemeClr>
              </a:buClr>
              <a:buFont typeface="Arial" panose="020B0604020202020204" pitchFamily="34" charset="0"/>
              <a:buChar char="•"/>
            </a:pPr>
            <a:r>
              <a:rPr lang="en-AU" sz="1100" u="sng" dirty="0" smtClean="0"/>
              <a:t>Morality, altruism: </a:t>
            </a:r>
            <a:r>
              <a:rPr lang="en-AU" sz="1100" dirty="0" smtClean="0"/>
              <a:t>“I believe this is a moral issue.”</a:t>
            </a:r>
          </a:p>
          <a:p>
            <a:pPr marL="285750" indent="-285750">
              <a:buClr>
                <a:schemeClr val="accent1">
                  <a:lumMod val="75000"/>
                </a:schemeClr>
              </a:buClr>
              <a:buFont typeface="Arial" panose="020B0604020202020204" pitchFamily="34" charset="0"/>
              <a:buChar char="•"/>
            </a:pPr>
            <a:r>
              <a:rPr lang="en-AU" sz="1100" u="sng" dirty="0" err="1" smtClean="0"/>
              <a:t>Ecocentric</a:t>
            </a:r>
            <a:r>
              <a:rPr lang="en-AU" sz="1100" dirty="0" smtClean="0"/>
              <a:t>: “You see that pale, blue dot? That’s us. Everything that has ever happened in all of human history has happened on that pixel.”</a:t>
            </a:r>
          </a:p>
          <a:p>
            <a:pPr marL="285750" indent="-285750">
              <a:buClr>
                <a:schemeClr val="accent1">
                  <a:lumMod val="75000"/>
                </a:schemeClr>
              </a:buClr>
              <a:buFont typeface="Arial" panose="020B0604020202020204" pitchFamily="34" charset="0"/>
              <a:buChar char="•"/>
            </a:pPr>
            <a:r>
              <a:rPr lang="en-AU" sz="1100" u="sng" dirty="0" err="1" smtClean="0"/>
              <a:t>Ecocentric</a:t>
            </a:r>
            <a:r>
              <a:rPr lang="en-AU" sz="1100" u="sng" dirty="0" smtClean="0"/>
              <a:t>: </a:t>
            </a:r>
            <a:r>
              <a:rPr lang="en-AU" sz="1100" dirty="0" smtClean="0"/>
              <a:t>“It’s our only home.”</a:t>
            </a:r>
          </a:p>
          <a:p>
            <a:pPr marL="285750" indent="-285750">
              <a:buClr>
                <a:schemeClr val="accent1">
                  <a:lumMod val="75000"/>
                </a:schemeClr>
              </a:buClr>
              <a:buFont typeface="Arial" panose="020B0604020202020204" pitchFamily="34" charset="0"/>
              <a:buChar char="•"/>
            </a:pPr>
            <a:r>
              <a:rPr lang="en-AU" sz="1100" u="sng" dirty="0" smtClean="0"/>
              <a:t>Environmentalism and holism: </a:t>
            </a:r>
            <a:r>
              <a:rPr lang="en-AU" sz="1100" dirty="0" smtClean="0"/>
              <a:t>“Future generations may well have the occasion to ask themselves, </a:t>
            </a:r>
            <a:r>
              <a:rPr lang="en-AU" sz="1100" i="1" dirty="0" smtClean="0"/>
              <a:t>“What were our parents thinking? Why didn’t they wake up when they had a chance?”</a:t>
            </a:r>
            <a:r>
              <a:rPr lang="en-AU" sz="1100" dirty="0" smtClean="0"/>
              <a:t>”</a:t>
            </a:r>
            <a:endParaRPr lang="en-AU" sz="1100" dirty="0"/>
          </a:p>
        </p:txBody>
      </p:sp>
      <p:sp>
        <p:nvSpPr>
          <p:cNvPr id="6" name="TextBox 5"/>
          <p:cNvSpPr txBox="1"/>
          <p:nvPr/>
        </p:nvSpPr>
        <p:spPr>
          <a:xfrm>
            <a:off x="90151" y="1701828"/>
            <a:ext cx="2127003" cy="3647152"/>
          </a:xfrm>
          <a:prstGeom prst="rect">
            <a:avLst/>
          </a:prstGeom>
          <a:noFill/>
        </p:spPr>
        <p:txBody>
          <a:bodyPr wrap="square" rtlCol="0">
            <a:spAutoFit/>
          </a:bodyPr>
          <a:lstStyle/>
          <a:p>
            <a:pPr algn="ctr"/>
            <a:r>
              <a:rPr lang="en-AU" sz="1100" b="1" dirty="0" smtClean="0">
                <a:solidFill>
                  <a:schemeClr val="accent1">
                    <a:lumMod val="75000"/>
                  </a:schemeClr>
                </a:solidFill>
              </a:rPr>
              <a:t>VOICE/NARRATION</a:t>
            </a:r>
          </a:p>
          <a:p>
            <a:pPr marL="171450" indent="-171450">
              <a:buClr>
                <a:schemeClr val="accent1">
                  <a:lumMod val="75000"/>
                </a:schemeClr>
              </a:buClr>
              <a:buFont typeface="Arial" panose="020B0604020202020204" pitchFamily="34" charset="0"/>
              <a:buChar char="•"/>
            </a:pPr>
            <a:r>
              <a:rPr lang="en-AU" sz="1100" dirty="0" smtClean="0"/>
              <a:t>Humour and satire – connect with audience</a:t>
            </a:r>
          </a:p>
          <a:p>
            <a:pPr marL="171450" indent="-171450">
              <a:buClr>
                <a:schemeClr val="accent1">
                  <a:lumMod val="75000"/>
                </a:schemeClr>
              </a:buClr>
              <a:buFont typeface="Arial" panose="020B0604020202020204" pitchFamily="34" charset="0"/>
              <a:buChar char="•"/>
            </a:pPr>
            <a:r>
              <a:rPr lang="en-AU" sz="1100" dirty="0" smtClean="0"/>
              <a:t>Emotive language </a:t>
            </a:r>
          </a:p>
          <a:p>
            <a:pPr marL="171450" indent="-171450">
              <a:buClr>
                <a:schemeClr val="accent1">
                  <a:lumMod val="75000"/>
                </a:schemeClr>
              </a:buClr>
              <a:buFont typeface="Arial" panose="020B0604020202020204" pitchFamily="34" charset="0"/>
              <a:buChar char="•"/>
            </a:pPr>
            <a:r>
              <a:rPr lang="en-AU" sz="1100" dirty="0" smtClean="0"/>
              <a:t>Repetition</a:t>
            </a:r>
          </a:p>
          <a:p>
            <a:pPr marL="171450" indent="-171450">
              <a:buClr>
                <a:schemeClr val="accent1">
                  <a:lumMod val="75000"/>
                </a:schemeClr>
              </a:buClr>
              <a:buFont typeface="Arial" panose="020B0604020202020204" pitchFamily="34" charset="0"/>
              <a:buChar char="•"/>
            </a:pPr>
            <a:r>
              <a:rPr lang="en-AU" sz="1100" dirty="0" smtClean="0"/>
              <a:t>Personification of Earth</a:t>
            </a:r>
          </a:p>
          <a:p>
            <a:pPr marL="171450" indent="-171450">
              <a:buClr>
                <a:schemeClr val="accent1">
                  <a:lumMod val="75000"/>
                </a:schemeClr>
              </a:buClr>
              <a:buFont typeface="Arial" panose="020B0604020202020204" pitchFamily="34" charset="0"/>
              <a:buChar char="•"/>
            </a:pPr>
            <a:r>
              <a:rPr lang="en-AU" sz="1100" dirty="0" smtClean="0"/>
              <a:t>Anecdotes </a:t>
            </a:r>
          </a:p>
          <a:p>
            <a:pPr marL="171450" indent="-171450">
              <a:buClr>
                <a:schemeClr val="accent1">
                  <a:lumMod val="75000"/>
                </a:schemeClr>
              </a:buClr>
              <a:buFont typeface="Arial" panose="020B0604020202020204" pitchFamily="34" charset="0"/>
              <a:buChar char="•"/>
            </a:pPr>
            <a:r>
              <a:rPr lang="en-AU" sz="1100" dirty="0" smtClean="0"/>
              <a:t>Personal opinion as fact</a:t>
            </a:r>
          </a:p>
          <a:p>
            <a:pPr marL="171450" indent="-171450">
              <a:buClr>
                <a:schemeClr val="accent1">
                  <a:lumMod val="75000"/>
                </a:schemeClr>
              </a:buClr>
              <a:buFont typeface="Arial" panose="020B0604020202020204" pitchFamily="34" charset="0"/>
              <a:buChar char="•"/>
            </a:pPr>
            <a:r>
              <a:rPr lang="en-AU" sz="1100" dirty="0" smtClean="0"/>
              <a:t>Quote Sagan – expert opinion</a:t>
            </a:r>
          </a:p>
          <a:p>
            <a:pPr marL="171450" indent="-171450">
              <a:buClr>
                <a:schemeClr val="accent1">
                  <a:lumMod val="75000"/>
                </a:schemeClr>
              </a:buClr>
              <a:buFont typeface="Arial" panose="020B0604020202020204" pitchFamily="34" charset="0"/>
              <a:buChar char="•"/>
            </a:pPr>
            <a:r>
              <a:rPr lang="en-AU" sz="1100" dirty="0" smtClean="0"/>
              <a:t>Inclusive second person pronouns – we, us = connection with audience</a:t>
            </a:r>
          </a:p>
          <a:p>
            <a:pPr marL="171450" indent="-171450">
              <a:buClr>
                <a:schemeClr val="accent1">
                  <a:lumMod val="75000"/>
                </a:schemeClr>
              </a:buClr>
              <a:buFont typeface="Arial" panose="020B0604020202020204" pitchFamily="34" charset="0"/>
              <a:buChar char="•"/>
            </a:pPr>
            <a:r>
              <a:rPr lang="en-AU" sz="1100" dirty="0" smtClean="0"/>
              <a:t>Scientific and academic language</a:t>
            </a:r>
          </a:p>
          <a:p>
            <a:pPr marL="171450" indent="-171450">
              <a:buClr>
                <a:schemeClr val="accent1">
                  <a:lumMod val="75000"/>
                </a:schemeClr>
              </a:buClr>
              <a:buFont typeface="Arial" panose="020B0604020202020204" pitchFamily="34" charset="0"/>
              <a:buChar char="•"/>
            </a:pPr>
            <a:r>
              <a:rPr lang="en-AU" sz="1100" dirty="0" smtClean="0"/>
              <a:t>High modality language and persuasive language</a:t>
            </a:r>
          </a:p>
          <a:p>
            <a:pPr>
              <a:buClr>
                <a:schemeClr val="accent1">
                  <a:lumMod val="75000"/>
                </a:schemeClr>
              </a:buClr>
            </a:pPr>
            <a:r>
              <a:rPr lang="en-AU" sz="1100" dirty="0" smtClean="0"/>
              <a:t>Creates a </a:t>
            </a:r>
            <a:r>
              <a:rPr lang="en-AU" sz="1100" u="sng" dirty="0" smtClean="0"/>
              <a:t>dominant reading </a:t>
            </a:r>
            <a:r>
              <a:rPr lang="en-AU" sz="1100" dirty="0" smtClean="0"/>
              <a:t>of environmentalism as readers are forced to empathise and connect with Gore, consequently supporting his values and beliefs</a:t>
            </a:r>
          </a:p>
        </p:txBody>
      </p:sp>
      <p:sp>
        <p:nvSpPr>
          <p:cNvPr id="7" name="TextBox 6"/>
          <p:cNvSpPr txBox="1"/>
          <p:nvPr/>
        </p:nvSpPr>
        <p:spPr>
          <a:xfrm>
            <a:off x="90152" y="932387"/>
            <a:ext cx="1970468" cy="769441"/>
          </a:xfrm>
          <a:prstGeom prst="rect">
            <a:avLst/>
          </a:prstGeom>
          <a:noFill/>
        </p:spPr>
        <p:txBody>
          <a:bodyPr wrap="square" rtlCol="0">
            <a:spAutoFit/>
          </a:bodyPr>
          <a:lstStyle/>
          <a:p>
            <a:pPr algn="ctr"/>
            <a:r>
              <a:rPr lang="en-AU" sz="1100" b="1" dirty="0" smtClean="0">
                <a:solidFill>
                  <a:schemeClr val="accent1">
                    <a:lumMod val="75000"/>
                  </a:schemeClr>
                </a:solidFill>
              </a:rPr>
              <a:t>KEY FACTS</a:t>
            </a:r>
          </a:p>
          <a:p>
            <a:r>
              <a:rPr lang="en-AU" sz="1100" u="sng" dirty="0" smtClean="0"/>
              <a:t>Title</a:t>
            </a:r>
            <a:r>
              <a:rPr lang="en-AU" sz="1100" dirty="0" smtClean="0"/>
              <a:t>: An Inconvenient Truth</a:t>
            </a:r>
          </a:p>
          <a:p>
            <a:r>
              <a:rPr lang="en-AU" sz="1100" u="sng" dirty="0" smtClean="0"/>
              <a:t>Presenter</a:t>
            </a:r>
            <a:r>
              <a:rPr lang="en-AU" sz="1100" dirty="0" smtClean="0"/>
              <a:t>: Al Gore</a:t>
            </a:r>
          </a:p>
          <a:p>
            <a:r>
              <a:rPr lang="en-AU" sz="1100" u="sng" dirty="0" smtClean="0"/>
              <a:t>Genre</a:t>
            </a:r>
            <a:r>
              <a:rPr lang="en-AU" sz="1100" dirty="0" smtClean="0"/>
              <a:t>: documentary film</a:t>
            </a:r>
            <a:endParaRPr lang="en-AU" sz="1100" dirty="0"/>
          </a:p>
        </p:txBody>
      </p:sp>
      <p:sp>
        <p:nvSpPr>
          <p:cNvPr id="8" name="TextBox 7"/>
          <p:cNvSpPr txBox="1"/>
          <p:nvPr/>
        </p:nvSpPr>
        <p:spPr>
          <a:xfrm>
            <a:off x="2050959" y="931930"/>
            <a:ext cx="1721793" cy="938719"/>
          </a:xfrm>
          <a:prstGeom prst="rect">
            <a:avLst/>
          </a:prstGeom>
          <a:noFill/>
        </p:spPr>
        <p:txBody>
          <a:bodyPr wrap="square" rtlCol="0">
            <a:spAutoFit/>
          </a:bodyPr>
          <a:lstStyle/>
          <a:p>
            <a:pPr algn="ctr"/>
            <a:r>
              <a:rPr lang="en-AU" sz="1100" b="1" dirty="0" smtClean="0">
                <a:solidFill>
                  <a:schemeClr val="accent1">
                    <a:lumMod val="75000"/>
                  </a:schemeClr>
                </a:solidFill>
              </a:rPr>
              <a:t>IDEOLOGIES + CLTS </a:t>
            </a:r>
          </a:p>
          <a:p>
            <a:pPr marL="285750" indent="-285750">
              <a:buClr>
                <a:schemeClr val="accent1">
                  <a:lumMod val="75000"/>
                </a:schemeClr>
              </a:buClr>
              <a:buFont typeface="Arial" panose="020B0604020202020204" pitchFamily="34" charset="0"/>
              <a:buChar char="•"/>
            </a:pPr>
            <a:r>
              <a:rPr lang="en-AU" sz="1100" dirty="0" smtClean="0"/>
              <a:t>Environmentalism</a:t>
            </a:r>
          </a:p>
          <a:p>
            <a:pPr marL="285750" indent="-285750">
              <a:buClr>
                <a:schemeClr val="accent1">
                  <a:lumMod val="75000"/>
                </a:schemeClr>
              </a:buClr>
              <a:buFont typeface="Arial" panose="020B0604020202020204" pitchFamily="34" charset="0"/>
              <a:buChar char="•"/>
            </a:pPr>
            <a:r>
              <a:rPr lang="en-AU" sz="1100" dirty="0" smtClean="0"/>
              <a:t>Holism</a:t>
            </a:r>
          </a:p>
          <a:p>
            <a:pPr marL="285750" indent="-285750">
              <a:buClr>
                <a:schemeClr val="accent1">
                  <a:lumMod val="75000"/>
                </a:schemeClr>
              </a:buClr>
              <a:buFont typeface="Arial" panose="020B0604020202020204" pitchFamily="34" charset="0"/>
              <a:buChar char="•"/>
            </a:pPr>
            <a:r>
              <a:rPr lang="en-AU" sz="1100" dirty="0" smtClean="0"/>
              <a:t>Humanism</a:t>
            </a:r>
          </a:p>
          <a:p>
            <a:pPr marL="285750" indent="-285750">
              <a:buClr>
                <a:schemeClr val="accent1">
                  <a:lumMod val="75000"/>
                </a:schemeClr>
              </a:buClr>
              <a:buFont typeface="Arial" panose="020B0604020202020204" pitchFamily="34" charset="0"/>
              <a:buChar char="•"/>
            </a:pPr>
            <a:r>
              <a:rPr lang="en-AU" sz="1100" dirty="0" smtClean="0"/>
              <a:t>Ecocentrism</a:t>
            </a:r>
            <a:endParaRPr lang="en-AU" sz="1100" dirty="0"/>
          </a:p>
        </p:txBody>
      </p:sp>
      <p:sp>
        <p:nvSpPr>
          <p:cNvPr id="9" name="TextBox 8"/>
          <p:cNvSpPr txBox="1"/>
          <p:nvPr/>
        </p:nvSpPr>
        <p:spPr>
          <a:xfrm>
            <a:off x="2050960" y="1922820"/>
            <a:ext cx="2047528" cy="2970044"/>
          </a:xfrm>
          <a:prstGeom prst="rect">
            <a:avLst/>
          </a:prstGeom>
          <a:noFill/>
        </p:spPr>
        <p:txBody>
          <a:bodyPr wrap="square" rtlCol="0">
            <a:spAutoFit/>
          </a:bodyPr>
          <a:lstStyle/>
          <a:p>
            <a:pPr algn="ctr"/>
            <a:r>
              <a:rPr lang="en-AU" sz="1100" b="1" dirty="0" smtClean="0">
                <a:solidFill>
                  <a:schemeClr val="accent1">
                    <a:lumMod val="75000"/>
                  </a:schemeClr>
                </a:solidFill>
              </a:rPr>
              <a:t>VALUES</a:t>
            </a:r>
          </a:p>
          <a:p>
            <a:pPr marL="171450" indent="-171450">
              <a:buClr>
                <a:schemeClr val="accent1">
                  <a:lumMod val="75000"/>
                </a:schemeClr>
              </a:buClr>
              <a:buFont typeface="Arial" panose="020B0604020202020204" pitchFamily="34" charset="0"/>
              <a:buChar char="•"/>
            </a:pPr>
            <a:r>
              <a:rPr lang="en-AU" sz="1100" dirty="0" smtClean="0"/>
              <a:t>Environment</a:t>
            </a:r>
          </a:p>
          <a:p>
            <a:pPr marL="171450" indent="-171450">
              <a:buClr>
                <a:schemeClr val="accent1">
                  <a:lumMod val="75000"/>
                </a:schemeClr>
              </a:buClr>
              <a:buFont typeface="Arial" panose="020B0604020202020204" pitchFamily="34" charset="0"/>
              <a:buChar char="•"/>
            </a:pPr>
            <a:r>
              <a:rPr lang="en-AU" sz="1100" dirty="0" smtClean="0"/>
              <a:t>Action against climate change</a:t>
            </a:r>
          </a:p>
          <a:p>
            <a:pPr marL="171450" indent="-171450">
              <a:buClr>
                <a:schemeClr val="accent1">
                  <a:lumMod val="75000"/>
                </a:schemeClr>
              </a:buClr>
              <a:buFont typeface="Arial" panose="020B0604020202020204" pitchFamily="34" charset="0"/>
              <a:buChar char="•"/>
            </a:pPr>
            <a:r>
              <a:rPr lang="en-AU" sz="1100" dirty="0" smtClean="0"/>
              <a:t>Challenge anthropocentrism</a:t>
            </a:r>
          </a:p>
          <a:p>
            <a:pPr marL="171450" indent="-171450">
              <a:buClr>
                <a:schemeClr val="accent1">
                  <a:lumMod val="75000"/>
                </a:schemeClr>
              </a:buClr>
              <a:buFont typeface="Arial" panose="020B0604020202020204" pitchFamily="34" charset="0"/>
              <a:buChar char="•"/>
            </a:pPr>
            <a:r>
              <a:rPr lang="en-AU" sz="1100" dirty="0" smtClean="0"/>
              <a:t>Support environmentalism</a:t>
            </a:r>
          </a:p>
          <a:p>
            <a:pPr marL="171450" indent="-171450">
              <a:buClr>
                <a:schemeClr val="accent1">
                  <a:lumMod val="75000"/>
                </a:schemeClr>
              </a:buClr>
              <a:buFont typeface="Arial" panose="020B0604020202020204" pitchFamily="34" charset="0"/>
              <a:buChar char="•"/>
            </a:pPr>
            <a:r>
              <a:rPr lang="en-AU" sz="1100" dirty="0" smtClean="0"/>
              <a:t>Science</a:t>
            </a:r>
          </a:p>
          <a:p>
            <a:pPr marL="171450" indent="-171450">
              <a:buClr>
                <a:schemeClr val="accent1">
                  <a:lumMod val="75000"/>
                </a:schemeClr>
              </a:buClr>
              <a:buFont typeface="Arial" panose="020B0604020202020204" pitchFamily="34" charset="0"/>
              <a:buChar char="•"/>
            </a:pPr>
            <a:r>
              <a:rPr lang="en-AU" sz="1100" dirty="0" smtClean="0"/>
              <a:t>Earth</a:t>
            </a:r>
          </a:p>
          <a:p>
            <a:pPr marL="171450" indent="-171450">
              <a:buClr>
                <a:schemeClr val="accent1">
                  <a:lumMod val="75000"/>
                </a:schemeClr>
              </a:buClr>
              <a:buFont typeface="Arial" panose="020B0604020202020204" pitchFamily="34" charset="0"/>
              <a:buChar char="•"/>
            </a:pPr>
            <a:r>
              <a:rPr lang="en-AU" sz="1100" dirty="0" smtClean="0"/>
              <a:t>Taking responsibility for past mistakes and having the initiative to do something different to fix the consequences in the future</a:t>
            </a:r>
          </a:p>
          <a:p>
            <a:pPr marL="171450" indent="-171450">
              <a:buClr>
                <a:schemeClr val="accent1">
                  <a:lumMod val="75000"/>
                </a:schemeClr>
              </a:buClr>
              <a:buFont typeface="Arial" panose="020B0604020202020204" pitchFamily="34" charset="0"/>
              <a:buChar char="•"/>
            </a:pPr>
            <a:r>
              <a:rPr lang="en-AU" sz="1100" dirty="0" smtClean="0"/>
              <a:t>Complete honesty – no matter how brutal or “inconvenient” </a:t>
            </a:r>
          </a:p>
          <a:p>
            <a:pPr marL="171450" indent="-171450">
              <a:buClr>
                <a:schemeClr val="accent1">
                  <a:lumMod val="75000"/>
                </a:schemeClr>
              </a:buClr>
              <a:buFont typeface="Arial" panose="020B0604020202020204" pitchFamily="34" charset="0"/>
              <a:buChar char="•"/>
            </a:pPr>
            <a:r>
              <a:rPr lang="en-AU" sz="1100" dirty="0" smtClean="0"/>
              <a:t>Morality </a:t>
            </a:r>
          </a:p>
          <a:p>
            <a:pPr marL="171450" indent="-171450">
              <a:buClr>
                <a:schemeClr val="accent1">
                  <a:lumMod val="75000"/>
                </a:schemeClr>
              </a:buClr>
              <a:buFont typeface="Arial" panose="020B0604020202020204" pitchFamily="34" charset="0"/>
              <a:buChar char="•"/>
            </a:pPr>
            <a:r>
              <a:rPr lang="en-AU" sz="1100" dirty="0" smtClean="0"/>
              <a:t>Altruism </a:t>
            </a:r>
            <a:endParaRPr lang="en-AU" sz="1100" dirty="0"/>
          </a:p>
        </p:txBody>
      </p:sp>
      <p:sp>
        <p:nvSpPr>
          <p:cNvPr id="10" name="TextBox 9"/>
          <p:cNvSpPr txBox="1"/>
          <p:nvPr/>
        </p:nvSpPr>
        <p:spPr>
          <a:xfrm>
            <a:off x="4098488" y="931930"/>
            <a:ext cx="2485266" cy="3831818"/>
          </a:xfrm>
          <a:prstGeom prst="rect">
            <a:avLst/>
          </a:prstGeom>
          <a:noFill/>
        </p:spPr>
        <p:txBody>
          <a:bodyPr wrap="square" rtlCol="0">
            <a:spAutoFit/>
          </a:bodyPr>
          <a:lstStyle/>
          <a:p>
            <a:pPr algn="ctr"/>
            <a:r>
              <a:rPr lang="en-AU" sz="1100" b="1" dirty="0" smtClean="0">
                <a:solidFill>
                  <a:schemeClr val="accent1">
                    <a:lumMod val="75000"/>
                  </a:schemeClr>
                </a:solidFill>
              </a:rPr>
              <a:t>DIEGESIS</a:t>
            </a:r>
          </a:p>
          <a:p>
            <a:pPr marL="171450" indent="-171450">
              <a:buClr>
                <a:schemeClr val="accent1">
                  <a:lumMod val="75000"/>
                </a:schemeClr>
              </a:buClr>
              <a:buFont typeface="Arial" panose="020B0604020202020204" pitchFamily="34" charset="0"/>
              <a:buChar char="•"/>
            </a:pPr>
            <a:r>
              <a:rPr lang="en-AU" sz="1100" dirty="0" smtClean="0"/>
              <a:t>Theme song – ‘I Need To Wake Up’ = symbolic of Gore’s message to the world to realise that global warming is happening and we must do something about it</a:t>
            </a:r>
          </a:p>
          <a:p>
            <a:pPr marL="171450" indent="-171450">
              <a:buClr>
                <a:schemeClr val="accent1">
                  <a:lumMod val="75000"/>
                </a:schemeClr>
              </a:buClr>
              <a:buFont typeface="Arial" panose="020B0604020202020204" pitchFamily="34" charset="0"/>
              <a:buChar char="•"/>
            </a:pPr>
            <a:r>
              <a:rPr lang="en-AU" sz="1100" dirty="0" smtClean="0"/>
              <a:t>Gore voice over</a:t>
            </a:r>
          </a:p>
          <a:p>
            <a:pPr marL="171450" indent="-171450">
              <a:buClr>
                <a:schemeClr val="accent1">
                  <a:lumMod val="75000"/>
                </a:schemeClr>
              </a:buClr>
              <a:buFont typeface="Arial" panose="020B0604020202020204" pitchFamily="34" charset="0"/>
              <a:buChar char="•"/>
            </a:pPr>
            <a:r>
              <a:rPr lang="en-AU" sz="1100" dirty="0" smtClean="0"/>
              <a:t>Non-diegetic sounds – sum up life on Earth</a:t>
            </a:r>
          </a:p>
          <a:p>
            <a:pPr marL="171450" indent="-171450">
              <a:buClr>
                <a:schemeClr val="accent1">
                  <a:lumMod val="75000"/>
                </a:schemeClr>
              </a:buClr>
              <a:buFont typeface="Arial" panose="020B0604020202020204" pitchFamily="34" charset="0"/>
              <a:buChar char="•"/>
            </a:pPr>
            <a:r>
              <a:rPr lang="en-AU" sz="1100" dirty="0" smtClean="0"/>
              <a:t>Sounds match images displayed</a:t>
            </a:r>
          </a:p>
          <a:p>
            <a:pPr marL="171450" indent="-171450">
              <a:buClr>
                <a:schemeClr val="accent1">
                  <a:lumMod val="75000"/>
                </a:schemeClr>
              </a:buClr>
              <a:buFont typeface="Arial" panose="020B0604020202020204" pitchFamily="34" charset="0"/>
              <a:buChar char="•"/>
            </a:pPr>
            <a:endParaRPr lang="en-AU" sz="1100" dirty="0" smtClean="0"/>
          </a:p>
          <a:p>
            <a:pPr algn="ctr">
              <a:buClr>
                <a:schemeClr val="accent1">
                  <a:lumMod val="75000"/>
                </a:schemeClr>
              </a:buClr>
            </a:pPr>
            <a:r>
              <a:rPr lang="en-AU" sz="1100" b="1" dirty="0" smtClean="0">
                <a:solidFill>
                  <a:schemeClr val="accent1">
                    <a:lumMod val="75000"/>
                  </a:schemeClr>
                </a:solidFill>
              </a:rPr>
              <a:t>VISUAL IMAGES</a:t>
            </a:r>
          </a:p>
          <a:p>
            <a:pPr marL="171450" indent="-171450">
              <a:buClr>
                <a:schemeClr val="accent1">
                  <a:lumMod val="75000"/>
                </a:schemeClr>
              </a:buClr>
              <a:buFont typeface="Arial" panose="020B0604020202020204" pitchFamily="34" charset="0"/>
              <a:buChar char="•"/>
            </a:pPr>
            <a:r>
              <a:rPr lang="en-AU" sz="1100" dirty="0" smtClean="0"/>
              <a:t>Scientific diagrams – graphs and tables of data</a:t>
            </a:r>
          </a:p>
          <a:p>
            <a:pPr marL="171450" indent="-171450">
              <a:buClr>
                <a:schemeClr val="accent1">
                  <a:lumMod val="75000"/>
                </a:schemeClr>
              </a:buClr>
              <a:buFont typeface="Arial" panose="020B0604020202020204" pitchFamily="34" charset="0"/>
              <a:buChar char="•"/>
            </a:pPr>
            <a:r>
              <a:rPr lang="en-AU" sz="1100" dirty="0" smtClean="0"/>
              <a:t>Archive footage – Earth</a:t>
            </a:r>
          </a:p>
          <a:p>
            <a:pPr marL="171450" indent="-171450">
              <a:buClr>
                <a:schemeClr val="accent1">
                  <a:lumMod val="75000"/>
                </a:schemeClr>
              </a:buClr>
              <a:buFont typeface="Arial" panose="020B0604020202020204" pitchFamily="34" charset="0"/>
              <a:buChar char="•"/>
            </a:pPr>
            <a:r>
              <a:rPr lang="en-AU" sz="1100" dirty="0" smtClean="0"/>
              <a:t>CGI – polar bear dying to create empathy</a:t>
            </a:r>
          </a:p>
          <a:p>
            <a:pPr marL="171450" indent="-171450">
              <a:buClr>
                <a:schemeClr val="accent1">
                  <a:lumMod val="75000"/>
                </a:schemeClr>
              </a:buClr>
              <a:buFont typeface="Arial" panose="020B0604020202020204" pitchFamily="34" charset="0"/>
              <a:buChar char="•"/>
            </a:pPr>
            <a:endParaRPr lang="en-AU" sz="1100" dirty="0" smtClean="0"/>
          </a:p>
          <a:p>
            <a:pPr algn="ctr">
              <a:buClr>
                <a:schemeClr val="accent1">
                  <a:lumMod val="75000"/>
                </a:schemeClr>
              </a:buClr>
            </a:pPr>
            <a:r>
              <a:rPr lang="en-AU" sz="1100" b="1" dirty="0" smtClean="0">
                <a:solidFill>
                  <a:schemeClr val="accent1">
                    <a:lumMod val="75000"/>
                  </a:schemeClr>
                </a:solidFill>
              </a:rPr>
              <a:t>CAMERA SHOTS</a:t>
            </a:r>
          </a:p>
          <a:p>
            <a:pPr marL="171450" indent="-171450">
              <a:buClr>
                <a:schemeClr val="accent1">
                  <a:lumMod val="75000"/>
                </a:schemeClr>
              </a:buClr>
              <a:buFont typeface="Arial" panose="020B0604020202020204" pitchFamily="34" charset="0"/>
              <a:buChar char="•"/>
            </a:pPr>
            <a:r>
              <a:rPr lang="en-AU" sz="1100" dirty="0" smtClean="0"/>
              <a:t>Close up and sweep – emphasis and suspense</a:t>
            </a:r>
          </a:p>
          <a:p>
            <a:pPr marL="171450" indent="-171450">
              <a:buClr>
                <a:schemeClr val="accent1">
                  <a:lumMod val="75000"/>
                </a:schemeClr>
              </a:buClr>
              <a:buFont typeface="Arial" panose="020B0604020202020204" pitchFamily="34" charset="0"/>
              <a:buChar char="•"/>
            </a:pPr>
            <a:endParaRPr lang="en-AU" sz="1200" dirty="0"/>
          </a:p>
        </p:txBody>
      </p:sp>
      <p:sp>
        <p:nvSpPr>
          <p:cNvPr id="11" name="TextBox 10"/>
          <p:cNvSpPr txBox="1"/>
          <p:nvPr/>
        </p:nvSpPr>
        <p:spPr>
          <a:xfrm>
            <a:off x="4178982" y="5919980"/>
            <a:ext cx="2613571" cy="938719"/>
          </a:xfrm>
          <a:prstGeom prst="rect">
            <a:avLst/>
          </a:prstGeom>
          <a:noFill/>
        </p:spPr>
        <p:txBody>
          <a:bodyPr wrap="square" rtlCol="0">
            <a:spAutoFit/>
          </a:bodyPr>
          <a:lstStyle/>
          <a:p>
            <a:pPr algn="ctr"/>
            <a:r>
              <a:rPr lang="en-AU" sz="1100" b="1" dirty="0" smtClean="0">
                <a:solidFill>
                  <a:schemeClr val="accent1">
                    <a:lumMod val="75000"/>
                  </a:schemeClr>
                </a:solidFill>
              </a:rPr>
              <a:t>INTERTEXTUALITY</a:t>
            </a:r>
          </a:p>
          <a:p>
            <a:r>
              <a:rPr lang="en-AU" sz="1100" dirty="0" smtClean="0"/>
              <a:t>Used as intertextuality for </a:t>
            </a:r>
            <a:r>
              <a:rPr lang="en-AU" sz="1100" i="1" dirty="0" smtClean="0"/>
              <a:t>Pale Blue Dot </a:t>
            </a:r>
            <a:r>
              <a:rPr lang="en-AU" sz="1100" dirty="0" smtClean="0"/>
              <a:t>due to similar themes of caring for Earth, documentary techniques, and values (as shown) </a:t>
            </a:r>
            <a:endParaRPr lang="en-AU" sz="1100" dirty="0"/>
          </a:p>
        </p:txBody>
      </p:sp>
      <p:sp>
        <p:nvSpPr>
          <p:cNvPr id="12" name="TextBox 11"/>
          <p:cNvSpPr txBox="1"/>
          <p:nvPr/>
        </p:nvSpPr>
        <p:spPr>
          <a:xfrm>
            <a:off x="4178982" y="4604236"/>
            <a:ext cx="2510540" cy="1277273"/>
          </a:xfrm>
          <a:prstGeom prst="rect">
            <a:avLst/>
          </a:prstGeom>
          <a:noFill/>
        </p:spPr>
        <p:txBody>
          <a:bodyPr wrap="square" rtlCol="0">
            <a:spAutoFit/>
          </a:bodyPr>
          <a:lstStyle/>
          <a:p>
            <a:pPr algn="ctr"/>
            <a:r>
              <a:rPr lang="en-AU" sz="1100" b="1" dirty="0" smtClean="0">
                <a:solidFill>
                  <a:schemeClr val="accent1">
                    <a:lumMod val="75000"/>
                  </a:schemeClr>
                </a:solidFill>
              </a:rPr>
              <a:t>THEORIST – Kant  </a:t>
            </a:r>
          </a:p>
          <a:p>
            <a:r>
              <a:rPr lang="en-AU" sz="1100" dirty="0" smtClean="0"/>
              <a:t>Kant’s categorical imperative states that there is an absolute, or unconditional requirement that must be met – in Gore’s case, he believes that humans must recognise their past failures and rectify them before it is too late</a:t>
            </a:r>
            <a:endParaRPr lang="en-AU" sz="1100" dirty="0"/>
          </a:p>
        </p:txBody>
      </p:sp>
      <p:sp>
        <p:nvSpPr>
          <p:cNvPr id="13" name="TextBox 12"/>
          <p:cNvSpPr txBox="1"/>
          <p:nvPr/>
        </p:nvSpPr>
        <p:spPr>
          <a:xfrm>
            <a:off x="6915996" y="134471"/>
            <a:ext cx="1794182" cy="938719"/>
          </a:xfrm>
          <a:prstGeom prst="rect">
            <a:avLst/>
          </a:prstGeom>
          <a:noFill/>
        </p:spPr>
        <p:txBody>
          <a:bodyPr wrap="square" rtlCol="0">
            <a:spAutoFit/>
          </a:bodyPr>
          <a:lstStyle/>
          <a:p>
            <a:pPr algn="ctr"/>
            <a:r>
              <a:rPr lang="en-AU" sz="1100" b="1" dirty="0" smtClean="0">
                <a:solidFill>
                  <a:schemeClr val="accent1">
                    <a:lumMod val="75000"/>
                  </a:schemeClr>
                </a:solidFill>
              </a:rPr>
              <a:t>KEY FACTS</a:t>
            </a:r>
          </a:p>
          <a:p>
            <a:r>
              <a:rPr lang="en-AU" sz="1100" u="sng" dirty="0" smtClean="0"/>
              <a:t>Title</a:t>
            </a:r>
            <a:r>
              <a:rPr lang="en-AU" sz="1100" dirty="0" smtClean="0"/>
              <a:t>: Children of Men</a:t>
            </a:r>
          </a:p>
          <a:p>
            <a:r>
              <a:rPr lang="en-AU" sz="1100" u="sng" dirty="0" smtClean="0"/>
              <a:t>Director</a:t>
            </a:r>
            <a:r>
              <a:rPr lang="en-AU" sz="1100" dirty="0" smtClean="0"/>
              <a:t>: Alfonso </a:t>
            </a:r>
            <a:r>
              <a:rPr lang="en-AU" sz="1100" dirty="0" err="1" smtClean="0"/>
              <a:t>Cuaron</a:t>
            </a:r>
            <a:endParaRPr lang="en-AU" sz="1100" dirty="0" smtClean="0"/>
          </a:p>
          <a:p>
            <a:r>
              <a:rPr lang="en-AU" sz="1100" u="sng" dirty="0" smtClean="0"/>
              <a:t>Genre</a:t>
            </a:r>
            <a:r>
              <a:rPr lang="en-AU" sz="1100" dirty="0" smtClean="0"/>
              <a:t>: film – dystopian, science-fiction, thriller</a:t>
            </a:r>
            <a:endParaRPr lang="en-AU" sz="1100" dirty="0"/>
          </a:p>
        </p:txBody>
      </p:sp>
      <p:sp>
        <p:nvSpPr>
          <p:cNvPr id="14" name="TextBox 13"/>
          <p:cNvSpPr txBox="1"/>
          <p:nvPr/>
        </p:nvSpPr>
        <p:spPr>
          <a:xfrm>
            <a:off x="10084159" y="5348980"/>
            <a:ext cx="2107841" cy="1608133"/>
          </a:xfrm>
          <a:prstGeom prst="rect">
            <a:avLst/>
          </a:prstGeom>
          <a:noFill/>
        </p:spPr>
        <p:txBody>
          <a:bodyPr wrap="square" rtlCol="0">
            <a:spAutoFit/>
          </a:bodyPr>
          <a:lstStyle/>
          <a:p>
            <a:pPr algn="ctr"/>
            <a:r>
              <a:rPr lang="en-AU" sz="1100" b="1" dirty="0" smtClean="0">
                <a:solidFill>
                  <a:schemeClr val="accent1">
                    <a:lumMod val="75000"/>
                  </a:schemeClr>
                </a:solidFill>
              </a:rPr>
              <a:t>INTERTEXUALITY</a:t>
            </a:r>
          </a:p>
          <a:p>
            <a:r>
              <a:rPr lang="en-AU" sz="1100" dirty="0" smtClean="0"/>
              <a:t>Use as intertextuality for </a:t>
            </a:r>
            <a:r>
              <a:rPr lang="en-AU" sz="1100" i="1" dirty="0" smtClean="0"/>
              <a:t>1984</a:t>
            </a:r>
            <a:r>
              <a:rPr lang="en-AU" sz="1100" dirty="0" smtClean="0"/>
              <a:t> due </a:t>
            </a:r>
            <a:r>
              <a:rPr lang="en-AU" sz="1100" dirty="0"/>
              <a:t>to similar themes of </a:t>
            </a:r>
            <a:r>
              <a:rPr lang="en-AU" sz="1100" dirty="0" smtClean="0"/>
              <a:t>police control, monitoring of citizens, punishment of </a:t>
            </a:r>
            <a:r>
              <a:rPr lang="en-AU" sz="1100" dirty="0"/>
              <a:t>those who </a:t>
            </a:r>
            <a:r>
              <a:rPr lang="en-AU" sz="1100" dirty="0" smtClean="0"/>
              <a:t>rebel, totalitarianism, warnings </a:t>
            </a:r>
            <a:r>
              <a:rPr lang="en-AU" sz="1100" dirty="0"/>
              <a:t>for dystopian future if consequences of present are not considered</a:t>
            </a:r>
          </a:p>
          <a:p>
            <a:endParaRPr lang="en-AU" sz="1050" dirty="0"/>
          </a:p>
        </p:txBody>
      </p:sp>
      <p:sp>
        <p:nvSpPr>
          <p:cNvPr id="15" name="TextBox 14"/>
          <p:cNvSpPr txBox="1"/>
          <p:nvPr/>
        </p:nvSpPr>
        <p:spPr>
          <a:xfrm>
            <a:off x="10021038" y="3955834"/>
            <a:ext cx="2170962" cy="1615827"/>
          </a:xfrm>
          <a:prstGeom prst="rect">
            <a:avLst/>
          </a:prstGeom>
          <a:noFill/>
        </p:spPr>
        <p:txBody>
          <a:bodyPr wrap="square" rtlCol="0">
            <a:spAutoFit/>
          </a:bodyPr>
          <a:lstStyle/>
          <a:p>
            <a:pPr algn="ctr"/>
            <a:r>
              <a:rPr lang="en-AU" sz="1100" b="1" dirty="0" smtClean="0">
                <a:solidFill>
                  <a:schemeClr val="accent1">
                    <a:lumMod val="75000"/>
                  </a:schemeClr>
                </a:solidFill>
              </a:rPr>
              <a:t>THEORIST – Michel Foucault</a:t>
            </a:r>
          </a:p>
          <a:p>
            <a:r>
              <a:rPr lang="en-AU" sz="1100" u="sng" dirty="0" smtClean="0"/>
              <a:t>Biopower</a:t>
            </a:r>
            <a:r>
              <a:rPr lang="en-AU" sz="1100" dirty="0" smtClean="0"/>
              <a:t> </a:t>
            </a:r>
            <a:r>
              <a:rPr lang="en-AU" sz="1100" dirty="0"/>
              <a:t>– </a:t>
            </a:r>
            <a:r>
              <a:rPr lang="en-AU" sz="1100" dirty="0" smtClean="0"/>
              <a:t>totalitarian government has absolute control over its subjects, and used warfare to maintain an atmosphere of fear</a:t>
            </a:r>
            <a:endParaRPr lang="en-AU" sz="1100" dirty="0"/>
          </a:p>
          <a:p>
            <a:r>
              <a:rPr lang="en-AU" sz="1100" u="sng" dirty="0"/>
              <a:t>Disciplinary Institutions </a:t>
            </a:r>
            <a:r>
              <a:rPr lang="en-AU" sz="1100" dirty="0"/>
              <a:t>– </a:t>
            </a:r>
            <a:r>
              <a:rPr lang="en-AU" sz="1100" dirty="0" smtClean="0"/>
              <a:t>those who act out or rebel are punished by police</a:t>
            </a:r>
            <a:endParaRPr lang="en-AU" sz="1100" dirty="0"/>
          </a:p>
          <a:p>
            <a:endParaRPr lang="en-AU" sz="1100" dirty="0"/>
          </a:p>
        </p:txBody>
      </p:sp>
      <p:sp>
        <p:nvSpPr>
          <p:cNvPr id="16" name="TextBox 15"/>
          <p:cNvSpPr txBox="1"/>
          <p:nvPr/>
        </p:nvSpPr>
        <p:spPr>
          <a:xfrm>
            <a:off x="10021038" y="3002884"/>
            <a:ext cx="2170962" cy="938719"/>
          </a:xfrm>
          <a:prstGeom prst="rect">
            <a:avLst/>
          </a:prstGeom>
          <a:noFill/>
        </p:spPr>
        <p:txBody>
          <a:bodyPr wrap="square" rtlCol="0">
            <a:spAutoFit/>
          </a:bodyPr>
          <a:lstStyle/>
          <a:p>
            <a:pPr algn="ctr"/>
            <a:r>
              <a:rPr lang="en-AU" sz="1100" b="1" dirty="0" smtClean="0">
                <a:solidFill>
                  <a:schemeClr val="accent1">
                    <a:lumMod val="75000"/>
                  </a:schemeClr>
                </a:solidFill>
              </a:rPr>
              <a:t>READING</a:t>
            </a:r>
          </a:p>
          <a:p>
            <a:r>
              <a:rPr lang="en-AU" sz="1100" dirty="0" smtClean="0"/>
              <a:t>Resistant reading to the text due to majority of readers valuing family relationships, which are absent in this dystopian future</a:t>
            </a:r>
            <a:endParaRPr lang="en-AU" sz="1100" dirty="0"/>
          </a:p>
        </p:txBody>
      </p:sp>
      <p:sp>
        <p:nvSpPr>
          <p:cNvPr id="17" name="TextBox 16"/>
          <p:cNvSpPr txBox="1"/>
          <p:nvPr/>
        </p:nvSpPr>
        <p:spPr>
          <a:xfrm>
            <a:off x="6915996" y="4395787"/>
            <a:ext cx="3111301" cy="2462213"/>
          </a:xfrm>
          <a:prstGeom prst="rect">
            <a:avLst/>
          </a:prstGeom>
          <a:noFill/>
        </p:spPr>
        <p:txBody>
          <a:bodyPr wrap="square" rtlCol="0">
            <a:spAutoFit/>
          </a:bodyPr>
          <a:lstStyle/>
          <a:p>
            <a:pPr algn="ctr"/>
            <a:r>
              <a:rPr lang="en-AU" sz="1100" b="1" dirty="0" smtClean="0">
                <a:solidFill>
                  <a:schemeClr val="accent1">
                    <a:lumMod val="75000"/>
                  </a:schemeClr>
                </a:solidFill>
              </a:rPr>
              <a:t>THEMES</a:t>
            </a:r>
          </a:p>
          <a:p>
            <a:pPr marL="171450" indent="-171450">
              <a:buClr>
                <a:schemeClr val="accent1">
                  <a:lumMod val="75000"/>
                </a:schemeClr>
              </a:buClr>
              <a:buFont typeface="Arial" panose="020B0604020202020204" pitchFamily="34" charset="0"/>
              <a:buChar char="•"/>
            </a:pPr>
            <a:r>
              <a:rPr lang="en-AU" sz="1100" u="sng" dirty="0" smtClean="0"/>
              <a:t>Infertility</a:t>
            </a:r>
            <a:r>
              <a:rPr lang="en-AU" sz="1100" dirty="0" smtClean="0"/>
              <a:t> – imminent extinction, society with no children, miracle and heartbreak of parenthood</a:t>
            </a:r>
          </a:p>
          <a:p>
            <a:pPr marL="171450" indent="-171450">
              <a:buClr>
                <a:schemeClr val="accent1">
                  <a:lumMod val="75000"/>
                </a:schemeClr>
              </a:buClr>
              <a:buFont typeface="Arial" panose="020B0604020202020204" pitchFamily="34" charset="0"/>
              <a:buChar char="•"/>
            </a:pPr>
            <a:r>
              <a:rPr lang="en-AU" sz="1100" u="sng" dirty="0" smtClean="0"/>
              <a:t>Oppressive laws</a:t>
            </a:r>
          </a:p>
          <a:p>
            <a:pPr marL="171450" indent="-171450">
              <a:buClr>
                <a:schemeClr val="accent1">
                  <a:lumMod val="75000"/>
                </a:schemeClr>
              </a:buClr>
              <a:buFont typeface="Arial" panose="020B0604020202020204" pitchFamily="34" charset="0"/>
              <a:buChar char="•"/>
            </a:pPr>
            <a:r>
              <a:rPr lang="en-AU" sz="1100" u="sng" dirty="0" smtClean="0"/>
              <a:t>Immigration</a:t>
            </a:r>
            <a:r>
              <a:rPr lang="en-AU" sz="1100" dirty="0" smtClean="0"/>
              <a:t> – illegal refugees</a:t>
            </a:r>
          </a:p>
          <a:p>
            <a:pPr marL="171450" indent="-171450">
              <a:buClr>
                <a:schemeClr val="accent1">
                  <a:lumMod val="75000"/>
                </a:schemeClr>
              </a:buClr>
              <a:buFont typeface="Arial" panose="020B0604020202020204" pitchFamily="34" charset="0"/>
              <a:buChar char="•"/>
            </a:pPr>
            <a:r>
              <a:rPr lang="en-AU" sz="1100" u="sng" dirty="0" smtClean="0"/>
              <a:t>Hope</a:t>
            </a:r>
            <a:r>
              <a:rPr lang="en-AU" sz="1100" dirty="0" smtClean="0"/>
              <a:t> – children, pregnancy, fertility = propagation on mankind</a:t>
            </a:r>
          </a:p>
          <a:p>
            <a:pPr marL="171450" indent="-171450">
              <a:buClr>
                <a:schemeClr val="accent1">
                  <a:lumMod val="75000"/>
                </a:schemeClr>
              </a:buClr>
              <a:buFont typeface="Arial" panose="020B0604020202020204" pitchFamily="34" charset="0"/>
              <a:buChar char="•"/>
            </a:pPr>
            <a:r>
              <a:rPr lang="en-AU" sz="1100" u="sng" dirty="0" smtClean="0"/>
              <a:t>Fear</a:t>
            </a:r>
            <a:r>
              <a:rPr lang="en-AU" sz="1100" dirty="0" smtClean="0"/>
              <a:t> – utilised by the government to ensure obedience and as a political tactic</a:t>
            </a:r>
          </a:p>
          <a:p>
            <a:pPr marL="171450" indent="-171450">
              <a:buClr>
                <a:schemeClr val="accent1">
                  <a:lumMod val="75000"/>
                </a:schemeClr>
              </a:buClr>
              <a:buFont typeface="Arial" panose="020B0604020202020204" pitchFamily="34" charset="0"/>
              <a:buChar char="•"/>
            </a:pPr>
            <a:r>
              <a:rPr lang="en-AU" sz="1100" u="sng" dirty="0" smtClean="0"/>
              <a:t>Totalitarian government </a:t>
            </a:r>
          </a:p>
          <a:p>
            <a:pPr marL="171450" indent="-171450">
              <a:buClr>
                <a:schemeClr val="accent1">
                  <a:lumMod val="75000"/>
                </a:schemeClr>
              </a:buClr>
              <a:buFont typeface="Arial" panose="020B0604020202020204" pitchFamily="34" charset="0"/>
              <a:buChar char="•"/>
            </a:pPr>
            <a:r>
              <a:rPr lang="en-AU" sz="1100" u="sng" dirty="0" smtClean="0"/>
              <a:t>Sacrifice</a:t>
            </a:r>
            <a:r>
              <a:rPr lang="en-AU" sz="1100" dirty="0" smtClean="0"/>
              <a:t> – reminder to audience that even in horrible circumstances, humanity is capable of selflessness to protect the greater good (</a:t>
            </a:r>
            <a:r>
              <a:rPr lang="en-AU" sz="1100" b="1" dirty="0" smtClean="0"/>
              <a:t>Kant’s Categorical Imperative</a:t>
            </a:r>
            <a:r>
              <a:rPr lang="en-AU" sz="1100" dirty="0" smtClean="0"/>
              <a:t>)</a:t>
            </a:r>
          </a:p>
        </p:txBody>
      </p:sp>
      <p:sp>
        <p:nvSpPr>
          <p:cNvPr id="18" name="TextBox 17"/>
          <p:cNvSpPr txBox="1"/>
          <p:nvPr/>
        </p:nvSpPr>
        <p:spPr>
          <a:xfrm>
            <a:off x="6909490" y="3875729"/>
            <a:ext cx="3174669" cy="600164"/>
          </a:xfrm>
          <a:prstGeom prst="rect">
            <a:avLst/>
          </a:prstGeom>
          <a:noFill/>
        </p:spPr>
        <p:txBody>
          <a:bodyPr wrap="square" rtlCol="0">
            <a:spAutoFit/>
          </a:bodyPr>
          <a:lstStyle/>
          <a:p>
            <a:pPr algn="ctr"/>
            <a:r>
              <a:rPr lang="en-AU" sz="1100" b="1" dirty="0" smtClean="0">
                <a:solidFill>
                  <a:schemeClr val="accent1">
                    <a:lumMod val="75000"/>
                  </a:schemeClr>
                </a:solidFill>
              </a:rPr>
              <a:t>SYMBOLISM</a:t>
            </a:r>
          </a:p>
          <a:p>
            <a:r>
              <a:rPr lang="en-AU" sz="1100" dirty="0" err="1" smtClean="0"/>
              <a:t>Kee</a:t>
            </a:r>
            <a:r>
              <a:rPr lang="en-AU" sz="1100" dirty="0" smtClean="0"/>
              <a:t> is the “key “ to human survival as she is the first person to get pregnant in 20 years</a:t>
            </a:r>
            <a:endParaRPr lang="en-AU" sz="1100" dirty="0"/>
          </a:p>
        </p:txBody>
      </p:sp>
      <p:sp>
        <p:nvSpPr>
          <p:cNvPr id="19" name="TextBox 18"/>
          <p:cNvSpPr txBox="1"/>
          <p:nvPr/>
        </p:nvSpPr>
        <p:spPr>
          <a:xfrm>
            <a:off x="9117106" y="950271"/>
            <a:ext cx="3074894" cy="2123658"/>
          </a:xfrm>
          <a:prstGeom prst="rect">
            <a:avLst/>
          </a:prstGeom>
          <a:noFill/>
        </p:spPr>
        <p:txBody>
          <a:bodyPr wrap="square" rtlCol="0">
            <a:spAutoFit/>
          </a:bodyPr>
          <a:lstStyle/>
          <a:p>
            <a:pPr algn="ctr"/>
            <a:r>
              <a:rPr lang="en-AU" sz="1100" b="1" dirty="0" smtClean="0">
                <a:solidFill>
                  <a:schemeClr val="accent1">
                    <a:lumMod val="75000"/>
                  </a:schemeClr>
                </a:solidFill>
              </a:rPr>
              <a:t>QUOTES</a:t>
            </a:r>
          </a:p>
          <a:p>
            <a:pPr marL="171450" indent="-171450">
              <a:buClr>
                <a:schemeClr val="accent1">
                  <a:lumMod val="75000"/>
                </a:schemeClr>
              </a:buClr>
              <a:buFont typeface="Arial" panose="020B0604020202020204" pitchFamily="34" charset="0"/>
              <a:buChar char="•"/>
            </a:pPr>
            <a:r>
              <a:rPr lang="en-AU" sz="1100" u="sng" dirty="0" smtClean="0"/>
              <a:t>Totalitarianism</a:t>
            </a:r>
            <a:r>
              <a:rPr lang="en-AU" sz="1100" dirty="0" smtClean="0"/>
              <a:t>: “What do the police know about justice?”</a:t>
            </a:r>
          </a:p>
          <a:p>
            <a:pPr marL="171450" indent="-171450">
              <a:buClr>
                <a:schemeClr val="accent1">
                  <a:lumMod val="75000"/>
                </a:schemeClr>
              </a:buClr>
              <a:buFont typeface="Arial" panose="020B0604020202020204" pitchFamily="34" charset="0"/>
              <a:buChar char="•"/>
            </a:pPr>
            <a:r>
              <a:rPr lang="en-AU" sz="1100" u="sng" dirty="0" smtClean="0"/>
              <a:t>Class stratification</a:t>
            </a:r>
            <a:r>
              <a:rPr lang="en-AU" sz="1100" dirty="0" smtClean="0"/>
              <a:t>: “the coppers are looking for you, you people are first class commodities.”</a:t>
            </a:r>
          </a:p>
          <a:p>
            <a:pPr marL="171450" indent="-171450">
              <a:buClr>
                <a:schemeClr val="accent1">
                  <a:lumMod val="75000"/>
                </a:schemeClr>
              </a:buClr>
              <a:buFont typeface="Arial" panose="020B0604020202020204" pitchFamily="34" charset="0"/>
              <a:buChar char="•"/>
            </a:pPr>
            <a:r>
              <a:rPr lang="en-AU" sz="1100" u="sng" dirty="0" smtClean="0"/>
              <a:t>Violence and threatened identity</a:t>
            </a:r>
            <a:r>
              <a:rPr lang="en-AU" sz="1100" dirty="0" smtClean="0"/>
              <a:t>: “But how can it be peaceful when they try to take away your dignity?” </a:t>
            </a:r>
          </a:p>
          <a:p>
            <a:pPr marL="171450" indent="-171450">
              <a:buClr>
                <a:schemeClr val="accent1">
                  <a:lumMod val="75000"/>
                </a:schemeClr>
              </a:buClr>
              <a:buFont typeface="Arial" panose="020B0604020202020204" pitchFamily="34" charset="0"/>
              <a:buChar char="•"/>
            </a:pPr>
            <a:r>
              <a:rPr lang="en-AU" sz="1100" u="sng" dirty="0" smtClean="0"/>
              <a:t>Propaganda</a:t>
            </a:r>
            <a:r>
              <a:rPr lang="en-AU" sz="1100" dirty="0" smtClean="0"/>
              <a:t>: “The world has collapsed. Only Britain soldiers on.”</a:t>
            </a:r>
          </a:p>
          <a:p>
            <a:pPr marL="171450" indent="-171450">
              <a:buClr>
                <a:schemeClr val="accent1">
                  <a:lumMod val="75000"/>
                </a:schemeClr>
              </a:buClr>
              <a:buFont typeface="Arial" panose="020B0604020202020204" pitchFamily="34" charset="0"/>
              <a:buChar char="•"/>
            </a:pPr>
            <a:r>
              <a:rPr lang="en-AU" sz="1100" u="sng" dirty="0" smtClean="0"/>
              <a:t>Totalitarianism and control</a:t>
            </a:r>
            <a:r>
              <a:rPr lang="en-AU" sz="1100" dirty="0" smtClean="0"/>
              <a:t>: “That’s what the government do – they induce fear.”</a:t>
            </a:r>
            <a:endParaRPr lang="en-AU" sz="1100" dirty="0"/>
          </a:p>
        </p:txBody>
      </p:sp>
      <p:sp>
        <p:nvSpPr>
          <p:cNvPr id="20" name="TextBox 19"/>
          <p:cNvSpPr txBox="1"/>
          <p:nvPr/>
        </p:nvSpPr>
        <p:spPr>
          <a:xfrm>
            <a:off x="6915996" y="2826529"/>
            <a:ext cx="2981039" cy="1107996"/>
          </a:xfrm>
          <a:prstGeom prst="rect">
            <a:avLst/>
          </a:prstGeom>
          <a:noFill/>
        </p:spPr>
        <p:txBody>
          <a:bodyPr wrap="square" rtlCol="0">
            <a:spAutoFit/>
          </a:bodyPr>
          <a:lstStyle/>
          <a:p>
            <a:pPr algn="ctr"/>
            <a:r>
              <a:rPr lang="en-AU" sz="1100" b="1" dirty="0" smtClean="0">
                <a:solidFill>
                  <a:schemeClr val="accent1">
                    <a:lumMod val="75000"/>
                  </a:schemeClr>
                </a:solidFill>
              </a:rPr>
              <a:t>VALUES/ATTITUDES</a:t>
            </a:r>
            <a:r>
              <a:rPr lang="en-AU" sz="1100" dirty="0" smtClean="0"/>
              <a:t> </a:t>
            </a:r>
          </a:p>
          <a:p>
            <a:pPr marL="171450" indent="-171450">
              <a:buClr>
                <a:schemeClr val="accent1">
                  <a:lumMod val="75000"/>
                </a:schemeClr>
              </a:buClr>
              <a:buFont typeface="Arial" panose="020B0604020202020204" pitchFamily="34" charset="0"/>
              <a:buChar char="•"/>
            </a:pPr>
            <a:r>
              <a:rPr lang="en-AU" sz="1100" dirty="0" smtClean="0"/>
              <a:t>Hope</a:t>
            </a:r>
          </a:p>
          <a:p>
            <a:pPr marL="171450" indent="-171450">
              <a:buClr>
                <a:schemeClr val="accent1">
                  <a:lumMod val="75000"/>
                </a:schemeClr>
              </a:buClr>
              <a:buFont typeface="Arial" panose="020B0604020202020204" pitchFamily="34" charset="0"/>
              <a:buChar char="•"/>
            </a:pPr>
            <a:r>
              <a:rPr lang="en-AU" sz="1100" dirty="0" smtClean="0"/>
              <a:t>Children = survival of human kind</a:t>
            </a:r>
          </a:p>
          <a:p>
            <a:pPr marL="171450" indent="-171450">
              <a:buClr>
                <a:schemeClr val="accent1">
                  <a:lumMod val="75000"/>
                </a:schemeClr>
              </a:buClr>
              <a:buFont typeface="Arial" panose="020B0604020202020204" pitchFamily="34" charset="0"/>
              <a:buChar char="•"/>
            </a:pPr>
            <a:r>
              <a:rPr lang="en-AU" sz="1100" dirty="0" smtClean="0"/>
              <a:t>Violence and war – expression of frustration and mechanism to control fear levels </a:t>
            </a:r>
          </a:p>
          <a:p>
            <a:pPr marL="171450" indent="-171450">
              <a:buClr>
                <a:schemeClr val="accent1">
                  <a:lumMod val="75000"/>
                </a:schemeClr>
              </a:buClr>
              <a:buFont typeface="Arial" panose="020B0604020202020204" pitchFamily="34" charset="0"/>
              <a:buChar char="•"/>
            </a:pPr>
            <a:r>
              <a:rPr lang="en-AU" sz="1100" dirty="0" smtClean="0"/>
              <a:t>Class divisions</a:t>
            </a:r>
          </a:p>
        </p:txBody>
      </p:sp>
      <p:sp>
        <p:nvSpPr>
          <p:cNvPr id="21" name="TextBox 20"/>
          <p:cNvSpPr txBox="1"/>
          <p:nvPr/>
        </p:nvSpPr>
        <p:spPr>
          <a:xfrm>
            <a:off x="6915997" y="999913"/>
            <a:ext cx="2201110" cy="1954381"/>
          </a:xfrm>
          <a:prstGeom prst="rect">
            <a:avLst/>
          </a:prstGeom>
          <a:noFill/>
        </p:spPr>
        <p:txBody>
          <a:bodyPr wrap="square" rtlCol="0">
            <a:spAutoFit/>
          </a:bodyPr>
          <a:lstStyle/>
          <a:p>
            <a:pPr algn="ctr"/>
            <a:r>
              <a:rPr lang="en-AU" sz="1100" b="1" dirty="0" smtClean="0">
                <a:solidFill>
                  <a:schemeClr val="accent1">
                    <a:lumMod val="75000"/>
                  </a:schemeClr>
                </a:solidFill>
              </a:rPr>
              <a:t>CONVENTIONS</a:t>
            </a:r>
          </a:p>
          <a:p>
            <a:pPr marL="171450" indent="-171450">
              <a:buClr>
                <a:schemeClr val="accent1">
                  <a:lumMod val="75000"/>
                </a:schemeClr>
              </a:buClr>
              <a:buFont typeface="Arial" panose="020B0604020202020204" pitchFamily="34" charset="0"/>
              <a:buChar char="•"/>
            </a:pPr>
            <a:r>
              <a:rPr lang="en-AU" sz="1100" u="sng" dirty="0" err="1" smtClean="0"/>
              <a:t>Diegesis</a:t>
            </a:r>
            <a:r>
              <a:rPr lang="en-AU" sz="1100" dirty="0" smtClean="0"/>
              <a:t> – news report is first thing audience experiences</a:t>
            </a:r>
          </a:p>
          <a:p>
            <a:pPr marL="171450" indent="-171450">
              <a:buClr>
                <a:schemeClr val="accent1">
                  <a:lumMod val="75000"/>
                </a:schemeClr>
              </a:buClr>
              <a:buFont typeface="Arial" panose="020B0604020202020204" pitchFamily="34" charset="0"/>
              <a:buChar char="•"/>
            </a:pPr>
            <a:r>
              <a:rPr lang="en-AU" sz="1100" u="sng" dirty="0" smtClean="0"/>
              <a:t>Camera movement </a:t>
            </a:r>
            <a:r>
              <a:rPr lang="en-AU" sz="1100" dirty="0" smtClean="0"/>
              <a:t>– camera shakes when bomb explodes, which makes the audience feel like they are experiencing the action as well, similar to documentary-like motion = subjective, dialectic, mega-realistic, anamorphic </a:t>
            </a:r>
          </a:p>
        </p:txBody>
      </p:sp>
      <p:cxnSp>
        <p:nvCxnSpPr>
          <p:cNvPr id="22" name="Straight Connector 21"/>
          <p:cNvCxnSpPr/>
          <p:nvPr/>
        </p:nvCxnSpPr>
        <p:spPr>
          <a:xfrm>
            <a:off x="6792553"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547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07576"/>
            <a:ext cx="3778623" cy="786961"/>
          </a:xfrm>
        </p:spPr>
        <p:txBody>
          <a:bodyPr>
            <a:noAutofit/>
          </a:bodyPr>
          <a:lstStyle/>
          <a:p>
            <a:pPr algn="ctr"/>
            <a:r>
              <a:rPr lang="en-AU" sz="3200" dirty="0" smtClean="0"/>
              <a:t>THE PEDESTRIAN – RAY BRADBURY</a:t>
            </a:r>
            <a:endParaRPr lang="en-AU" sz="3200" dirty="0"/>
          </a:p>
        </p:txBody>
      </p:sp>
      <p:sp>
        <p:nvSpPr>
          <p:cNvPr id="4" name="Title 1"/>
          <p:cNvSpPr txBox="1">
            <a:spLocks/>
          </p:cNvSpPr>
          <p:nvPr/>
        </p:nvSpPr>
        <p:spPr>
          <a:xfrm>
            <a:off x="8350624" y="148579"/>
            <a:ext cx="3841376" cy="825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dirty="0" smtClean="0"/>
              <a:t>EXAMINATION DAY – HENRY SLESAR</a:t>
            </a:r>
            <a:endParaRPr lang="en-AU" sz="3200" dirty="0"/>
          </a:p>
        </p:txBody>
      </p:sp>
      <p:sp>
        <p:nvSpPr>
          <p:cNvPr id="5" name="TextBox 4"/>
          <p:cNvSpPr txBox="1"/>
          <p:nvPr/>
        </p:nvSpPr>
        <p:spPr>
          <a:xfrm>
            <a:off x="9131122" y="978984"/>
            <a:ext cx="1470085" cy="1631216"/>
          </a:xfrm>
          <a:prstGeom prst="rect">
            <a:avLst/>
          </a:prstGeom>
          <a:noFill/>
        </p:spPr>
        <p:txBody>
          <a:bodyPr wrap="square" rtlCol="0">
            <a:spAutoFit/>
          </a:bodyPr>
          <a:lstStyle/>
          <a:p>
            <a:pPr algn="ctr"/>
            <a:r>
              <a:rPr lang="en-AU" sz="1000" b="1" dirty="0" smtClean="0">
                <a:solidFill>
                  <a:schemeClr val="accent1">
                    <a:lumMod val="75000"/>
                  </a:schemeClr>
                </a:solidFill>
              </a:rPr>
              <a:t>VALUES</a:t>
            </a:r>
          </a:p>
          <a:p>
            <a:pPr marL="171450" indent="-171450">
              <a:buClr>
                <a:schemeClr val="accent1">
                  <a:lumMod val="75000"/>
                </a:schemeClr>
              </a:buClr>
              <a:buFont typeface="Arial" panose="020B0604020202020204" pitchFamily="34" charset="0"/>
              <a:buChar char="•"/>
            </a:pPr>
            <a:r>
              <a:rPr lang="en-AU" sz="1000" dirty="0" smtClean="0"/>
              <a:t>Ignorance</a:t>
            </a:r>
          </a:p>
          <a:p>
            <a:pPr marL="171450" indent="-171450">
              <a:buClr>
                <a:schemeClr val="accent1">
                  <a:lumMod val="75000"/>
                </a:schemeClr>
              </a:buClr>
              <a:buFont typeface="Arial" panose="020B0604020202020204" pitchFamily="34" charset="0"/>
              <a:buChar char="•"/>
            </a:pPr>
            <a:r>
              <a:rPr lang="en-AU" sz="1000" dirty="0" smtClean="0"/>
              <a:t>Conformity</a:t>
            </a:r>
          </a:p>
          <a:p>
            <a:pPr marL="171450" indent="-171450">
              <a:buClr>
                <a:schemeClr val="accent1">
                  <a:lumMod val="75000"/>
                </a:schemeClr>
              </a:buClr>
              <a:buFont typeface="Arial" panose="020B0604020202020204" pitchFamily="34" charset="0"/>
              <a:buChar char="•"/>
            </a:pPr>
            <a:r>
              <a:rPr lang="en-AU" sz="1000" dirty="0" smtClean="0"/>
              <a:t>Compliance</a:t>
            </a:r>
          </a:p>
          <a:p>
            <a:pPr marL="171450" indent="-171450">
              <a:buClr>
                <a:schemeClr val="accent1">
                  <a:lumMod val="75000"/>
                </a:schemeClr>
              </a:buClr>
              <a:buFont typeface="Arial" panose="020B0604020202020204" pitchFamily="34" charset="0"/>
              <a:buChar char="•"/>
            </a:pPr>
            <a:r>
              <a:rPr lang="en-AU" sz="1000" dirty="0" smtClean="0"/>
              <a:t>Power &gt; People</a:t>
            </a:r>
          </a:p>
          <a:p>
            <a:pPr marL="171450" indent="-171450">
              <a:buClr>
                <a:schemeClr val="accent1">
                  <a:lumMod val="75000"/>
                </a:schemeClr>
              </a:buClr>
              <a:buFont typeface="Arial" panose="020B0604020202020204" pitchFamily="34" charset="0"/>
              <a:buChar char="•"/>
            </a:pPr>
            <a:r>
              <a:rPr lang="en-AU" sz="1000" dirty="0" smtClean="0"/>
              <a:t>Control</a:t>
            </a:r>
          </a:p>
          <a:p>
            <a:pPr marL="171450" indent="-171450">
              <a:buClr>
                <a:schemeClr val="accent1">
                  <a:lumMod val="75000"/>
                </a:schemeClr>
              </a:buClr>
              <a:buFont typeface="Arial" panose="020B0604020202020204" pitchFamily="34" charset="0"/>
              <a:buChar char="•"/>
            </a:pPr>
            <a:r>
              <a:rPr lang="en-AU" sz="1000" dirty="0" smtClean="0"/>
              <a:t>Patriarchy</a:t>
            </a:r>
          </a:p>
          <a:p>
            <a:pPr marL="171450" indent="-171450">
              <a:buClr>
                <a:schemeClr val="accent1">
                  <a:lumMod val="75000"/>
                </a:schemeClr>
              </a:buClr>
              <a:buFont typeface="Arial" panose="020B0604020202020204" pitchFamily="34" charset="0"/>
              <a:buChar char="•"/>
            </a:pPr>
            <a:r>
              <a:rPr lang="en-AU" sz="1000" dirty="0" smtClean="0"/>
              <a:t>Intelligence/curiosity</a:t>
            </a:r>
          </a:p>
          <a:p>
            <a:pPr marL="171450" indent="-171450">
              <a:buClr>
                <a:schemeClr val="accent1">
                  <a:lumMod val="75000"/>
                </a:schemeClr>
              </a:buClr>
              <a:buFont typeface="Arial" panose="020B0604020202020204" pitchFamily="34" charset="0"/>
              <a:buChar char="•"/>
            </a:pPr>
            <a:r>
              <a:rPr lang="en-AU" sz="1000" dirty="0" smtClean="0"/>
              <a:t>Dehumanisation </a:t>
            </a:r>
          </a:p>
          <a:p>
            <a:pPr marL="171450" indent="-171450">
              <a:buClr>
                <a:schemeClr val="accent1">
                  <a:lumMod val="75000"/>
                </a:schemeClr>
              </a:buClr>
              <a:buFont typeface="Arial" panose="020B0604020202020204" pitchFamily="34" charset="0"/>
              <a:buChar char="•"/>
            </a:pPr>
            <a:r>
              <a:rPr lang="en-AU" sz="1000" dirty="0" smtClean="0"/>
              <a:t>Apathy </a:t>
            </a:r>
          </a:p>
        </p:txBody>
      </p:sp>
      <p:sp>
        <p:nvSpPr>
          <p:cNvPr id="6" name="TextBox 5"/>
          <p:cNvSpPr txBox="1"/>
          <p:nvPr/>
        </p:nvSpPr>
        <p:spPr>
          <a:xfrm>
            <a:off x="5623524" y="974176"/>
            <a:ext cx="3610628" cy="3631763"/>
          </a:xfrm>
          <a:prstGeom prst="rect">
            <a:avLst/>
          </a:prstGeom>
          <a:noFill/>
        </p:spPr>
        <p:txBody>
          <a:bodyPr wrap="square" rtlCol="0">
            <a:spAutoFit/>
          </a:bodyPr>
          <a:lstStyle/>
          <a:p>
            <a:pPr algn="ctr"/>
            <a:r>
              <a:rPr lang="en-AU" sz="1000" b="1" dirty="0" smtClean="0">
                <a:solidFill>
                  <a:schemeClr val="accent1">
                    <a:lumMod val="75000"/>
                  </a:schemeClr>
                </a:solidFill>
              </a:rPr>
              <a:t>IDEOLOGIES AND CLTS</a:t>
            </a:r>
          </a:p>
          <a:p>
            <a:pPr marL="171450" indent="-171450">
              <a:buClr>
                <a:schemeClr val="accent1">
                  <a:lumMod val="75000"/>
                </a:schemeClr>
              </a:buClr>
              <a:buFont typeface="Arial" panose="020B0604020202020204" pitchFamily="34" charset="0"/>
              <a:buChar char="•"/>
            </a:pPr>
            <a:r>
              <a:rPr lang="en-AU" sz="1000" u="sng" dirty="0" smtClean="0"/>
              <a:t>Cultural hegemony </a:t>
            </a:r>
            <a:r>
              <a:rPr lang="en-AU" sz="1000" dirty="0" smtClean="0"/>
              <a:t>– the government controls what is accepted and what is subverted in society</a:t>
            </a:r>
          </a:p>
          <a:p>
            <a:pPr marL="171450" indent="-171450">
              <a:buClr>
                <a:schemeClr val="accent1">
                  <a:lumMod val="75000"/>
                </a:schemeClr>
              </a:buClr>
              <a:buFont typeface="Arial" panose="020B0604020202020204" pitchFamily="34" charset="0"/>
              <a:buChar char="•"/>
            </a:pPr>
            <a:r>
              <a:rPr lang="en-AU" sz="1000" u="sng" dirty="0" smtClean="0"/>
              <a:t>Patriarchy</a:t>
            </a:r>
            <a:r>
              <a:rPr lang="en-AU" sz="1000" dirty="0" smtClean="0"/>
              <a:t> – women stay at home and girls are not tested (not considered intelligent enough to overthrow the government)</a:t>
            </a:r>
          </a:p>
          <a:p>
            <a:pPr marL="171450" indent="-171450">
              <a:buClr>
                <a:schemeClr val="accent1">
                  <a:lumMod val="75000"/>
                </a:schemeClr>
              </a:buClr>
              <a:buFont typeface="Arial" panose="020B0604020202020204" pitchFamily="34" charset="0"/>
              <a:buChar char="•"/>
            </a:pPr>
            <a:r>
              <a:rPr lang="en-AU" sz="1000" u="sng" dirty="0" smtClean="0"/>
              <a:t>Collectivism</a:t>
            </a:r>
            <a:r>
              <a:rPr lang="en-AU" sz="1000" dirty="0" smtClean="0"/>
              <a:t> – intelligence is subverted to one individual cannot overthrow the government and disrupt the familiar life of oppression of the rest of society</a:t>
            </a:r>
          </a:p>
          <a:p>
            <a:pPr marL="171450" indent="-171450">
              <a:buClr>
                <a:schemeClr val="accent1">
                  <a:lumMod val="75000"/>
                </a:schemeClr>
              </a:buClr>
              <a:buFont typeface="Arial" panose="020B0604020202020204" pitchFamily="34" charset="0"/>
              <a:buChar char="•"/>
            </a:pPr>
            <a:r>
              <a:rPr lang="en-AU" sz="1000" u="sng" dirty="0" smtClean="0"/>
              <a:t>Individualism</a:t>
            </a:r>
            <a:r>
              <a:rPr lang="en-AU" sz="1000" dirty="0" smtClean="0"/>
              <a:t> – Dickie believes he has the right to intelligence and doesn’t understand why that would be a bad thing</a:t>
            </a:r>
          </a:p>
          <a:p>
            <a:pPr marL="171450" indent="-171450">
              <a:buClr>
                <a:schemeClr val="accent1">
                  <a:lumMod val="75000"/>
                </a:schemeClr>
              </a:buClr>
              <a:buFont typeface="Arial" panose="020B0604020202020204" pitchFamily="34" charset="0"/>
              <a:buChar char="•"/>
            </a:pPr>
            <a:r>
              <a:rPr lang="en-AU" sz="1000" u="sng" dirty="0" smtClean="0"/>
              <a:t>Relativism</a:t>
            </a:r>
            <a:r>
              <a:rPr lang="en-AU" sz="1000" dirty="0" smtClean="0"/>
              <a:t> – the government controls what people believe as facts (</a:t>
            </a:r>
            <a:r>
              <a:rPr lang="en-AU" sz="1000" dirty="0" err="1" smtClean="0"/>
              <a:t>eg</a:t>
            </a:r>
            <a:r>
              <a:rPr lang="en-AU" sz="1000" dirty="0" smtClean="0"/>
              <a:t> the distance to the sun)</a:t>
            </a:r>
          </a:p>
          <a:p>
            <a:pPr marL="171450" indent="-171450">
              <a:buClr>
                <a:schemeClr val="accent1">
                  <a:lumMod val="75000"/>
                </a:schemeClr>
              </a:buClr>
              <a:buFont typeface="Arial" panose="020B0604020202020204" pitchFamily="34" charset="0"/>
              <a:buChar char="•"/>
            </a:pPr>
            <a:r>
              <a:rPr lang="en-AU" sz="1000" u="sng" dirty="0" smtClean="0"/>
              <a:t>Postmodern criticism </a:t>
            </a:r>
            <a:r>
              <a:rPr lang="en-AU" sz="1000" dirty="0" smtClean="0"/>
              <a:t>– the realities accepted by the society is due to them being enforced by the totalitarian government  (</a:t>
            </a:r>
            <a:r>
              <a:rPr lang="en-AU" sz="1000" dirty="0" err="1" smtClean="0"/>
              <a:t>eg</a:t>
            </a:r>
            <a:r>
              <a:rPr lang="en-AU" sz="1000" dirty="0" smtClean="0"/>
              <a:t> distance of sun, acceptance of children being murdered, acceptance of oppression)</a:t>
            </a:r>
          </a:p>
          <a:p>
            <a:pPr marL="171450" indent="-171450">
              <a:buClr>
                <a:schemeClr val="accent1">
                  <a:lumMod val="75000"/>
                </a:schemeClr>
              </a:buClr>
              <a:buFont typeface="Arial" panose="020B0604020202020204" pitchFamily="34" charset="0"/>
              <a:buChar char="•"/>
            </a:pPr>
            <a:r>
              <a:rPr lang="en-AU" sz="1000" u="sng" dirty="0" smtClean="0"/>
              <a:t>Poststructuralist criticism </a:t>
            </a:r>
            <a:r>
              <a:rPr lang="en-AU" sz="1000" dirty="0" smtClean="0"/>
              <a:t>– the language is limited due to intelligence being limited, therefore the government controls language to manipulate and repress individual thought</a:t>
            </a:r>
          </a:p>
          <a:p>
            <a:pPr marL="171450" indent="-171450">
              <a:buClr>
                <a:schemeClr val="accent1">
                  <a:lumMod val="75000"/>
                </a:schemeClr>
              </a:buClr>
              <a:buFont typeface="Arial" panose="020B0604020202020204" pitchFamily="34" charset="0"/>
              <a:buChar char="•"/>
            </a:pPr>
            <a:r>
              <a:rPr lang="en-AU" sz="1000" u="sng" dirty="0" smtClean="0"/>
              <a:t>Totalitarianism</a:t>
            </a:r>
            <a:r>
              <a:rPr lang="en-AU" sz="1000" dirty="0" smtClean="0"/>
              <a:t> – the government has complete control over the society, demonstrated through their execution of children who exceed an IQ level considered dangerous towards their regime</a:t>
            </a:r>
            <a:endParaRPr lang="en-AU" sz="1000" dirty="0"/>
          </a:p>
        </p:txBody>
      </p:sp>
      <p:sp>
        <p:nvSpPr>
          <p:cNvPr id="7" name="TextBox 6"/>
          <p:cNvSpPr txBox="1"/>
          <p:nvPr/>
        </p:nvSpPr>
        <p:spPr>
          <a:xfrm>
            <a:off x="10386813" y="974176"/>
            <a:ext cx="1796604" cy="3170099"/>
          </a:xfrm>
          <a:prstGeom prst="rect">
            <a:avLst/>
          </a:prstGeom>
          <a:noFill/>
        </p:spPr>
        <p:txBody>
          <a:bodyPr wrap="square" rtlCol="0">
            <a:spAutoFit/>
          </a:bodyPr>
          <a:lstStyle/>
          <a:p>
            <a:pPr algn="ctr">
              <a:buClr>
                <a:schemeClr val="accent1">
                  <a:lumMod val="75000"/>
                </a:schemeClr>
              </a:buClr>
            </a:pPr>
            <a:r>
              <a:rPr lang="en-AU" sz="1000" b="1" dirty="0" smtClean="0">
                <a:solidFill>
                  <a:schemeClr val="accent1">
                    <a:lumMod val="75000"/>
                  </a:schemeClr>
                </a:solidFill>
              </a:rPr>
              <a:t>ATTITUDES</a:t>
            </a:r>
          </a:p>
          <a:p>
            <a:pPr marL="171450" indent="-171450">
              <a:buClr>
                <a:schemeClr val="accent1">
                  <a:lumMod val="75000"/>
                </a:schemeClr>
              </a:buClr>
              <a:buFont typeface="Arial" panose="020B0604020202020204" pitchFamily="34" charset="0"/>
              <a:buChar char="•"/>
            </a:pPr>
            <a:r>
              <a:rPr lang="en-AU" sz="1000" dirty="0" smtClean="0"/>
              <a:t>Repression of intelligence</a:t>
            </a:r>
          </a:p>
          <a:p>
            <a:pPr marL="171450" indent="-171450">
              <a:buClr>
                <a:schemeClr val="accent1">
                  <a:lumMod val="75000"/>
                </a:schemeClr>
              </a:buClr>
              <a:buFont typeface="Arial" panose="020B0604020202020204" pitchFamily="34" charset="0"/>
              <a:buChar char="•"/>
            </a:pPr>
            <a:r>
              <a:rPr lang="en-AU" sz="1000" dirty="0" smtClean="0"/>
              <a:t>Lack of empathy (towards life and intelligence) – sociopathic</a:t>
            </a:r>
          </a:p>
          <a:p>
            <a:pPr marL="171450" indent="-171450">
              <a:buClr>
                <a:schemeClr val="accent1">
                  <a:lumMod val="75000"/>
                </a:schemeClr>
              </a:buClr>
              <a:buFont typeface="Arial" panose="020B0604020202020204" pitchFamily="34" charset="0"/>
              <a:buChar char="•"/>
            </a:pPr>
            <a:r>
              <a:rPr lang="en-AU" sz="1000" dirty="0" smtClean="0"/>
              <a:t>Dehumanisation of death – </a:t>
            </a:r>
            <a:r>
              <a:rPr lang="en-AU" sz="1000" dirty="0" err="1" smtClean="0"/>
              <a:t>pedocide</a:t>
            </a:r>
            <a:r>
              <a:rPr lang="en-AU" sz="1000" dirty="0" smtClean="0"/>
              <a:t> </a:t>
            </a:r>
          </a:p>
          <a:p>
            <a:pPr marL="171450" indent="-171450">
              <a:buClr>
                <a:schemeClr val="accent1">
                  <a:lumMod val="75000"/>
                </a:schemeClr>
              </a:buClr>
              <a:buFont typeface="Arial" panose="020B0604020202020204" pitchFamily="34" charset="0"/>
              <a:buChar char="•"/>
            </a:pPr>
            <a:r>
              <a:rPr lang="en-AU" sz="1000" dirty="0" smtClean="0"/>
              <a:t>Gender bias – 1. Men privileged as women aren't forced to take an intelligence test  and stay at home. 2. Women privileged as they are not killed</a:t>
            </a:r>
          </a:p>
          <a:p>
            <a:pPr marL="171450" indent="-171450">
              <a:buClr>
                <a:schemeClr val="accent1">
                  <a:lumMod val="75000"/>
                </a:schemeClr>
              </a:buClr>
              <a:buFont typeface="Arial" panose="020B0604020202020204" pitchFamily="34" charset="0"/>
              <a:buChar char="•"/>
            </a:pPr>
            <a:r>
              <a:rPr lang="en-AU" sz="1000" dirty="0" smtClean="0"/>
              <a:t>Government is superior to the society</a:t>
            </a:r>
          </a:p>
          <a:p>
            <a:pPr marL="171450" indent="-171450">
              <a:buClr>
                <a:schemeClr val="accent1">
                  <a:lumMod val="75000"/>
                </a:schemeClr>
              </a:buClr>
              <a:buFont typeface="Arial" panose="020B0604020202020204" pitchFamily="34" charset="0"/>
              <a:buChar char="•"/>
            </a:pPr>
            <a:r>
              <a:rPr lang="en-AU" sz="1000" dirty="0" smtClean="0"/>
              <a:t>Men are dominant compared to women </a:t>
            </a:r>
          </a:p>
          <a:p>
            <a:pPr marL="171450" indent="-171450">
              <a:buClr>
                <a:schemeClr val="accent1">
                  <a:lumMod val="75000"/>
                </a:schemeClr>
              </a:buClr>
              <a:buFont typeface="Arial" panose="020B0604020202020204" pitchFamily="34" charset="0"/>
              <a:buChar char="•"/>
            </a:pPr>
            <a:r>
              <a:rPr lang="en-AU" sz="1000" dirty="0" smtClean="0"/>
              <a:t>Lack of ethics</a:t>
            </a:r>
          </a:p>
          <a:p>
            <a:pPr marL="171450" indent="-171450">
              <a:buClr>
                <a:schemeClr val="accent1">
                  <a:lumMod val="75000"/>
                </a:schemeClr>
              </a:buClr>
              <a:buFont typeface="Arial" panose="020B0604020202020204" pitchFamily="34" charset="0"/>
              <a:buChar char="•"/>
            </a:pPr>
            <a:r>
              <a:rPr lang="en-AU" sz="1000" dirty="0" smtClean="0"/>
              <a:t>Control over genetics </a:t>
            </a:r>
          </a:p>
        </p:txBody>
      </p:sp>
      <p:sp>
        <p:nvSpPr>
          <p:cNvPr id="3" name="TextBox 2"/>
          <p:cNvSpPr txBox="1"/>
          <p:nvPr/>
        </p:nvSpPr>
        <p:spPr>
          <a:xfrm>
            <a:off x="6138675" y="266290"/>
            <a:ext cx="1786947" cy="707886"/>
          </a:xfrm>
          <a:prstGeom prst="rect">
            <a:avLst/>
          </a:prstGeom>
          <a:noFill/>
        </p:spPr>
        <p:txBody>
          <a:bodyPr wrap="square" rtlCol="0">
            <a:spAutoFit/>
          </a:bodyPr>
          <a:lstStyle/>
          <a:p>
            <a:pPr algn="ctr"/>
            <a:r>
              <a:rPr lang="en-AU" sz="1000" b="1" dirty="0" smtClean="0">
                <a:solidFill>
                  <a:schemeClr val="accent1">
                    <a:lumMod val="75000"/>
                  </a:schemeClr>
                </a:solidFill>
              </a:rPr>
              <a:t>KEY FACTS </a:t>
            </a:r>
          </a:p>
          <a:p>
            <a:r>
              <a:rPr lang="en-AU" sz="1000" u="sng" dirty="0" smtClean="0"/>
              <a:t>Title</a:t>
            </a:r>
            <a:r>
              <a:rPr lang="en-AU" sz="1000" dirty="0" smtClean="0"/>
              <a:t>: Examination Day </a:t>
            </a:r>
          </a:p>
          <a:p>
            <a:r>
              <a:rPr lang="en-AU" sz="1000" u="sng" dirty="0" smtClean="0"/>
              <a:t>Author</a:t>
            </a:r>
            <a:r>
              <a:rPr lang="en-AU" sz="1000" dirty="0" smtClean="0"/>
              <a:t>: Henry </a:t>
            </a:r>
            <a:r>
              <a:rPr lang="en-AU" sz="1000" dirty="0" err="1" smtClean="0"/>
              <a:t>Slesar</a:t>
            </a:r>
            <a:endParaRPr lang="en-AU" sz="1000" dirty="0" smtClean="0"/>
          </a:p>
          <a:p>
            <a:r>
              <a:rPr lang="en-AU" sz="1000" u="sng" dirty="0" smtClean="0"/>
              <a:t>Genre</a:t>
            </a:r>
            <a:r>
              <a:rPr lang="en-AU" sz="1000" dirty="0" smtClean="0"/>
              <a:t>: dystopian short story</a:t>
            </a:r>
          </a:p>
        </p:txBody>
      </p:sp>
      <p:sp>
        <p:nvSpPr>
          <p:cNvPr id="8" name="TextBox 7"/>
          <p:cNvSpPr txBox="1"/>
          <p:nvPr/>
        </p:nvSpPr>
        <p:spPr>
          <a:xfrm>
            <a:off x="8195421" y="4285060"/>
            <a:ext cx="3996994" cy="1631216"/>
          </a:xfrm>
          <a:prstGeom prst="rect">
            <a:avLst/>
          </a:prstGeom>
          <a:noFill/>
        </p:spPr>
        <p:txBody>
          <a:bodyPr wrap="square" rtlCol="0">
            <a:spAutoFit/>
          </a:bodyPr>
          <a:lstStyle/>
          <a:p>
            <a:pPr algn="ctr"/>
            <a:r>
              <a:rPr lang="en-AU" sz="1000" b="1" dirty="0" smtClean="0">
                <a:solidFill>
                  <a:schemeClr val="accent1">
                    <a:lumMod val="75000"/>
                  </a:schemeClr>
                </a:solidFill>
              </a:rPr>
              <a:t>THEORIST – Michel Foucault</a:t>
            </a:r>
          </a:p>
          <a:p>
            <a:pPr marL="171450" indent="-171450">
              <a:buClr>
                <a:schemeClr val="accent1">
                  <a:lumMod val="75000"/>
                </a:schemeClr>
              </a:buClr>
              <a:buFont typeface="Arial" panose="020B0604020202020204" pitchFamily="34" charset="0"/>
              <a:buChar char="•"/>
            </a:pPr>
            <a:r>
              <a:rPr lang="en-AU" sz="1000" u="sng" dirty="0" smtClean="0"/>
              <a:t>Disciplinary </a:t>
            </a:r>
            <a:r>
              <a:rPr lang="en-AU" sz="1000" u="sng" dirty="0"/>
              <a:t>Institutions </a:t>
            </a:r>
            <a:r>
              <a:rPr lang="en-AU" sz="1000" dirty="0"/>
              <a:t>– </a:t>
            </a:r>
            <a:r>
              <a:rPr lang="en-AU" sz="1000" dirty="0" smtClean="0"/>
              <a:t> individuals who exceed a predetermined intelligence quotient are executed due to being considered a threat to totalitarian power and control</a:t>
            </a:r>
            <a:endParaRPr lang="en-AU" sz="1000" dirty="0"/>
          </a:p>
          <a:p>
            <a:pPr marL="171450" indent="-171450">
              <a:buClr>
                <a:schemeClr val="accent1">
                  <a:lumMod val="75000"/>
                </a:schemeClr>
              </a:buClr>
              <a:buFont typeface="Arial" panose="020B0604020202020204" pitchFamily="34" charset="0"/>
              <a:buChar char="•"/>
            </a:pPr>
            <a:r>
              <a:rPr lang="en-AU" sz="1000" u="sng" dirty="0" smtClean="0"/>
              <a:t>Governmentality</a:t>
            </a:r>
            <a:r>
              <a:rPr lang="en-AU" sz="1000" dirty="0" smtClean="0"/>
              <a:t> – subjects of the totalitarian government are oppressed and intelligence is subverted, making the society easier to manipulate</a:t>
            </a:r>
          </a:p>
          <a:p>
            <a:pPr marL="171450" indent="-171450">
              <a:buClr>
                <a:schemeClr val="accent1">
                  <a:lumMod val="75000"/>
                </a:schemeClr>
              </a:buClr>
              <a:buFont typeface="Arial" panose="020B0604020202020204" pitchFamily="34" charset="0"/>
              <a:buChar char="•"/>
            </a:pPr>
            <a:r>
              <a:rPr lang="en-AU" sz="1000" u="sng" dirty="0" smtClean="0"/>
              <a:t>Power-knowledge</a:t>
            </a:r>
            <a:r>
              <a:rPr lang="en-AU" sz="1000" dirty="0" smtClean="0"/>
              <a:t> </a:t>
            </a:r>
            <a:r>
              <a:rPr lang="en-AU" sz="1000" dirty="0"/>
              <a:t>– </a:t>
            </a:r>
            <a:r>
              <a:rPr lang="en-AU" sz="1000" dirty="0" smtClean="0"/>
              <a:t>due to the subversion of intelligence, no one has sufficient knowledge to have the capacity nor power to rebel against the government </a:t>
            </a:r>
            <a:endParaRPr lang="en-AU" sz="1000" dirty="0"/>
          </a:p>
        </p:txBody>
      </p:sp>
      <p:sp>
        <p:nvSpPr>
          <p:cNvPr id="9" name="TextBox 8"/>
          <p:cNvSpPr txBox="1"/>
          <p:nvPr/>
        </p:nvSpPr>
        <p:spPr>
          <a:xfrm>
            <a:off x="8704818" y="5806122"/>
            <a:ext cx="2978199" cy="1015663"/>
          </a:xfrm>
          <a:prstGeom prst="rect">
            <a:avLst/>
          </a:prstGeom>
          <a:noFill/>
        </p:spPr>
        <p:txBody>
          <a:bodyPr wrap="square" rtlCol="0">
            <a:spAutoFit/>
          </a:bodyPr>
          <a:lstStyle/>
          <a:p>
            <a:pPr algn="ctr"/>
            <a:r>
              <a:rPr lang="en-AU" sz="1000" b="1" dirty="0" smtClean="0">
                <a:solidFill>
                  <a:schemeClr val="accent1">
                    <a:lumMod val="75000"/>
                  </a:schemeClr>
                </a:solidFill>
              </a:rPr>
              <a:t>INTERTEXTUALITY</a:t>
            </a:r>
          </a:p>
          <a:p>
            <a:r>
              <a:rPr lang="en-AU" sz="1000" dirty="0" err="1" smtClean="0"/>
              <a:t>Intertextualise</a:t>
            </a:r>
            <a:r>
              <a:rPr lang="en-AU" sz="1000" dirty="0" smtClean="0"/>
              <a:t> with </a:t>
            </a:r>
            <a:r>
              <a:rPr lang="en-AU" sz="1000" i="1" dirty="0" smtClean="0"/>
              <a:t>1984,</a:t>
            </a:r>
            <a:r>
              <a:rPr lang="en-AU" sz="1000" dirty="0"/>
              <a:t> </a:t>
            </a:r>
            <a:r>
              <a:rPr lang="en-AU" sz="1000" dirty="0" smtClean="0"/>
              <a:t>as the societies in the two texts share common themes of subversion of intelligence and manipulated information to limit an individual’s capacity to rebel, and similar values such as ignorance, conformity, power and control</a:t>
            </a:r>
            <a:endParaRPr lang="en-AU" sz="1000" dirty="0"/>
          </a:p>
        </p:txBody>
      </p:sp>
      <p:sp>
        <p:nvSpPr>
          <p:cNvPr id="10" name="TextBox 9"/>
          <p:cNvSpPr txBox="1"/>
          <p:nvPr/>
        </p:nvSpPr>
        <p:spPr>
          <a:xfrm>
            <a:off x="5792842" y="4675207"/>
            <a:ext cx="2478612" cy="1938992"/>
          </a:xfrm>
          <a:prstGeom prst="rect">
            <a:avLst/>
          </a:prstGeom>
          <a:noFill/>
        </p:spPr>
        <p:txBody>
          <a:bodyPr wrap="square" rtlCol="0">
            <a:spAutoFit/>
          </a:bodyPr>
          <a:lstStyle/>
          <a:p>
            <a:pPr algn="ctr"/>
            <a:r>
              <a:rPr lang="en-AU" sz="1000" b="1" dirty="0" smtClean="0">
                <a:solidFill>
                  <a:schemeClr val="accent1">
                    <a:lumMod val="75000"/>
                  </a:schemeClr>
                </a:solidFill>
              </a:rPr>
              <a:t>QUOTES</a:t>
            </a:r>
          </a:p>
          <a:p>
            <a:pPr marL="171450" indent="-171450">
              <a:buClr>
                <a:schemeClr val="accent1">
                  <a:lumMod val="75000"/>
                </a:schemeClr>
              </a:buClr>
              <a:buFont typeface="Arial" panose="020B0604020202020204" pitchFamily="34" charset="0"/>
              <a:buChar char="•"/>
            </a:pPr>
            <a:r>
              <a:rPr lang="en-AU" sz="1000" u="sng" dirty="0" smtClean="0"/>
              <a:t>Curiosity, intelligence</a:t>
            </a:r>
            <a:r>
              <a:rPr lang="en-AU" sz="1000" dirty="0" smtClean="0"/>
              <a:t>: “Why did it have to rain today?”</a:t>
            </a:r>
          </a:p>
          <a:p>
            <a:pPr marL="171450" indent="-171450">
              <a:buClr>
                <a:schemeClr val="accent1">
                  <a:lumMod val="75000"/>
                </a:schemeClr>
              </a:buClr>
              <a:buFont typeface="Arial" panose="020B0604020202020204" pitchFamily="34" charset="0"/>
              <a:buChar char="•"/>
            </a:pPr>
            <a:r>
              <a:rPr lang="en-AU" sz="1000" u="sng" dirty="0" smtClean="0"/>
              <a:t>Ignorance</a:t>
            </a:r>
            <a:r>
              <a:rPr lang="en-AU" sz="1000" dirty="0" smtClean="0"/>
              <a:t>: “Because it just did, that’s all…Nobody knows.”</a:t>
            </a:r>
          </a:p>
          <a:p>
            <a:pPr marL="171450" indent="-171450">
              <a:buClr>
                <a:schemeClr val="accent1">
                  <a:lumMod val="75000"/>
                </a:schemeClr>
              </a:buClr>
              <a:buFont typeface="Arial" panose="020B0604020202020204" pitchFamily="34" charset="0"/>
              <a:buChar char="•"/>
            </a:pPr>
            <a:r>
              <a:rPr lang="en-AU" sz="1000" u="sng" dirty="0" smtClean="0"/>
              <a:t>Dehumanisation</a:t>
            </a:r>
            <a:r>
              <a:rPr lang="en-AU" sz="1000" dirty="0" smtClean="0"/>
              <a:t>: “Your name’s Richard Jordan?...Your classification number is 600-115.”</a:t>
            </a:r>
          </a:p>
          <a:p>
            <a:pPr marL="171450" indent="-171450">
              <a:buClr>
                <a:schemeClr val="accent1">
                  <a:lumMod val="75000"/>
                </a:schemeClr>
              </a:buClr>
              <a:buFont typeface="Arial" panose="020B0604020202020204" pitchFamily="34" charset="0"/>
              <a:buChar char="•"/>
            </a:pPr>
            <a:r>
              <a:rPr lang="en-AU" sz="1000" u="sng" dirty="0" smtClean="0"/>
              <a:t>Apathy and Power &gt; People</a:t>
            </a:r>
            <a:r>
              <a:rPr lang="en-AU" sz="1000" dirty="0" smtClean="0"/>
              <a:t>: “his intelligence quotient has exceeded the Government regulation…The fee for Government burial is ten dollars.”</a:t>
            </a:r>
            <a:endParaRPr lang="en-AU" sz="1000" dirty="0"/>
          </a:p>
        </p:txBody>
      </p:sp>
      <p:sp>
        <p:nvSpPr>
          <p:cNvPr id="11" name="TextBox 10"/>
          <p:cNvSpPr txBox="1"/>
          <p:nvPr/>
        </p:nvSpPr>
        <p:spPr>
          <a:xfrm>
            <a:off x="9068086" y="2610200"/>
            <a:ext cx="1431955" cy="1631216"/>
          </a:xfrm>
          <a:prstGeom prst="rect">
            <a:avLst/>
          </a:prstGeom>
          <a:noFill/>
        </p:spPr>
        <p:txBody>
          <a:bodyPr wrap="square" rtlCol="0">
            <a:spAutoFit/>
          </a:bodyPr>
          <a:lstStyle/>
          <a:p>
            <a:pPr algn="ctr"/>
            <a:r>
              <a:rPr lang="en-AU" sz="1000" b="1" dirty="0" smtClean="0">
                <a:solidFill>
                  <a:schemeClr val="accent1">
                    <a:lumMod val="75000"/>
                  </a:schemeClr>
                </a:solidFill>
              </a:rPr>
              <a:t>READING</a:t>
            </a:r>
          </a:p>
          <a:p>
            <a:r>
              <a:rPr lang="en-AU" sz="1000" dirty="0" smtClean="0"/>
              <a:t>Resistant reading of totalitarianism, due to support for individualism – readers oppose the dystopian values of conformity and suppression of intelligence, as well as the murder of children</a:t>
            </a:r>
            <a:endParaRPr lang="en-AU" sz="1000" dirty="0"/>
          </a:p>
        </p:txBody>
      </p:sp>
      <p:sp>
        <p:nvSpPr>
          <p:cNvPr id="12" name="TextBox 11"/>
          <p:cNvSpPr txBox="1"/>
          <p:nvPr/>
        </p:nvSpPr>
        <p:spPr>
          <a:xfrm>
            <a:off x="3657352" y="38563"/>
            <a:ext cx="1957589" cy="861774"/>
          </a:xfrm>
          <a:prstGeom prst="rect">
            <a:avLst/>
          </a:prstGeom>
          <a:noFill/>
        </p:spPr>
        <p:txBody>
          <a:bodyPr wrap="square" rtlCol="0">
            <a:spAutoFit/>
          </a:bodyPr>
          <a:lstStyle/>
          <a:p>
            <a:pPr algn="ctr"/>
            <a:r>
              <a:rPr lang="en-AU" sz="1000" b="1" dirty="0" smtClean="0">
                <a:solidFill>
                  <a:schemeClr val="accent1">
                    <a:lumMod val="75000"/>
                  </a:schemeClr>
                </a:solidFill>
              </a:rPr>
              <a:t>KEY FACTS</a:t>
            </a:r>
          </a:p>
          <a:p>
            <a:r>
              <a:rPr lang="en-AU" sz="1000" u="sng" dirty="0" smtClean="0"/>
              <a:t>Title</a:t>
            </a:r>
            <a:r>
              <a:rPr lang="en-AU" sz="1000" dirty="0" smtClean="0"/>
              <a:t>: The Pedestrian</a:t>
            </a:r>
          </a:p>
          <a:p>
            <a:r>
              <a:rPr lang="en-AU" sz="1000" u="sng" dirty="0" smtClean="0"/>
              <a:t>Author</a:t>
            </a:r>
            <a:r>
              <a:rPr lang="en-AU" sz="1000" dirty="0" smtClean="0"/>
              <a:t>: Ray </a:t>
            </a:r>
            <a:r>
              <a:rPr lang="en-AU" sz="1000" dirty="0" smtClean="0"/>
              <a:t>Bradbury</a:t>
            </a:r>
            <a:endParaRPr lang="en-AU" sz="1000" dirty="0" smtClean="0"/>
          </a:p>
          <a:p>
            <a:r>
              <a:rPr lang="en-AU" sz="1000" u="sng" dirty="0" smtClean="0"/>
              <a:t>Genre</a:t>
            </a:r>
            <a:r>
              <a:rPr lang="en-AU" sz="1000" dirty="0" smtClean="0"/>
              <a:t>: Dystopian, science-fiction short story</a:t>
            </a:r>
            <a:endParaRPr lang="en-AU" sz="1000" dirty="0"/>
          </a:p>
        </p:txBody>
      </p:sp>
      <p:sp>
        <p:nvSpPr>
          <p:cNvPr id="13" name="TextBox 12"/>
          <p:cNvSpPr txBox="1"/>
          <p:nvPr/>
        </p:nvSpPr>
        <p:spPr>
          <a:xfrm>
            <a:off x="2042124" y="4801911"/>
            <a:ext cx="3649552" cy="2092881"/>
          </a:xfrm>
          <a:prstGeom prst="rect">
            <a:avLst/>
          </a:prstGeom>
          <a:noFill/>
        </p:spPr>
        <p:txBody>
          <a:bodyPr wrap="square" rtlCol="0">
            <a:spAutoFit/>
          </a:bodyPr>
          <a:lstStyle/>
          <a:p>
            <a:pPr algn="ctr"/>
            <a:r>
              <a:rPr lang="en-AU" sz="1000" b="1" dirty="0" smtClean="0">
                <a:solidFill>
                  <a:schemeClr val="accent1">
                    <a:lumMod val="75000"/>
                  </a:schemeClr>
                </a:solidFill>
              </a:rPr>
              <a:t>THEORIST – Michel Foucault</a:t>
            </a:r>
          </a:p>
          <a:p>
            <a:pPr marL="171450" indent="-171450">
              <a:buClr>
                <a:schemeClr val="accent1">
                  <a:lumMod val="75000"/>
                </a:schemeClr>
              </a:buClr>
              <a:buFont typeface="Arial" panose="020B0604020202020204" pitchFamily="34" charset="0"/>
              <a:buChar char="•"/>
            </a:pPr>
            <a:r>
              <a:rPr lang="en-AU" sz="1000" u="sng" dirty="0" smtClean="0"/>
              <a:t>Biopower</a:t>
            </a:r>
            <a:r>
              <a:rPr lang="en-AU" sz="1000" dirty="0" smtClean="0"/>
              <a:t> </a:t>
            </a:r>
            <a:r>
              <a:rPr lang="en-AU" sz="1000" dirty="0"/>
              <a:t>– </a:t>
            </a:r>
            <a:r>
              <a:rPr lang="en-AU" sz="1000" dirty="0" smtClean="0"/>
              <a:t>constant surveillance and abuse of technology to manipulate citizens</a:t>
            </a:r>
          </a:p>
          <a:p>
            <a:pPr marL="171450" indent="-171450">
              <a:buClr>
                <a:schemeClr val="accent1">
                  <a:lumMod val="75000"/>
                </a:schemeClr>
              </a:buClr>
              <a:buFont typeface="Arial" panose="020B0604020202020204" pitchFamily="34" charset="0"/>
              <a:buChar char="•"/>
            </a:pPr>
            <a:r>
              <a:rPr lang="en-AU" sz="1000" u="sng" dirty="0" smtClean="0"/>
              <a:t>Disciplinary </a:t>
            </a:r>
            <a:r>
              <a:rPr lang="en-AU" sz="1000" u="sng" dirty="0"/>
              <a:t>Institutions </a:t>
            </a:r>
            <a:r>
              <a:rPr lang="en-AU" sz="1000" dirty="0"/>
              <a:t>– </a:t>
            </a:r>
            <a:r>
              <a:rPr lang="en-AU" sz="1000" dirty="0" smtClean="0"/>
              <a:t>main character is taken to a facility where he will be studied for regressive tendencies and forced to reform to conform to the societal expectations </a:t>
            </a:r>
          </a:p>
          <a:p>
            <a:pPr marL="171450" indent="-171450">
              <a:buClr>
                <a:schemeClr val="accent1">
                  <a:lumMod val="75000"/>
                </a:schemeClr>
              </a:buClr>
              <a:buFont typeface="Arial" panose="020B0604020202020204" pitchFamily="34" charset="0"/>
              <a:buChar char="•"/>
            </a:pPr>
            <a:r>
              <a:rPr lang="en-AU" sz="1000" u="sng" dirty="0" smtClean="0"/>
              <a:t>Governmentality</a:t>
            </a:r>
            <a:r>
              <a:rPr lang="en-AU" sz="1000" dirty="0" smtClean="0"/>
              <a:t> </a:t>
            </a:r>
            <a:r>
              <a:rPr lang="en-AU" sz="1000" dirty="0"/>
              <a:t>– </a:t>
            </a:r>
            <a:r>
              <a:rPr lang="en-AU" sz="1000" dirty="0" smtClean="0"/>
              <a:t>subjects who are incapable of independent thought, and lack individuality and intelligence, are easier to control and manipulate, therefore the government uses televisions to brainwash citizens  </a:t>
            </a:r>
          </a:p>
          <a:p>
            <a:pPr marL="171450" indent="-171450">
              <a:buClr>
                <a:schemeClr val="accent1">
                  <a:lumMod val="75000"/>
                </a:schemeClr>
              </a:buClr>
              <a:buFont typeface="Arial" panose="020B0604020202020204" pitchFamily="34" charset="0"/>
              <a:buChar char="•"/>
            </a:pPr>
            <a:r>
              <a:rPr lang="en-AU" sz="1000" u="sng" dirty="0" smtClean="0"/>
              <a:t>Panopticism</a:t>
            </a:r>
            <a:r>
              <a:rPr lang="en-AU" sz="1000" dirty="0" smtClean="0"/>
              <a:t> </a:t>
            </a:r>
            <a:r>
              <a:rPr lang="en-AU" sz="1000" dirty="0"/>
              <a:t>– </a:t>
            </a:r>
            <a:r>
              <a:rPr lang="en-AU" sz="1000" dirty="0" smtClean="0"/>
              <a:t>citizens are under constant surveillance and are detected by police if they show any sign of rebellion or non-conformity</a:t>
            </a:r>
            <a:endParaRPr lang="en-AU" sz="1000" dirty="0"/>
          </a:p>
        </p:txBody>
      </p:sp>
      <p:sp>
        <p:nvSpPr>
          <p:cNvPr id="14" name="TextBox 13"/>
          <p:cNvSpPr txBox="1"/>
          <p:nvPr/>
        </p:nvSpPr>
        <p:spPr>
          <a:xfrm>
            <a:off x="2211624" y="4015877"/>
            <a:ext cx="3480052" cy="861774"/>
          </a:xfrm>
          <a:prstGeom prst="rect">
            <a:avLst/>
          </a:prstGeom>
          <a:noFill/>
        </p:spPr>
        <p:txBody>
          <a:bodyPr wrap="square" rtlCol="0">
            <a:spAutoFit/>
          </a:bodyPr>
          <a:lstStyle/>
          <a:p>
            <a:pPr algn="ctr"/>
            <a:r>
              <a:rPr lang="en-AU" sz="1000" b="1" dirty="0" smtClean="0">
                <a:solidFill>
                  <a:schemeClr val="accent1">
                    <a:lumMod val="75000"/>
                  </a:schemeClr>
                </a:solidFill>
              </a:rPr>
              <a:t>INTERTEXTUALITY</a:t>
            </a:r>
          </a:p>
          <a:p>
            <a:r>
              <a:rPr lang="en-AU" sz="1000" dirty="0" smtClean="0"/>
              <a:t>Can be used as intertextuality for </a:t>
            </a:r>
            <a:r>
              <a:rPr lang="en-AU" sz="1000" i="1" dirty="0" smtClean="0"/>
              <a:t>1984</a:t>
            </a:r>
            <a:r>
              <a:rPr lang="en-AU" sz="1000" dirty="0" smtClean="0"/>
              <a:t> due to similarities of </a:t>
            </a:r>
            <a:r>
              <a:rPr lang="en-AU" sz="1000" dirty="0" err="1" smtClean="0"/>
              <a:t>panopticism</a:t>
            </a:r>
            <a:r>
              <a:rPr lang="en-AU" sz="1000" dirty="0" smtClean="0"/>
              <a:t>, strict regulations and punishment for non-conformity, totalitarian regimes, and the abuse of technology to manipulate citizens and limit their mental capacities</a:t>
            </a:r>
          </a:p>
        </p:txBody>
      </p:sp>
      <p:sp>
        <p:nvSpPr>
          <p:cNvPr id="15" name="TextBox 14"/>
          <p:cNvSpPr txBox="1"/>
          <p:nvPr/>
        </p:nvSpPr>
        <p:spPr>
          <a:xfrm>
            <a:off x="30052" y="894537"/>
            <a:ext cx="1338073" cy="1477328"/>
          </a:xfrm>
          <a:prstGeom prst="rect">
            <a:avLst/>
          </a:prstGeom>
          <a:noFill/>
        </p:spPr>
        <p:txBody>
          <a:bodyPr wrap="square" rtlCol="0">
            <a:spAutoFit/>
          </a:bodyPr>
          <a:lstStyle/>
          <a:p>
            <a:pPr algn="ctr"/>
            <a:r>
              <a:rPr lang="en-AU" sz="1000" b="1" dirty="0" smtClean="0">
                <a:solidFill>
                  <a:schemeClr val="accent1">
                    <a:lumMod val="75000"/>
                  </a:schemeClr>
                </a:solidFill>
              </a:rPr>
              <a:t>VALUES/ATTITUDES/PERSPECTIVES</a:t>
            </a:r>
          </a:p>
          <a:p>
            <a:pPr marL="171450" indent="-171450">
              <a:buClr>
                <a:schemeClr val="accent1">
                  <a:lumMod val="75000"/>
                </a:schemeClr>
              </a:buClr>
              <a:buFont typeface="Arial" panose="020B0604020202020204" pitchFamily="34" charset="0"/>
              <a:buChar char="•"/>
            </a:pPr>
            <a:r>
              <a:rPr lang="en-AU" sz="1000" dirty="0" smtClean="0"/>
              <a:t>Power </a:t>
            </a:r>
          </a:p>
          <a:p>
            <a:pPr marL="171450" indent="-171450">
              <a:buClr>
                <a:schemeClr val="accent1">
                  <a:lumMod val="75000"/>
                </a:schemeClr>
              </a:buClr>
              <a:buFont typeface="Arial" panose="020B0604020202020204" pitchFamily="34" charset="0"/>
              <a:buChar char="•"/>
            </a:pPr>
            <a:r>
              <a:rPr lang="en-AU" sz="1000" dirty="0" smtClean="0"/>
              <a:t>Control</a:t>
            </a:r>
          </a:p>
          <a:p>
            <a:pPr marL="171450" indent="-171450">
              <a:buClr>
                <a:schemeClr val="accent1">
                  <a:lumMod val="75000"/>
                </a:schemeClr>
              </a:buClr>
              <a:buFont typeface="Arial" panose="020B0604020202020204" pitchFamily="34" charset="0"/>
              <a:buChar char="•"/>
            </a:pPr>
            <a:r>
              <a:rPr lang="en-AU" sz="1000" dirty="0" smtClean="0"/>
              <a:t>Conformity</a:t>
            </a:r>
          </a:p>
          <a:p>
            <a:pPr marL="171450" indent="-171450">
              <a:buClr>
                <a:schemeClr val="accent1">
                  <a:lumMod val="75000"/>
                </a:schemeClr>
              </a:buClr>
              <a:buFont typeface="Arial" panose="020B0604020202020204" pitchFamily="34" charset="0"/>
              <a:buChar char="•"/>
            </a:pPr>
            <a:r>
              <a:rPr lang="en-AU" sz="1000" dirty="0" smtClean="0"/>
              <a:t>Surveillance</a:t>
            </a:r>
          </a:p>
          <a:p>
            <a:pPr marL="171450" indent="-171450">
              <a:buClr>
                <a:schemeClr val="accent1">
                  <a:lumMod val="75000"/>
                </a:schemeClr>
              </a:buClr>
              <a:buFont typeface="Arial" panose="020B0604020202020204" pitchFamily="34" charset="0"/>
              <a:buChar char="•"/>
            </a:pPr>
            <a:r>
              <a:rPr lang="en-AU" sz="1000" dirty="0" smtClean="0"/>
              <a:t>Technology</a:t>
            </a:r>
          </a:p>
          <a:p>
            <a:pPr marL="171450" indent="-171450">
              <a:buClr>
                <a:schemeClr val="accent1">
                  <a:lumMod val="75000"/>
                </a:schemeClr>
              </a:buClr>
              <a:buFont typeface="Arial" panose="020B0604020202020204" pitchFamily="34" charset="0"/>
              <a:buChar char="•"/>
            </a:pPr>
            <a:r>
              <a:rPr lang="en-AU" sz="1000" dirty="0" smtClean="0"/>
              <a:t>Ignorance </a:t>
            </a:r>
          </a:p>
          <a:p>
            <a:pPr marL="171450" indent="-171450">
              <a:buClr>
                <a:schemeClr val="accent1">
                  <a:lumMod val="75000"/>
                </a:schemeClr>
              </a:buClr>
              <a:buFont typeface="Arial" panose="020B0604020202020204" pitchFamily="34" charset="0"/>
              <a:buChar char="•"/>
            </a:pPr>
            <a:r>
              <a:rPr lang="en-AU" sz="1000" dirty="0" smtClean="0"/>
              <a:t>Individuality </a:t>
            </a:r>
            <a:endParaRPr lang="en-AU" sz="1000" dirty="0"/>
          </a:p>
        </p:txBody>
      </p:sp>
      <p:sp>
        <p:nvSpPr>
          <p:cNvPr id="16" name="TextBox 15"/>
          <p:cNvSpPr txBox="1"/>
          <p:nvPr/>
        </p:nvSpPr>
        <p:spPr>
          <a:xfrm>
            <a:off x="32663" y="2328392"/>
            <a:ext cx="2178961" cy="4555093"/>
          </a:xfrm>
          <a:prstGeom prst="rect">
            <a:avLst/>
          </a:prstGeom>
          <a:noFill/>
        </p:spPr>
        <p:txBody>
          <a:bodyPr wrap="square" rtlCol="0">
            <a:spAutoFit/>
          </a:bodyPr>
          <a:lstStyle/>
          <a:p>
            <a:pPr algn="ctr"/>
            <a:r>
              <a:rPr lang="en-AU" sz="1000" b="1" dirty="0" smtClean="0">
                <a:solidFill>
                  <a:schemeClr val="accent1">
                    <a:lumMod val="75000"/>
                  </a:schemeClr>
                </a:solidFill>
              </a:rPr>
              <a:t>IDEOLOGIES + CLTS</a:t>
            </a:r>
          </a:p>
          <a:p>
            <a:pPr marL="171450" indent="-171450">
              <a:buClr>
                <a:schemeClr val="accent1">
                  <a:lumMod val="75000"/>
                </a:schemeClr>
              </a:buClr>
              <a:buFont typeface="Arial" panose="020B0604020202020204" pitchFamily="34" charset="0"/>
              <a:buChar char="•"/>
            </a:pPr>
            <a:r>
              <a:rPr lang="en-AU" sz="1000" u="sng" dirty="0" smtClean="0"/>
              <a:t>Cultural Hegemony </a:t>
            </a:r>
            <a:r>
              <a:rPr lang="en-AU" sz="1000" dirty="0" smtClean="0"/>
              <a:t>– the totalitarian government establishes a set of acceptable societal norms and those who do not conform are punished and considered rebels</a:t>
            </a:r>
          </a:p>
          <a:p>
            <a:pPr marL="171450" indent="-171450">
              <a:buClr>
                <a:schemeClr val="accent1">
                  <a:lumMod val="75000"/>
                </a:schemeClr>
              </a:buClr>
              <a:buFont typeface="Arial" panose="020B0604020202020204" pitchFamily="34" charset="0"/>
              <a:buChar char="•"/>
            </a:pPr>
            <a:r>
              <a:rPr lang="en-AU" sz="1000" u="sng" dirty="0" smtClean="0"/>
              <a:t>Individualism</a:t>
            </a:r>
            <a:r>
              <a:rPr lang="en-AU" sz="1000" dirty="0" smtClean="0"/>
              <a:t> – the identity of citizens in this dystopian society do not belong to them, their identities are controlled and manipulated by the totalitarian regime, so individualism is challenged</a:t>
            </a:r>
          </a:p>
          <a:p>
            <a:pPr marL="171450" indent="-171450">
              <a:buClr>
                <a:schemeClr val="accent1">
                  <a:lumMod val="75000"/>
                </a:schemeClr>
              </a:buClr>
              <a:buFont typeface="Arial" panose="020B0604020202020204" pitchFamily="34" charset="0"/>
              <a:buChar char="•"/>
            </a:pPr>
            <a:r>
              <a:rPr lang="en-AU" sz="1000" u="sng" dirty="0" smtClean="0"/>
              <a:t>Postmodernist criticism </a:t>
            </a:r>
            <a:r>
              <a:rPr lang="en-AU" sz="1000" dirty="0" smtClean="0"/>
              <a:t>– language is restricted and subverted in this society, which is exposed when the main character is considered to be unemployed when he says he is a writer</a:t>
            </a:r>
          </a:p>
          <a:p>
            <a:pPr marL="171450" indent="-171450">
              <a:buClr>
                <a:schemeClr val="accent1">
                  <a:lumMod val="75000"/>
                </a:schemeClr>
              </a:buClr>
              <a:buFont typeface="Arial" panose="020B0604020202020204" pitchFamily="34" charset="0"/>
              <a:buChar char="•"/>
            </a:pPr>
            <a:r>
              <a:rPr lang="en-AU" sz="1000" u="sng" dirty="0" smtClean="0"/>
              <a:t>Marxist criticism </a:t>
            </a:r>
            <a:r>
              <a:rPr lang="en-AU" sz="1000" dirty="0" smtClean="0"/>
              <a:t>– the uninterrupted attention to televisions is symbolic of materialism and propaganda distribution by a totalitarian government</a:t>
            </a:r>
          </a:p>
          <a:p>
            <a:pPr marL="171450" indent="-171450">
              <a:buClr>
                <a:schemeClr val="accent1">
                  <a:lumMod val="75000"/>
                </a:schemeClr>
              </a:buClr>
              <a:buFont typeface="Arial" panose="020B0604020202020204" pitchFamily="34" charset="0"/>
              <a:buChar char="•"/>
            </a:pPr>
            <a:r>
              <a:rPr lang="en-AU" sz="1000" u="sng" dirty="0" smtClean="0"/>
              <a:t>Totalitarianism</a:t>
            </a:r>
            <a:r>
              <a:rPr lang="en-AU" sz="1000" dirty="0" smtClean="0"/>
              <a:t> – propaganda, surveillance, suppression of intelligence, manipulation of language </a:t>
            </a:r>
          </a:p>
        </p:txBody>
      </p:sp>
      <p:sp>
        <p:nvSpPr>
          <p:cNvPr id="17" name="TextBox 16"/>
          <p:cNvSpPr txBox="1"/>
          <p:nvPr/>
        </p:nvSpPr>
        <p:spPr>
          <a:xfrm>
            <a:off x="1252724" y="890813"/>
            <a:ext cx="2289226" cy="1477328"/>
          </a:xfrm>
          <a:prstGeom prst="rect">
            <a:avLst/>
          </a:prstGeom>
          <a:noFill/>
        </p:spPr>
        <p:txBody>
          <a:bodyPr wrap="square" rtlCol="0">
            <a:spAutoFit/>
          </a:bodyPr>
          <a:lstStyle/>
          <a:p>
            <a:pPr algn="ctr"/>
            <a:r>
              <a:rPr lang="en-AU" sz="1000" b="1" dirty="0" smtClean="0">
                <a:solidFill>
                  <a:schemeClr val="accent1">
                    <a:lumMod val="75000"/>
                  </a:schemeClr>
                </a:solidFill>
              </a:rPr>
              <a:t>THEMES</a:t>
            </a:r>
          </a:p>
          <a:p>
            <a:pPr marL="171450" indent="-171450">
              <a:buClr>
                <a:schemeClr val="accent1">
                  <a:lumMod val="75000"/>
                </a:schemeClr>
              </a:buClr>
              <a:buFont typeface="Arial" panose="020B0604020202020204" pitchFamily="34" charset="0"/>
              <a:buChar char="•"/>
            </a:pPr>
            <a:r>
              <a:rPr lang="en-AU" sz="1000" dirty="0" smtClean="0"/>
              <a:t>Oppression by a totalitarian government </a:t>
            </a:r>
          </a:p>
          <a:p>
            <a:pPr marL="171450" indent="-171450">
              <a:buClr>
                <a:schemeClr val="accent1">
                  <a:lumMod val="75000"/>
                </a:schemeClr>
              </a:buClr>
              <a:buFont typeface="Arial" panose="020B0604020202020204" pitchFamily="34" charset="0"/>
              <a:buChar char="•"/>
            </a:pPr>
            <a:r>
              <a:rPr lang="en-AU" sz="1000" dirty="0" smtClean="0"/>
              <a:t>Constant surveillance and scrutiny</a:t>
            </a:r>
          </a:p>
          <a:p>
            <a:pPr marL="171450" indent="-171450">
              <a:buClr>
                <a:schemeClr val="accent1">
                  <a:lumMod val="75000"/>
                </a:schemeClr>
              </a:buClr>
              <a:buFont typeface="Arial" panose="020B0604020202020204" pitchFamily="34" charset="0"/>
              <a:buChar char="•"/>
            </a:pPr>
            <a:r>
              <a:rPr lang="en-AU" sz="1000" dirty="0" smtClean="0"/>
              <a:t>Abuse of technology for psychological manipulation</a:t>
            </a:r>
          </a:p>
          <a:p>
            <a:pPr marL="171450" indent="-171450">
              <a:buClr>
                <a:schemeClr val="accent1">
                  <a:lumMod val="75000"/>
                </a:schemeClr>
              </a:buClr>
              <a:buFont typeface="Arial" panose="020B0604020202020204" pitchFamily="34" charset="0"/>
              <a:buChar char="•"/>
            </a:pPr>
            <a:r>
              <a:rPr lang="en-AU" sz="1000" dirty="0" smtClean="0"/>
              <a:t>Subversion of language and intelligence</a:t>
            </a:r>
          </a:p>
          <a:p>
            <a:pPr marL="171450" indent="-171450">
              <a:buClr>
                <a:schemeClr val="accent1">
                  <a:lumMod val="75000"/>
                </a:schemeClr>
              </a:buClr>
              <a:buFont typeface="Arial" panose="020B0604020202020204" pitchFamily="34" charset="0"/>
              <a:buChar char="•"/>
            </a:pPr>
            <a:endParaRPr lang="en-AU" sz="1000" dirty="0"/>
          </a:p>
        </p:txBody>
      </p:sp>
      <p:sp>
        <p:nvSpPr>
          <p:cNvPr id="18" name="TextBox 17"/>
          <p:cNvSpPr txBox="1"/>
          <p:nvPr/>
        </p:nvSpPr>
        <p:spPr>
          <a:xfrm>
            <a:off x="3328804" y="896493"/>
            <a:ext cx="1869718" cy="1015663"/>
          </a:xfrm>
          <a:prstGeom prst="rect">
            <a:avLst/>
          </a:prstGeom>
          <a:noFill/>
        </p:spPr>
        <p:txBody>
          <a:bodyPr wrap="square" rtlCol="0">
            <a:spAutoFit/>
          </a:bodyPr>
          <a:lstStyle/>
          <a:p>
            <a:pPr algn="ctr"/>
            <a:r>
              <a:rPr lang="en-AU" sz="1000" b="1" dirty="0" smtClean="0">
                <a:solidFill>
                  <a:schemeClr val="accent1">
                    <a:lumMod val="75000"/>
                  </a:schemeClr>
                </a:solidFill>
              </a:rPr>
              <a:t>READING</a:t>
            </a:r>
          </a:p>
          <a:p>
            <a:r>
              <a:rPr lang="en-AU" sz="1000" dirty="0" smtClean="0"/>
              <a:t>A resistant reading in favour of individualism and opposition of totalitarianism is created, due to contemporary audiences valuing individuality and freedom</a:t>
            </a:r>
            <a:endParaRPr lang="en-AU" sz="1000" dirty="0"/>
          </a:p>
        </p:txBody>
      </p:sp>
      <p:sp>
        <p:nvSpPr>
          <p:cNvPr id="19" name="TextBox 18"/>
          <p:cNvSpPr txBox="1"/>
          <p:nvPr/>
        </p:nvSpPr>
        <p:spPr>
          <a:xfrm>
            <a:off x="2110458" y="1871978"/>
            <a:ext cx="3513066" cy="2246769"/>
          </a:xfrm>
          <a:prstGeom prst="rect">
            <a:avLst/>
          </a:prstGeom>
          <a:noFill/>
        </p:spPr>
        <p:txBody>
          <a:bodyPr wrap="square" rtlCol="0">
            <a:spAutoFit/>
          </a:bodyPr>
          <a:lstStyle/>
          <a:p>
            <a:pPr algn="ctr"/>
            <a:r>
              <a:rPr lang="en-AU" sz="1000" b="1" dirty="0" smtClean="0">
                <a:solidFill>
                  <a:schemeClr val="accent1">
                    <a:lumMod val="75000"/>
                  </a:schemeClr>
                </a:solidFill>
              </a:rPr>
              <a:t>QUOTES</a:t>
            </a:r>
          </a:p>
          <a:p>
            <a:pPr marL="171450" indent="-171450">
              <a:buClr>
                <a:schemeClr val="accent1">
                  <a:lumMod val="75000"/>
                </a:schemeClr>
              </a:buClr>
              <a:buFont typeface="Arial" panose="020B0604020202020204" pitchFamily="34" charset="0"/>
              <a:buChar char="•"/>
            </a:pPr>
            <a:r>
              <a:rPr lang="en-AU" sz="1000" u="sng" dirty="0" smtClean="0"/>
              <a:t>Individuality</a:t>
            </a:r>
            <a:r>
              <a:rPr lang="en-AU" sz="1000" dirty="0" smtClean="0"/>
              <a:t>: “this one particular house had all of its electric lights brightly lit, every window a lout yellow illumination, square and warm in the cool darkness.”</a:t>
            </a:r>
          </a:p>
          <a:p>
            <a:pPr marL="171450" indent="-171450">
              <a:buClr>
                <a:schemeClr val="accent1">
                  <a:lumMod val="75000"/>
                </a:schemeClr>
              </a:buClr>
              <a:buFont typeface="Arial" panose="020B0604020202020204" pitchFamily="34" charset="0"/>
              <a:buChar char="•"/>
            </a:pPr>
            <a:r>
              <a:rPr lang="en-AU" sz="1000" u="sng" dirty="0" smtClean="0"/>
              <a:t>Non-conformity</a:t>
            </a:r>
            <a:r>
              <a:rPr lang="en-AU" sz="1000" dirty="0" smtClean="0"/>
              <a:t>: “The cement was vanishing under flowers and grass.”</a:t>
            </a:r>
          </a:p>
          <a:p>
            <a:pPr marL="171450" indent="-171450">
              <a:buClr>
                <a:schemeClr val="accent1">
                  <a:lumMod val="75000"/>
                </a:schemeClr>
              </a:buClr>
              <a:buFont typeface="Arial" panose="020B0604020202020204" pitchFamily="34" charset="0"/>
              <a:buChar char="•"/>
            </a:pPr>
            <a:r>
              <a:rPr lang="en-AU" sz="1000" u="sng" dirty="0" smtClean="0"/>
              <a:t>Ignorance</a:t>
            </a:r>
            <a:r>
              <a:rPr lang="en-AU" sz="1000" dirty="0" smtClean="0"/>
              <a:t>: “it was not unequal to walking through a graveyard”</a:t>
            </a:r>
          </a:p>
          <a:p>
            <a:pPr marL="171450" indent="-171450">
              <a:buClr>
                <a:schemeClr val="accent1">
                  <a:lumMod val="75000"/>
                </a:schemeClr>
              </a:buClr>
              <a:buFont typeface="Arial" panose="020B0604020202020204" pitchFamily="34" charset="0"/>
              <a:buChar char="•"/>
            </a:pPr>
            <a:r>
              <a:rPr lang="en-AU" sz="1000" u="sng" dirty="0" smtClean="0"/>
              <a:t>Subversion of language and intelligence</a:t>
            </a:r>
            <a:r>
              <a:rPr lang="en-AU" sz="1000" dirty="0" smtClean="0"/>
              <a:t>: “I guess you’d call me a writer.” “No profession.”</a:t>
            </a:r>
          </a:p>
          <a:p>
            <a:pPr marL="171450" indent="-171450">
              <a:buClr>
                <a:schemeClr val="accent1">
                  <a:lumMod val="75000"/>
                </a:schemeClr>
              </a:buClr>
              <a:buFont typeface="Arial" panose="020B0604020202020204" pitchFamily="34" charset="0"/>
              <a:buChar char="•"/>
            </a:pPr>
            <a:r>
              <a:rPr lang="en-AU" sz="1000" u="sng" dirty="0" smtClean="0"/>
              <a:t>Conformity and technology</a:t>
            </a:r>
            <a:r>
              <a:rPr lang="en-AU" sz="1000" dirty="0" smtClean="0"/>
              <a:t>: “The tombs, ill-lit by television light, where the people sat like the dead.”</a:t>
            </a:r>
          </a:p>
          <a:p>
            <a:pPr marL="171450" indent="-171450">
              <a:buClr>
                <a:schemeClr val="accent1">
                  <a:lumMod val="75000"/>
                </a:schemeClr>
              </a:buClr>
              <a:buFont typeface="Arial" panose="020B0604020202020204" pitchFamily="34" charset="0"/>
              <a:buChar char="•"/>
            </a:pPr>
            <a:r>
              <a:rPr lang="en-AU" sz="1000" u="sng" dirty="0" smtClean="0"/>
              <a:t>Non-conformity</a:t>
            </a:r>
            <a:r>
              <a:rPr lang="en-AU" sz="1000" dirty="0" smtClean="0"/>
              <a:t>: “the Psychiatric Centre for Research on Regressive Tendencies.”</a:t>
            </a:r>
            <a:endParaRPr lang="en-AU" sz="1000" dirty="0"/>
          </a:p>
        </p:txBody>
      </p:sp>
      <p:cxnSp>
        <p:nvCxnSpPr>
          <p:cNvPr id="21" name="Straight Connector 20"/>
          <p:cNvCxnSpPr/>
          <p:nvPr/>
        </p:nvCxnSpPr>
        <p:spPr>
          <a:xfrm>
            <a:off x="5614941"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267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 y="100095"/>
            <a:ext cx="4260850" cy="851355"/>
          </a:xfrm>
        </p:spPr>
        <p:txBody>
          <a:bodyPr>
            <a:noAutofit/>
          </a:bodyPr>
          <a:lstStyle/>
          <a:p>
            <a:pPr algn="ctr"/>
            <a:r>
              <a:rPr lang="en-AU" sz="3200" dirty="0" smtClean="0"/>
              <a:t>BRAVE NEW WORLD – ALDOUS HUXLEY</a:t>
            </a:r>
            <a:endParaRPr lang="en-AU" sz="3200" dirty="0"/>
          </a:p>
        </p:txBody>
      </p:sp>
      <p:sp>
        <p:nvSpPr>
          <p:cNvPr id="4" name="Title 1"/>
          <p:cNvSpPr txBox="1">
            <a:spLocks/>
          </p:cNvSpPr>
          <p:nvPr/>
        </p:nvSpPr>
        <p:spPr>
          <a:xfrm>
            <a:off x="7050741" y="100095"/>
            <a:ext cx="5141259" cy="8255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200" dirty="0" smtClean="0"/>
              <a:t>THE HANDMAID’S TALE – MARGARET ATWOOD</a:t>
            </a:r>
            <a:endParaRPr lang="en-AU" sz="3200" dirty="0"/>
          </a:p>
        </p:txBody>
      </p:sp>
      <p:sp>
        <p:nvSpPr>
          <p:cNvPr id="5" name="TextBox 4"/>
          <p:cNvSpPr txBox="1"/>
          <p:nvPr/>
        </p:nvSpPr>
        <p:spPr>
          <a:xfrm>
            <a:off x="4330700" y="138281"/>
            <a:ext cx="1574800" cy="769441"/>
          </a:xfrm>
          <a:prstGeom prst="rect">
            <a:avLst/>
          </a:prstGeom>
          <a:noFill/>
        </p:spPr>
        <p:txBody>
          <a:bodyPr wrap="square" rtlCol="0">
            <a:spAutoFit/>
          </a:bodyPr>
          <a:lstStyle/>
          <a:p>
            <a:pPr algn="ctr"/>
            <a:r>
              <a:rPr lang="en-AU" sz="1100" b="1" dirty="0" smtClean="0">
                <a:solidFill>
                  <a:schemeClr val="accent1">
                    <a:lumMod val="75000"/>
                  </a:schemeClr>
                </a:solidFill>
              </a:rPr>
              <a:t>KEY FACTS</a:t>
            </a:r>
          </a:p>
          <a:p>
            <a:r>
              <a:rPr lang="en-AU" sz="1100" u="sng" dirty="0" smtClean="0"/>
              <a:t>Title</a:t>
            </a:r>
            <a:r>
              <a:rPr lang="en-AU" sz="1100" dirty="0" smtClean="0"/>
              <a:t>: Brave New World</a:t>
            </a:r>
          </a:p>
          <a:p>
            <a:r>
              <a:rPr lang="en-AU" sz="1100" u="sng" dirty="0" smtClean="0"/>
              <a:t>Author</a:t>
            </a:r>
            <a:r>
              <a:rPr lang="en-AU" sz="1100" dirty="0" smtClean="0"/>
              <a:t>: Aldous Huxley</a:t>
            </a:r>
          </a:p>
          <a:p>
            <a:r>
              <a:rPr lang="en-AU" sz="1100" u="sng" dirty="0" smtClean="0"/>
              <a:t>Genre</a:t>
            </a:r>
            <a:r>
              <a:rPr lang="en-AU" sz="1100" dirty="0" smtClean="0"/>
              <a:t>: dystopian novel</a:t>
            </a:r>
          </a:p>
        </p:txBody>
      </p:sp>
      <p:sp>
        <p:nvSpPr>
          <p:cNvPr id="6" name="TextBox 5"/>
          <p:cNvSpPr txBox="1"/>
          <p:nvPr/>
        </p:nvSpPr>
        <p:spPr>
          <a:xfrm>
            <a:off x="0" y="5072896"/>
            <a:ext cx="2260600" cy="1785104"/>
          </a:xfrm>
          <a:prstGeom prst="rect">
            <a:avLst/>
          </a:prstGeom>
          <a:noFill/>
        </p:spPr>
        <p:txBody>
          <a:bodyPr wrap="square" rtlCol="0">
            <a:spAutoFit/>
          </a:bodyPr>
          <a:lstStyle/>
          <a:p>
            <a:pPr algn="ctr"/>
            <a:r>
              <a:rPr lang="en-AU" sz="1000" b="1" dirty="0" smtClean="0">
                <a:solidFill>
                  <a:schemeClr val="accent1">
                    <a:lumMod val="75000"/>
                  </a:schemeClr>
                </a:solidFill>
              </a:rPr>
              <a:t>THEORIST – Michel Foucault</a:t>
            </a:r>
          </a:p>
          <a:p>
            <a:pPr marL="228600" indent="-228600">
              <a:buClr>
                <a:schemeClr val="accent1">
                  <a:lumMod val="75000"/>
                </a:schemeClr>
              </a:buClr>
              <a:buFont typeface="Arial" panose="020B0604020202020204" pitchFamily="34" charset="0"/>
              <a:buChar char="•"/>
            </a:pPr>
            <a:r>
              <a:rPr lang="en-AU" sz="1000" u="sng" dirty="0" smtClean="0"/>
              <a:t>Biopower</a:t>
            </a:r>
            <a:r>
              <a:rPr lang="en-AU" sz="1000" dirty="0" smtClean="0"/>
              <a:t> </a:t>
            </a:r>
            <a:r>
              <a:rPr lang="en-AU" sz="1000" dirty="0"/>
              <a:t>– </a:t>
            </a:r>
            <a:r>
              <a:rPr lang="en-AU" sz="1000" dirty="0" smtClean="0"/>
              <a:t>genetic modification and psychological manipulation, through the use of advanced technology</a:t>
            </a:r>
          </a:p>
          <a:p>
            <a:pPr marL="228600" indent="-228600">
              <a:buClr>
                <a:schemeClr val="accent1">
                  <a:lumMod val="75000"/>
                </a:schemeClr>
              </a:buClr>
              <a:buFont typeface="Arial" panose="020B0604020202020204" pitchFamily="34" charset="0"/>
              <a:buChar char="•"/>
            </a:pPr>
            <a:r>
              <a:rPr lang="en-AU" sz="1000" u="sng" dirty="0" smtClean="0"/>
              <a:t>Governmentality</a:t>
            </a:r>
            <a:r>
              <a:rPr lang="en-AU" sz="1000" dirty="0" smtClean="0"/>
              <a:t> – manipulating the physique and psyche of citizens before they are born so as to divide society into strict classes, allowing the totalitarian government to have absolute power and control</a:t>
            </a:r>
          </a:p>
        </p:txBody>
      </p:sp>
      <p:sp>
        <p:nvSpPr>
          <p:cNvPr id="7" name="TextBox 6"/>
          <p:cNvSpPr txBox="1"/>
          <p:nvPr/>
        </p:nvSpPr>
        <p:spPr>
          <a:xfrm>
            <a:off x="0" y="2210574"/>
            <a:ext cx="2260600" cy="2862322"/>
          </a:xfrm>
          <a:prstGeom prst="rect">
            <a:avLst/>
          </a:prstGeom>
          <a:noFill/>
        </p:spPr>
        <p:txBody>
          <a:bodyPr wrap="square" rtlCol="0">
            <a:spAutoFit/>
          </a:bodyPr>
          <a:lstStyle/>
          <a:p>
            <a:pPr algn="ctr"/>
            <a:r>
              <a:rPr lang="en-AU" sz="1000" b="1" dirty="0" smtClean="0">
                <a:solidFill>
                  <a:schemeClr val="accent1">
                    <a:lumMod val="75000"/>
                  </a:schemeClr>
                </a:solidFill>
              </a:rPr>
              <a:t>THEMES</a:t>
            </a:r>
          </a:p>
          <a:p>
            <a:pPr marL="171450" indent="-171450">
              <a:buClr>
                <a:schemeClr val="accent1">
                  <a:lumMod val="75000"/>
                </a:schemeClr>
              </a:buClr>
              <a:buFont typeface="Arial" panose="020B0604020202020204" pitchFamily="34" charset="0"/>
              <a:buChar char="•"/>
            </a:pPr>
            <a:r>
              <a:rPr lang="en-AU" sz="1000" u="sng" dirty="0" smtClean="0"/>
              <a:t>Abuse of technology to control society </a:t>
            </a:r>
            <a:r>
              <a:rPr lang="en-AU" sz="1000" dirty="0" smtClean="0"/>
              <a:t>– control over reproduction and class systems through the use of medical, biological and psychological technologies for conditioning. Social conditioning versus human instinct and natural development</a:t>
            </a:r>
          </a:p>
          <a:p>
            <a:pPr marL="171450" indent="-171450">
              <a:buClr>
                <a:schemeClr val="accent1">
                  <a:lumMod val="75000"/>
                </a:schemeClr>
              </a:buClr>
              <a:buFont typeface="Arial" panose="020B0604020202020204" pitchFamily="34" charset="0"/>
              <a:buChar char="•"/>
            </a:pPr>
            <a:r>
              <a:rPr lang="en-AU" sz="1000" u="sng" dirty="0" smtClean="0"/>
              <a:t>Consumer society </a:t>
            </a:r>
            <a:r>
              <a:rPr lang="en-AU" sz="1000" dirty="0" smtClean="0"/>
              <a:t>– consumerism and economic values</a:t>
            </a:r>
          </a:p>
          <a:p>
            <a:pPr marL="171450" indent="-171450">
              <a:buClr>
                <a:schemeClr val="accent1">
                  <a:lumMod val="75000"/>
                </a:schemeClr>
              </a:buClr>
              <a:buFont typeface="Arial" panose="020B0604020202020204" pitchFamily="34" charset="0"/>
              <a:buChar char="•"/>
            </a:pPr>
            <a:r>
              <a:rPr lang="en-AU" sz="1000" u="sng" dirty="0" smtClean="0"/>
              <a:t>Happiness</a:t>
            </a:r>
            <a:r>
              <a:rPr lang="en-AU" sz="1000" dirty="0" smtClean="0"/>
              <a:t> – use of drugs to avoid the reality of an oppressed society</a:t>
            </a:r>
          </a:p>
          <a:p>
            <a:pPr marL="171450" indent="-171450">
              <a:buClr>
                <a:schemeClr val="accent1">
                  <a:lumMod val="75000"/>
                </a:schemeClr>
              </a:buClr>
              <a:buFont typeface="Arial" panose="020B0604020202020204" pitchFamily="34" charset="0"/>
              <a:buChar char="•"/>
            </a:pPr>
            <a:r>
              <a:rPr lang="en-AU" sz="1000" u="sng" dirty="0" smtClean="0"/>
              <a:t>Totalitarianism</a:t>
            </a:r>
            <a:r>
              <a:rPr lang="en-AU" sz="1000" dirty="0" smtClean="0"/>
              <a:t> – due to technological intervention and psychological manipulation, citizens lose their dignity, morals, humanity, values, emotions, freedom and identity</a:t>
            </a:r>
            <a:endParaRPr lang="en-AU" sz="1000" dirty="0"/>
          </a:p>
        </p:txBody>
      </p:sp>
      <p:sp>
        <p:nvSpPr>
          <p:cNvPr id="8" name="TextBox 7"/>
          <p:cNvSpPr txBox="1"/>
          <p:nvPr/>
        </p:nvSpPr>
        <p:spPr>
          <a:xfrm>
            <a:off x="2165350" y="3444450"/>
            <a:ext cx="1949450" cy="3477875"/>
          </a:xfrm>
          <a:prstGeom prst="rect">
            <a:avLst/>
          </a:prstGeom>
          <a:noFill/>
        </p:spPr>
        <p:txBody>
          <a:bodyPr wrap="square" rtlCol="0">
            <a:spAutoFit/>
          </a:bodyPr>
          <a:lstStyle/>
          <a:p>
            <a:pPr algn="ctr"/>
            <a:r>
              <a:rPr lang="en-AU" sz="1000" b="1" dirty="0" smtClean="0">
                <a:solidFill>
                  <a:schemeClr val="accent1">
                    <a:lumMod val="75000"/>
                  </a:schemeClr>
                </a:solidFill>
              </a:rPr>
              <a:t>IDEOLOGIES + CLTS</a:t>
            </a:r>
          </a:p>
          <a:p>
            <a:pPr marL="171450" indent="-171450">
              <a:buClr>
                <a:schemeClr val="accent1">
                  <a:lumMod val="75000"/>
                </a:schemeClr>
              </a:buClr>
              <a:buFont typeface="Arial" panose="020B0604020202020204" pitchFamily="34" charset="0"/>
              <a:buChar char="•"/>
            </a:pPr>
            <a:r>
              <a:rPr lang="en-AU" sz="1000" u="sng" dirty="0" smtClean="0"/>
              <a:t>Totalitarianism</a:t>
            </a:r>
            <a:r>
              <a:rPr lang="en-AU" sz="1000" dirty="0" smtClean="0"/>
              <a:t> – absolute control and power over citizens, including physique and psyche</a:t>
            </a:r>
          </a:p>
          <a:p>
            <a:pPr marL="171450" indent="-171450">
              <a:buClr>
                <a:schemeClr val="accent1">
                  <a:lumMod val="75000"/>
                </a:schemeClr>
              </a:buClr>
              <a:buFont typeface="Arial" panose="020B0604020202020204" pitchFamily="34" charset="0"/>
              <a:buChar char="•"/>
            </a:pPr>
            <a:r>
              <a:rPr lang="en-AU" sz="1000" u="sng" dirty="0" smtClean="0"/>
              <a:t>Class stratification </a:t>
            </a:r>
            <a:r>
              <a:rPr lang="en-AU" sz="1000" dirty="0" smtClean="0"/>
              <a:t>– citizens are divided into classes before “birth” due to different conditioning processes</a:t>
            </a:r>
          </a:p>
          <a:p>
            <a:pPr marL="171450" indent="-171450">
              <a:buClr>
                <a:schemeClr val="accent1">
                  <a:lumMod val="75000"/>
                </a:schemeClr>
              </a:buClr>
              <a:buFont typeface="Arial" panose="020B0604020202020204" pitchFamily="34" charset="0"/>
              <a:buChar char="•"/>
            </a:pPr>
            <a:r>
              <a:rPr lang="en-AU" sz="1000" u="sng" dirty="0" smtClean="0"/>
              <a:t>Capitalism</a:t>
            </a:r>
            <a:r>
              <a:rPr lang="en-AU" sz="1000" dirty="0" smtClean="0"/>
              <a:t> – the production of humans is similar to the production of vehicles or other goods (Fordism) </a:t>
            </a:r>
          </a:p>
          <a:p>
            <a:pPr marL="171450" indent="-171450">
              <a:buClr>
                <a:schemeClr val="accent1">
                  <a:lumMod val="75000"/>
                </a:schemeClr>
              </a:buClr>
              <a:buFont typeface="Arial" panose="020B0604020202020204" pitchFamily="34" charset="0"/>
              <a:buChar char="•"/>
            </a:pPr>
            <a:r>
              <a:rPr lang="en-AU" sz="1000" u="sng" dirty="0" smtClean="0"/>
              <a:t>Psychoanalytic Criticism </a:t>
            </a:r>
            <a:r>
              <a:rPr lang="en-AU" sz="1000" dirty="0" smtClean="0"/>
              <a:t>– the text is a warning based on Huxley’s vision of a dystopian future if humans continue along the current capitalistic path</a:t>
            </a:r>
          </a:p>
          <a:p>
            <a:pPr marL="171450" indent="-171450">
              <a:buClr>
                <a:schemeClr val="accent1">
                  <a:lumMod val="75000"/>
                </a:schemeClr>
              </a:buClr>
              <a:buFont typeface="Arial" panose="020B0604020202020204" pitchFamily="34" charset="0"/>
              <a:buChar char="•"/>
            </a:pPr>
            <a:r>
              <a:rPr lang="en-AU" sz="1000" u="sng" dirty="0" smtClean="0"/>
              <a:t>Marxist Criticism </a:t>
            </a:r>
            <a:r>
              <a:rPr lang="en-AU" sz="1000" dirty="0" smtClean="0"/>
              <a:t>– class struggles, capitalism and materialism</a:t>
            </a:r>
          </a:p>
        </p:txBody>
      </p:sp>
      <p:sp>
        <p:nvSpPr>
          <p:cNvPr id="9" name="TextBox 8"/>
          <p:cNvSpPr txBox="1"/>
          <p:nvPr/>
        </p:nvSpPr>
        <p:spPr>
          <a:xfrm>
            <a:off x="69850" y="989636"/>
            <a:ext cx="2190750" cy="1169551"/>
          </a:xfrm>
          <a:prstGeom prst="rect">
            <a:avLst/>
          </a:prstGeom>
          <a:noFill/>
        </p:spPr>
        <p:txBody>
          <a:bodyPr wrap="square" rtlCol="0">
            <a:spAutoFit/>
          </a:bodyPr>
          <a:lstStyle/>
          <a:p>
            <a:pPr algn="ctr"/>
            <a:r>
              <a:rPr lang="en-AU" sz="1000" b="1" dirty="0" smtClean="0">
                <a:solidFill>
                  <a:schemeClr val="accent1">
                    <a:lumMod val="75000"/>
                  </a:schemeClr>
                </a:solidFill>
              </a:rPr>
              <a:t>INTERTEXTUALITY</a:t>
            </a:r>
          </a:p>
          <a:p>
            <a:r>
              <a:rPr lang="en-AU" sz="1000" dirty="0" err="1" smtClean="0"/>
              <a:t>Intertextualise</a:t>
            </a:r>
            <a:r>
              <a:rPr lang="en-AU" sz="1000" dirty="0" smtClean="0"/>
              <a:t> with </a:t>
            </a:r>
            <a:r>
              <a:rPr lang="en-AU" sz="1000" i="1" dirty="0" smtClean="0"/>
              <a:t>1984, </a:t>
            </a:r>
            <a:r>
              <a:rPr lang="en-AU" sz="1000" dirty="0" smtClean="0"/>
              <a:t>due to similarities including social conditioning, totalitarianism, abuse of technology, social stratification, historical </a:t>
            </a:r>
            <a:r>
              <a:rPr lang="en-AU" sz="1000" dirty="0" err="1" smtClean="0"/>
              <a:t>negationism</a:t>
            </a:r>
            <a:r>
              <a:rPr lang="en-AU" sz="1000" dirty="0" smtClean="0"/>
              <a:t>, monitoring of relationships, and author experiences </a:t>
            </a:r>
          </a:p>
        </p:txBody>
      </p:sp>
      <p:sp>
        <p:nvSpPr>
          <p:cNvPr id="10" name="TextBox 9"/>
          <p:cNvSpPr txBox="1"/>
          <p:nvPr/>
        </p:nvSpPr>
        <p:spPr>
          <a:xfrm>
            <a:off x="4114800" y="3487846"/>
            <a:ext cx="2641600" cy="3323987"/>
          </a:xfrm>
          <a:prstGeom prst="rect">
            <a:avLst/>
          </a:prstGeom>
          <a:noFill/>
        </p:spPr>
        <p:txBody>
          <a:bodyPr wrap="square" rtlCol="0">
            <a:spAutoFit/>
          </a:bodyPr>
          <a:lstStyle/>
          <a:p>
            <a:pPr algn="ctr"/>
            <a:r>
              <a:rPr lang="en-AU" sz="1000" b="1" dirty="0" smtClean="0">
                <a:solidFill>
                  <a:schemeClr val="accent1">
                    <a:lumMod val="75000"/>
                  </a:schemeClr>
                </a:solidFill>
              </a:rPr>
              <a:t>VALUES</a:t>
            </a:r>
          </a:p>
          <a:p>
            <a:pPr marL="171450" indent="-171450">
              <a:buClr>
                <a:schemeClr val="accent1">
                  <a:lumMod val="75000"/>
                </a:schemeClr>
              </a:buClr>
              <a:buFont typeface="Arial" panose="020B0604020202020204" pitchFamily="34" charset="0"/>
              <a:buChar char="•"/>
            </a:pPr>
            <a:r>
              <a:rPr lang="en-AU" sz="1000" u="sng" dirty="0" smtClean="0"/>
              <a:t>Totalitarianism</a:t>
            </a:r>
            <a:r>
              <a:rPr lang="en-AU" sz="1000" dirty="0" smtClean="0"/>
              <a:t> – absolute power and control exposed through manipulation of natural human development</a:t>
            </a:r>
          </a:p>
          <a:p>
            <a:pPr marL="171450" indent="-171450">
              <a:buClr>
                <a:schemeClr val="accent1">
                  <a:lumMod val="75000"/>
                </a:schemeClr>
              </a:buClr>
              <a:buFont typeface="Arial" panose="020B0604020202020204" pitchFamily="34" charset="0"/>
              <a:buChar char="•"/>
            </a:pPr>
            <a:r>
              <a:rPr lang="en-AU" sz="1000" u="sng" dirty="0" smtClean="0"/>
              <a:t>Technology</a:t>
            </a:r>
            <a:r>
              <a:rPr lang="en-AU" sz="1000" dirty="0" smtClean="0"/>
              <a:t> – when abused, allows the World State to have complete power</a:t>
            </a:r>
          </a:p>
          <a:p>
            <a:pPr marL="171450" indent="-171450">
              <a:buClr>
                <a:schemeClr val="accent1">
                  <a:lumMod val="75000"/>
                </a:schemeClr>
              </a:buClr>
              <a:buFont typeface="Arial" panose="020B0604020202020204" pitchFamily="34" charset="0"/>
              <a:buChar char="•"/>
            </a:pPr>
            <a:r>
              <a:rPr lang="en-AU" sz="1000" u="sng" dirty="0" smtClean="0"/>
              <a:t>Social stratification </a:t>
            </a:r>
            <a:r>
              <a:rPr lang="en-AU" sz="1000" dirty="0" smtClean="0"/>
              <a:t>– easier for the State to maintain control and subjugation of society, as a limited number of people (Alphas) have the capacity to rebel</a:t>
            </a:r>
          </a:p>
          <a:p>
            <a:pPr marL="171450" indent="-171450">
              <a:buClr>
                <a:schemeClr val="accent1">
                  <a:lumMod val="75000"/>
                </a:schemeClr>
              </a:buClr>
              <a:buFont typeface="Arial" panose="020B0604020202020204" pitchFamily="34" charset="0"/>
              <a:buChar char="•"/>
            </a:pPr>
            <a:r>
              <a:rPr lang="en-AU" sz="1000" u="sng" dirty="0" smtClean="0"/>
              <a:t>Consumerism and capitalism </a:t>
            </a:r>
            <a:r>
              <a:rPr lang="en-AU" sz="1000" dirty="0" smtClean="0"/>
              <a:t>– evident through drug use and production of humans</a:t>
            </a:r>
          </a:p>
          <a:p>
            <a:pPr marL="171450" indent="-171450">
              <a:buClr>
                <a:schemeClr val="accent1">
                  <a:lumMod val="75000"/>
                </a:schemeClr>
              </a:buClr>
              <a:buFont typeface="Arial" panose="020B0604020202020204" pitchFamily="34" charset="0"/>
              <a:buChar char="•"/>
            </a:pPr>
            <a:r>
              <a:rPr lang="en-AU" sz="1000" u="sng" dirty="0" smtClean="0"/>
              <a:t>Happiness</a:t>
            </a:r>
            <a:r>
              <a:rPr lang="en-AU" sz="1000" dirty="0" smtClean="0"/>
              <a:t> – willing to ignore truth and human instinct and simply conform as it leads to a happier existence than if they were to not conform to societal expectations </a:t>
            </a:r>
          </a:p>
          <a:p>
            <a:pPr marL="171450" indent="-171450">
              <a:buClr>
                <a:schemeClr val="accent1">
                  <a:lumMod val="75000"/>
                </a:schemeClr>
              </a:buClr>
              <a:buFont typeface="Arial" panose="020B0604020202020204" pitchFamily="34" charset="0"/>
              <a:buChar char="•"/>
            </a:pPr>
            <a:r>
              <a:rPr lang="en-AU" sz="1000" dirty="0" smtClean="0"/>
              <a:t>Conformity – impossible to escape or change your predetermined biological destiny in regards to class systems, intellect and identity</a:t>
            </a:r>
            <a:endParaRPr lang="en-AU" sz="1000" dirty="0"/>
          </a:p>
        </p:txBody>
      </p:sp>
      <p:sp>
        <p:nvSpPr>
          <p:cNvPr id="11" name="TextBox 10"/>
          <p:cNvSpPr txBox="1"/>
          <p:nvPr/>
        </p:nvSpPr>
        <p:spPr>
          <a:xfrm>
            <a:off x="2260600" y="989636"/>
            <a:ext cx="4191000" cy="1015663"/>
          </a:xfrm>
          <a:prstGeom prst="rect">
            <a:avLst/>
          </a:prstGeom>
          <a:noFill/>
        </p:spPr>
        <p:txBody>
          <a:bodyPr wrap="square" rtlCol="0">
            <a:spAutoFit/>
          </a:bodyPr>
          <a:lstStyle/>
          <a:p>
            <a:pPr algn="ctr"/>
            <a:r>
              <a:rPr lang="en-AU" sz="1000" b="1" dirty="0" smtClean="0">
                <a:solidFill>
                  <a:schemeClr val="accent1">
                    <a:lumMod val="75000"/>
                  </a:schemeClr>
                </a:solidFill>
              </a:rPr>
              <a:t>READING</a:t>
            </a:r>
          </a:p>
          <a:p>
            <a:r>
              <a:rPr lang="en-AU" sz="1000" dirty="0" smtClean="0"/>
              <a:t>A resistant reading is formed when analysing the text with a Marxist criticism due to the contemporary values of individuality, family, equality,  and the right of each person to develop their own identity – humans are not like machines, they are so much more and don’t deserve such dehumanisation, homogenisation and exploitation</a:t>
            </a:r>
            <a:endParaRPr lang="en-AU" sz="1000" dirty="0"/>
          </a:p>
        </p:txBody>
      </p:sp>
      <p:sp>
        <p:nvSpPr>
          <p:cNvPr id="12" name="TextBox 11"/>
          <p:cNvSpPr txBox="1"/>
          <p:nvPr/>
        </p:nvSpPr>
        <p:spPr>
          <a:xfrm>
            <a:off x="2260600" y="2008354"/>
            <a:ext cx="4191000" cy="1477328"/>
          </a:xfrm>
          <a:prstGeom prst="rect">
            <a:avLst/>
          </a:prstGeom>
          <a:noFill/>
        </p:spPr>
        <p:txBody>
          <a:bodyPr wrap="square" rtlCol="0">
            <a:spAutoFit/>
          </a:bodyPr>
          <a:lstStyle/>
          <a:p>
            <a:pPr algn="ctr"/>
            <a:r>
              <a:rPr lang="en-AU" sz="1000" b="1" dirty="0" smtClean="0">
                <a:solidFill>
                  <a:schemeClr val="accent1">
                    <a:lumMod val="75000"/>
                  </a:schemeClr>
                </a:solidFill>
              </a:rPr>
              <a:t>QUOTES – only from Chapter 1</a:t>
            </a:r>
          </a:p>
          <a:p>
            <a:pPr marL="171450" indent="-171450">
              <a:buClr>
                <a:schemeClr val="accent1">
                  <a:lumMod val="75000"/>
                </a:schemeClr>
              </a:buClr>
              <a:buFont typeface="Arial" panose="020B0604020202020204" pitchFamily="34" charset="0"/>
              <a:buChar char="•"/>
            </a:pPr>
            <a:r>
              <a:rPr lang="en-AU" sz="1000" u="sng" dirty="0" smtClean="0"/>
              <a:t>Capitalism</a:t>
            </a:r>
            <a:r>
              <a:rPr lang="en-AU" sz="1000" dirty="0" smtClean="0"/>
              <a:t>: “Ninety-six identical twins working ninety-six identical machines!”</a:t>
            </a:r>
          </a:p>
          <a:p>
            <a:pPr marL="171450" indent="-171450">
              <a:buClr>
                <a:schemeClr val="accent1">
                  <a:lumMod val="75000"/>
                </a:schemeClr>
              </a:buClr>
              <a:buFont typeface="Arial" panose="020B0604020202020204" pitchFamily="34" charset="0"/>
              <a:buChar char="•"/>
            </a:pPr>
            <a:r>
              <a:rPr lang="en-AU" sz="1000" u="sng" dirty="0" smtClean="0"/>
              <a:t>Conformity</a:t>
            </a:r>
            <a:r>
              <a:rPr lang="en-AU" sz="1000" dirty="0" smtClean="0"/>
              <a:t>: “Community, Identity, Stability”</a:t>
            </a:r>
          </a:p>
          <a:p>
            <a:pPr marL="171450" indent="-171450">
              <a:buClr>
                <a:schemeClr val="accent1">
                  <a:lumMod val="75000"/>
                </a:schemeClr>
              </a:buClr>
              <a:buFont typeface="Arial" panose="020B0604020202020204" pitchFamily="34" charset="0"/>
              <a:buChar char="•"/>
            </a:pPr>
            <a:r>
              <a:rPr lang="en-AU" sz="1000" u="sng" dirty="0" smtClean="0"/>
              <a:t>Social stratification, capitalism and technology</a:t>
            </a:r>
            <a:r>
              <a:rPr lang="en-AU" sz="1000" dirty="0" smtClean="0"/>
              <a:t>: “standard Gammas, unvarying Deltas, uniform Epsilons…The principle of mass production at last applied to biology.”</a:t>
            </a:r>
          </a:p>
          <a:p>
            <a:pPr marL="171450" indent="-171450">
              <a:buClr>
                <a:schemeClr val="accent1">
                  <a:lumMod val="75000"/>
                </a:schemeClr>
              </a:buClr>
              <a:buFont typeface="Arial" panose="020B0604020202020204" pitchFamily="34" charset="0"/>
              <a:buChar char="•"/>
            </a:pPr>
            <a:r>
              <a:rPr lang="en-AU" sz="1000" u="sng" dirty="0" smtClean="0"/>
              <a:t>Power, class stratification</a:t>
            </a:r>
            <a:r>
              <a:rPr lang="en-AU" sz="1000" dirty="0" smtClean="0"/>
              <a:t>: “We also predestine and condition…as Alphas or Epsilons, as future sewage workers or future…World controllers”</a:t>
            </a:r>
            <a:endParaRPr lang="en-AU" sz="1000" dirty="0"/>
          </a:p>
        </p:txBody>
      </p:sp>
      <p:sp>
        <p:nvSpPr>
          <p:cNvPr id="13" name="TextBox 12"/>
          <p:cNvSpPr txBox="1"/>
          <p:nvPr/>
        </p:nvSpPr>
        <p:spPr>
          <a:xfrm>
            <a:off x="6866218" y="989636"/>
            <a:ext cx="1647264" cy="646331"/>
          </a:xfrm>
          <a:prstGeom prst="rect">
            <a:avLst/>
          </a:prstGeom>
          <a:noFill/>
        </p:spPr>
        <p:txBody>
          <a:bodyPr wrap="square" rtlCol="0">
            <a:spAutoFit/>
          </a:bodyPr>
          <a:lstStyle/>
          <a:p>
            <a:pPr algn="ctr"/>
            <a:r>
              <a:rPr lang="en-AU" sz="900" b="1" dirty="0" smtClean="0">
                <a:solidFill>
                  <a:schemeClr val="accent1">
                    <a:lumMod val="75000"/>
                  </a:schemeClr>
                </a:solidFill>
              </a:rPr>
              <a:t>KEY FACTS</a:t>
            </a:r>
          </a:p>
          <a:p>
            <a:r>
              <a:rPr lang="en-AU" sz="900" u="sng" dirty="0" smtClean="0"/>
              <a:t>Title</a:t>
            </a:r>
            <a:r>
              <a:rPr lang="en-AU" sz="900" dirty="0" smtClean="0"/>
              <a:t>: The Handmaid’s Tale</a:t>
            </a:r>
          </a:p>
          <a:p>
            <a:r>
              <a:rPr lang="en-AU" sz="900" u="sng" dirty="0" smtClean="0"/>
              <a:t>Author</a:t>
            </a:r>
            <a:r>
              <a:rPr lang="en-AU" sz="900" dirty="0" smtClean="0"/>
              <a:t>: Margaret Atwood</a:t>
            </a:r>
          </a:p>
          <a:p>
            <a:r>
              <a:rPr lang="en-AU" sz="900" u="sng" dirty="0" smtClean="0"/>
              <a:t>Genre</a:t>
            </a:r>
            <a:r>
              <a:rPr lang="en-AU" sz="900" dirty="0" smtClean="0"/>
              <a:t>: dystopian novel</a:t>
            </a:r>
            <a:endParaRPr lang="en-AU" sz="900" dirty="0"/>
          </a:p>
        </p:txBody>
      </p:sp>
      <p:sp>
        <p:nvSpPr>
          <p:cNvPr id="14" name="TextBox 13"/>
          <p:cNvSpPr txBox="1"/>
          <p:nvPr/>
        </p:nvSpPr>
        <p:spPr>
          <a:xfrm>
            <a:off x="8858248" y="1570246"/>
            <a:ext cx="3333751" cy="2169825"/>
          </a:xfrm>
          <a:prstGeom prst="rect">
            <a:avLst/>
          </a:prstGeom>
          <a:noFill/>
        </p:spPr>
        <p:txBody>
          <a:bodyPr wrap="square" rtlCol="0">
            <a:spAutoFit/>
          </a:bodyPr>
          <a:lstStyle/>
          <a:p>
            <a:pPr algn="ctr"/>
            <a:r>
              <a:rPr lang="en-AU" sz="900" b="1" dirty="0" smtClean="0">
                <a:solidFill>
                  <a:schemeClr val="accent1">
                    <a:lumMod val="75000"/>
                  </a:schemeClr>
                </a:solidFill>
              </a:rPr>
              <a:t>THEORIST – Michel Foucault</a:t>
            </a:r>
          </a:p>
          <a:p>
            <a:pPr marL="171450" indent="-171450">
              <a:buClr>
                <a:schemeClr val="accent1">
                  <a:lumMod val="75000"/>
                </a:schemeClr>
              </a:buClr>
              <a:buFont typeface="Arial" panose="020B0604020202020204" pitchFamily="34" charset="0"/>
              <a:buChar char="•"/>
            </a:pPr>
            <a:r>
              <a:rPr lang="en-AU" sz="900" u="sng" dirty="0"/>
              <a:t>Biopower</a:t>
            </a:r>
            <a:r>
              <a:rPr lang="en-AU" sz="900" dirty="0"/>
              <a:t> </a:t>
            </a:r>
            <a:r>
              <a:rPr lang="en-AU" sz="900" dirty="0" smtClean="0"/>
              <a:t>– Handmaid’s have no freedom, they are the property of the male in the house, a strict routine and duties means the people who own </a:t>
            </a:r>
            <a:r>
              <a:rPr lang="en-AU" sz="900" dirty="0" err="1" smtClean="0"/>
              <a:t>Offred</a:t>
            </a:r>
            <a:r>
              <a:rPr lang="en-AU" sz="900" dirty="0" smtClean="0"/>
              <a:t> have complete control over her time and body</a:t>
            </a:r>
          </a:p>
          <a:p>
            <a:pPr marL="171450" indent="-171450">
              <a:buClr>
                <a:schemeClr val="accent1">
                  <a:lumMod val="75000"/>
                </a:schemeClr>
              </a:buClr>
              <a:buFont typeface="Arial" panose="020B0604020202020204" pitchFamily="34" charset="0"/>
              <a:buChar char="•"/>
            </a:pPr>
            <a:r>
              <a:rPr lang="en-AU" sz="900" u="sng" dirty="0" smtClean="0"/>
              <a:t>Disciplinary Institutions </a:t>
            </a:r>
            <a:r>
              <a:rPr lang="en-AU" sz="900" dirty="0" smtClean="0"/>
              <a:t>– police, hangings </a:t>
            </a:r>
          </a:p>
          <a:p>
            <a:pPr marL="171450" indent="-171450">
              <a:buClr>
                <a:schemeClr val="accent1">
                  <a:lumMod val="75000"/>
                </a:schemeClr>
              </a:buClr>
              <a:buFont typeface="Arial" panose="020B0604020202020204" pitchFamily="34" charset="0"/>
              <a:buChar char="•"/>
            </a:pPr>
            <a:r>
              <a:rPr lang="en-AU" sz="900" u="sng" dirty="0" smtClean="0"/>
              <a:t>Discourse </a:t>
            </a:r>
            <a:r>
              <a:rPr lang="en-AU" sz="900" u="sng" dirty="0"/>
              <a:t>Analysis </a:t>
            </a:r>
            <a:r>
              <a:rPr lang="en-AU" sz="900" dirty="0"/>
              <a:t>– </a:t>
            </a:r>
            <a:r>
              <a:rPr lang="en-AU" sz="900" dirty="0" smtClean="0"/>
              <a:t>women are not allowed to read, therefore through the restriction of language, intelligence is controlled and so too power</a:t>
            </a:r>
          </a:p>
          <a:p>
            <a:pPr marL="171450" indent="-171450">
              <a:buClr>
                <a:schemeClr val="accent1">
                  <a:lumMod val="75000"/>
                </a:schemeClr>
              </a:buClr>
              <a:buFont typeface="Arial" panose="020B0604020202020204" pitchFamily="34" charset="0"/>
              <a:buChar char="•"/>
            </a:pPr>
            <a:r>
              <a:rPr lang="en-AU" sz="900" u="sng" dirty="0" smtClean="0"/>
              <a:t>Power-knowledge</a:t>
            </a:r>
            <a:r>
              <a:rPr lang="en-AU" sz="900" dirty="0" smtClean="0"/>
              <a:t> </a:t>
            </a:r>
            <a:r>
              <a:rPr lang="en-AU" sz="900" dirty="0"/>
              <a:t>– </a:t>
            </a:r>
            <a:r>
              <a:rPr lang="en-AU" sz="900" dirty="0" err="1" smtClean="0"/>
              <a:t>Offred</a:t>
            </a:r>
            <a:r>
              <a:rPr lang="en-AU" sz="900" dirty="0" smtClean="0"/>
              <a:t> and other women have no freedom to read or learn, meaning they will never have the same knowledge as their male counterparts, leading to the subordination of women and dominance of men</a:t>
            </a:r>
          </a:p>
          <a:p>
            <a:pPr marL="171450" indent="-171450">
              <a:buClr>
                <a:schemeClr val="accent1">
                  <a:lumMod val="75000"/>
                </a:schemeClr>
              </a:buClr>
              <a:buFont typeface="Arial" panose="020B0604020202020204" pitchFamily="34" charset="0"/>
              <a:buChar char="•"/>
            </a:pPr>
            <a:r>
              <a:rPr lang="en-AU" sz="900" u="sng" dirty="0" smtClean="0"/>
              <a:t>Panopticism</a:t>
            </a:r>
            <a:r>
              <a:rPr lang="en-AU" sz="900" dirty="0" smtClean="0"/>
              <a:t> </a:t>
            </a:r>
            <a:r>
              <a:rPr lang="en-AU" sz="900" dirty="0"/>
              <a:t>– </a:t>
            </a:r>
            <a:r>
              <a:rPr lang="en-AU" sz="900" dirty="0" smtClean="0"/>
              <a:t>the Eyes, Gilead’s secret police, watch </a:t>
            </a:r>
            <a:r>
              <a:rPr lang="en-AU" sz="900" dirty="0" err="1" smtClean="0"/>
              <a:t>Offred</a:t>
            </a:r>
            <a:r>
              <a:rPr lang="en-AU" sz="900" dirty="0" smtClean="0"/>
              <a:t> constantly</a:t>
            </a:r>
            <a:endParaRPr lang="en-AU" sz="900" dirty="0"/>
          </a:p>
        </p:txBody>
      </p:sp>
      <p:sp>
        <p:nvSpPr>
          <p:cNvPr id="15" name="TextBox 14"/>
          <p:cNvSpPr txBox="1"/>
          <p:nvPr/>
        </p:nvSpPr>
        <p:spPr>
          <a:xfrm>
            <a:off x="8407400" y="926304"/>
            <a:ext cx="3784600" cy="646331"/>
          </a:xfrm>
          <a:prstGeom prst="rect">
            <a:avLst/>
          </a:prstGeom>
          <a:noFill/>
        </p:spPr>
        <p:txBody>
          <a:bodyPr wrap="square" rtlCol="0">
            <a:spAutoFit/>
          </a:bodyPr>
          <a:lstStyle/>
          <a:p>
            <a:pPr algn="ctr"/>
            <a:r>
              <a:rPr lang="en-AU" sz="900" b="1" dirty="0" smtClean="0">
                <a:solidFill>
                  <a:schemeClr val="accent1">
                    <a:lumMod val="75000"/>
                  </a:schemeClr>
                </a:solidFill>
              </a:rPr>
              <a:t>INTERTEXTUALITY</a:t>
            </a:r>
          </a:p>
          <a:p>
            <a:r>
              <a:rPr lang="en-AU" sz="900" dirty="0" smtClean="0"/>
              <a:t>Used as intertextuality for </a:t>
            </a:r>
            <a:r>
              <a:rPr lang="en-AU" sz="900" i="1" dirty="0" smtClean="0"/>
              <a:t>1984</a:t>
            </a:r>
            <a:r>
              <a:rPr lang="en-AU" sz="900" dirty="0" smtClean="0"/>
              <a:t> due to similarities of stratification, autocratic and totalitarian control, manipulation and subversion of language and knowledge, and limited rights and freedom</a:t>
            </a:r>
          </a:p>
        </p:txBody>
      </p:sp>
      <p:sp>
        <p:nvSpPr>
          <p:cNvPr id="16" name="TextBox 15"/>
          <p:cNvSpPr txBox="1"/>
          <p:nvPr/>
        </p:nvSpPr>
        <p:spPr>
          <a:xfrm>
            <a:off x="6769100" y="1634190"/>
            <a:ext cx="2190750" cy="2585323"/>
          </a:xfrm>
          <a:prstGeom prst="rect">
            <a:avLst/>
          </a:prstGeom>
          <a:noFill/>
        </p:spPr>
        <p:txBody>
          <a:bodyPr wrap="square" rtlCol="0">
            <a:spAutoFit/>
          </a:bodyPr>
          <a:lstStyle/>
          <a:p>
            <a:pPr algn="ctr"/>
            <a:r>
              <a:rPr lang="en-AU" sz="900" b="1" dirty="0" smtClean="0">
                <a:solidFill>
                  <a:schemeClr val="accent1">
                    <a:lumMod val="75000"/>
                  </a:schemeClr>
                </a:solidFill>
              </a:rPr>
              <a:t>THEMES</a:t>
            </a:r>
          </a:p>
          <a:p>
            <a:pPr marL="171450" indent="-171450">
              <a:buClr>
                <a:schemeClr val="accent1">
                  <a:lumMod val="75000"/>
                </a:schemeClr>
              </a:buClr>
              <a:buFont typeface="Arial" panose="020B0604020202020204" pitchFamily="34" charset="0"/>
              <a:buChar char="•"/>
            </a:pPr>
            <a:r>
              <a:rPr lang="en-AU" sz="900" u="sng" dirty="0" smtClean="0"/>
              <a:t>Exploitation of the female body </a:t>
            </a:r>
            <a:r>
              <a:rPr lang="en-AU" sz="900" dirty="0" smtClean="0"/>
              <a:t>– the state has complete control over women’s bodies through political subjugation, and are only used for reproduction</a:t>
            </a:r>
          </a:p>
          <a:p>
            <a:pPr marL="171450" indent="-171450">
              <a:buClr>
                <a:schemeClr val="accent1">
                  <a:lumMod val="75000"/>
                </a:schemeClr>
              </a:buClr>
              <a:buFont typeface="Arial" panose="020B0604020202020204" pitchFamily="34" charset="0"/>
              <a:buChar char="•"/>
            </a:pPr>
            <a:r>
              <a:rPr lang="en-AU" sz="900" u="sng" dirty="0" smtClean="0"/>
              <a:t>Female subjugation </a:t>
            </a:r>
            <a:r>
              <a:rPr lang="en-AU" sz="900" dirty="0" smtClean="0"/>
              <a:t>– can’t vote, own property, have jobs, read, be independent = treated as sub-humans (dehumanisation and objectification)</a:t>
            </a:r>
          </a:p>
          <a:p>
            <a:pPr marL="171450" indent="-171450">
              <a:buClr>
                <a:schemeClr val="accent1">
                  <a:lumMod val="75000"/>
                </a:schemeClr>
              </a:buClr>
              <a:buFont typeface="Arial" panose="020B0604020202020204" pitchFamily="34" charset="0"/>
              <a:buChar char="•"/>
            </a:pPr>
            <a:r>
              <a:rPr lang="en-AU" sz="900" u="sng" dirty="0" smtClean="0"/>
              <a:t>Language</a:t>
            </a:r>
            <a:r>
              <a:rPr lang="en-AU" sz="900" dirty="0" smtClean="0"/>
              <a:t> – used to classify and categorise humans, leading to discrimination and inequality</a:t>
            </a:r>
          </a:p>
          <a:p>
            <a:pPr marL="171450" indent="-171450">
              <a:buClr>
                <a:schemeClr val="accent1">
                  <a:lumMod val="75000"/>
                </a:schemeClr>
              </a:buClr>
              <a:buFont typeface="Arial" panose="020B0604020202020204" pitchFamily="34" charset="0"/>
              <a:buChar char="•"/>
            </a:pPr>
            <a:r>
              <a:rPr lang="en-AU" sz="900" u="sng" dirty="0" smtClean="0"/>
              <a:t>Totalitarianism</a:t>
            </a:r>
            <a:r>
              <a:rPr lang="en-AU" sz="900" dirty="0" smtClean="0"/>
              <a:t> – absolute power and control over females</a:t>
            </a:r>
          </a:p>
          <a:p>
            <a:pPr marL="171450" indent="-171450">
              <a:buClr>
                <a:schemeClr val="accent1">
                  <a:lumMod val="75000"/>
                </a:schemeClr>
              </a:buClr>
              <a:buFont typeface="Arial" panose="020B0604020202020204" pitchFamily="34" charset="0"/>
              <a:buChar char="•"/>
            </a:pPr>
            <a:r>
              <a:rPr lang="en-AU" sz="900" u="sng" dirty="0" smtClean="0"/>
              <a:t>Patriarchy</a:t>
            </a:r>
            <a:r>
              <a:rPr lang="en-AU" sz="900" dirty="0" smtClean="0"/>
              <a:t> – males are dominant over females, own females, exploit females and oppress females</a:t>
            </a:r>
            <a:endParaRPr lang="en-AU" sz="1050" dirty="0"/>
          </a:p>
        </p:txBody>
      </p:sp>
      <p:sp>
        <p:nvSpPr>
          <p:cNvPr id="17" name="TextBox 16"/>
          <p:cNvSpPr txBox="1"/>
          <p:nvPr/>
        </p:nvSpPr>
        <p:spPr>
          <a:xfrm>
            <a:off x="6866218" y="4145578"/>
            <a:ext cx="2203450" cy="1615827"/>
          </a:xfrm>
          <a:prstGeom prst="rect">
            <a:avLst/>
          </a:prstGeom>
          <a:noFill/>
        </p:spPr>
        <p:txBody>
          <a:bodyPr wrap="square" rtlCol="0">
            <a:spAutoFit/>
          </a:bodyPr>
          <a:lstStyle/>
          <a:p>
            <a:pPr algn="ctr"/>
            <a:r>
              <a:rPr lang="en-AU" sz="900" b="1" dirty="0" smtClean="0">
                <a:solidFill>
                  <a:schemeClr val="accent1">
                    <a:lumMod val="75000"/>
                  </a:schemeClr>
                </a:solidFill>
              </a:rPr>
              <a:t>VALUES</a:t>
            </a:r>
          </a:p>
          <a:p>
            <a:pPr marL="171450" indent="-171450">
              <a:buClr>
                <a:schemeClr val="accent1">
                  <a:lumMod val="75000"/>
                </a:schemeClr>
              </a:buClr>
              <a:buFont typeface="Arial" panose="020B0604020202020204" pitchFamily="34" charset="0"/>
              <a:buChar char="•"/>
            </a:pPr>
            <a:r>
              <a:rPr lang="en-AU" sz="900" u="sng" dirty="0" smtClean="0"/>
              <a:t>Patriarchy</a:t>
            </a:r>
            <a:r>
              <a:rPr lang="en-AU" sz="900" dirty="0" smtClean="0"/>
              <a:t> – males defined by military ranks while women are defined only by their role in relation to a heteronormative and stereotypical gender role  (</a:t>
            </a:r>
            <a:r>
              <a:rPr lang="en-AU" sz="900" dirty="0" err="1" smtClean="0"/>
              <a:t>eg</a:t>
            </a:r>
            <a:r>
              <a:rPr lang="en-AU" sz="900" dirty="0" smtClean="0"/>
              <a:t> wife, handmaid)</a:t>
            </a:r>
          </a:p>
          <a:p>
            <a:pPr marL="171450" indent="-171450">
              <a:buClr>
                <a:schemeClr val="accent1">
                  <a:lumMod val="75000"/>
                </a:schemeClr>
              </a:buClr>
              <a:buFont typeface="Arial" panose="020B0604020202020204" pitchFamily="34" charset="0"/>
              <a:buChar char="•"/>
            </a:pPr>
            <a:r>
              <a:rPr lang="en-AU" sz="900" u="sng" dirty="0" smtClean="0"/>
              <a:t>Totalitarianism</a:t>
            </a:r>
            <a:r>
              <a:rPr lang="en-AU" sz="900" dirty="0" smtClean="0"/>
              <a:t> – oppression and subjugation of women due to the subversion of language, eliminating of basic human rights, and personal freedom</a:t>
            </a:r>
            <a:endParaRPr lang="en-AU" sz="900" dirty="0"/>
          </a:p>
        </p:txBody>
      </p:sp>
      <p:sp>
        <p:nvSpPr>
          <p:cNvPr id="19" name="TextBox 18"/>
          <p:cNvSpPr txBox="1"/>
          <p:nvPr/>
        </p:nvSpPr>
        <p:spPr>
          <a:xfrm>
            <a:off x="6866218" y="5668833"/>
            <a:ext cx="2423834" cy="1200329"/>
          </a:xfrm>
          <a:prstGeom prst="rect">
            <a:avLst/>
          </a:prstGeom>
          <a:noFill/>
        </p:spPr>
        <p:txBody>
          <a:bodyPr wrap="square" rtlCol="0">
            <a:spAutoFit/>
          </a:bodyPr>
          <a:lstStyle/>
          <a:p>
            <a:pPr algn="ctr"/>
            <a:r>
              <a:rPr lang="en-AU" sz="900" b="1" dirty="0" smtClean="0">
                <a:solidFill>
                  <a:schemeClr val="accent1">
                    <a:lumMod val="75000"/>
                  </a:schemeClr>
                </a:solidFill>
              </a:rPr>
              <a:t>IDEOLOGIES</a:t>
            </a:r>
          </a:p>
          <a:p>
            <a:pPr marL="171450" indent="-171450">
              <a:buClr>
                <a:schemeClr val="accent1">
                  <a:lumMod val="75000"/>
                </a:schemeClr>
              </a:buClr>
              <a:buFont typeface="Arial" panose="020B0604020202020204" pitchFamily="34" charset="0"/>
              <a:buChar char="•"/>
            </a:pPr>
            <a:r>
              <a:rPr lang="en-AU" sz="900" u="sng" dirty="0" smtClean="0"/>
              <a:t>Minority groups </a:t>
            </a:r>
            <a:r>
              <a:rPr lang="en-AU" sz="900" dirty="0" smtClean="0"/>
              <a:t>– women</a:t>
            </a:r>
          </a:p>
          <a:p>
            <a:pPr marL="171450" indent="-171450">
              <a:buClr>
                <a:schemeClr val="accent1">
                  <a:lumMod val="75000"/>
                </a:schemeClr>
              </a:buClr>
              <a:buFont typeface="Arial" panose="020B0604020202020204" pitchFamily="34" charset="0"/>
              <a:buChar char="•"/>
            </a:pPr>
            <a:r>
              <a:rPr lang="en-AU" sz="900" u="sng" dirty="0" smtClean="0"/>
              <a:t>Patriarchy</a:t>
            </a:r>
            <a:r>
              <a:rPr lang="en-AU" sz="900" dirty="0" smtClean="0"/>
              <a:t> – severe oppression and objectification of women</a:t>
            </a:r>
          </a:p>
          <a:p>
            <a:pPr marL="171450" indent="-171450">
              <a:buClr>
                <a:schemeClr val="accent1">
                  <a:lumMod val="75000"/>
                </a:schemeClr>
              </a:buClr>
              <a:buFont typeface="Arial" panose="020B0604020202020204" pitchFamily="34" charset="0"/>
              <a:buChar char="•"/>
            </a:pPr>
            <a:r>
              <a:rPr lang="en-AU" sz="900" u="sng" dirty="0" smtClean="0"/>
              <a:t>Feminist criticism </a:t>
            </a:r>
            <a:r>
              <a:rPr lang="en-AU" sz="900" dirty="0" smtClean="0"/>
              <a:t>– male dominance, female objectification, female oppression, patriarchal attitudes, inequality between sexes </a:t>
            </a:r>
            <a:endParaRPr lang="en-AU" sz="900" dirty="0"/>
          </a:p>
        </p:txBody>
      </p:sp>
      <p:sp>
        <p:nvSpPr>
          <p:cNvPr id="20" name="TextBox 19"/>
          <p:cNvSpPr txBox="1"/>
          <p:nvPr/>
        </p:nvSpPr>
        <p:spPr>
          <a:xfrm>
            <a:off x="8858247" y="3582181"/>
            <a:ext cx="3168653" cy="784830"/>
          </a:xfrm>
          <a:prstGeom prst="rect">
            <a:avLst/>
          </a:prstGeom>
          <a:noFill/>
        </p:spPr>
        <p:txBody>
          <a:bodyPr wrap="square" rtlCol="0">
            <a:spAutoFit/>
          </a:bodyPr>
          <a:lstStyle/>
          <a:p>
            <a:pPr algn="ctr"/>
            <a:r>
              <a:rPr lang="en-AU" sz="900" b="1" dirty="0" smtClean="0">
                <a:solidFill>
                  <a:schemeClr val="accent1">
                    <a:lumMod val="75000"/>
                  </a:schemeClr>
                </a:solidFill>
              </a:rPr>
              <a:t>READING</a:t>
            </a:r>
          </a:p>
          <a:p>
            <a:r>
              <a:rPr lang="en-AU" sz="900" dirty="0" smtClean="0"/>
              <a:t>A resistant reading is created when analysing the text with a feminist criticism due to the support of gender equality and rejection of female objectification, oppression, and subjugation, and heteronormative gender roles</a:t>
            </a:r>
            <a:endParaRPr lang="en-AU" sz="900" dirty="0"/>
          </a:p>
        </p:txBody>
      </p:sp>
      <p:sp>
        <p:nvSpPr>
          <p:cNvPr id="21" name="TextBox 20"/>
          <p:cNvSpPr txBox="1"/>
          <p:nvPr/>
        </p:nvSpPr>
        <p:spPr>
          <a:xfrm>
            <a:off x="9166786" y="4485613"/>
            <a:ext cx="2874684" cy="2169825"/>
          </a:xfrm>
          <a:prstGeom prst="rect">
            <a:avLst/>
          </a:prstGeom>
          <a:noFill/>
        </p:spPr>
        <p:txBody>
          <a:bodyPr wrap="square" rtlCol="0">
            <a:spAutoFit/>
          </a:bodyPr>
          <a:lstStyle/>
          <a:p>
            <a:pPr algn="ctr"/>
            <a:r>
              <a:rPr lang="en-AU" sz="900" b="1" dirty="0" smtClean="0">
                <a:solidFill>
                  <a:schemeClr val="accent1">
                    <a:lumMod val="75000"/>
                  </a:schemeClr>
                </a:solidFill>
              </a:rPr>
              <a:t>QUOTES</a:t>
            </a:r>
          </a:p>
          <a:p>
            <a:pPr marL="171450" indent="-171450">
              <a:buClr>
                <a:schemeClr val="accent1">
                  <a:lumMod val="75000"/>
                </a:schemeClr>
              </a:buClr>
              <a:buFont typeface="Arial" panose="020B0604020202020204" pitchFamily="34" charset="0"/>
              <a:buChar char="•"/>
            </a:pPr>
            <a:r>
              <a:rPr lang="en-AU" sz="900" u="sng" dirty="0" smtClean="0"/>
              <a:t>Exploitation of the female body</a:t>
            </a:r>
            <a:r>
              <a:rPr lang="en-AU" sz="900" dirty="0" smtClean="0"/>
              <a:t>: “It will become ordinary.”</a:t>
            </a:r>
          </a:p>
          <a:p>
            <a:pPr marL="171450" indent="-171450">
              <a:buClr>
                <a:schemeClr val="accent1">
                  <a:lumMod val="75000"/>
                </a:schemeClr>
              </a:buClr>
              <a:buFont typeface="Arial" panose="020B0604020202020204" pitchFamily="34" charset="0"/>
              <a:buChar char="•"/>
            </a:pPr>
            <a:r>
              <a:rPr lang="en-AU" sz="900" u="sng" dirty="0" smtClean="0"/>
              <a:t>Exploitation of the female body</a:t>
            </a:r>
            <a:r>
              <a:rPr lang="en-AU" sz="900" dirty="0" smtClean="0"/>
              <a:t>: “I used to think of my body as an instrument, of pleasure… Now the flesh arranges itself differently.”</a:t>
            </a:r>
          </a:p>
          <a:p>
            <a:pPr marL="171450" indent="-171450">
              <a:buClr>
                <a:schemeClr val="accent1">
                  <a:lumMod val="75000"/>
                </a:schemeClr>
              </a:buClr>
              <a:buFont typeface="Arial" panose="020B0604020202020204" pitchFamily="34" charset="0"/>
              <a:buChar char="•"/>
            </a:pPr>
            <a:r>
              <a:rPr lang="en-AU" sz="900" u="sng" dirty="0" smtClean="0"/>
              <a:t>Minority groups</a:t>
            </a:r>
            <a:r>
              <a:rPr lang="en-AU" sz="900" dirty="0" smtClean="0"/>
              <a:t>: “We lived in the blank white spaces at the edges of print.”</a:t>
            </a:r>
          </a:p>
          <a:p>
            <a:pPr marL="171450" indent="-171450">
              <a:buClr>
                <a:schemeClr val="accent1">
                  <a:lumMod val="75000"/>
                </a:schemeClr>
              </a:buClr>
              <a:buFont typeface="Arial" panose="020B0604020202020204" pitchFamily="34" charset="0"/>
              <a:buChar char="•"/>
            </a:pPr>
            <a:r>
              <a:rPr lang="en-AU" sz="900" u="sng" dirty="0" smtClean="0"/>
              <a:t>Totalitarianism</a:t>
            </a:r>
            <a:r>
              <a:rPr lang="en-AU" sz="900" dirty="0" smtClean="0"/>
              <a:t>: ”A rat in a maze is free to go anywhere, as long as it stays in the maze.”</a:t>
            </a:r>
          </a:p>
          <a:p>
            <a:pPr marL="171450" indent="-171450">
              <a:buClr>
                <a:schemeClr val="accent1">
                  <a:lumMod val="75000"/>
                </a:schemeClr>
              </a:buClr>
              <a:buFont typeface="Arial" panose="020B0604020202020204" pitchFamily="34" charset="0"/>
              <a:buChar char="•"/>
            </a:pPr>
            <a:r>
              <a:rPr lang="en-AU" sz="900" u="sng" dirty="0" smtClean="0"/>
              <a:t>Totalitarianism</a:t>
            </a:r>
            <a:r>
              <a:rPr lang="en-AU" sz="900" dirty="0" smtClean="0"/>
              <a:t>: “There is more than one type of freedom…freedom to and freedom from.”</a:t>
            </a:r>
          </a:p>
          <a:p>
            <a:pPr marL="171450" indent="-171450">
              <a:buClr>
                <a:schemeClr val="accent1">
                  <a:lumMod val="75000"/>
                </a:schemeClr>
              </a:buClr>
              <a:buFont typeface="Arial" panose="020B0604020202020204" pitchFamily="34" charset="0"/>
              <a:buChar char="•"/>
            </a:pPr>
            <a:r>
              <a:rPr lang="en-AU" sz="900" u="sng" dirty="0" smtClean="0"/>
              <a:t>Patriarchy</a:t>
            </a:r>
            <a:r>
              <a:rPr lang="en-AU" sz="900" dirty="0" smtClean="0"/>
              <a:t>: “I am not your justification for existence.”</a:t>
            </a:r>
          </a:p>
          <a:p>
            <a:pPr marL="171450" indent="-171450">
              <a:buClr>
                <a:schemeClr val="accent1">
                  <a:lumMod val="75000"/>
                </a:schemeClr>
              </a:buClr>
              <a:buFont typeface="Arial" panose="020B0604020202020204" pitchFamily="34" charset="0"/>
              <a:buChar char="•"/>
            </a:pPr>
            <a:r>
              <a:rPr lang="en-AU" sz="900" u="sng" dirty="0" smtClean="0"/>
              <a:t>Patriarchy and female subjugation</a:t>
            </a:r>
            <a:r>
              <a:rPr lang="en-AU" sz="900" dirty="0" smtClean="0"/>
              <a:t>: “keep your mouth shut and look stupid. It shouldn’t be that hard.”</a:t>
            </a:r>
            <a:endParaRPr lang="en-AU" sz="1000" dirty="0" smtClean="0"/>
          </a:p>
        </p:txBody>
      </p:sp>
      <p:cxnSp>
        <p:nvCxnSpPr>
          <p:cNvPr id="18" name="Straight Connector 17"/>
          <p:cNvCxnSpPr/>
          <p:nvPr/>
        </p:nvCxnSpPr>
        <p:spPr>
          <a:xfrm>
            <a:off x="6756400" y="0"/>
            <a:ext cx="12700" cy="68691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125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955" y="0"/>
            <a:ext cx="9028090" cy="1371600"/>
          </a:xfrm>
        </p:spPr>
        <p:txBody>
          <a:bodyPr>
            <a:normAutofit/>
          </a:bodyPr>
          <a:lstStyle/>
          <a:p>
            <a:pPr algn="ctr"/>
            <a:r>
              <a:rPr lang="en-AU" sz="3200" dirty="0" smtClean="0"/>
              <a:t>THE ONES WHO WALK AWAY FROM OMELAS – URSULA LE GUIN</a:t>
            </a:r>
            <a:endParaRPr lang="en-AU" sz="3200" dirty="0"/>
          </a:p>
        </p:txBody>
      </p:sp>
      <p:sp>
        <p:nvSpPr>
          <p:cNvPr id="4" name="TextBox 3"/>
          <p:cNvSpPr txBox="1"/>
          <p:nvPr/>
        </p:nvSpPr>
        <p:spPr>
          <a:xfrm>
            <a:off x="13424" y="1041023"/>
            <a:ext cx="3577831" cy="5847755"/>
          </a:xfrm>
          <a:prstGeom prst="rect">
            <a:avLst/>
          </a:prstGeom>
          <a:noFill/>
        </p:spPr>
        <p:txBody>
          <a:bodyPr wrap="square" rtlCol="0">
            <a:spAutoFit/>
          </a:bodyPr>
          <a:lstStyle/>
          <a:p>
            <a:pPr algn="ctr"/>
            <a:r>
              <a:rPr lang="en-AU" sz="1100" b="1" dirty="0" smtClean="0">
                <a:solidFill>
                  <a:schemeClr val="accent1">
                    <a:lumMod val="75000"/>
                  </a:schemeClr>
                </a:solidFill>
              </a:rPr>
              <a:t>THEMES</a:t>
            </a:r>
          </a:p>
          <a:p>
            <a:pPr marL="171450" indent="-171450">
              <a:buClr>
                <a:schemeClr val="accent1">
                  <a:lumMod val="75000"/>
                </a:schemeClr>
              </a:buClr>
              <a:buFont typeface="Arial" panose="020B0604020202020204" pitchFamily="34" charset="0"/>
              <a:buChar char="•"/>
            </a:pPr>
            <a:r>
              <a:rPr lang="en-AU" sz="1100" u="sng" dirty="0" smtClean="0"/>
              <a:t>Morals and Morality </a:t>
            </a:r>
            <a:r>
              <a:rPr lang="en-AU" sz="1100" dirty="0" smtClean="0"/>
              <a:t>– The people of </a:t>
            </a:r>
            <a:r>
              <a:rPr lang="en-AU" sz="1100" dirty="0" err="1" smtClean="0"/>
              <a:t>Omelas</a:t>
            </a:r>
            <a:r>
              <a:rPr lang="en-AU" sz="1100" dirty="0" smtClean="0"/>
              <a:t> are so desperate and used to happiness that they will willingly sacrifice one soul to a life of torture, loneliness</a:t>
            </a:r>
            <a:r>
              <a:rPr lang="en-AU" sz="1100" dirty="0"/>
              <a:t> </a:t>
            </a:r>
            <a:r>
              <a:rPr lang="en-AU" sz="1100" dirty="0" smtClean="0"/>
              <a:t>and sadness, in the hopes that they will never experience those things</a:t>
            </a:r>
          </a:p>
          <a:p>
            <a:pPr marL="171450" indent="-171450">
              <a:buClr>
                <a:schemeClr val="accent1">
                  <a:lumMod val="75000"/>
                </a:schemeClr>
              </a:buClr>
              <a:buFont typeface="Arial" panose="020B0604020202020204" pitchFamily="34" charset="0"/>
              <a:buChar char="•"/>
            </a:pPr>
            <a:r>
              <a:rPr lang="en-AU" sz="1100" u="sng" dirty="0" smtClean="0"/>
              <a:t>Victims and Victimisation </a:t>
            </a:r>
            <a:r>
              <a:rPr lang="en-AU" sz="1100" dirty="0" smtClean="0"/>
              <a:t>– The oppression, harming and killing of children, who act as scapegoats and sacrificed innocence. The child in </a:t>
            </a:r>
            <a:r>
              <a:rPr lang="en-AU" sz="1100" dirty="0" err="1" smtClean="0"/>
              <a:t>Omelas</a:t>
            </a:r>
            <a:r>
              <a:rPr lang="en-AU" sz="1100" dirty="0" smtClean="0"/>
              <a:t> is sacrificed to a horrible life so the rest of the population can live in peace with happiness, never having to experience what the child is</a:t>
            </a:r>
          </a:p>
          <a:p>
            <a:pPr marL="171450" indent="-171450">
              <a:buClr>
                <a:schemeClr val="accent1">
                  <a:lumMod val="75000"/>
                </a:schemeClr>
              </a:buClr>
              <a:buFont typeface="Arial" panose="020B0604020202020204" pitchFamily="34" charset="0"/>
              <a:buChar char="•"/>
            </a:pPr>
            <a:r>
              <a:rPr lang="en-AU" sz="1100" u="sng" dirty="0" smtClean="0"/>
              <a:t>Guilt and Innocence </a:t>
            </a:r>
            <a:r>
              <a:rPr lang="en-AU" sz="1100" dirty="0" smtClean="0"/>
              <a:t>– Those who see the suffering of the child and accept it as necessary live their lives feeling innocent as it is for the greater good, not a selfish reason. Those who witness the suffering child and feel guilty because they cannot accept the sacrifice of one child nor the lack of empathy exhibited by the rest of society, leave as they believe that is all they can do to get rid of their immense guilt</a:t>
            </a:r>
          </a:p>
          <a:p>
            <a:pPr marL="171450" indent="-171450">
              <a:buClr>
                <a:schemeClr val="accent1">
                  <a:lumMod val="75000"/>
                </a:schemeClr>
              </a:buClr>
              <a:buFont typeface="Arial" panose="020B0604020202020204" pitchFamily="34" charset="0"/>
              <a:buChar char="•"/>
            </a:pPr>
            <a:r>
              <a:rPr lang="en-AU" sz="1100" u="sng" dirty="0" smtClean="0"/>
              <a:t>Happiness</a:t>
            </a:r>
            <a:r>
              <a:rPr lang="en-AU" sz="1100" dirty="0" smtClean="0"/>
              <a:t> – Since </a:t>
            </a:r>
            <a:r>
              <a:rPr lang="en-AU" sz="1100" dirty="0" err="1" smtClean="0"/>
              <a:t>Omelas</a:t>
            </a:r>
            <a:r>
              <a:rPr lang="en-AU" sz="1100" dirty="0" smtClean="0"/>
              <a:t> is the illusion of a utopian society but actually a dystopian society, the consequences and meaning of happiness are developed throughout the short story. Happiness is not true or innocent if it is based off someone else’s suffering. The happiness of the society outweigh the happiness of one child.</a:t>
            </a:r>
          </a:p>
          <a:p>
            <a:pPr marL="171450" indent="-171450">
              <a:buClr>
                <a:schemeClr val="accent1">
                  <a:lumMod val="75000"/>
                </a:schemeClr>
              </a:buClr>
              <a:buFont typeface="Arial" panose="020B0604020202020204" pitchFamily="34" charset="0"/>
              <a:buChar char="•"/>
            </a:pPr>
            <a:r>
              <a:rPr lang="en-AU" sz="1100" u="sng" dirty="0" smtClean="0"/>
              <a:t>Individuality vs Society </a:t>
            </a:r>
            <a:r>
              <a:rPr lang="en-AU" sz="1100" dirty="0" smtClean="0"/>
              <a:t>– due to the homogenisation of the society, no one is treated as an individual as the entire population works together to maintain a mutually beneficial goal and a happier society. Two groups in the society are the ones who stay and the ones who walk away. The only person treated as an individual is the child, who is severely oppressed so that no one else in the society is</a:t>
            </a:r>
          </a:p>
        </p:txBody>
      </p:sp>
      <p:sp>
        <p:nvSpPr>
          <p:cNvPr id="5" name="TextBox 4"/>
          <p:cNvSpPr txBox="1"/>
          <p:nvPr/>
        </p:nvSpPr>
        <p:spPr>
          <a:xfrm>
            <a:off x="5916835" y="5411450"/>
            <a:ext cx="1167666" cy="1446550"/>
          </a:xfrm>
          <a:prstGeom prst="rect">
            <a:avLst/>
          </a:prstGeom>
          <a:noFill/>
        </p:spPr>
        <p:txBody>
          <a:bodyPr wrap="square" rtlCol="0">
            <a:spAutoFit/>
          </a:bodyPr>
          <a:lstStyle/>
          <a:p>
            <a:pPr algn="ctr"/>
            <a:r>
              <a:rPr lang="en-AU" sz="1100" b="1" dirty="0" smtClean="0">
                <a:solidFill>
                  <a:schemeClr val="accent1">
                    <a:lumMod val="75000"/>
                  </a:schemeClr>
                </a:solidFill>
              </a:rPr>
              <a:t>VALUES</a:t>
            </a:r>
          </a:p>
          <a:p>
            <a:pPr marL="171450" indent="-171450">
              <a:buClr>
                <a:schemeClr val="accent1">
                  <a:lumMod val="75000"/>
                </a:schemeClr>
              </a:buClr>
              <a:buFont typeface="Arial" panose="020B0604020202020204" pitchFamily="34" charset="0"/>
              <a:buChar char="•"/>
            </a:pPr>
            <a:r>
              <a:rPr lang="en-AU" sz="1100" dirty="0" smtClean="0"/>
              <a:t>Happiness</a:t>
            </a:r>
          </a:p>
          <a:p>
            <a:pPr marL="171450" indent="-171450">
              <a:buClr>
                <a:schemeClr val="accent1">
                  <a:lumMod val="75000"/>
                </a:schemeClr>
              </a:buClr>
              <a:buFont typeface="Arial" panose="020B0604020202020204" pitchFamily="34" charset="0"/>
              <a:buChar char="•"/>
            </a:pPr>
            <a:r>
              <a:rPr lang="en-AU" sz="1100" dirty="0" smtClean="0"/>
              <a:t>Selfishness</a:t>
            </a:r>
          </a:p>
          <a:p>
            <a:pPr marL="171450" indent="-171450">
              <a:buClr>
                <a:schemeClr val="accent1">
                  <a:lumMod val="75000"/>
                </a:schemeClr>
              </a:buClr>
              <a:buFont typeface="Arial" panose="020B0604020202020204" pitchFamily="34" charset="0"/>
              <a:buChar char="•"/>
            </a:pPr>
            <a:r>
              <a:rPr lang="en-AU" sz="1100" dirty="0" smtClean="0"/>
              <a:t>Ignorance</a:t>
            </a:r>
          </a:p>
          <a:p>
            <a:pPr marL="171450" indent="-171450">
              <a:buClr>
                <a:schemeClr val="accent1">
                  <a:lumMod val="75000"/>
                </a:schemeClr>
              </a:buClr>
              <a:buFont typeface="Arial" panose="020B0604020202020204" pitchFamily="34" charset="0"/>
              <a:buChar char="•"/>
            </a:pPr>
            <a:r>
              <a:rPr lang="en-AU" sz="1100" dirty="0" smtClean="0"/>
              <a:t>Immorality</a:t>
            </a:r>
          </a:p>
          <a:p>
            <a:pPr marL="171450" indent="-171450">
              <a:buClr>
                <a:schemeClr val="accent1">
                  <a:lumMod val="75000"/>
                </a:schemeClr>
              </a:buClr>
              <a:buFont typeface="Arial" panose="020B0604020202020204" pitchFamily="34" charset="0"/>
              <a:buChar char="•"/>
            </a:pPr>
            <a:r>
              <a:rPr lang="en-AU" sz="1100" dirty="0" smtClean="0"/>
              <a:t>Utilitarianism</a:t>
            </a:r>
          </a:p>
          <a:p>
            <a:pPr marL="171450" indent="-171450">
              <a:buClr>
                <a:schemeClr val="accent1">
                  <a:lumMod val="75000"/>
                </a:schemeClr>
              </a:buClr>
              <a:buFont typeface="Arial" panose="020B0604020202020204" pitchFamily="34" charset="0"/>
              <a:buChar char="•"/>
            </a:pPr>
            <a:r>
              <a:rPr lang="en-AU" sz="1100" dirty="0" smtClean="0"/>
              <a:t>Collectivism </a:t>
            </a:r>
          </a:p>
          <a:p>
            <a:pPr marL="171450" indent="-171450">
              <a:buClr>
                <a:schemeClr val="accent1">
                  <a:lumMod val="75000"/>
                </a:schemeClr>
              </a:buClr>
              <a:buFont typeface="Arial" panose="020B0604020202020204" pitchFamily="34" charset="0"/>
              <a:buChar char="•"/>
            </a:pPr>
            <a:r>
              <a:rPr lang="en-AU" sz="1100" dirty="0" smtClean="0"/>
              <a:t>Capitalism  </a:t>
            </a:r>
          </a:p>
        </p:txBody>
      </p:sp>
      <p:sp>
        <p:nvSpPr>
          <p:cNvPr id="6" name="TextBox 5"/>
          <p:cNvSpPr txBox="1"/>
          <p:nvPr/>
        </p:nvSpPr>
        <p:spPr>
          <a:xfrm>
            <a:off x="3557845" y="3451652"/>
            <a:ext cx="3217026" cy="2200602"/>
          </a:xfrm>
          <a:prstGeom prst="rect">
            <a:avLst/>
          </a:prstGeom>
          <a:noFill/>
        </p:spPr>
        <p:txBody>
          <a:bodyPr wrap="square" rtlCol="0">
            <a:spAutoFit/>
          </a:bodyPr>
          <a:lstStyle/>
          <a:p>
            <a:pPr algn="ctr"/>
            <a:r>
              <a:rPr lang="en-AU" sz="1100" b="1" dirty="0" smtClean="0">
                <a:solidFill>
                  <a:schemeClr val="accent1">
                    <a:lumMod val="75000"/>
                  </a:schemeClr>
                </a:solidFill>
              </a:rPr>
              <a:t>SYMBOLISM</a:t>
            </a:r>
          </a:p>
          <a:p>
            <a:pPr marL="228600" indent="-228600">
              <a:buClr>
                <a:schemeClr val="accent1">
                  <a:lumMod val="75000"/>
                </a:schemeClr>
              </a:buClr>
              <a:buFont typeface="Arial" panose="020B0604020202020204" pitchFamily="34" charset="0"/>
              <a:buChar char="•"/>
            </a:pPr>
            <a:r>
              <a:rPr lang="en-AU" sz="1100" u="sng" dirty="0" smtClean="0"/>
              <a:t>The child </a:t>
            </a:r>
            <a:r>
              <a:rPr lang="en-AU" sz="1100" dirty="0" smtClean="0"/>
              <a:t>= lower class, working class or proletariat in capitalistic Western societies, as well as underdeveloped Third World countries in the world – shows how underprivileged and poor people are exploited and unnoticed by those who are wealthy, prosperous and powerful</a:t>
            </a:r>
          </a:p>
          <a:p>
            <a:pPr algn="ctr">
              <a:buClr>
                <a:schemeClr val="accent1">
                  <a:lumMod val="75000"/>
                </a:schemeClr>
              </a:buClr>
            </a:pPr>
            <a:r>
              <a:rPr lang="en-AU" sz="1200" b="1" dirty="0" smtClean="0">
                <a:solidFill>
                  <a:schemeClr val="accent1">
                    <a:lumMod val="75000"/>
                  </a:schemeClr>
                </a:solidFill>
              </a:rPr>
              <a:t>NARRATION</a:t>
            </a:r>
          </a:p>
          <a:p>
            <a:pPr marL="171450" indent="-171450">
              <a:buClr>
                <a:schemeClr val="accent1">
                  <a:lumMod val="75000"/>
                </a:schemeClr>
              </a:buClr>
              <a:buFont typeface="Arial" panose="020B0604020202020204" pitchFamily="34" charset="0"/>
              <a:buChar char="•"/>
            </a:pPr>
            <a:r>
              <a:rPr lang="en-AU" sz="1200" dirty="0" smtClean="0"/>
              <a:t>Question reliability of narrator – doesn’t know the full truth (limited narration)</a:t>
            </a:r>
          </a:p>
          <a:p>
            <a:pPr marL="171450" indent="-171450">
              <a:buClr>
                <a:schemeClr val="accent1">
                  <a:lumMod val="75000"/>
                </a:schemeClr>
              </a:buClr>
              <a:buFont typeface="Arial" panose="020B0604020202020204" pitchFamily="34" charset="0"/>
              <a:buChar char="•"/>
            </a:pPr>
            <a:r>
              <a:rPr lang="en-AU" sz="1200" dirty="0" smtClean="0"/>
              <a:t>Addresses the audience with rhetorical questions </a:t>
            </a:r>
            <a:endParaRPr lang="en-AU" sz="1200" dirty="0"/>
          </a:p>
        </p:txBody>
      </p:sp>
      <p:sp>
        <p:nvSpPr>
          <p:cNvPr id="3" name="TextBox 2"/>
          <p:cNvSpPr txBox="1"/>
          <p:nvPr/>
        </p:nvSpPr>
        <p:spPr>
          <a:xfrm>
            <a:off x="150606" y="25360"/>
            <a:ext cx="1994586" cy="938719"/>
          </a:xfrm>
          <a:prstGeom prst="rect">
            <a:avLst/>
          </a:prstGeom>
          <a:noFill/>
        </p:spPr>
        <p:txBody>
          <a:bodyPr wrap="square" rtlCol="0">
            <a:spAutoFit/>
          </a:bodyPr>
          <a:lstStyle/>
          <a:p>
            <a:pPr algn="ctr"/>
            <a:r>
              <a:rPr lang="en-AU" sz="1100" b="1" dirty="0" smtClean="0">
                <a:solidFill>
                  <a:schemeClr val="accent1">
                    <a:lumMod val="75000"/>
                  </a:schemeClr>
                </a:solidFill>
              </a:rPr>
              <a:t>KEY FACTS</a:t>
            </a:r>
          </a:p>
          <a:p>
            <a:r>
              <a:rPr lang="en-AU" sz="1100" u="sng" dirty="0" smtClean="0"/>
              <a:t>Title</a:t>
            </a:r>
            <a:r>
              <a:rPr lang="en-AU" sz="1100" dirty="0" smtClean="0"/>
              <a:t>: The Ones Who Walk Away From </a:t>
            </a:r>
            <a:r>
              <a:rPr lang="en-AU" sz="1100" dirty="0" err="1" smtClean="0"/>
              <a:t>Omelas</a:t>
            </a:r>
            <a:endParaRPr lang="en-AU" sz="1100" dirty="0" smtClean="0"/>
          </a:p>
          <a:p>
            <a:r>
              <a:rPr lang="en-AU" sz="1100" u="sng" dirty="0" smtClean="0"/>
              <a:t>Author</a:t>
            </a:r>
            <a:r>
              <a:rPr lang="en-AU" sz="1100" dirty="0" smtClean="0"/>
              <a:t>: Ursula le </a:t>
            </a:r>
            <a:r>
              <a:rPr lang="en-AU" sz="1100" dirty="0" err="1" smtClean="0"/>
              <a:t>Guin</a:t>
            </a:r>
            <a:endParaRPr lang="en-AU" sz="1100" dirty="0" smtClean="0"/>
          </a:p>
          <a:p>
            <a:r>
              <a:rPr lang="en-AU" sz="1100" u="sng" dirty="0" smtClean="0"/>
              <a:t>Genre</a:t>
            </a:r>
            <a:r>
              <a:rPr lang="en-AU" sz="1100" dirty="0" smtClean="0"/>
              <a:t>: dystopian short story</a:t>
            </a:r>
            <a:endParaRPr lang="en-AU" sz="1100" dirty="0"/>
          </a:p>
        </p:txBody>
      </p:sp>
      <p:sp>
        <p:nvSpPr>
          <p:cNvPr id="7" name="TextBox 6"/>
          <p:cNvSpPr txBox="1"/>
          <p:nvPr/>
        </p:nvSpPr>
        <p:spPr>
          <a:xfrm>
            <a:off x="3557846" y="1041023"/>
            <a:ext cx="3217025" cy="2462213"/>
          </a:xfrm>
          <a:prstGeom prst="rect">
            <a:avLst/>
          </a:prstGeom>
          <a:noFill/>
        </p:spPr>
        <p:txBody>
          <a:bodyPr wrap="square" rtlCol="0">
            <a:spAutoFit/>
          </a:bodyPr>
          <a:lstStyle/>
          <a:p>
            <a:pPr algn="ctr"/>
            <a:r>
              <a:rPr lang="en-AU" sz="1100" b="1" dirty="0" smtClean="0">
                <a:solidFill>
                  <a:schemeClr val="accent1">
                    <a:lumMod val="75000"/>
                  </a:schemeClr>
                </a:solidFill>
              </a:rPr>
              <a:t>THEORIST – Kant</a:t>
            </a:r>
          </a:p>
          <a:p>
            <a:pPr marL="171450" indent="-171450">
              <a:buClr>
                <a:schemeClr val="accent1">
                  <a:lumMod val="75000"/>
                </a:schemeClr>
              </a:buClr>
              <a:buFont typeface="Arial" panose="020B0604020202020204" pitchFamily="34" charset="0"/>
              <a:buChar char="•"/>
            </a:pPr>
            <a:r>
              <a:rPr lang="en-AU" sz="1100" u="sng" dirty="0" smtClean="0"/>
              <a:t>Kant’s </a:t>
            </a:r>
            <a:r>
              <a:rPr lang="en-AU" sz="1100" u="sng" dirty="0"/>
              <a:t>Categorical Imperative </a:t>
            </a:r>
            <a:r>
              <a:rPr lang="en-AU" sz="1100" dirty="0"/>
              <a:t>– a philosophical concept concerned with moral philosophy, which is a way of evaluating motivations for a particular </a:t>
            </a:r>
            <a:r>
              <a:rPr lang="en-AU" sz="1100" dirty="0" smtClean="0"/>
              <a:t>action</a:t>
            </a:r>
            <a:r>
              <a:rPr lang="en-AU" sz="1100" dirty="0"/>
              <a:t>;</a:t>
            </a:r>
            <a:r>
              <a:rPr lang="en-AU" sz="1100" dirty="0" smtClean="0"/>
              <a:t> an </a:t>
            </a:r>
            <a:r>
              <a:rPr lang="en-AU" sz="1100" dirty="0"/>
              <a:t>absolute, unconditional requirement that must be met under any and all circumstances, as it is considered an end in itself</a:t>
            </a:r>
          </a:p>
          <a:p>
            <a:pPr marL="171450" indent="-171450">
              <a:buClr>
                <a:schemeClr val="accent1">
                  <a:lumMod val="75000"/>
                </a:schemeClr>
              </a:buClr>
              <a:buFont typeface="Arial" panose="020B0604020202020204" pitchFamily="34" charset="0"/>
              <a:buChar char="•"/>
            </a:pPr>
            <a:r>
              <a:rPr lang="en-AU" sz="1100" dirty="0"/>
              <a:t>Dichotomy in choosing ends: what is “</a:t>
            </a:r>
            <a:r>
              <a:rPr lang="en-AU" sz="1100" u="sng" dirty="0"/>
              <a:t>right</a:t>
            </a:r>
            <a:r>
              <a:rPr lang="en-AU" sz="1100" dirty="0"/>
              <a:t>” and what is “</a:t>
            </a:r>
            <a:r>
              <a:rPr lang="en-AU" sz="1100" u="sng" dirty="0"/>
              <a:t>good</a:t>
            </a:r>
            <a:r>
              <a:rPr lang="en-AU" sz="1100" dirty="0"/>
              <a:t>”? – the “right” is considered morally superior to the “good</a:t>
            </a:r>
            <a:r>
              <a:rPr lang="en-AU" sz="1100" dirty="0" smtClean="0"/>
              <a:t>”</a:t>
            </a:r>
          </a:p>
          <a:p>
            <a:pPr marL="171450" indent="-171450">
              <a:buClr>
                <a:schemeClr val="accent1">
                  <a:lumMod val="75000"/>
                </a:schemeClr>
              </a:buClr>
              <a:buFont typeface="Arial" panose="020B0604020202020204" pitchFamily="34" charset="0"/>
              <a:buChar char="•"/>
            </a:pPr>
            <a:r>
              <a:rPr lang="en-AU" sz="1100" dirty="0" smtClean="0"/>
              <a:t>In </a:t>
            </a:r>
            <a:r>
              <a:rPr lang="en-AU" sz="1100" i="1" dirty="0" smtClean="0"/>
              <a:t>TOWWAFO</a:t>
            </a:r>
            <a:r>
              <a:rPr lang="en-AU" sz="1100" dirty="0" smtClean="0"/>
              <a:t>, there is a struggle between choosing what is morally right (saving the child) or what is good (</a:t>
            </a:r>
            <a:r>
              <a:rPr lang="en-AU" sz="1100" u="sng" dirty="0" smtClean="0"/>
              <a:t>utilitarianism</a:t>
            </a:r>
            <a:r>
              <a:rPr lang="en-AU" sz="1100" dirty="0" smtClean="0"/>
              <a:t> –beneficial for majority of people) </a:t>
            </a:r>
            <a:endParaRPr lang="en-AU" sz="1100" dirty="0"/>
          </a:p>
        </p:txBody>
      </p:sp>
      <p:sp>
        <p:nvSpPr>
          <p:cNvPr id="8" name="TextBox 7"/>
          <p:cNvSpPr txBox="1"/>
          <p:nvPr/>
        </p:nvSpPr>
        <p:spPr>
          <a:xfrm>
            <a:off x="6791808" y="1041023"/>
            <a:ext cx="2150653" cy="5678478"/>
          </a:xfrm>
          <a:prstGeom prst="rect">
            <a:avLst/>
          </a:prstGeom>
          <a:noFill/>
        </p:spPr>
        <p:txBody>
          <a:bodyPr wrap="square" rtlCol="0">
            <a:spAutoFit/>
          </a:bodyPr>
          <a:lstStyle/>
          <a:p>
            <a:pPr algn="ctr"/>
            <a:r>
              <a:rPr lang="en-AU" sz="1100" b="1" dirty="0" smtClean="0">
                <a:solidFill>
                  <a:schemeClr val="accent1">
                    <a:lumMod val="75000"/>
                  </a:schemeClr>
                </a:solidFill>
              </a:rPr>
              <a:t>IDEOLOGIES + CLTS</a:t>
            </a:r>
          </a:p>
          <a:p>
            <a:pPr marL="171450" indent="-171450">
              <a:buClr>
                <a:schemeClr val="accent1">
                  <a:lumMod val="75000"/>
                </a:schemeClr>
              </a:buClr>
              <a:buFont typeface="Arial" panose="020B0604020202020204" pitchFamily="34" charset="0"/>
              <a:buChar char="•"/>
            </a:pPr>
            <a:r>
              <a:rPr lang="en-AU" sz="1100" u="sng" dirty="0" smtClean="0"/>
              <a:t>Minority groups </a:t>
            </a:r>
            <a:r>
              <a:rPr lang="en-AU" sz="1100" dirty="0" smtClean="0"/>
              <a:t>– the child is representative of lower classes in capitalistic societies, as well as their dehumanisation and exploitation </a:t>
            </a:r>
          </a:p>
          <a:p>
            <a:pPr marL="171450" indent="-171450">
              <a:buClr>
                <a:schemeClr val="accent1">
                  <a:lumMod val="75000"/>
                </a:schemeClr>
              </a:buClr>
              <a:buFont typeface="Arial" panose="020B0604020202020204" pitchFamily="34" charset="0"/>
              <a:buChar char="•"/>
            </a:pPr>
            <a:r>
              <a:rPr lang="en-AU" sz="1100" u="sng" dirty="0" smtClean="0"/>
              <a:t>Capitalism</a:t>
            </a:r>
            <a:r>
              <a:rPr lang="en-AU" sz="1100" dirty="0" smtClean="0"/>
              <a:t> – exploitation of the minorities to benefit the ruling elite and majority of society</a:t>
            </a:r>
          </a:p>
          <a:p>
            <a:pPr marL="171450" indent="-171450">
              <a:buClr>
                <a:schemeClr val="accent1">
                  <a:lumMod val="75000"/>
                </a:schemeClr>
              </a:buClr>
              <a:buFont typeface="Arial" panose="020B0604020202020204" pitchFamily="34" charset="0"/>
              <a:buChar char="•"/>
            </a:pPr>
            <a:r>
              <a:rPr lang="en-AU" sz="1100" u="sng" dirty="0" smtClean="0"/>
              <a:t>Collectivism</a:t>
            </a:r>
            <a:r>
              <a:rPr lang="en-AU" sz="1100" dirty="0" smtClean="0"/>
              <a:t> – the suffering of one individual is seen as morally correct as it sustains the wellbeing of the rest of society, therefore prioritising the group over the self</a:t>
            </a:r>
          </a:p>
          <a:p>
            <a:pPr marL="171450" indent="-171450">
              <a:buClr>
                <a:schemeClr val="accent1">
                  <a:lumMod val="75000"/>
                </a:schemeClr>
              </a:buClr>
              <a:buFont typeface="Arial" panose="020B0604020202020204" pitchFamily="34" charset="0"/>
              <a:buChar char="•"/>
            </a:pPr>
            <a:r>
              <a:rPr lang="en-AU" sz="1100" u="sng" dirty="0" smtClean="0"/>
              <a:t>Relativism</a:t>
            </a:r>
            <a:r>
              <a:rPr lang="en-AU" sz="1100" dirty="0" smtClean="0"/>
              <a:t> – the totalitarian government has altered what the population considers s morally correct and acceptable</a:t>
            </a:r>
          </a:p>
          <a:p>
            <a:pPr marL="171450" indent="-171450">
              <a:buClr>
                <a:schemeClr val="accent1">
                  <a:lumMod val="75000"/>
                </a:schemeClr>
              </a:buClr>
              <a:buFont typeface="Arial" panose="020B0604020202020204" pitchFamily="34" charset="0"/>
              <a:buChar char="•"/>
            </a:pPr>
            <a:r>
              <a:rPr lang="en-AU" sz="1100" u="sng" dirty="0" smtClean="0"/>
              <a:t>Marxist criticism </a:t>
            </a:r>
            <a:r>
              <a:rPr lang="en-AU" sz="1100" dirty="0" smtClean="0"/>
              <a:t>– the representation of social classes as well as the exploitation and dehumanisation of the proletariat </a:t>
            </a:r>
          </a:p>
          <a:p>
            <a:pPr marL="171450" indent="-171450">
              <a:buClr>
                <a:schemeClr val="accent1">
                  <a:lumMod val="75000"/>
                </a:schemeClr>
              </a:buClr>
              <a:buFont typeface="Arial" panose="020B0604020202020204" pitchFamily="34" charset="0"/>
              <a:buChar char="•"/>
            </a:pPr>
            <a:r>
              <a:rPr lang="en-AU" sz="1100" u="sng" dirty="0" smtClean="0"/>
              <a:t>Utilitarianism</a:t>
            </a:r>
            <a:r>
              <a:rPr lang="en-AU" sz="1100" dirty="0" smtClean="0"/>
              <a:t> – the suffering of one individual is accepted and seen as necessary as it maximises the welfare of the majority</a:t>
            </a:r>
          </a:p>
          <a:p>
            <a:pPr marL="171450" indent="-171450">
              <a:buClr>
                <a:schemeClr val="accent1">
                  <a:lumMod val="75000"/>
                </a:schemeClr>
              </a:buClr>
              <a:buFont typeface="Arial" panose="020B0604020202020204" pitchFamily="34" charset="0"/>
              <a:buChar char="•"/>
            </a:pPr>
            <a:r>
              <a:rPr lang="en-AU" sz="1100" u="sng" dirty="0" smtClean="0"/>
              <a:t>Individualism</a:t>
            </a:r>
            <a:r>
              <a:rPr lang="en-AU" sz="1100" dirty="0" smtClean="0"/>
              <a:t> – challenged because the child is portrayed as having no moral worth and no control over their own life</a:t>
            </a:r>
          </a:p>
        </p:txBody>
      </p:sp>
      <p:sp>
        <p:nvSpPr>
          <p:cNvPr id="9" name="TextBox 8"/>
          <p:cNvSpPr txBox="1"/>
          <p:nvPr/>
        </p:nvSpPr>
        <p:spPr>
          <a:xfrm>
            <a:off x="8911555" y="964079"/>
            <a:ext cx="3129839" cy="2123658"/>
          </a:xfrm>
          <a:prstGeom prst="rect">
            <a:avLst/>
          </a:prstGeom>
          <a:noFill/>
        </p:spPr>
        <p:txBody>
          <a:bodyPr wrap="square" rtlCol="0">
            <a:spAutoFit/>
          </a:bodyPr>
          <a:lstStyle/>
          <a:p>
            <a:pPr algn="ctr"/>
            <a:r>
              <a:rPr lang="en-AU" sz="1100" b="1" dirty="0" smtClean="0">
                <a:solidFill>
                  <a:schemeClr val="accent1">
                    <a:lumMod val="75000"/>
                  </a:schemeClr>
                </a:solidFill>
              </a:rPr>
              <a:t>READING</a:t>
            </a:r>
          </a:p>
          <a:p>
            <a:r>
              <a:rPr lang="en-AU" sz="1100" u="sng" dirty="0" smtClean="0"/>
              <a:t>Dominant reading </a:t>
            </a:r>
            <a:r>
              <a:rPr lang="en-AU" sz="1100" dirty="0" smtClean="0"/>
              <a:t>– utilitarian criticism allows the audience to recognise that if the life and wellbeing of an entire society depend on one child being oppressed, then it is morally correct to allow that oppression so as to benefit the majority</a:t>
            </a:r>
          </a:p>
          <a:p>
            <a:r>
              <a:rPr lang="en-AU" sz="1100" u="sng" dirty="0" smtClean="0"/>
              <a:t>Resistant reading </a:t>
            </a:r>
            <a:r>
              <a:rPr lang="en-AU" sz="1100" dirty="0" smtClean="0"/>
              <a:t>– a Marxist and reading allows the audience to recognise the extreme oppression, dehumanisation and exploitation of a minority to benefit the ruling elite, and due to the value of individualism, the audience also rejects the idea of an individual having no control over their own life</a:t>
            </a:r>
            <a:endParaRPr lang="en-AU" sz="1100" dirty="0"/>
          </a:p>
        </p:txBody>
      </p:sp>
      <p:sp>
        <p:nvSpPr>
          <p:cNvPr id="10" name="TextBox 9"/>
          <p:cNvSpPr txBox="1"/>
          <p:nvPr/>
        </p:nvSpPr>
        <p:spPr>
          <a:xfrm>
            <a:off x="3591255" y="5583288"/>
            <a:ext cx="2435629" cy="1277273"/>
          </a:xfrm>
          <a:prstGeom prst="rect">
            <a:avLst/>
          </a:prstGeom>
          <a:noFill/>
        </p:spPr>
        <p:txBody>
          <a:bodyPr wrap="square" rtlCol="0">
            <a:spAutoFit/>
          </a:bodyPr>
          <a:lstStyle/>
          <a:p>
            <a:pPr algn="ctr"/>
            <a:r>
              <a:rPr lang="en-AU" sz="1100" b="1" dirty="0" smtClean="0">
                <a:solidFill>
                  <a:schemeClr val="accent1">
                    <a:lumMod val="75000"/>
                  </a:schemeClr>
                </a:solidFill>
              </a:rPr>
              <a:t>INTERTEXTUALITY </a:t>
            </a:r>
          </a:p>
          <a:p>
            <a:r>
              <a:rPr lang="en-AU" sz="1100" dirty="0" smtClean="0"/>
              <a:t>Used as intertextuality for </a:t>
            </a:r>
            <a:r>
              <a:rPr lang="en-AU" sz="1100" i="1" dirty="0" smtClean="0"/>
              <a:t>1984</a:t>
            </a:r>
            <a:r>
              <a:rPr lang="en-AU" sz="1100" dirty="0" smtClean="0"/>
              <a:t> due to the common themes of torture of the few </a:t>
            </a:r>
            <a:r>
              <a:rPr lang="en-AU" sz="1100" dirty="0"/>
              <a:t>to benefit the many, </a:t>
            </a:r>
            <a:r>
              <a:rPr lang="en-AU" sz="1100" dirty="0" smtClean="0"/>
              <a:t>and apathetic attitude towards abuse and suffering as it is seen as vital for the good and safety of the society</a:t>
            </a:r>
            <a:endParaRPr lang="en-AU" sz="1100" dirty="0"/>
          </a:p>
        </p:txBody>
      </p:sp>
      <p:sp>
        <p:nvSpPr>
          <p:cNvPr id="11" name="TextBox 10"/>
          <p:cNvSpPr txBox="1"/>
          <p:nvPr/>
        </p:nvSpPr>
        <p:spPr>
          <a:xfrm>
            <a:off x="9100451" y="3249320"/>
            <a:ext cx="2676387" cy="3308598"/>
          </a:xfrm>
          <a:prstGeom prst="rect">
            <a:avLst/>
          </a:prstGeom>
          <a:noFill/>
        </p:spPr>
        <p:txBody>
          <a:bodyPr wrap="square" rtlCol="0">
            <a:spAutoFit/>
          </a:bodyPr>
          <a:lstStyle/>
          <a:p>
            <a:pPr algn="ctr"/>
            <a:r>
              <a:rPr lang="en-AU" sz="1100" b="1" dirty="0" smtClean="0">
                <a:solidFill>
                  <a:schemeClr val="accent1">
                    <a:lumMod val="75000"/>
                  </a:schemeClr>
                </a:solidFill>
              </a:rPr>
              <a:t>QUOTES</a:t>
            </a:r>
          </a:p>
          <a:p>
            <a:pPr marL="171450" indent="-171450">
              <a:buClr>
                <a:schemeClr val="accent1">
                  <a:lumMod val="75000"/>
                </a:schemeClr>
              </a:buClr>
              <a:buFont typeface="Arial" panose="020B0604020202020204" pitchFamily="34" charset="0"/>
              <a:buChar char="•"/>
            </a:pPr>
            <a:r>
              <a:rPr lang="en-AU" sz="1100" u="sng" dirty="0" smtClean="0"/>
              <a:t>Happiness</a:t>
            </a:r>
            <a:r>
              <a:rPr lang="en-AU" sz="1100" dirty="0" smtClean="0"/>
              <a:t>: “But to praise despair is to condemn delight, to embrace violence is to lose hold of everything else.”</a:t>
            </a:r>
          </a:p>
          <a:p>
            <a:pPr marL="171450" indent="-171450">
              <a:buClr>
                <a:schemeClr val="accent1">
                  <a:lumMod val="75000"/>
                </a:schemeClr>
              </a:buClr>
              <a:buFont typeface="Arial" panose="020B0604020202020204" pitchFamily="34" charset="0"/>
              <a:buChar char="•"/>
            </a:pPr>
            <a:r>
              <a:rPr lang="en-AU" sz="1100" u="sng" dirty="0" smtClean="0"/>
              <a:t>Happiness</a:t>
            </a:r>
            <a:r>
              <a:rPr lang="en-AU" sz="1100" dirty="0" smtClean="0"/>
              <a:t>: “Happiness is based on a just discrimination of what is necessary,”</a:t>
            </a:r>
          </a:p>
          <a:p>
            <a:pPr marL="171450" indent="-171450">
              <a:buClr>
                <a:schemeClr val="accent1">
                  <a:lumMod val="75000"/>
                </a:schemeClr>
              </a:buClr>
              <a:buFont typeface="Arial" panose="020B0604020202020204" pitchFamily="34" charset="0"/>
              <a:buChar char="•"/>
            </a:pPr>
            <a:r>
              <a:rPr lang="en-AU" sz="1100" u="sng" dirty="0" smtClean="0"/>
              <a:t>Individualism</a:t>
            </a:r>
            <a:r>
              <a:rPr lang="en-AU" sz="1100" dirty="0" smtClean="0"/>
              <a:t>: “The joy built upon successful slaughter is not the right kind of joy,”</a:t>
            </a:r>
          </a:p>
          <a:p>
            <a:pPr marL="171450" indent="-171450">
              <a:buClr>
                <a:schemeClr val="accent1">
                  <a:lumMod val="75000"/>
                </a:schemeClr>
              </a:buClr>
              <a:buFont typeface="Arial" panose="020B0604020202020204" pitchFamily="34" charset="0"/>
              <a:buChar char="•"/>
            </a:pPr>
            <a:r>
              <a:rPr lang="en-AU" sz="1100" u="sng" dirty="0" smtClean="0"/>
              <a:t>Relativism and utilitarianism</a:t>
            </a:r>
            <a:r>
              <a:rPr lang="en-AU" sz="1100" dirty="0" smtClean="0"/>
              <a:t>: “they all understand that their happiness… beauty… friendships… health… wisdom… depend wholly on this child abominable misery.”</a:t>
            </a:r>
          </a:p>
          <a:p>
            <a:pPr marL="171450" indent="-171450">
              <a:buClr>
                <a:schemeClr val="accent1">
                  <a:lumMod val="75000"/>
                </a:schemeClr>
              </a:buClr>
              <a:buFont typeface="Arial" panose="020B0604020202020204" pitchFamily="34" charset="0"/>
              <a:buChar char="•"/>
            </a:pPr>
            <a:r>
              <a:rPr lang="en-AU" sz="1100" u="sng" dirty="0" smtClean="0"/>
              <a:t>Collectivism and utilitarianism</a:t>
            </a:r>
            <a:r>
              <a:rPr lang="en-AU" sz="1100" dirty="0" smtClean="0"/>
              <a:t>: “If the child were brought into the sunlight…in that day and hour all the prosperity and beauty and delight of </a:t>
            </a:r>
            <a:r>
              <a:rPr lang="en-AU" sz="1100" dirty="0" err="1" smtClean="0"/>
              <a:t>Omelas</a:t>
            </a:r>
            <a:r>
              <a:rPr lang="en-AU" sz="1100" dirty="0" smtClean="0"/>
              <a:t> would wither and be destroyed.” </a:t>
            </a:r>
          </a:p>
        </p:txBody>
      </p:sp>
    </p:spTree>
    <p:extLst>
      <p:ext uri="{BB962C8B-B14F-4D97-AF65-F5344CB8AC3E}">
        <p14:creationId xmlns:p14="http://schemas.microsoft.com/office/powerpoint/2010/main" val="4208713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774082"/>
          </a:xfrm>
        </p:spPr>
        <p:txBody>
          <a:bodyPr>
            <a:normAutofit/>
          </a:bodyPr>
          <a:lstStyle/>
          <a:p>
            <a:pPr algn="ctr"/>
            <a:r>
              <a:rPr lang="en-AU" sz="3200" dirty="0" smtClean="0"/>
              <a:t>NINETEEN EIGHTY-FOUR – GEORGE ORWELL</a:t>
            </a:r>
            <a:endParaRPr lang="en-AU" sz="3200" dirty="0"/>
          </a:p>
        </p:txBody>
      </p:sp>
      <p:sp>
        <p:nvSpPr>
          <p:cNvPr id="4" name="TextBox 3"/>
          <p:cNvSpPr txBox="1"/>
          <p:nvPr/>
        </p:nvSpPr>
        <p:spPr>
          <a:xfrm>
            <a:off x="81566" y="589382"/>
            <a:ext cx="1730066" cy="2400657"/>
          </a:xfrm>
          <a:prstGeom prst="rect">
            <a:avLst/>
          </a:prstGeom>
          <a:noFill/>
        </p:spPr>
        <p:txBody>
          <a:bodyPr wrap="square" rtlCol="0">
            <a:spAutoFit/>
          </a:bodyPr>
          <a:lstStyle/>
          <a:p>
            <a:pPr algn="ctr"/>
            <a:r>
              <a:rPr lang="en-AU" sz="1000" b="1" dirty="0" smtClean="0">
                <a:solidFill>
                  <a:schemeClr val="accent1">
                    <a:lumMod val="75000"/>
                  </a:schemeClr>
                </a:solidFill>
              </a:rPr>
              <a:t>KEY FACTS</a:t>
            </a:r>
          </a:p>
          <a:p>
            <a:r>
              <a:rPr lang="en-AU" sz="1000" u="sng" dirty="0" smtClean="0"/>
              <a:t>Author</a:t>
            </a:r>
            <a:r>
              <a:rPr lang="en-AU" sz="1000" dirty="0" smtClean="0"/>
              <a:t>: George Orwell</a:t>
            </a:r>
          </a:p>
          <a:p>
            <a:r>
              <a:rPr lang="en-AU" sz="1000" u="sng" dirty="0" smtClean="0"/>
              <a:t>Published</a:t>
            </a:r>
            <a:r>
              <a:rPr lang="en-AU" sz="1000" dirty="0" smtClean="0"/>
              <a:t>: 1949</a:t>
            </a:r>
          </a:p>
          <a:p>
            <a:r>
              <a:rPr lang="en-AU" sz="1000" u="sng" dirty="0" smtClean="0"/>
              <a:t>Type</a:t>
            </a:r>
            <a:r>
              <a:rPr lang="en-AU" sz="1000" dirty="0" smtClean="0"/>
              <a:t>: Novel</a:t>
            </a:r>
          </a:p>
          <a:p>
            <a:r>
              <a:rPr lang="en-AU" sz="1000" u="sng" dirty="0" smtClean="0"/>
              <a:t>Genre</a:t>
            </a:r>
            <a:r>
              <a:rPr lang="en-AU" sz="1000" dirty="0" smtClean="0"/>
              <a:t>: Dystopian fiction, political fiction and satire, social science fiction</a:t>
            </a:r>
          </a:p>
          <a:p>
            <a:r>
              <a:rPr lang="en-AU" sz="1000" u="sng" dirty="0" smtClean="0"/>
              <a:t>Narration</a:t>
            </a:r>
            <a:r>
              <a:rPr lang="en-AU" sz="1000" dirty="0" smtClean="0"/>
              <a:t>: Third-person limited</a:t>
            </a:r>
          </a:p>
          <a:p>
            <a:r>
              <a:rPr lang="en-AU" sz="1000" u="sng" dirty="0" smtClean="0"/>
              <a:t>Point of View</a:t>
            </a:r>
            <a:r>
              <a:rPr lang="en-AU" sz="1000" dirty="0" smtClean="0"/>
              <a:t>: Winston Smith</a:t>
            </a:r>
          </a:p>
          <a:p>
            <a:r>
              <a:rPr lang="en-AU" sz="1000" u="sng" dirty="0" smtClean="0"/>
              <a:t>Protagonist</a:t>
            </a:r>
            <a:r>
              <a:rPr lang="en-AU" sz="1000" dirty="0" smtClean="0"/>
              <a:t>: Winston Smith</a:t>
            </a:r>
          </a:p>
          <a:p>
            <a:r>
              <a:rPr lang="en-AU" sz="1000" u="sng" dirty="0" smtClean="0"/>
              <a:t>Antagonist</a:t>
            </a:r>
            <a:r>
              <a:rPr lang="en-AU" sz="1000" dirty="0" smtClean="0"/>
              <a:t>: the Party and Big Brother</a:t>
            </a:r>
          </a:p>
          <a:p>
            <a:r>
              <a:rPr lang="en-AU" sz="1000" u="sng" dirty="0" smtClean="0"/>
              <a:t>Setting</a:t>
            </a:r>
            <a:r>
              <a:rPr lang="en-AU" sz="1000" dirty="0" smtClean="0"/>
              <a:t>: 1984, Airstrip One in Oceania (London, England)</a:t>
            </a:r>
          </a:p>
        </p:txBody>
      </p:sp>
      <p:sp>
        <p:nvSpPr>
          <p:cNvPr id="6" name="TextBox 5"/>
          <p:cNvSpPr txBox="1"/>
          <p:nvPr/>
        </p:nvSpPr>
        <p:spPr>
          <a:xfrm>
            <a:off x="81566" y="3026778"/>
            <a:ext cx="4301543" cy="3785652"/>
          </a:xfrm>
          <a:prstGeom prst="rect">
            <a:avLst/>
          </a:prstGeom>
          <a:noFill/>
        </p:spPr>
        <p:txBody>
          <a:bodyPr wrap="square" rtlCol="0">
            <a:spAutoFit/>
          </a:bodyPr>
          <a:lstStyle/>
          <a:p>
            <a:pPr algn="ctr"/>
            <a:r>
              <a:rPr lang="en-AU" sz="1000" b="1" dirty="0" smtClean="0">
                <a:solidFill>
                  <a:schemeClr val="accent1">
                    <a:lumMod val="75000"/>
                  </a:schemeClr>
                </a:solidFill>
              </a:rPr>
              <a:t>IDEOLOGIES AND CLTS</a:t>
            </a:r>
          </a:p>
          <a:p>
            <a:pPr marL="171450" indent="-171450">
              <a:buClr>
                <a:schemeClr val="accent1">
                  <a:lumMod val="75000"/>
                </a:schemeClr>
              </a:buClr>
              <a:buFont typeface="Arial" panose="020B0604020202020204" pitchFamily="34" charset="0"/>
              <a:buChar char="•"/>
            </a:pPr>
            <a:r>
              <a:rPr lang="en-AU" sz="1000" u="sng" dirty="0" smtClean="0"/>
              <a:t>Minority Groups </a:t>
            </a:r>
            <a:r>
              <a:rPr lang="en-AU" sz="1000" dirty="0" smtClean="0"/>
              <a:t>– proletariat discriminated against by Outer and Inner Party members </a:t>
            </a:r>
          </a:p>
          <a:p>
            <a:pPr marL="171450" indent="-171450">
              <a:buClr>
                <a:schemeClr val="accent1">
                  <a:lumMod val="75000"/>
                </a:schemeClr>
              </a:buClr>
              <a:buFont typeface="Arial" panose="020B0604020202020204" pitchFamily="34" charset="0"/>
              <a:buChar char="•"/>
            </a:pPr>
            <a:r>
              <a:rPr lang="en-AU" sz="1000" u="sng" dirty="0" smtClean="0"/>
              <a:t>Cultural Hegemony </a:t>
            </a:r>
            <a:r>
              <a:rPr lang="en-AU" sz="1000" dirty="0" smtClean="0"/>
              <a:t>– the Party controls the values, attitudes and beliefs held by the rest of society</a:t>
            </a:r>
          </a:p>
          <a:p>
            <a:pPr marL="171450" indent="-171450">
              <a:buClr>
                <a:schemeClr val="accent1">
                  <a:lumMod val="75000"/>
                </a:schemeClr>
              </a:buClr>
              <a:buFont typeface="Arial" panose="020B0604020202020204" pitchFamily="34" charset="0"/>
              <a:buChar char="•"/>
            </a:pPr>
            <a:r>
              <a:rPr lang="en-AU" sz="1000" u="sng" dirty="0" smtClean="0"/>
              <a:t>Class Stratification </a:t>
            </a:r>
            <a:r>
              <a:rPr lang="en-AU" sz="1000" dirty="0" smtClean="0"/>
              <a:t>– strict classification into the Inner Party, the Outer Party and the proletariats</a:t>
            </a:r>
          </a:p>
          <a:p>
            <a:pPr marL="171450" indent="-171450">
              <a:buClr>
                <a:schemeClr val="accent1">
                  <a:lumMod val="75000"/>
                </a:schemeClr>
              </a:buClr>
              <a:buFont typeface="Arial" panose="020B0604020202020204" pitchFamily="34" charset="0"/>
              <a:buChar char="•"/>
            </a:pPr>
            <a:r>
              <a:rPr lang="en-AU" sz="1000" u="sng" dirty="0" smtClean="0"/>
              <a:t>Militarism</a:t>
            </a:r>
            <a:r>
              <a:rPr lang="en-AU" sz="1000" dirty="0" smtClean="0"/>
              <a:t> – constant preparation and participation in war</a:t>
            </a:r>
          </a:p>
          <a:p>
            <a:pPr marL="171450" indent="-171450">
              <a:buClr>
                <a:schemeClr val="accent1">
                  <a:lumMod val="75000"/>
                </a:schemeClr>
              </a:buClr>
              <a:buFont typeface="Arial" panose="020B0604020202020204" pitchFamily="34" charset="0"/>
              <a:buChar char="•"/>
            </a:pPr>
            <a:r>
              <a:rPr lang="en-AU" sz="1000" u="sng" dirty="0" smtClean="0"/>
              <a:t>Fascism</a:t>
            </a:r>
            <a:r>
              <a:rPr lang="en-AU" sz="1000" dirty="0" smtClean="0"/>
              <a:t> – the party is a totalitarian and dictatorial power </a:t>
            </a:r>
          </a:p>
          <a:p>
            <a:pPr marL="171450" indent="-171450">
              <a:buClr>
                <a:schemeClr val="accent1">
                  <a:lumMod val="75000"/>
                </a:schemeClr>
              </a:buClr>
              <a:buFont typeface="Arial" panose="020B0604020202020204" pitchFamily="34" charset="0"/>
              <a:buChar char="•"/>
            </a:pPr>
            <a:r>
              <a:rPr lang="en-AU" sz="1000" u="sng" dirty="0" smtClean="0"/>
              <a:t>Historicism</a:t>
            </a:r>
            <a:r>
              <a:rPr lang="en-AU" sz="1000" dirty="0" smtClean="0"/>
              <a:t> – the Party controls what history and therefore manipulates the social and cultural phenomena of the present </a:t>
            </a:r>
          </a:p>
          <a:p>
            <a:pPr marL="171450" indent="-171450">
              <a:buClr>
                <a:schemeClr val="accent1">
                  <a:lumMod val="75000"/>
                </a:schemeClr>
              </a:buClr>
              <a:buFont typeface="Arial" panose="020B0604020202020204" pitchFamily="34" charset="0"/>
              <a:buChar char="•"/>
            </a:pPr>
            <a:r>
              <a:rPr lang="en-AU" sz="1000" u="sng" dirty="0" smtClean="0"/>
              <a:t>Relativism</a:t>
            </a:r>
            <a:r>
              <a:rPr lang="en-AU" sz="1000" dirty="0" smtClean="0"/>
              <a:t> – the Party controls what is accepted as truth</a:t>
            </a:r>
          </a:p>
          <a:p>
            <a:pPr marL="171450" indent="-171450">
              <a:buClr>
                <a:schemeClr val="accent1">
                  <a:lumMod val="75000"/>
                </a:schemeClr>
              </a:buClr>
              <a:buFont typeface="Arial" panose="020B0604020202020204" pitchFamily="34" charset="0"/>
              <a:buChar char="•"/>
            </a:pPr>
            <a:r>
              <a:rPr lang="en-AU" sz="1000" u="sng" dirty="0" smtClean="0"/>
              <a:t>Fatalism</a:t>
            </a:r>
            <a:r>
              <a:rPr lang="en-AU" sz="1000" dirty="0" smtClean="0"/>
              <a:t> – Winston has a fatalistic attitude as he believes his fate is already predetermined and controlled by the Party, and he can do nothing to change his doomed destiny</a:t>
            </a:r>
          </a:p>
          <a:p>
            <a:pPr marL="171450" indent="-171450">
              <a:buClr>
                <a:schemeClr val="accent1">
                  <a:lumMod val="75000"/>
                </a:schemeClr>
              </a:buClr>
              <a:buFont typeface="Arial" panose="020B0604020202020204" pitchFamily="34" charset="0"/>
              <a:buChar char="•"/>
            </a:pPr>
            <a:r>
              <a:rPr lang="en-AU" sz="1000" u="sng" dirty="0" smtClean="0"/>
              <a:t>Psychoanalytic Criticism </a:t>
            </a:r>
            <a:r>
              <a:rPr lang="en-AU" sz="1000" dirty="0" smtClean="0"/>
              <a:t>– Orwell based much of the novel on his contemporary society in the 1940s, especially considering Stalin and Hitler’s totalitarian regimes</a:t>
            </a:r>
          </a:p>
          <a:p>
            <a:pPr marL="171450" indent="-171450">
              <a:buClr>
                <a:schemeClr val="accent1">
                  <a:lumMod val="75000"/>
                </a:schemeClr>
              </a:buClr>
              <a:buFont typeface="Arial" panose="020B0604020202020204" pitchFamily="34" charset="0"/>
              <a:buChar char="•"/>
            </a:pPr>
            <a:r>
              <a:rPr lang="en-AU" sz="1000" u="sng" dirty="0" smtClean="0"/>
              <a:t>Postmodernist Criticism </a:t>
            </a:r>
            <a:r>
              <a:rPr lang="en-AU" sz="1000" dirty="0" smtClean="0"/>
              <a:t>– the Party controls what is truth and language is a major theme in the novel, especially its manipulation</a:t>
            </a:r>
          </a:p>
          <a:p>
            <a:pPr marL="171450" indent="-171450">
              <a:buClr>
                <a:schemeClr val="accent1">
                  <a:lumMod val="75000"/>
                </a:schemeClr>
              </a:buClr>
              <a:buFont typeface="Arial" panose="020B0604020202020204" pitchFamily="34" charset="0"/>
              <a:buChar char="•"/>
            </a:pPr>
            <a:r>
              <a:rPr lang="en-AU" sz="1000" u="sng" dirty="0" smtClean="0"/>
              <a:t>Poststructuralist Criticism </a:t>
            </a:r>
            <a:r>
              <a:rPr lang="en-AU" sz="1000" dirty="0" smtClean="0"/>
              <a:t>– language is manipulated by the Party to create a reality best suited to their totalitarian regime </a:t>
            </a:r>
          </a:p>
          <a:p>
            <a:pPr marL="171450" indent="-171450">
              <a:buClr>
                <a:schemeClr val="accent1">
                  <a:lumMod val="75000"/>
                </a:schemeClr>
              </a:buClr>
              <a:buFont typeface="Arial" panose="020B0604020202020204" pitchFamily="34" charset="0"/>
              <a:buChar char="•"/>
            </a:pPr>
            <a:r>
              <a:rPr lang="en-AU" sz="1000" u="sng" dirty="0" smtClean="0"/>
              <a:t>Marxist Criticism </a:t>
            </a:r>
            <a:r>
              <a:rPr lang="en-AU" sz="1000" dirty="0" smtClean="0"/>
              <a:t>– the novel is influenced by the 1940s, including the social institutions, class struggles, politics, and economics of the time </a:t>
            </a:r>
            <a:endParaRPr lang="en-AU" sz="1050" dirty="0" smtClean="0"/>
          </a:p>
        </p:txBody>
      </p:sp>
      <p:sp>
        <p:nvSpPr>
          <p:cNvPr id="3" name="TextBox 2"/>
          <p:cNvSpPr txBox="1"/>
          <p:nvPr/>
        </p:nvSpPr>
        <p:spPr>
          <a:xfrm>
            <a:off x="1811632" y="589381"/>
            <a:ext cx="6744235" cy="2400657"/>
          </a:xfrm>
          <a:prstGeom prst="rect">
            <a:avLst/>
          </a:prstGeom>
          <a:noFill/>
        </p:spPr>
        <p:txBody>
          <a:bodyPr wrap="square" rtlCol="0">
            <a:spAutoFit/>
          </a:bodyPr>
          <a:lstStyle/>
          <a:p>
            <a:pPr algn="ctr"/>
            <a:r>
              <a:rPr lang="en-AU" sz="1000" b="1" dirty="0" smtClean="0">
                <a:solidFill>
                  <a:schemeClr val="accent1">
                    <a:lumMod val="75000"/>
                  </a:schemeClr>
                </a:solidFill>
              </a:rPr>
              <a:t>THEORIST: Michel Foucault</a:t>
            </a:r>
          </a:p>
          <a:p>
            <a:pPr marL="171450" indent="-171450">
              <a:buClr>
                <a:schemeClr val="accent1">
                  <a:lumMod val="75000"/>
                </a:schemeClr>
              </a:buClr>
              <a:buFont typeface="Arial" panose="020B0604020202020204" pitchFamily="34" charset="0"/>
              <a:buChar char="•"/>
            </a:pPr>
            <a:r>
              <a:rPr lang="en-AU" sz="1000" u="sng" dirty="0" smtClean="0"/>
              <a:t>Biopower</a:t>
            </a:r>
            <a:r>
              <a:rPr lang="en-AU" sz="1000" dirty="0" smtClean="0"/>
              <a:t> – governments employ a variety of techniques to regulate, subjugate and control is population. The Party manipulates language, uses propaganda, constantly </a:t>
            </a:r>
            <a:r>
              <a:rPr lang="en-AU" sz="1000" dirty="0" err="1" smtClean="0"/>
              <a:t>surveils</a:t>
            </a:r>
            <a:r>
              <a:rPr lang="en-AU" sz="1000" dirty="0" smtClean="0"/>
              <a:t>, tortures, restricts information, makes independent thought illegal and impossible, and forces conformity </a:t>
            </a:r>
          </a:p>
          <a:p>
            <a:pPr marL="171450" indent="-171450">
              <a:buClr>
                <a:schemeClr val="accent1">
                  <a:lumMod val="75000"/>
                </a:schemeClr>
              </a:buClr>
              <a:buFont typeface="Arial" panose="020B0604020202020204" pitchFamily="34" charset="0"/>
              <a:buChar char="•"/>
            </a:pPr>
            <a:r>
              <a:rPr lang="en-AU" sz="1000" u="sng" dirty="0" smtClean="0"/>
              <a:t>Discourse analysis </a:t>
            </a:r>
            <a:r>
              <a:rPr lang="en-AU" sz="1000" dirty="0" smtClean="0"/>
              <a:t>– how power relationships are expressed through language and practices. The Party manipulates language so rebellion, nonconformity and independent thought are impossible, therefore exerting their power and ensuring no one else has the capacity to take it away</a:t>
            </a:r>
          </a:p>
          <a:p>
            <a:pPr marL="171450" indent="-171450">
              <a:buClr>
                <a:schemeClr val="accent1">
                  <a:lumMod val="75000"/>
                </a:schemeClr>
              </a:buClr>
              <a:buFont typeface="Arial" panose="020B0604020202020204" pitchFamily="34" charset="0"/>
              <a:buChar char="•"/>
            </a:pPr>
            <a:r>
              <a:rPr lang="en-AU" sz="1000" u="sng" dirty="0" smtClean="0"/>
              <a:t>Governmentality</a:t>
            </a:r>
            <a:r>
              <a:rPr lang="en-AU" sz="1000" dirty="0" smtClean="0"/>
              <a:t> – the government aims to produce citizens best suited to allow fulfilment of government policies and ambitions. The Party homogenises the society by forcing conformity, subverting intelligence, and limiting language to ensure power stays with the totalitarian government</a:t>
            </a:r>
          </a:p>
          <a:p>
            <a:pPr marL="171450" indent="-171450">
              <a:buClr>
                <a:schemeClr val="accent1">
                  <a:lumMod val="75000"/>
                </a:schemeClr>
              </a:buClr>
              <a:buFont typeface="Arial" panose="020B0604020202020204" pitchFamily="34" charset="0"/>
              <a:buChar char="•"/>
            </a:pPr>
            <a:r>
              <a:rPr lang="en-AU" sz="1000" u="sng" dirty="0" smtClean="0"/>
              <a:t>Power-knowledge</a:t>
            </a:r>
            <a:r>
              <a:rPr lang="en-AU" sz="1000" dirty="0" smtClean="0"/>
              <a:t> – power is based on knowledge. The Party limits knowledge through propaganda, historical </a:t>
            </a:r>
            <a:r>
              <a:rPr lang="en-AU" sz="1000" dirty="0" err="1" smtClean="0"/>
              <a:t>negationism</a:t>
            </a:r>
            <a:r>
              <a:rPr lang="en-AU" sz="1000" dirty="0" smtClean="0"/>
              <a:t>, and manipulation of language to restrict the power of the society and ensure the power remains within the governing body</a:t>
            </a:r>
          </a:p>
          <a:p>
            <a:pPr marL="171450" indent="-171450">
              <a:buClr>
                <a:schemeClr val="accent1">
                  <a:lumMod val="75000"/>
                </a:schemeClr>
              </a:buClr>
              <a:buFont typeface="Arial" panose="020B0604020202020204" pitchFamily="34" charset="0"/>
              <a:buChar char="•"/>
            </a:pPr>
            <a:r>
              <a:rPr lang="en-AU" sz="1000" u="sng" dirty="0" smtClean="0"/>
              <a:t>Panopticism</a:t>
            </a:r>
            <a:r>
              <a:rPr lang="en-AU" sz="1000" dirty="0" smtClean="0"/>
              <a:t> – a laboratory of power which allows behaviour to be modified. In </a:t>
            </a:r>
            <a:r>
              <a:rPr lang="en-AU" sz="1000" i="1" dirty="0" smtClean="0"/>
              <a:t>1984</a:t>
            </a:r>
            <a:r>
              <a:rPr lang="en-AU" sz="1000" dirty="0" smtClean="0"/>
              <a:t>, constant surveillance puts citizens under perpetual scrutiny which forces them to regulate their behaviour on their own due to fear of punishment by the government for nonconformity, and it also leads to citizens monitoring others as well.</a:t>
            </a:r>
            <a:endParaRPr lang="en-AU" sz="1000" dirty="0"/>
          </a:p>
        </p:txBody>
      </p:sp>
      <p:sp>
        <p:nvSpPr>
          <p:cNvPr id="8" name="TextBox 7"/>
          <p:cNvSpPr txBox="1"/>
          <p:nvPr/>
        </p:nvSpPr>
        <p:spPr>
          <a:xfrm>
            <a:off x="4597761" y="3174703"/>
            <a:ext cx="3743454" cy="3477875"/>
          </a:xfrm>
          <a:prstGeom prst="rect">
            <a:avLst/>
          </a:prstGeom>
          <a:noFill/>
        </p:spPr>
        <p:txBody>
          <a:bodyPr wrap="square" rtlCol="0">
            <a:spAutoFit/>
          </a:bodyPr>
          <a:lstStyle/>
          <a:p>
            <a:pPr algn="ctr"/>
            <a:r>
              <a:rPr lang="en-AU" sz="1000" b="1" dirty="0" smtClean="0">
                <a:solidFill>
                  <a:schemeClr val="accent1">
                    <a:lumMod val="75000"/>
                  </a:schemeClr>
                </a:solidFill>
              </a:rPr>
              <a:t>CONTEXT</a:t>
            </a:r>
          </a:p>
          <a:p>
            <a:pPr marL="171450" indent="-171450">
              <a:buClr>
                <a:schemeClr val="accent1">
                  <a:lumMod val="75000"/>
                </a:schemeClr>
              </a:buClr>
              <a:buFont typeface="Arial" panose="020B0604020202020204" pitchFamily="34" charset="0"/>
              <a:buChar char="•"/>
            </a:pPr>
            <a:r>
              <a:rPr lang="en-AU" sz="1000" u="sng" dirty="0" smtClean="0"/>
              <a:t>Tehran Conference </a:t>
            </a:r>
            <a:r>
              <a:rPr lang="en-AU" sz="1000" dirty="0" smtClean="0"/>
              <a:t>– Joseph Stalin, Franklin D Roosevelt and Winston Churchill discussed dividing the world into zones of influence (similar to the three superstates present in </a:t>
            </a:r>
            <a:r>
              <a:rPr lang="en-AU" sz="1000" i="1" dirty="0" smtClean="0"/>
              <a:t>1984</a:t>
            </a:r>
            <a:r>
              <a:rPr lang="en-AU" sz="1000" dirty="0" smtClean="0"/>
              <a:t>)</a:t>
            </a:r>
          </a:p>
          <a:p>
            <a:pPr marL="171450" indent="-171450">
              <a:buClr>
                <a:schemeClr val="accent1">
                  <a:lumMod val="75000"/>
                </a:schemeClr>
              </a:buClr>
              <a:buFont typeface="Arial" panose="020B0604020202020204" pitchFamily="34" charset="0"/>
              <a:buChar char="•"/>
            </a:pPr>
            <a:r>
              <a:rPr lang="en-AU" sz="1000" u="sng" dirty="0" smtClean="0"/>
              <a:t>World War II </a:t>
            </a:r>
            <a:r>
              <a:rPr lang="en-AU" sz="1000" dirty="0" smtClean="0"/>
              <a:t>– technological advancements, dictatorships, warfare, nuclear age, wartime rationing, Blitz campaign (all present in </a:t>
            </a:r>
            <a:r>
              <a:rPr lang="en-AU" sz="1000" i="1" dirty="0" smtClean="0"/>
              <a:t>1984</a:t>
            </a:r>
            <a:r>
              <a:rPr lang="en-AU" sz="1000" dirty="0" smtClean="0"/>
              <a:t>)</a:t>
            </a:r>
          </a:p>
          <a:p>
            <a:pPr marL="171450" indent="-171450">
              <a:buClr>
                <a:schemeClr val="accent1">
                  <a:lumMod val="75000"/>
                </a:schemeClr>
              </a:buClr>
              <a:buFont typeface="Arial" panose="020B0604020202020204" pitchFamily="34" charset="0"/>
              <a:buChar char="•"/>
            </a:pPr>
            <a:r>
              <a:rPr lang="en-AU" sz="1000" u="sng" dirty="0" smtClean="0"/>
              <a:t>Joseph Stalin and the USSR </a:t>
            </a:r>
            <a:r>
              <a:rPr lang="en-AU" sz="1000" dirty="0"/>
              <a:t>– Oceania = USSR, Big Brother = Stalin, Emmanuel Goldstein = </a:t>
            </a:r>
            <a:r>
              <a:rPr lang="en-AU" sz="1000" dirty="0" smtClean="0"/>
              <a:t>Trotsky, historical </a:t>
            </a:r>
            <a:r>
              <a:rPr lang="en-AU" sz="1000" dirty="0" err="1" smtClean="0"/>
              <a:t>negationism</a:t>
            </a:r>
            <a:r>
              <a:rPr lang="en-AU" sz="1000" dirty="0" smtClean="0"/>
              <a:t>, fascism</a:t>
            </a:r>
            <a:r>
              <a:rPr lang="en-AU" sz="1000" dirty="0"/>
              <a:t>, 2+2=5 was a Soviet Union slogan satirised by </a:t>
            </a:r>
            <a:r>
              <a:rPr lang="en-AU" sz="1000" dirty="0" smtClean="0"/>
              <a:t>Orwell, repression </a:t>
            </a:r>
            <a:r>
              <a:rPr lang="en-AU" sz="1000" dirty="0"/>
              <a:t>of </a:t>
            </a:r>
            <a:r>
              <a:rPr lang="en-AU" sz="1000" dirty="0" smtClean="0"/>
              <a:t>public, purges, surveillance, execution </a:t>
            </a:r>
            <a:r>
              <a:rPr lang="en-AU" sz="1000" dirty="0"/>
              <a:t>without </a:t>
            </a:r>
            <a:r>
              <a:rPr lang="en-AU" sz="1000" dirty="0" smtClean="0"/>
              <a:t>trial, atmosphere </a:t>
            </a:r>
            <a:r>
              <a:rPr lang="en-AU" sz="1000" dirty="0"/>
              <a:t>of </a:t>
            </a:r>
            <a:r>
              <a:rPr lang="en-AU" sz="1000" dirty="0" smtClean="0"/>
              <a:t>fear, propaganda, Stalinism, NKVD (all of which are satirised and referenced to in </a:t>
            </a:r>
            <a:r>
              <a:rPr lang="en-AU" sz="1000" i="1" dirty="0" smtClean="0"/>
              <a:t>1984</a:t>
            </a:r>
            <a:r>
              <a:rPr lang="en-AU" sz="1000" dirty="0" smtClean="0"/>
              <a:t>)</a:t>
            </a:r>
          </a:p>
          <a:p>
            <a:pPr marL="171450" indent="-171450">
              <a:buClr>
                <a:schemeClr val="accent1">
                  <a:lumMod val="75000"/>
                </a:schemeClr>
              </a:buClr>
              <a:buFont typeface="Arial" panose="020B0604020202020204" pitchFamily="34" charset="0"/>
              <a:buChar char="•"/>
            </a:pPr>
            <a:r>
              <a:rPr lang="en-AU" sz="1000" u="sng" dirty="0" smtClean="0"/>
              <a:t>Technological Advancements </a:t>
            </a:r>
            <a:r>
              <a:rPr lang="en-AU" sz="1000" dirty="0" smtClean="0"/>
              <a:t>– a growing concern about the encroaching role of technology in organising human behaviour, development of dystopian genre</a:t>
            </a:r>
          </a:p>
          <a:p>
            <a:pPr marL="171450" indent="-171450">
              <a:buClr>
                <a:schemeClr val="accent1">
                  <a:lumMod val="75000"/>
                </a:schemeClr>
              </a:buClr>
              <a:buFont typeface="Arial" panose="020B0604020202020204" pitchFamily="34" charset="0"/>
              <a:buChar char="•"/>
            </a:pPr>
            <a:r>
              <a:rPr lang="en-AU" sz="1000" u="sng" dirty="0" smtClean="0"/>
              <a:t>McCarthyism</a:t>
            </a:r>
            <a:r>
              <a:rPr lang="en-AU" sz="1000" dirty="0" smtClean="0"/>
              <a:t> – making accusations of subversion or treason without regard for evidence</a:t>
            </a:r>
          </a:p>
          <a:p>
            <a:pPr marL="171450" indent="-171450">
              <a:buClr>
                <a:schemeClr val="accent1">
                  <a:lumMod val="75000"/>
                </a:schemeClr>
              </a:buClr>
              <a:buFont typeface="Arial" panose="020B0604020202020204" pitchFamily="34" charset="0"/>
              <a:buChar char="•"/>
            </a:pPr>
            <a:r>
              <a:rPr lang="en-AU" sz="1000" u="sng" dirty="0" smtClean="0"/>
              <a:t>MK Ultra </a:t>
            </a:r>
            <a:r>
              <a:rPr lang="en-AU" sz="1000" dirty="0" smtClean="0"/>
              <a:t>– illegal CIA mind control program that performed experiments on human subjects to identify and develop drugs that could be used in interrogations to weaken individuals and force confessions (similar to Room 101 in </a:t>
            </a:r>
            <a:r>
              <a:rPr lang="en-AU" sz="1000" i="1" dirty="0" smtClean="0"/>
              <a:t>1984</a:t>
            </a:r>
            <a:r>
              <a:rPr lang="en-AU" sz="1000" dirty="0" smtClean="0"/>
              <a:t>)</a:t>
            </a:r>
          </a:p>
        </p:txBody>
      </p:sp>
      <p:sp>
        <p:nvSpPr>
          <p:cNvPr id="9" name="TextBox 8"/>
          <p:cNvSpPr txBox="1"/>
          <p:nvPr/>
        </p:nvSpPr>
        <p:spPr>
          <a:xfrm>
            <a:off x="8482887" y="589380"/>
            <a:ext cx="3636133" cy="6247864"/>
          </a:xfrm>
          <a:prstGeom prst="rect">
            <a:avLst/>
          </a:prstGeom>
          <a:noFill/>
        </p:spPr>
        <p:txBody>
          <a:bodyPr wrap="square" numCol="1" rtlCol="0">
            <a:spAutoFit/>
          </a:bodyPr>
          <a:lstStyle/>
          <a:p>
            <a:pPr algn="ctr"/>
            <a:r>
              <a:rPr lang="en-AU" sz="1000" b="1" dirty="0" smtClean="0">
                <a:solidFill>
                  <a:schemeClr val="accent1">
                    <a:lumMod val="75000"/>
                  </a:schemeClr>
                </a:solidFill>
              </a:rPr>
              <a:t>CONVENTIONS AND TECHNIQUES</a:t>
            </a:r>
          </a:p>
          <a:p>
            <a:pPr marL="171450" indent="-171450">
              <a:buClr>
                <a:schemeClr val="accent1">
                  <a:lumMod val="75000"/>
                </a:schemeClr>
              </a:buClr>
              <a:buFont typeface="Arial" panose="020B0604020202020204" pitchFamily="34" charset="0"/>
              <a:buChar char="•"/>
            </a:pPr>
            <a:r>
              <a:rPr lang="en-AU" sz="1000" u="sng" dirty="0" smtClean="0"/>
              <a:t>Point of View</a:t>
            </a:r>
            <a:r>
              <a:rPr lang="en-AU" sz="1000" dirty="0" smtClean="0"/>
              <a:t>: Third person limited</a:t>
            </a:r>
          </a:p>
          <a:p>
            <a:pPr marL="171450" indent="-171450">
              <a:buClr>
                <a:schemeClr val="accent1">
                  <a:lumMod val="75000"/>
                </a:schemeClr>
              </a:buClr>
              <a:buFont typeface="Arial" panose="020B0604020202020204" pitchFamily="34" charset="0"/>
              <a:buChar char="•"/>
            </a:pPr>
            <a:r>
              <a:rPr lang="en-AU" sz="1000" u="sng" dirty="0" smtClean="0"/>
              <a:t>Tone</a:t>
            </a:r>
            <a:r>
              <a:rPr lang="en-AU" sz="1000" dirty="0" smtClean="0"/>
              <a:t>: Pessimistic and fatalistic</a:t>
            </a:r>
          </a:p>
          <a:p>
            <a:pPr marL="171450" indent="-171450">
              <a:buClr>
                <a:schemeClr val="accent1">
                  <a:lumMod val="75000"/>
                </a:schemeClr>
              </a:buClr>
              <a:buFont typeface="Arial" panose="020B0604020202020204" pitchFamily="34" charset="0"/>
              <a:buChar char="•"/>
            </a:pPr>
            <a:r>
              <a:rPr lang="en-AU" sz="1000" u="sng" dirty="0" smtClean="0"/>
              <a:t>Style</a:t>
            </a:r>
            <a:r>
              <a:rPr lang="en-AU" sz="1000" dirty="0" smtClean="0"/>
              <a:t>: bleak, depressing, basic, direct – symbolic of Newspeak and life in a totalitarian society</a:t>
            </a:r>
          </a:p>
          <a:p>
            <a:pPr marL="171450" indent="-171450">
              <a:buClr>
                <a:schemeClr val="accent1">
                  <a:lumMod val="75000"/>
                </a:schemeClr>
              </a:buClr>
              <a:buFont typeface="Arial" panose="020B0604020202020204" pitchFamily="34" charset="0"/>
              <a:buChar char="•"/>
            </a:pPr>
            <a:r>
              <a:rPr lang="en-AU" sz="1000" u="sng" dirty="0" smtClean="0"/>
              <a:t>Voice</a:t>
            </a:r>
            <a:r>
              <a:rPr lang="en-AU" sz="1000" dirty="0" smtClean="0"/>
              <a:t>: Author’s voice, character voice (Winston), stream of consciousness, unreliable narrator, third person subjective voice</a:t>
            </a:r>
          </a:p>
          <a:p>
            <a:pPr marL="171450" indent="-171450">
              <a:buClr>
                <a:schemeClr val="accent1">
                  <a:lumMod val="75000"/>
                </a:schemeClr>
              </a:buClr>
              <a:buFont typeface="Arial" panose="020B0604020202020204" pitchFamily="34" charset="0"/>
              <a:buChar char="•"/>
            </a:pPr>
            <a:r>
              <a:rPr lang="en-AU" sz="1000" u="sng" dirty="0" smtClean="0"/>
              <a:t>Binary Opposition</a:t>
            </a:r>
            <a:r>
              <a:rPr lang="en-AU" sz="1000" dirty="0" smtClean="0"/>
              <a:t>: Ministry names and their function in society; “the place where the is no darkness” is a torture room; Big Brother is not loving, protective, supportive, and safe as the name suggests; Party slogan “War is peace, freedom is slavery, ignorance is strength”; double think </a:t>
            </a:r>
          </a:p>
          <a:p>
            <a:pPr marL="171450" indent="-171450">
              <a:buClr>
                <a:schemeClr val="accent1">
                  <a:lumMod val="75000"/>
                </a:schemeClr>
              </a:buClr>
              <a:buFont typeface="Arial" panose="020B0604020202020204" pitchFamily="34" charset="0"/>
              <a:buChar char="•"/>
            </a:pPr>
            <a:r>
              <a:rPr lang="en-AU" sz="1000" u="sng" dirty="0" smtClean="0"/>
              <a:t>Plot</a:t>
            </a:r>
            <a:r>
              <a:rPr lang="en-AU" sz="1000" dirty="0" smtClean="0"/>
              <a:t>: 3 part structure to complement character development</a:t>
            </a:r>
          </a:p>
          <a:p>
            <a:pPr marL="171450" indent="-171450">
              <a:buClr>
                <a:schemeClr val="accent1">
                  <a:lumMod val="75000"/>
                </a:schemeClr>
              </a:buClr>
              <a:buFont typeface="Arial" panose="020B0604020202020204" pitchFamily="34" charset="0"/>
              <a:buChar char="•"/>
            </a:pPr>
            <a:r>
              <a:rPr lang="en-AU" sz="1000" u="sng" dirty="0" smtClean="0"/>
              <a:t>Motifs</a:t>
            </a:r>
            <a:r>
              <a:rPr lang="en-AU" sz="1000" dirty="0" smtClean="0"/>
              <a:t>: doublethink – consequence of psychological manipulation</a:t>
            </a:r>
          </a:p>
          <a:p>
            <a:pPr marL="171450" indent="-171450">
              <a:buClr>
                <a:schemeClr val="accent1">
                  <a:lumMod val="75000"/>
                </a:schemeClr>
              </a:buClr>
              <a:buFont typeface="Arial" panose="020B0604020202020204" pitchFamily="34" charset="0"/>
              <a:buChar char="•"/>
            </a:pPr>
            <a:r>
              <a:rPr lang="en-AU" sz="1000" u="sng" dirty="0" smtClean="0"/>
              <a:t>Foreshadowing</a:t>
            </a:r>
            <a:r>
              <a:rPr lang="en-AU" sz="1000" dirty="0" smtClean="0"/>
              <a:t>: song lyrics = betrayal; misjudgement of people; forfeited identity; rats = torture and fear; “two plus two make five” = loss of identity</a:t>
            </a:r>
          </a:p>
          <a:p>
            <a:pPr marL="171450" indent="-171450">
              <a:buClr>
                <a:schemeClr val="accent1">
                  <a:lumMod val="75000"/>
                </a:schemeClr>
              </a:buClr>
              <a:buFont typeface="Arial" panose="020B0604020202020204" pitchFamily="34" charset="0"/>
              <a:buChar char="•"/>
            </a:pPr>
            <a:endParaRPr lang="en-AU" sz="1000" dirty="0" smtClean="0"/>
          </a:p>
          <a:p>
            <a:pPr marL="171450" indent="-171450">
              <a:buClr>
                <a:schemeClr val="accent1">
                  <a:lumMod val="75000"/>
                </a:schemeClr>
              </a:buClr>
              <a:buFont typeface="Arial" panose="020B0604020202020204" pitchFamily="34" charset="0"/>
              <a:buChar char="•"/>
            </a:pPr>
            <a:r>
              <a:rPr lang="en-AU" sz="1000" u="sng" dirty="0" smtClean="0"/>
              <a:t>Gaps and Silences and Assumptions</a:t>
            </a:r>
            <a:r>
              <a:rPr lang="en-AU" sz="1000" dirty="0" smtClean="0"/>
              <a:t>: Winston is a reliable narrator; O’Brien doesn’t care about Winston; memory holes do not erase memories, only evidence needed to support or prove memories; Big Brother, Goldstein, and the Brotherhood are fabricated; there’s no real war; what happened to Winston’s family?; What torture was Julia subjected to?</a:t>
            </a:r>
          </a:p>
          <a:p>
            <a:pPr marL="171450" indent="-171450">
              <a:buClr>
                <a:schemeClr val="accent1">
                  <a:lumMod val="75000"/>
                </a:schemeClr>
              </a:buClr>
              <a:buFont typeface="Arial" panose="020B0604020202020204" pitchFamily="34" charset="0"/>
              <a:buChar char="•"/>
            </a:pPr>
            <a:r>
              <a:rPr lang="en-AU" sz="1000" u="sng" dirty="0" smtClean="0"/>
              <a:t>Symbolism</a:t>
            </a:r>
            <a:r>
              <a:rPr lang="en-AU" sz="1000" dirty="0" smtClean="0"/>
              <a:t>: </a:t>
            </a:r>
            <a:r>
              <a:rPr lang="en-AU" sz="1000" b="1" dirty="0" smtClean="0"/>
              <a:t>Big Brother </a:t>
            </a:r>
            <a:r>
              <a:rPr lang="en-AU" sz="1000" dirty="0" smtClean="0"/>
              <a:t>= Party’s manifestation, protection, safety, threat, scrutiny; </a:t>
            </a:r>
            <a:r>
              <a:rPr lang="en-AU" sz="1000" b="1" dirty="0" smtClean="0"/>
              <a:t>paperweight</a:t>
            </a:r>
            <a:r>
              <a:rPr lang="en-AU" sz="1000" dirty="0" smtClean="0"/>
              <a:t> = connection to the past, relationships, the future; </a:t>
            </a:r>
            <a:r>
              <a:rPr lang="en-AU" sz="1000" b="1" dirty="0" smtClean="0"/>
              <a:t>St </a:t>
            </a:r>
            <a:r>
              <a:rPr lang="en-AU" sz="1000" b="1" dirty="0" err="1" smtClean="0"/>
              <a:t>Clement’s</a:t>
            </a:r>
            <a:r>
              <a:rPr lang="en-AU" sz="1000" b="1" dirty="0" smtClean="0"/>
              <a:t> Church </a:t>
            </a:r>
            <a:r>
              <a:rPr lang="en-AU" sz="1000" dirty="0" smtClean="0"/>
              <a:t>= lost past, corrupt and false history, loss of religion; </a:t>
            </a:r>
            <a:r>
              <a:rPr lang="en-AU" sz="1000" b="1" dirty="0" smtClean="0"/>
              <a:t>“place where there is no darkness” </a:t>
            </a:r>
            <a:r>
              <a:rPr lang="en-AU" sz="1000" dirty="0" smtClean="0"/>
              <a:t>= Winston’s fate of capture and reform, light and freedom, no rebellion and absolute power; </a:t>
            </a:r>
            <a:r>
              <a:rPr lang="en-AU" sz="1000" b="1" dirty="0" smtClean="0"/>
              <a:t>telescreens</a:t>
            </a:r>
            <a:r>
              <a:rPr lang="en-AU" sz="1000" dirty="0" smtClean="0"/>
              <a:t> = abuse of technology, omnipresence of oppression and scrutiny; </a:t>
            </a:r>
            <a:r>
              <a:rPr lang="en-AU" sz="1000" b="1" dirty="0" smtClean="0"/>
              <a:t>red armed prole woman </a:t>
            </a:r>
            <a:r>
              <a:rPr lang="en-AU" sz="1000" dirty="0" smtClean="0"/>
              <a:t>= freedom, hope for future, reproductive virility; </a:t>
            </a:r>
            <a:r>
              <a:rPr lang="en-AU" sz="1000" b="1" dirty="0" smtClean="0"/>
              <a:t>Emmanuel Goldstein </a:t>
            </a:r>
            <a:r>
              <a:rPr lang="en-AU" sz="1000" dirty="0" smtClean="0"/>
              <a:t>= rebellion; </a:t>
            </a:r>
            <a:r>
              <a:rPr lang="en-AU" sz="1000" b="1" dirty="0" smtClean="0"/>
              <a:t>victory gin and cigarettes </a:t>
            </a:r>
            <a:r>
              <a:rPr lang="en-AU" sz="1000" dirty="0" smtClean="0"/>
              <a:t>= Party’s control and manipulation; </a:t>
            </a:r>
            <a:r>
              <a:rPr lang="en-AU" sz="1000" b="1" dirty="0" smtClean="0"/>
              <a:t>Julia’s anti-sex league sash</a:t>
            </a:r>
            <a:r>
              <a:rPr lang="en-AU" sz="1000" dirty="0" smtClean="0"/>
              <a:t> = chastity, Madonna-whore complex, false identity, rebellion and conformity, expectations of females in most societies; </a:t>
            </a:r>
            <a:r>
              <a:rPr lang="en-AU" sz="1000" b="1" dirty="0" smtClean="0"/>
              <a:t>memory holes </a:t>
            </a:r>
            <a:r>
              <a:rPr lang="en-AU" sz="1000" dirty="0" smtClean="0"/>
              <a:t>= totalitarian government’s control over history and memory and beliefs</a:t>
            </a:r>
          </a:p>
        </p:txBody>
      </p:sp>
    </p:spTree>
    <p:extLst>
      <p:ext uri="{BB962C8B-B14F-4D97-AF65-F5344CB8AC3E}">
        <p14:creationId xmlns:p14="http://schemas.microsoft.com/office/powerpoint/2010/main" val="1163157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4976" y="627910"/>
            <a:ext cx="10027024" cy="3693319"/>
          </a:xfrm>
          <a:prstGeom prst="rect">
            <a:avLst/>
          </a:prstGeom>
          <a:noFill/>
        </p:spPr>
        <p:txBody>
          <a:bodyPr wrap="square" rtlCol="0">
            <a:spAutoFit/>
          </a:bodyPr>
          <a:lstStyle/>
          <a:p>
            <a:pPr algn="ctr"/>
            <a:r>
              <a:rPr lang="en-AU" sz="900" b="1" dirty="0" smtClean="0">
                <a:solidFill>
                  <a:schemeClr val="accent1">
                    <a:lumMod val="75000"/>
                  </a:schemeClr>
                </a:solidFill>
              </a:rPr>
              <a:t>VALUES</a:t>
            </a:r>
          </a:p>
          <a:p>
            <a:pPr marL="171450" indent="-171450">
              <a:buClr>
                <a:schemeClr val="accent1">
                  <a:lumMod val="75000"/>
                </a:schemeClr>
              </a:buClr>
              <a:buFont typeface="Arial" panose="020B0604020202020204" pitchFamily="34" charset="0"/>
              <a:buChar char="•"/>
            </a:pPr>
            <a:r>
              <a:rPr lang="en-AU" sz="900" u="sng" dirty="0" smtClean="0"/>
              <a:t>Knowledge, Truth and Intelligence </a:t>
            </a:r>
            <a:r>
              <a:rPr lang="en-AU" sz="900" dirty="0" smtClean="0"/>
              <a:t>– the sole thing Winston doesn’t want the Party to eliminate or take away from him as these values are at the core of his identity and existence, and a form of true rebellion</a:t>
            </a:r>
          </a:p>
          <a:p>
            <a:pPr marL="171450" indent="-171450">
              <a:buClr>
                <a:schemeClr val="accent1">
                  <a:lumMod val="75000"/>
                </a:schemeClr>
              </a:buClr>
              <a:buFont typeface="Arial" panose="020B0604020202020204" pitchFamily="34" charset="0"/>
              <a:buChar char="•"/>
            </a:pPr>
            <a:r>
              <a:rPr lang="en-AU" sz="900" u="sng" dirty="0" smtClean="0"/>
              <a:t>Totalitarianism</a:t>
            </a:r>
            <a:r>
              <a:rPr lang="en-AU" sz="900" dirty="0" smtClean="0"/>
              <a:t> – the Party is a totalitarian government with absolute control and power which they desperately desire to keep, and they exert this control over subjects when they employ technology to constantly </a:t>
            </a:r>
            <a:r>
              <a:rPr lang="en-AU" sz="900" dirty="0" err="1" smtClean="0"/>
              <a:t>surveil</a:t>
            </a:r>
            <a:r>
              <a:rPr lang="en-AU" sz="900" dirty="0" smtClean="0"/>
              <a:t>, manipulate information into propaganda, and enforce conformity</a:t>
            </a:r>
          </a:p>
          <a:p>
            <a:pPr marL="171450" indent="-171450">
              <a:buClr>
                <a:schemeClr val="accent1">
                  <a:lumMod val="75000"/>
                </a:schemeClr>
              </a:buClr>
              <a:buFont typeface="Arial" panose="020B0604020202020204" pitchFamily="34" charset="0"/>
              <a:buChar char="•"/>
            </a:pPr>
            <a:r>
              <a:rPr lang="en-AU" sz="900" u="sng" dirty="0" smtClean="0"/>
              <a:t>Rebellion</a:t>
            </a:r>
            <a:r>
              <a:rPr lang="en-AU" sz="900" dirty="0" smtClean="0"/>
              <a:t> – Winston rebels through the expression of his identity and values, including love and intelligence</a:t>
            </a:r>
          </a:p>
          <a:p>
            <a:pPr marL="171450" indent="-171450">
              <a:buClr>
                <a:schemeClr val="accent1">
                  <a:lumMod val="75000"/>
                </a:schemeClr>
              </a:buClr>
              <a:buFont typeface="Arial" panose="020B0604020202020204" pitchFamily="34" charset="0"/>
              <a:buChar char="•"/>
            </a:pPr>
            <a:r>
              <a:rPr lang="en-AU" sz="900" u="sng" dirty="0" smtClean="0"/>
              <a:t>Technology</a:t>
            </a:r>
            <a:r>
              <a:rPr lang="en-AU" sz="900" dirty="0" smtClean="0"/>
              <a:t> – technology is utilised by the Party to constantly </a:t>
            </a:r>
            <a:r>
              <a:rPr lang="en-AU" sz="900" dirty="0" err="1" smtClean="0"/>
              <a:t>surveil</a:t>
            </a:r>
            <a:r>
              <a:rPr lang="en-AU" sz="900" dirty="0" smtClean="0"/>
              <a:t> citizens of Oceania, and to manipulate and spread information as well as propaganda</a:t>
            </a:r>
          </a:p>
          <a:p>
            <a:pPr marL="171450" indent="-171450">
              <a:buClr>
                <a:schemeClr val="accent1">
                  <a:lumMod val="75000"/>
                </a:schemeClr>
              </a:buClr>
              <a:buFont typeface="Arial" panose="020B0604020202020204" pitchFamily="34" charset="0"/>
              <a:buChar char="•"/>
            </a:pPr>
            <a:r>
              <a:rPr lang="en-AU" sz="900" u="sng" dirty="0" smtClean="0"/>
              <a:t>Non-conformity</a:t>
            </a:r>
            <a:r>
              <a:rPr lang="en-AU" sz="900" dirty="0" smtClean="0"/>
              <a:t> – Winston does not conform to societal expectations because he does not surrender his values of intelligence, privacy, truth, and intimacy. Julia does not conform to societal expectations and norms about being a woman in Oceania</a:t>
            </a:r>
          </a:p>
          <a:p>
            <a:pPr marL="171450" indent="-171450">
              <a:buClr>
                <a:schemeClr val="accent1">
                  <a:lumMod val="75000"/>
                </a:schemeClr>
              </a:buClr>
              <a:buFont typeface="Arial" panose="020B0604020202020204" pitchFamily="34" charset="0"/>
              <a:buChar char="•"/>
            </a:pPr>
            <a:r>
              <a:rPr lang="en-AU" sz="900" u="sng" dirty="0" smtClean="0"/>
              <a:t>Conformity</a:t>
            </a:r>
            <a:r>
              <a:rPr lang="en-AU" sz="900" dirty="0" smtClean="0"/>
              <a:t> – the Party values conformity as a fully conformed and homogenised society is easier to control, manipulate and maintain power over than one with individuality and independent thought, as subjects have a limited capacity to rebel</a:t>
            </a:r>
          </a:p>
          <a:p>
            <a:pPr marL="171450" indent="-171450">
              <a:buClr>
                <a:schemeClr val="accent1">
                  <a:lumMod val="75000"/>
                </a:schemeClr>
              </a:buClr>
              <a:buFont typeface="Arial" panose="020B0604020202020204" pitchFamily="34" charset="0"/>
              <a:buChar char="•"/>
            </a:pPr>
            <a:r>
              <a:rPr lang="en-AU" sz="900" u="sng" dirty="0" smtClean="0"/>
              <a:t>Past</a:t>
            </a:r>
            <a:r>
              <a:rPr lang="en-AU" sz="900" dirty="0" smtClean="0"/>
              <a:t> – Winston values the past because he sees that as a time before totalitarian control and instead a time of freedom and individuality</a:t>
            </a:r>
          </a:p>
          <a:p>
            <a:pPr marL="171450" indent="-171450">
              <a:buClr>
                <a:schemeClr val="accent1">
                  <a:lumMod val="75000"/>
                </a:schemeClr>
              </a:buClr>
              <a:buFont typeface="Arial" panose="020B0604020202020204" pitchFamily="34" charset="0"/>
              <a:buChar char="•"/>
            </a:pPr>
            <a:r>
              <a:rPr lang="en-AU" sz="900" u="sng" dirty="0" smtClean="0"/>
              <a:t>Privacy and Surveillance </a:t>
            </a:r>
            <a:r>
              <a:rPr lang="en-AU" sz="900" dirty="0" smtClean="0"/>
              <a:t>– Winston values privacy as seen from him hiding in the alcove, writing in his diary and renting the room. Not only does he value physical privacy fro the telescreen and watchful eyes, but also mental privacy from the Thought Police and constant scrutiny. They Party, contrastingly, values surveillance as it allows them to constantly monitor their subjects through telescreens, Thought Police and Junior Spies, and allows them to be aware of any act of nonconformity or rebellion</a:t>
            </a:r>
          </a:p>
          <a:p>
            <a:pPr marL="171450" indent="-171450">
              <a:buClr>
                <a:schemeClr val="accent1">
                  <a:lumMod val="75000"/>
                </a:schemeClr>
              </a:buClr>
              <a:buFont typeface="Arial" panose="020B0604020202020204" pitchFamily="34" charset="0"/>
              <a:buChar char="•"/>
            </a:pPr>
            <a:r>
              <a:rPr lang="en-AU" sz="900" u="sng" dirty="0" smtClean="0"/>
              <a:t>War and Violence </a:t>
            </a:r>
            <a:r>
              <a:rPr lang="en-AU" sz="900" dirty="0" smtClean="0"/>
              <a:t>– the war is insignificant to the Party in every respect other than the fact that it creates an atmosphere of fear, acts as a diversion, and targets the citizens’ hatred towards someone other than themselves. Violence is also used to induce fear, but express negative emotions caused by the Party at the enemy, so as to keep love, respect and power with the Party</a:t>
            </a:r>
          </a:p>
          <a:p>
            <a:pPr marL="171450" indent="-171450">
              <a:buClr>
                <a:schemeClr val="accent1">
                  <a:lumMod val="75000"/>
                </a:schemeClr>
              </a:buClr>
              <a:buFont typeface="Arial" panose="020B0604020202020204" pitchFamily="34" charset="0"/>
              <a:buChar char="•"/>
            </a:pPr>
            <a:r>
              <a:rPr lang="en-AU" sz="900" u="sng" dirty="0" smtClean="0"/>
              <a:t>Propaganda</a:t>
            </a:r>
            <a:r>
              <a:rPr lang="en-AU" sz="900" dirty="0" smtClean="0"/>
              <a:t> – the Party values propaganda and uses it as a source of manipulation, brain-washing and mass social conditioning, creating and maintaining the Party’s power</a:t>
            </a:r>
          </a:p>
          <a:p>
            <a:pPr marL="171450" indent="-171450">
              <a:buClr>
                <a:schemeClr val="accent1">
                  <a:lumMod val="75000"/>
                </a:schemeClr>
              </a:buClr>
              <a:buFont typeface="Arial" panose="020B0604020202020204" pitchFamily="34" charset="0"/>
              <a:buChar char="•"/>
            </a:pPr>
            <a:r>
              <a:rPr lang="en-AU" sz="900" u="sng" dirty="0" smtClean="0"/>
              <a:t>Power</a:t>
            </a:r>
            <a:r>
              <a:rPr lang="en-AU" sz="900" dirty="0" smtClean="0"/>
              <a:t> – the Party values power, and they achieve it through propaganda, social stratification, a lack of moral and ethical beliefs, torture, and  totalitarian control. Power is valued as it allows the to oppress their subjects without anyone questioning them or rebelling, as no one has the capacity to</a:t>
            </a:r>
          </a:p>
          <a:p>
            <a:pPr marL="171450" indent="-171450">
              <a:buClr>
                <a:schemeClr val="accent1">
                  <a:lumMod val="75000"/>
                </a:schemeClr>
              </a:buClr>
              <a:buFont typeface="Arial" panose="020B0604020202020204" pitchFamily="34" charset="0"/>
              <a:buChar char="•"/>
            </a:pPr>
            <a:r>
              <a:rPr lang="en-AU" sz="900" u="sng" dirty="0" smtClean="0"/>
              <a:t>Control</a:t>
            </a:r>
            <a:r>
              <a:rPr lang="en-AU" sz="900" dirty="0" smtClean="0"/>
              <a:t> – the Party values control, especially over its citizens as it is an expression of their absolute power and authority. Control is shown through systematic oppression, forced conformity, authoritarian power, manipulation of information, perpetual and invasive surveillance, manipulation of language, the distribution of propaganda, and dehumanisation of subjects</a:t>
            </a:r>
          </a:p>
          <a:p>
            <a:pPr marL="171450" indent="-171450">
              <a:buClr>
                <a:schemeClr val="accent1">
                  <a:lumMod val="75000"/>
                </a:schemeClr>
              </a:buClr>
              <a:buFont typeface="Arial" panose="020B0604020202020204" pitchFamily="34" charset="0"/>
              <a:buChar char="•"/>
            </a:pPr>
            <a:r>
              <a:rPr lang="en-AU" sz="900" u="sng" dirty="0" smtClean="0"/>
              <a:t>Relationships</a:t>
            </a:r>
            <a:r>
              <a:rPr lang="en-AU" sz="900" dirty="0" smtClean="0"/>
              <a:t> – Winston values relationships of love and friend ship and trust, and believes he has them with Julia and O’Brien. Only after he has satisfied his physiological and safety needs is Winston concerned with love and belonging needs</a:t>
            </a:r>
          </a:p>
          <a:p>
            <a:pPr marL="171450" indent="-171450">
              <a:buClr>
                <a:schemeClr val="accent1">
                  <a:lumMod val="75000"/>
                </a:schemeClr>
              </a:buClr>
              <a:buFont typeface="Arial" panose="020B0604020202020204" pitchFamily="34" charset="0"/>
              <a:buChar char="•"/>
            </a:pPr>
            <a:r>
              <a:rPr lang="en-AU" sz="900" u="sng" dirty="0" smtClean="0"/>
              <a:t>Individuality and Independent Thought </a:t>
            </a:r>
            <a:r>
              <a:rPr lang="en-AU" sz="900" dirty="0" smtClean="0"/>
              <a:t>– valued by Winston as a form of rebellion, expression of his true identity and freedom. These values are opposed by the Party who see them as a threat to their power and control</a:t>
            </a:r>
          </a:p>
        </p:txBody>
      </p:sp>
      <p:sp>
        <p:nvSpPr>
          <p:cNvPr id="5" name="Title 1"/>
          <p:cNvSpPr>
            <a:spLocks noGrp="1"/>
          </p:cNvSpPr>
          <p:nvPr>
            <p:ph type="title"/>
          </p:nvPr>
        </p:nvSpPr>
        <p:spPr>
          <a:xfrm>
            <a:off x="1066800" y="0"/>
            <a:ext cx="10058400" cy="774082"/>
          </a:xfrm>
        </p:spPr>
        <p:txBody>
          <a:bodyPr>
            <a:normAutofit/>
          </a:bodyPr>
          <a:lstStyle/>
          <a:p>
            <a:pPr algn="ctr"/>
            <a:r>
              <a:rPr lang="en-AU" sz="3200" dirty="0" smtClean="0"/>
              <a:t>NINETEEN EIGHTY-FOUR – GEORGE ORWELL</a:t>
            </a:r>
            <a:endParaRPr lang="en-AU" sz="3200" dirty="0"/>
          </a:p>
        </p:txBody>
      </p:sp>
      <p:sp>
        <p:nvSpPr>
          <p:cNvPr id="6" name="TextBox 5"/>
          <p:cNvSpPr txBox="1"/>
          <p:nvPr/>
        </p:nvSpPr>
        <p:spPr>
          <a:xfrm>
            <a:off x="-93" y="256193"/>
            <a:ext cx="2312705" cy="6601807"/>
          </a:xfrm>
          <a:prstGeom prst="rect">
            <a:avLst/>
          </a:prstGeom>
          <a:noFill/>
        </p:spPr>
        <p:txBody>
          <a:bodyPr wrap="square" rtlCol="0">
            <a:spAutoFit/>
          </a:bodyPr>
          <a:lstStyle/>
          <a:p>
            <a:pPr algn="ctr"/>
            <a:r>
              <a:rPr lang="en-AU" sz="900" b="1" dirty="0" smtClean="0">
                <a:solidFill>
                  <a:schemeClr val="accent1">
                    <a:lumMod val="75000"/>
                  </a:schemeClr>
                </a:solidFill>
              </a:rPr>
              <a:t>THEMES</a:t>
            </a:r>
          </a:p>
          <a:p>
            <a:pPr marL="171450" indent="-171450">
              <a:buClr>
                <a:schemeClr val="accent1">
                  <a:lumMod val="75000"/>
                </a:schemeClr>
              </a:buClr>
              <a:buFont typeface="Arial" panose="020B0604020202020204" pitchFamily="34" charset="0"/>
              <a:buChar char="•"/>
            </a:pPr>
            <a:r>
              <a:rPr lang="en-AU" sz="900" u="sng" dirty="0" smtClean="0"/>
              <a:t>Language</a:t>
            </a:r>
            <a:r>
              <a:rPr lang="en-AU" sz="900" dirty="0" smtClean="0"/>
              <a:t> – limiting the complexity of language means control over knowledge, independent thought and expression of identity, which controls behaviour by making rebellion and disobedience impossible</a:t>
            </a:r>
          </a:p>
          <a:p>
            <a:pPr marL="171450" indent="-171450">
              <a:buClr>
                <a:schemeClr val="accent1">
                  <a:lumMod val="75000"/>
                </a:schemeClr>
              </a:buClr>
              <a:buFont typeface="Arial" panose="020B0604020202020204" pitchFamily="34" charset="0"/>
              <a:buChar char="•"/>
            </a:pPr>
            <a:r>
              <a:rPr lang="en-AU" sz="900" u="sng" dirty="0" smtClean="0"/>
              <a:t>Power</a:t>
            </a:r>
            <a:r>
              <a:rPr lang="en-AU" sz="900" dirty="0" smtClean="0"/>
              <a:t> – power is achieved within a totalitarian society through the employment of perpetual surveillance, manipulation of language, strict class stratification, control over the past and present and future, torture, and control over individual’s thoughts and feelings</a:t>
            </a:r>
          </a:p>
          <a:p>
            <a:pPr marL="171450" indent="-171450">
              <a:buClr>
                <a:schemeClr val="accent1">
                  <a:lumMod val="75000"/>
                </a:schemeClr>
              </a:buClr>
              <a:buFont typeface="Arial" panose="020B0604020202020204" pitchFamily="34" charset="0"/>
              <a:buChar char="•"/>
            </a:pPr>
            <a:r>
              <a:rPr lang="en-AU" sz="900" u="sng" dirty="0" smtClean="0"/>
              <a:t>Philosophical Views </a:t>
            </a:r>
            <a:r>
              <a:rPr lang="en-AU" sz="900" dirty="0" smtClean="0"/>
              <a:t>– fatalistic attitude, and questioning the meaning of life, power, and history</a:t>
            </a:r>
          </a:p>
          <a:p>
            <a:pPr marL="171450" indent="-171450">
              <a:buClr>
                <a:schemeClr val="accent1">
                  <a:lumMod val="75000"/>
                </a:schemeClr>
              </a:buClr>
              <a:buFont typeface="Arial" panose="020B0604020202020204" pitchFamily="34" charset="0"/>
              <a:buChar char="•"/>
            </a:pPr>
            <a:r>
              <a:rPr lang="en-AU" sz="900" u="sng" dirty="0" smtClean="0"/>
              <a:t>Warfare</a:t>
            </a:r>
            <a:r>
              <a:rPr lang="en-AU" sz="900" dirty="0" smtClean="0"/>
              <a:t> – war is a tool used by totalitarian governments to create an atmosphere of fear which encourages citizens to seek protection from the authoritarian state, targets citizen’s anger towards enemies of the state, and which acts as justification for classism, oppression, poverty, and totalitarian power</a:t>
            </a:r>
          </a:p>
          <a:p>
            <a:pPr marL="171450" indent="-171450">
              <a:buClr>
                <a:schemeClr val="accent1">
                  <a:lumMod val="75000"/>
                </a:schemeClr>
              </a:buClr>
              <a:buFont typeface="Arial" panose="020B0604020202020204" pitchFamily="34" charset="0"/>
              <a:buChar char="•"/>
            </a:pPr>
            <a:r>
              <a:rPr lang="en-AU" sz="900" u="sng" dirty="0" smtClean="0"/>
              <a:t>Violence</a:t>
            </a:r>
            <a:r>
              <a:rPr lang="en-AU" sz="900" dirty="0" smtClean="0"/>
              <a:t> – physical, emotional and psychological torture controls subversion in a totalitarian state and is used for indoctrination</a:t>
            </a:r>
          </a:p>
          <a:p>
            <a:pPr marL="171450" indent="-171450">
              <a:buClr>
                <a:schemeClr val="accent1">
                  <a:lumMod val="75000"/>
                </a:schemeClr>
              </a:buClr>
              <a:buFont typeface="Arial" panose="020B0604020202020204" pitchFamily="34" charset="0"/>
              <a:buChar char="•"/>
            </a:pPr>
            <a:r>
              <a:rPr lang="en-AU" sz="900" u="sng" dirty="0" smtClean="0"/>
              <a:t>Psychological Manipulation </a:t>
            </a:r>
            <a:r>
              <a:rPr lang="en-AU" sz="900" dirty="0" smtClean="0"/>
              <a:t>– omnipresent psychological stimuli (telescreens and propaganda) overwhelm the mind’s capacity for independent thought, and basic human instincts are suppressed</a:t>
            </a:r>
          </a:p>
          <a:p>
            <a:pPr marL="171450" indent="-171450">
              <a:buClr>
                <a:schemeClr val="accent1">
                  <a:lumMod val="75000"/>
                </a:schemeClr>
              </a:buClr>
              <a:buFont typeface="Arial" panose="020B0604020202020204" pitchFamily="34" charset="0"/>
              <a:buChar char="•"/>
            </a:pPr>
            <a:r>
              <a:rPr lang="en-AU" sz="900" u="sng" dirty="0" smtClean="0"/>
              <a:t>Physical Contro</a:t>
            </a:r>
            <a:r>
              <a:rPr lang="en-AU" sz="900" dirty="0" smtClean="0"/>
              <a:t>l – due to a constant state of exhaustion and systematic torture, citizens are forced to conform and be obedient to the totalitarian government</a:t>
            </a:r>
          </a:p>
          <a:p>
            <a:pPr marL="171450" indent="-171450">
              <a:buClr>
                <a:schemeClr val="accent1">
                  <a:lumMod val="75000"/>
                </a:schemeClr>
              </a:buClr>
              <a:buFont typeface="Arial" panose="020B0604020202020204" pitchFamily="34" charset="0"/>
              <a:buChar char="•"/>
            </a:pPr>
            <a:r>
              <a:rPr lang="en-AU" sz="900" u="sng" dirty="0" smtClean="0"/>
              <a:t>Technology</a:t>
            </a:r>
            <a:r>
              <a:rPr lang="en-AU" sz="900" dirty="0" smtClean="0"/>
              <a:t> – technology allows for modernisation</a:t>
            </a:r>
            <a:r>
              <a:rPr lang="en-AU" sz="900" dirty="0"/>
              <a:t> </a:t>
            </a:r>
            <a:r>
              <a:rPr lang="en-AU" sz="900" dirty="0" smtClean="0"/>
              <a:t>and omnipresent surveillance, which leads to eradication of privacy and constant scrutiny, oppression, and apprehension, which ensures the Party’s power and control are known and feared</a:t>
            </a:r>
            <a:endParaRPr lang="en-AU" sz="900" dirty="0"/>
          </a:p>
        </p:txBody>
      </p:sp>
      <p:sp>
        <p:nvSpPr>
          <p:cNvPr id="8" name="TextBox 7"/>
          <p:cNvSpPr txBox="1"/>
          <p:nvPr/>
        </p:nvSpPr>
        <p:spPr>
          <a:xfrm>
            <a:off x="2164976" y="4095418"/>
            <a:ext cx="2770095" cy="2723823"/>
          </a:xfrm>
          <a:prstGeom prst="rect">
            <a:avLst/>
          </a:prstGeom>
          <a:noFill/>
        </p:spPr>
        <p:txBody>
          <a:bodyPr wrap="square" rtlCol="0">
            <a:spAutoFit/>
          </a:bodyPr>
          <a:lstStyle/>
          <a:p>
            <a:pPr algn="ctr"/>
            <a:r>
              <a:rPr lang="en-AU" sz="900" b="1" dirty="0" smtClean="0">
                <a:solidFill>
                  <a:schemeClr val="accent1">
                    <a:lumMod val="75000"/>
                  </a:schemeClr>
                </a:solidFill>
              </a:rPr>
              <a:t>ATTITUDES</a:t>
            </a:r>
          </a:p>
          <a:p>
            <a:pPr marL="171450" indent="-171450">
              <a:buClr>
                <a:schemeClr val="accent1">
                  <a:lumMod val="75000"/>
                </a:schemeClr>
              </a:buClr>
              <a:buFont typeface="Arial" panose="020B0604020202020204" pitchFamily="34" charset="0"/>
              <a:buChar char="•"/>
            </a:pPr>
            <a:r>
              <a:rPr lang="en-AU" sz="900" u="sng" dirty="0" smtClean="0"/>
              <a:t>Fatalistic</a:t>
            </a:r>
            <a:r>
              <a:rPr lang="en-AU" sz="900" dirty="0" smtClean="0"/>
              <a:t> – Winston has a fatalistic attitude and thinks there is no hope for his future as he believes everything he does and all his rebellion will have no effect on his fate, which is controlled by the Party</a:t>
            </a:r>
          </a:p>
          <a:p>
            <a:pPr marL="171450" indent="-171450">
              <a:buClr>
                <a:schemeClr val="accent1">
                  <a:lumMod val="75000"/>
                </a:schemeClr>
              </a:buClr>
              <a:buFont typeface="Arial" panose="020B0604020202020204" pitchFamily="34" charset="0"/>
              <a:buChar char="•"/>
            </a:pPr>
            <a:r>
              <a:rPr lang="en-AU" sz="900" u="sng" dirty="0" smtClean="0"/>
              <a:t>Rebellious and Defiant </a:t>
            </a:r>
            <a:r>
              <a:rPr lang="en-AU" sz="900" dirty="0" smtClean="0"/>
              <a:t>– Winston is not willing to simply accept the Party’s totalitarian control nor its consequences</a:t>
            </a:r>
          </a:p>
          <a:p>
            <a:pPr marL="171450" indent="-171450">
              <a:buClr>
                <a:schemeClr val="accent1">
                  <a:lumMod val="75000"/>
                </a:schemeClr>
              </a:buClr>
              <a:buFont typeface="Arial" panose="020B0604020202020204" pitchFamily="34" charset="0"/>
              <a:buChar char="•"/>
            </a:pPr>
            <a:r>
              <a:rPr lang="en-AU" sz="900" u="sng" dirty="0" smtClean="0"/>
              <a:t>Apathetic</a:t>
            </a:r>
            <a:r>
              <a:rPr lang="en-AU" sz="900" dirty="0" smtClean="0"/>
              <a:t> – the Party does not care about the wellbeing of subjects, only absolute power and control, no matter who or what are affected by the detrimental consequences</a:t>
            </a:r>
          </a:p>
          <a:p>
            <a:pPr marL="171450" indent="-171450">
              <a:buClr>
                <a:schemeClr val="accent1">
                  <a:lumMod val="75000"/>
                </a:schemeClr>
              </a:buClr>
              <a:buFont typeface="Arial" panose="020B0604020202020204" pitchFamily="34" charset="0"/>
              <a:buChar char="•"/>
            </a:pPr>
            <a:r>
              <a:rPr lang="en-AU" sz="900" u="sng" dirty="0" smtClean="0"/>
              <a:t>Authoritative and Superior </a:t>
            </a:r>
            <a:r>
              <a:rPr lang="en-AU" sz="900" dirty="0" smtClean="0"/>
              <a:t>– the Party has the ability and power to control all aspects of life, and ensures everyone is aware of this fact so as to instil fear and encourage obedience</a:t>
            </a:r>
          </a:p>
          <a:p>
            <a:pPr marL="171450" indent="-171450">
              <a:buClr>
                <a:schemeClr val="accent1">
                  <a:lumMod val="75000"/>
                </a:schemeClr>
              </a:buClr>
              <a:buFont typeface="Arial" panose="020B0604020202020204" pitchFamily="34" charset="0"/>
              <a:buChar char="•"/>
            </a:pPr>
            <a:r>
              <a:rPr lang="en-AU" sz="900" u="sng" dirty="0" smtClean="0"/>
              <a:t>Opposition</a:t>
            </a:r>
            <a:r>
              <a:rPr lang="en-AU" sz="900" dirty="0" smtClean="0"/>
              <a:t> – Winston is opposed to totalitarianism, social hierarchy, violence,  and the abuse of technology</a:t>
            </a:r>
            <a:endParaRPr lang="en-AU" sz="900" dirty="0"/>
          </a:p>
        </p:txBody>
      </p:sp>
      <p:sp>
        <p:nvSpPr>
          <p:cNvPr id="9" name="TextBox 8"/>
          <p:cNvSpPr txBox="1"/>
          <p:nvPr/>
        </p:nvSpPr>
        <p:spPr>
          <a:xfrm>
            <a:off x="4827495" y="4002685"/>
            <a:ext cx="7261411" cy="3000821"/>
          </a:xfrm>
          <a:prstGeom prst="rect">
            <a:avLst/>
          </a:prstGeom>
          <a:noFill/>
        </p:spPr>
        <p:txBody>
          <a:bodyPr wrap="square" rtlCol="0">
            <a:spAutoFit/>
          </a:bodyPr>
          <a:lstStyle/>
          <a:p>
            <a:pPr algn="ctr"/>
            <a:r>
              <a:rPr lang="en-AU" sz="900" b="1" dirty="0" smtClean="0">
                <a:solidFill>
                  <a:schemeClr val="accent1">
                    <a:lumMod val="75000"/>
                  </a:schemeClr>
                </a:solidFill>
              </a:rPr>
              <a:t>PERSPECTIVES </a:t>
            </a:r>
          </a:p>
          <a:p>
            <a:r>
              <a:rPr lang="en-AU" sz="900" u="sng" dirty="0"/>
              <a:t>T</a:t>
            </a:r>
            <a:r>
              <a:rPr lang="en-AU" sz="900" u="sng" dirty="0" smtClean="0"/>
              <a:t>otalitarianism</a:t>
            </a:r>
          </a:p>
          <a:p>
            <a:pPr marL="171450" indent="-171450">
              <a:buClr>
                <a:schemeClr val="accent1">
                  <a:lumMod val="75000"/>
                </a:schemeClr>
              </a:buClr>
              <a:buFont typeface="Arial" panose="020B0604020202020204" pitchFamily="34" charset="0"/>
              <a:buChar char="•"/>
            </a:pPr>
            <a:r>
              <a:rPr lang="en-AU" sz="900" dirty="0" smtClean="0"/>
              <a:t>A totalitarian society is not sustaining and would decay due to the oppression – surveillance, manipulation, social conditioning, historical negation, and absolute power held by ruling elite</a:t>
            </a:r>
            <a:endParaRPr lang="en-AU" sz="1000" dirty="0"/>
          </a:p>
          <a:p>
            <a:pPr marL="171450" indent="-171450">
              <a:buClr>
                <a:schemeClr val="accent1">
                  <a:lumMod val="75000"/>
                </a:schemeClr>
              </a:buClr>
              <a:buFont typeface="Arial" panose="020B0604020202020204" pitchFamily="34" charset="0"/>
              <a:buChar char="•"/>
            </a:pPr>
            <a:r>
              <a:rPr lang="en-AU" sz="900" dirty="0" smtClean="0"/>
              <a:t>It is oppressive, restricts personal freedom and beliefs, leads to the subordination and dehumanisation or citizens, causes the homogenisation of society, and is perpetuated by corrupt government power</a:t>
            </a:r>
          </a:p>
          <a:p>
            <a:pPr marL="171450" indent="-171450">
              <a:buClr>
                <a:schemeClr val="accent1">
                  <a:lumMod val="75000"/>
                </a:schemeClr>
              </a:buClr>
              <a:buFont typeface="Arial" panose="020B0604020202020204" pitchFamily="34" charset="0"/>
              <a:buChar char="•"/>
            </a:pPr>
            <a:r>
              <a:rPr lang="en-AU" sz="900" dirty="0" smtClean="0"/>
              <a:t>Oppressive system that does not allow individuality and independent thought, as they are considered a threat to the authoritarian state’s power and control</a:t>
            </a:r>
          </a:p>
          <a:p>
            <a:pPr marL="171450" indent="-171450">
              <a:buClr>
                <a:schemeClr val="accent1">
                  <a:lumMod val="75000"/>
                </a:schemeClr>
              </a:buClr>
              <a:buFont typeface="Arial" panose="020B0604020202020204" pitchFamily="34" charset="0"/>
              <a:buChar char="•"/>
            </a:pPr>
            <a:r>
              <a:rPr lang="en-AU" sz="900" dirty="0" smtClean="0"/>
              <a:t>Totalitarianism is achieved through the manipulation of language, subversion of intelligence, perpetual surveillance, manipulation of societal values, fear , and the manipulation of information into propaganda</a:t>
            </a:r>
          </a:p>
          <a:p>
            <a:pPr>
              <a:buClr>
                <a:schemeClr val="accent1">
                  <a:lumMod val="75000"/>
                </a:schemeClr>
              </a:buClr>
            </a:pPr>
            <a:r>
              <a:rPr lang="en-AU" sz="900" u="sng" dirty="0" smtClean="0"/>
              <a:t>Privacy </a:t>
            </a:r>
          </a:p>
          <a:p>
            <a:pPr marL="171450" indent="-171450">
              <a:buClr>
                <a:schemeClr val="accent1">
                  <a:lumMod val="75000"/>
                </a:schemeClr>
              </a:buClr>
              <a:buFont typeface="Arial" panose="020B0604020202020204" pitchFamily="34" charset="0"/>
              <a:buChar char="•"/>
            </a:pPr>
            <a:r>
              <a:rPr lang="en-AU" sz="900" dirty="0" smtClean="0"/>
              <a:t>Totalitarianism impedes on and completely eliminates privacy and freedom</a:t>
            </a:r>
          </a:p>
          <a:p>
            <a:pPr marL="171450" indent="-171450">
              <a:buClr>
                <a:schemeClr val="accent1">
                  <a:lumMod val="75000"/>
                </a:schemeClr>
              </a:buClr>
              <a:buFont typeface="Arial" panose="020B0604020202020204" pitchFamily="34" charset="0"/>
              <a:buChar char="•"/>
            </a:pPr>
            <a:r>
              <a:rPr lang="en-AU" sz="900" dirty="0" smtClean="0"/>
              <a:t>Invasion of privacy creates perpetual fear due to the constant surveillance and scrutiny, which is a tool used by totalitarian regimes to enforce obedience and conformity</a:t>
            </a:r>
          </a:p>
          <a:p>
            <a:pPr marL="171450" indent="-171450">
              <a:buClr>
                <a:schemeClr val="accent1">
                  <a:lumMod val="75000"/>
                </a:schemeClr>
              </a:buClr>
              <a:buFont typeface="Arial" panose="020B0604020202020204" pitchFamily="34" charset="0"/>
              <a:buChar char="•"/>
            </a:pPr>
            <a:r>
              <a:rPr lang="en-AU" sz="900" dirty="0" smtClean="0"/>
              <a:t>Degraded individuality and the homogenisation of society</a:t>
            </a:r>
          </a:p>
          <a:p>
            <a:pPr>
              <a:buClr>
                <a:schemeClr val="accent1">
                  <a:lumMod val="75000"/>
                </a:schemeClr>
              </a:buClr>
            </a:pPr>
            <a:r>
              <a:rPr lang="en-AU" sz="900" u="sng" dirty="0" smtClean="0"/>
              <a:t>Individuality vs Conformity </a:t>
            </a:r>
          </a:p>
          <a:p>
            <a:pPr marL="171450" indent="-171450">
              <a:buClr>
                <a:schemeClr val="accent1">
                  <a:lumMod val="75000"/>
                </a:schemeClr>
              </a:buClr>
              <a:buFont typeface="Arial" panose="020B0604020202020204" pitchFamily="34" charset="0"/>
              <a:buChar char="•"/>
            </a:pPr>
            <a:r>
              <a:rPr lang="en-AU" sz="900" dirty="0" smtClean="0"/>
              <a:t>Individuality, independent thought, freedom of speech, intelligence and nonconformity are threatening to a totalitarian government and is therefore considered rebellion which is illegal punishable </a:t>
            </a:r>
          </a:p>
          <a:p>
            <a:pPr marL="171450" indent="-171450">
              <a:buClr>
                <a:schemeClr val="accent1">
                  <a:lumMod val="75000"/>
                </a:schemeClr>
              </a:buClr>
              <a:buFont typeface="Arial" panose="020B0604020202020204" pitchFamily="34" charset="0"/>
              <a:buChar char="•"/>
            </a:pPr>
            <a:r>
              <a:rPr lang="en-AU" sz="900" dirty="0" smtClean="0"/>
              <a:t>Limited intelligence and freedom, and enforced conformity, are perceived as beneficial in a totalitarian society as it limits citizens’ capacity to rebel, therefore ensuring power and control are maintained by the totalitarian state </a:t>
            </a:r>
          </a:p>
          <a:p>
            <a:pPr>
              <a:buClr>
                <a:schemeClr val="accent1">
                  <a:lumMod val="75000"/>
                </a:schemeClr>
              </a:buClr>
            </a:pPr>
            <a:endParaRPr lang="en-AU" sz="900" dirty="0" smtClean="0"/>
          </a:p>
        </p:txBody>
      </p:sp>
    </p:spTree>
    <p:extLst>
      <p:ext uri="{BB962C8B-B14F-4D97-AF65-F5344CB8AC3E}">
        <p14:creationId xmlns:p14="http://schemas.microsoft.com/office/powerpoint/2010/main" val="232553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384" y="88616"/>
            <a:ext cx="10058400" cy="709574"/>
          </a:xfrm>
        </p:spPr>
        <p:txBody>
          <a:bodyPr>
            <a:normAutofit/>
          </a:bodyPr>
          <a:lstStyle/>
          <a:p>
            <a:pPr algn="ctr"/>
            <a:r>
              <a:rPr lang="en-AU" sz="3200" dirty="0" smtClean="0"/>
              <a:t>IDEOLOGIES AND CRITICAL LITERARY THEORIES</a:t>
            </a:r>
            <a:endParaRPr lang="en-AU" sz="3200" dirty="0"/>
          </a:p>
        </p:txBody>
      </p:sp>
      <p:sp>
        <p:nvSpPr>
          <p:cNvPr id="4" name="TextBox 3"/>
          <p:cNvSpPr txBox="1"/>
          <p:nvPr/>
        </p:nvSpPr>
        <p:spPr>
          <a:xfrm>
            <a:off x="334849" y="798075"/>
            <a:ext cx="11539469" cy="400110"/>
          </a:xfrm>
          <a:prstGeom prst="rect">
            <a:avLst/>
          </a:prstGeom>
          <a:noFill/>
          <a:ln w="28575">
            <a:solidFill>
              <a:schemeClr val="accent1">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smtClean="0">
                <a:ln>
                  <a:noFill/>
                </a:ln>
                <a:solidFill>
                  <a:prstClr val="black"/>
                </a:solidFill>
                <a:effectLst/>
                <a:uLnTx/>
                <a:uFillTx/>
              </a:rPr>
              <a:t>An </a:t>
            </a:r>
            <a:r>
              <a:rPr kumimoji="0" lang="en-AU" sz="1000" b="1" i="0" u="none" strike="noStrike" kern="0" cap="none" spc="0" normalizeH="0" baseline="0" noProof="0" dirty="0" smtClean="0">
                <a:ln>
                  <a:noFill/>
                </a:ln>
                <a:solidFill>
                  <a:prstClr val="black"/>
                </a:solidFill>
                <a:effectLst/>
                <a:uLnTx/>
                <a:uFillTx/>
              </a:rPr>
              <a:t>ideology</a:t>
            </a:r>
            <a:r>
              <a:rPr kumimoji="0" lang="en-AU" sz="1000" b="0" i="0" u="none" strike="noStrike" kern="0" cap="none" spc="0" normalizeH="0" baseline="0" noProof="0" dirty="0" smtClean="0">
                <a:ln>
                  <a:noFill/>
                </a:ln>
                <a:solidFill>
                  <a:prstClr val="black"/>
                </a:solidFill>
                <a:effectLst/>
                <a:uLnTx/>
                <a:uFillTx/>
              </a:rPr>
              <a:t> is a collective belief system followed (consciously or unconsciously) by certain societies. Usually proposed and enforced by the dominant members of a society, ideologies determine a society’s values, attitudes, ideals, and characteristics, therefore they justify and explain the way a society functions. They are known as the “roots” of a society.</a:t>
            </a:r>
          </a:p>
        </p:txBody>
      </p:sp>
      <p:sp>
        <p:nvSpPr>
          <p:cNvPr id="5" name="TextBox 4"/>
          <p:cNvSpPr txBox="1"/>
          <p:nvPr/>
        </p:nvSpPr>
        <p:spPr>
          <a:xfrm>
            <a:off x="128786" y="1225689"/>
            <a:ext cx="11951597" cy="5878532"/>
          </a:xfrm>
          <a:prstGeom prst="rect">
            <a:avLst/>
          </a:prstGeom>
          <a:noFill/>
        </p:spPr>
        <p:txBody>
          <a:bodyPr wrap="square" numCol="2" spcCol="36000" rtlCol="0">
            <a:spAutoFit/>
          </a:bodyPr>
          <a:lstStyle/>
          <a:p>
            <a:r>
              <a:rPr lang="en-AU" sz="800" b="1" dirty="0">
                <a:solidFill>
                  <a:schemeClr val="accent1">
                    <a:lumMod val="75000"/>
                  </a:schemeClr>
                </a:solidFill>
              </a:rPr>
              <a:t>Minority Groups</a:t>
            </a:r>
          </a:p>
          <a:p>
            <a:r>
              <a:rPr lang="en-AU" sz="800" dirty="0"/>
              <a:t>Every society in history has been partially comprised of a group of people differentiated from the social majority – making them objects of discrimination and subject to inequitable treatment – due to one or more observable human characteristic; they are known as the minority group</a:t>
            </a:r>
            <a:r>
              <a:rPr lang="en-AU" sz="800" dirty="0" smtClean="0"/>
              <a:t>.</a:t>
            </a:r>
          </a:p>
          <a:p>
            <a:r>
              <a:rPr lang="en-AU" sz="800" b="1" dirty="0" smtClean="0">
                <a:solidFill>
                  <a:schemeClr val="accent1">
                    <a:lumMod val="75000"/>
                  </a:schemeClr>
                </a:solidFill>
              </a:rPr>
              <a:t>Cultural Hegemony</a:t>
            </a:r>
          </a:p>
          <a:p>
            <a:r>
              <a:rPr lang="en-AU" sz="800" dirty="0" smtClean="0"/>
              <a:t>Cultural hegemony is the domination or power achieved by the ruling class of a culturally diverse society though the manipulation of its culture – beliefs, values, ideas, and mores – with the justification that this new, imposed world view must become the universally accepted cultural ideology as its status quo is natural, perpetual, and beneficial for everyone.</a:t>
            </a:r>
          </a:p>
          <a:p>
            <a:r>
              <a:rPr lang="en-AU" sz="800" b="1" dirty="0">
                <a:solidFill>
                  <a:schemeClr val="accent1">
                    <a:lumMod val="75000"/>
                  </a:schemeClr>
                </a:solidFill>
              </a:rPr>
              <a:t>Class Stratification</a:t>
            </a:r>
          </a:p>
          <a:p>
            <a:r>
              <a:rPr lang="en-AU" sz="800" dirty="0"/>
              <a:t>Class stratification is a form of social hierarchy in which a society divides its members into different strata based on their socioeconomic status, wealth, and power, creating an economic and cultural schism between classes.</a:t>
            </a:r>
          </a:p>
          <a:p>
            <a:r>
              <a:rPr lang="en-AU" sz="800" b="1" dirty="0">
                <a:solidFill>
                  <a:schemeClr val="accent1">
                    <a:lumMod val="75000"/>
                  </a:schemeClr>
                </a:solidFill>
              </a:rPr>
              <a:t>Patriarchy</a:t>
            </a:r>
          </a:p>
          <a:p>
            <a:r>
              <a:rPr lang="en-AU" sz="800" dirty="0"/>
              <a:t>Patriarchy is a social construct created by and for the dominant elite in any society – males – which generates a platform for male authority and privilege, while excluding women from having power by systematically disadvantaging and oppressing them in all social institutions. </a:t>
            </a:r>
            <a:endParaRPr lang="en-AU" sz="800" dirty="0" smtClean="0"/>
          </a:p>
          <a:p>
            <a:r>
              <a:rPr lang="en-AU" sz="800" b="1" dirty="0" smtClean="0">
                <a:solidFill>
                  <a:schemeClr val="accent1">
                    <a:lumMod val="75000"/>
                  </a:schemeClr>
                </a:solidFill>
              </a:rPr>
              <a:t>Capitalism</a:t>
            </a:r>
          </a:p>
          <a:p>
            <a:r>
              <a:rPr lang="en-AU" sz="800" dirty="0" smtClean="0"/>
              <a:t>Capitalism is a social, political, and economical system in which private entities own and control the factors of production – entrepreneurship, goods, resources, and labour – rather than the state.</a:t>
            </a:r>
          </a:p>
          <a:p>
            <a:r>
              <a:rPr lang="en-AU" sz="800" b="1" dirty="0" smtClean="0">
                <a:solidFill>
                  <a:schemeClr val="accent1">
                    <a:lumMod val="75000"/>
                  </a:schemeClr>
                </a:solidFill>
              </a:rPr>
              <a:t>Collectivism</a:t>
            </a:r>
          </a:p>
          <a:p>
            <a:r>
              <a:rPr lang="en-AU" sz="800" dirty="0" smtClean="0"/>
              <a:t>Collectivism is a cultural value and practice characterised by emphasis on cohesiveness among individuals in a society and prioritisation of the group over the self. </a:t>
            </a:r>
          </a:p>
          <a:p>
            <a:r>
              <a:rPr lang="en-AU" sz="800" b="1" dirty="0" smtClean="0">
                <a:solidFill>
                  <a:schemeClr val="accent1">
                    <a:lumMod val="75000"/>
                  </a:schemeClr>
                </a:solidFill>
              </a:rPr>
              <a:t>Individualism</a:t>
            </a:r>
          </a:p>
          <a:p>
            <a:r>
              <a:rPr lang="en-AU" sz="800" dirty="0" smtClean="0"/>
              <a:t>Individualism is a moral, political and social outlook that puts emphasis on the moral worth of an individual, as well as the belief that each individual’s life belongs solely to them and they have an inviolable right to live it as they choose.</a:t>
            </a:r>
            <a:endParaRPr lang="en-AU" sz="800" dirty="0"/>
          </a:p>
          <a:p>
            <a:r>
              <a:rPr lang="en-AU" sz="800" b="1" dirty="0" smtClean="0">
                <a:solidFill>
                  <a:schemeClr val="accent1">
                    <a:lumMod val="75000"/>
                  </a:schemeClr>
                </a:solidFill>
              </a:rPr>
              <a:t>Pacifism</a:t>
            </a:r>
            <a:endParaRPr lang="en-AU" sz="800" b="1" dirty="0">
              <a:solidFill>
                <a:schemeClr val="accent1">
                  <a:lumMod val="75000"/>
                </a:schemeClr>
              </a:solidFill>
            </a:endParaRPr>
          </a:p>
          <a:p>
            <a:r>
              <a:rPr lang="en-AU" sz="800" dirty="0"/>
              <a:t>Pacifism is the opposition to war and violence, under all circumstances, based on the belief that a commitment to peace is more honourable than resorting to belligerent means to resolve conflict – an act which is viewed as immoral, unnecessary, and unjustifiable. </a:t>
            </a:r>
          </a:p>
          <a:p>
            <a:r>
              <a:rPr lang="en-AU" sz="800" b="1" dirty="0">
                <a:solidFill>
                  <a:schemeClr val="accent1">
                    <a:lumMod val="75000"/>
                  </a:schemeClr>
                </a:solidFill>
              </a:rPr>
              <a:t>Militarism</a:t>
            </a:r>
          </a:p>
          <a:p>
            <a:r>
              <a:rPr lang="en-AU" sz="800" dirty="0"/>
              <a:t>Militarism is a system that places great importance on military power, and it is the belief or desire of a government that a country should maintain a strong military capability and be prepared to use it aggressively to defend the state, as well as promote national interests. </a:t>
            </a:r>
            <a:endParaRPr lang="en-AU" sz="800" dirty="0" smtClean="0"/>
          </a:p>
          <a:p>
            <a:r>
              <a:rPr lang="en-AU" sz="800" b="1" dirty="0" smtClean="0">
                <a:solidFill>
                  <a:schemeClr val="accent1">
                    <a:lumMod val="75000"/>
                  </a:schemeClr>
                </a:solidFill>
              </a:rPr>
              <a:t>Nationalism</a:t>
            </a:r>
          </a:p>
          <a:p>
            <a:r>
              <a:rPr lang="en-AU" sz="800" dirty="0" smtClean="0"/>
              <a:t>Nationalism is an extreme form of patriotism, in which individuals are devoted to their nation, believing their country is superior and therefore exalting it, as well as its culture and interests, above all other countries.</a:t>
            </a:r>
          </a:p>
          <a:p>
            <a:r>
              <a:rPr lang="en-AU" sz="800" b="1" dirty="0" smtClean="0">
                <a:solidFill>
                  <a:schemeClr val="accent1">
                    <a:lumMod val="75000"/>
                  </a:schemeClr>
                </a:solidFill>
              </a:rPr>
              <a:t>Fascism</a:t>
            </a:r>
          </a:p>
          <a:p>
            <a:r>
              <a:rPr lang="en-AU" sz="800" dirty="0" smtClean="0"/>
              <a:t>Fascism is a centralised autocratic government system that is characterised by radical authoritarian nationalism, dictatorial power, aggressive racism, economic and social regimentation, forcible suppression of opposition or criticism, as well as the promotion of youth, violence, and masculinity.</a:t>
            </a:r>
          </a:p>
          <a:p>
            <a:r>
              <a:rPr lang="en-AU" sz="800" b="1" dirty="0">
                <a:solidFill>
                  <a:schemeClr val="accent1">
                    <a:lumMod val="75000"/>
                  </a:schemeClr>
                </a:solidFill>
              </a:rPr>
              <a:t>Immigration</a:t>
            </a:r>
          </a:p>
          <a:p>
            <a:r>
              <a:rPr lang="en-AU" sz="800" dirty="0"/>
              <a:t>Immigration is the international relocation of people to a foreign country of which they are not natives, with the intent of becoming permanent residents, recognised citizens, or temporary migrant workers</a:t>
            </a:r>
            <a:r>
              <a:rPr lang="en-AU" sz="800" dirty="0" smtClean="0"/>
              <a:t>.</a:t>
            </a:r>
          </a:p>
          <a:p>
            <a:r>
              <a:rPr lang="en-AU" sz="800" b="1" dirty="0" smtClean="0">
                <a:solidFill>
                  <a:schemeClr val="accent1">
                    <a:lumMod val="75000"/>
                  </a:schemeClr>
                </a:solidFill>
              </a:rPr>
              <a:t>Anarchism </a:t>
            </a:r>
          </a:p>
          <a:p>
            <a:r>
              <a:rPr lang="en-AU" sz="800" dirty="0" smtClean="0"/>
              <a:t>Anarchism is a political philosophy that advocates for the abolishment of all government, instead favouring self-governed societies based on voluntary institutions.</a:t>
            </a:r>
          </a:p>
          <a:p>
            <a:r>
              <a:rPr lang="en-AU" sz="800" b="1" dirty="0" smtClean="0">
                <a:solidFill>
                  <a:schemeClr val="accent1">
                    <a:lumMod val="75000"/>
                  </a:schemeClr>
                </a:solidFill>
              </a:rPr>
              <a:t>Historicism</a:t>
            </a:r>
          </a:p>
          <a:p>
            <a:r>
              <a:rPr lang="en-AU" sz="800" dirty="0" smtClean="0"/>
              <a:t>Historicism is the theory that the significance of all social and cultural phenomena are determined by history.</a:t>
            </a:r>
          </a:p>
          <a:p>
            <a:endParaRPr lang="en-AU" sz="800" dirty="0"/>
          </a:p>
          <a:p>
            <a:endParaRPr lang="en-AU" sz="800" dirty="0" smtClean="0"/>
          </a:p>
          <a:p>
            <a:endParaRPr lang="en-AU" sz="800" dirty="0" smtClean="0"/>
          </a:p>
          <a:p>
            <a:r>
              <a:rPr lang="en-AU" sz="800" b="1" dirty="0" smtClean="0">
                <a:solidFill>
                  <a:schemeClr val="accent1">
                    <a:lumMod val="75000"/>
                  </a:schemeClr>
                </a:solidFill>
              </a:rPr>
              <a:t>Relativism</a:t>
            </a:r>
          </a:p>
          <a:p>
            <a:r>
              <a:rPr lang="en-AU" sz="800" dirty="0" smtClean="0"/>
              <a:t>Relativism is the theory that knowledge, truth and morality exist relative to the norms of one’s culture, society, and historical context.</a:t>
            </a:r>
          </a:p>
          <a:p>
            <a:r>
              <a:rPr lang="en-AU" sz="800" b="1" dirty="0" smtClean="0">
                <a:solidFill>
                  <a:schemeClr val="accent1">
                    <a:lumMod val="75000"/>
                  </a:schemeClr>
                </a:solidFill>
              </a:rPr>
              <a:t>Fatalism</a:t>
            </a:r>
          </a:p>
          <a:p>
            <a:r>
              <a:rPr lang="en-AU" sz="800" dirty="0" smtClean="0"/>
              <a:t>Fatalism is the philosophical doctrine that puts emphasis on the belief that all events are predetermined and therefore inevitable, as no one can resist or escape destiny. Fatalism generally leads to an attitude of resignation as the individual feels powerless when facing the future.</a:t>
            </a:r>
          </a:p>
          <a:p>
            <a:r>
              <a:rPr lang="en-AU" sz="800" b="1" dirty="0" smtClean="0">
                <a:solidFill>
                  <a:schemeClr val="accent1">
                    <a:lumMod val="75000"/>
                  </a:schemeClr>
                </a:solidFill>
              </a:rPr>
              <a:t>Existential Nihilism</a:t>
            </a:r>
          </a:p>
          <a:p>
            <a:r>
              <a:rPr lang="en-AU" sz="800" dirty="0" smtClean="0"/>
              <a:t>Existential nihilism is the philosophical theory that with respect to the universe, a single individual or even the entire human population is insignificant, and that life has no intrinsic value or meaning. </a:t>
            </a:r>
          </a:p>
          <a:p>
            <a:r>
              <a:rPr lang="en-AU" sz="800" b="1" dirty="0" smtClean="0">
                <a:solidFill>
                  <a:schemeClr val="accent1">
                    <a:lumMod val="75000"/>
                  </a:schemeClr>
                </a:solidFill>
              </a:rPr>
              <a:t>Environmentalism</a:t>
            </a:r>
          </a:p>
          <a:p>
            <a:r>
              <a:rPr lang="en-AU" sz="800" dirty="0" smtClean="0"/>
              <a:t>Environmentalism is a philosophical and social movement aimed at environmental protection, preservation and  restoration, valuing </a:t>
            </a:r>
            <a:r>
              <a:rPr lang="en-AU" sz="800" dirty="0" err="1" smtClean="0"/>
              <a:t>ecocentrism</a:t>
            </a:r>
            <a:r>
              <a:rPr lang="en-AU" sz="800" dirty="0" smtClean="0"/>
              <a:t> over anthropocentrism. </a:t>
            </a:r>
          </a:p>
          <a:p>
            <a:r>
              <a:rPr lang="en-AU" sz="800" b="1" dirty="0" smtClean="0">
                <a:solidFill>
                  <a:schemeClr val="accent1">
                    <a:lumMod val="75000"/>
                  </a:schemeClr>
                </a:solidFill>
              </a:rPr>
              <a:t>Anthropocentrism</a:t>
            </a:r>
          </a:p>
          <a:p>
            <a:r>
              <a:rPr lang="en-AU" sz="800" dirty="0" smtClean="0"/>
              <a:t>Anthropocentrism is the conviction that the existence of human beings is the central reason for the universe’s existence, and that because humans are the most significant entities in the universe, the world can be interpreted in terms of human values and experiences, prioritising human life over other life.</a:t>
            </a:r>
            <a:endParaRPr lang="en-AU" sz="800" dirty="0"/>
          </a:p>
          <a:p>
            <a:r>
              <a:rPr lang="en-AU" sz="800" b="1" dirty="0">
                <a:solidFill>
                  <a:schemeClr val="accent1">
                    <a:lumMod val="75000"/>
                  </a:schemeClr>
                </a:solidFill>
              </a:rPr>
              <a:t>Psychoanalytic Criticism</a:t>
            </a:r>
          </a:p>
          <a:p>
            <a:r>
              <a:rPr lang="en-AU" sz="800" dirty="0"/>
              <a:t>Psychoanalytic criticism regards a literary work as a manifestation of its author’s neuroses – expressing the author’s personality, feelings, state of mind, and their unconscious desires and anxieties. </a:t>
            </a:r>
            <a:endParaRPr lang="en-AU" sz="800" dirty="0" smtClean="0"/>
          </a:p>
          <a:p>
            <a:r>
              <a:rPr lang="en-AU" sz="800" b="1" dirty="0">
                <a:solidFill>
                  <a:schemeClr val="accent1">
                    <a:lumMod val="75000"/>
                  </a:schemeClr>
                </a:solidFill>
              </a:rPr>
              <a:t>Feminist Criticism </a:t>
            </a:r>
          </a:p>
          <a:p>
            <a:r>
              <a:rPr lang="en-AU" sz="800" dirty="0"/>
              <a:t>Feminist literary criticism uses feminist principles and ideologies to analyse aspects of literature – including how it portrays male dominance, female objectification and oppression, stereotypes, and patriarchal attitudes – and how these aspects have kept the sexes from achieving total equality</a:t>
            </a:r>
            <a:r>
              <a:rPr lang="en-AU" sz="800" dirty="0" smtClean="0"/>
              <a:t>.</a:t>
            </a:r>
          </a:p>
          <a:p>
            <a:r>
              <a:rPr lang="en-AU" sz="800" b="1" dirty="0" smtClean="0">
                <a:solidFill>
                  <a:schemeClr val="accent1">
                    <a:lumMod val="75000"/>
                  </a:schemeClr>
                </a:solidFill>
              </a:rPr>
              <a:t>Postmodernist Criticism</a:t>
            </a:r>
          </a:p>
          <a:p>
            <a:r>
              <a:rPr lang="en-AU" sz="800" dirty="0" smtClean="0"/>
              <a:t>Postmodernism is a socio-cultural and literary theory that challenges many modernist themes, instead claiming that knowledge and truth are products of social, political, or historical discourse and interpretations, therefore making them contextual or socially constructed. Postmodernist texts usually consider text and language as fundamental phenomena of existence, apply literary analyses to all phenomena, question reality and representation, critique metanarratives, focus on hegemony and power institutions, and critique Western institutions and knowledge.</a:t>
            </a:r>
          </a:p>
          <a:p>
            <a:r>
              <a:rPr lang="en-AU" sz="800" b="1" dirty="0" smtClean="0">
                <a:solidFill>
                  <a:schemeClr val="accent1">
                    <a:lumMod val="75000"/>
                  </a:schemeClr>
                </a:solidFill>
              </a:rPr>
              <a:t>Poststructuralist Criticism</a:t>
            </a:r>
          </a:p>
          <a:p>
            <a:r>
              <a:rPr lang="en-AU" sz="800" dirty="0" smtClean="0"/>
              <a:t>Poststructuralism is based on the belief that our realities are created by the languages we use, and that every aspect of the human experience – from modes of communication to values to personal identities – is textual.</a:t>
            </a:r>
          </a:p>
          <a:p>
            <a:r>
              <a:rPr lang="en-AU" sz="800" b="1" dirty="0">
                <a:solidFill>
                  <a:schemeClr val="accent1">
                    <a:lumMod val="75000"/>
                  </a:schemeClr>
                </a:solidFill>
              </a:rPr>
              <a:t>Marxist Criticism</a:t>
            </a:r>
          </a:p>
          <a:p>
            <a:r>
              <a:rPr lang="en-AU" sz="800" dirty="0"/>
              <a:t>Marxism considers literary works as reflections of the social institution in which they emerged; based on socialist and dialectic theories, Marxist criticism pays particular attention to how social institutions, class struggles, materialism, politics, and economics are demonstrated and developed in literature</a:t>
            </a:r>
            <a:r>
              <a:rPr lang="en-AU" sz="800" dirty="0" smtClean="0"/>
              <a:t>.</a:t>
            </a:r>
          </a:p>
          <a:p>
            <a:r>
              <a:rPr lang="en-AU" sz="800" b="1" dirty="0" smtClean="0">
                <a:solidFill>
                  <a:schemeClr val="accent1">
                    <a:lumMod val="75000"/>
                  </a:schemeClr>
                </a:solidFill>
              </a:rPr>
              <a:t>Humanism</a:t>
            </a:r>
          </a:p>
          <a:p>
            <a:r>
              <a:rPr lang="en-AU" sz="800" dirty="0" smtClean="0"/>
              <a:t>Humanism is an ethical and philosophical belief that emphasises the value and agency of human beings, generally exalting human needs, values and critical thinking over acceptance of dogma, religion, or superstition. </a:t>
            </a:r>
          </a:p>
          <a:p>
            <a:r>
              <a:rPr lang="en-AU" sz="800" b="1" dirty="0" smtClean="0">
                <a:solidFill>
                  <a:schemeClr val="accent1">
                    <a:lumMod val="75000"/>
                  </a:schemeClr>
                </a:solidFill>
              </a:rPr>
              <a:t>Utilitarianism </a:t>
            </a:r>
          </a:p>
          <a:p>
            <a:r>
              <a:rPr lang="en-AU" sz="800" dirty="0" smtClean="0"/>
              <a:t>Utilitarianism is the school of ethics that strives towards the maximisation of welfare for the maximum number of people, therefore valuing the whole to the self.</a:t>
            </a:r>
          </a:p>
          <a:p>
            <a:r>
              <a:rPr lang="en-AU" sz="800" b="1" dirty="0" smtClean="0">
                <a:solidFill>
                  <a:schemeClr val="accent1">
                    <a:lumMod val="75000"/>
                  </a:schemeClr>
                </a:solidFill>
              </a:rPr>
              <a:t>Egalitarianism</a:t>
            </a:r>
          </a:p>
          <a:p>
            <a:r>
              <a:rPr lang="en-AU" sz="800" dirty="0" smtClean="0"/>
              <a:t>Egalitarianism is a political ideology which holds that all people should be treated as equals, regardless of their identity – culture, values, religion, class, or race. </a:t>
            </a:r>
          </a:p>
          <a:p>
            <a:endParaRPr lang="en-AU" sz="800" dirty="0" smtClean="0"/>
          </a:p>
          <a:p>
            <a:endParaRPr lang="en-AU" sz="900" dirty="0"/>
          </a:p>
          <a:p>
            <a:endParaRPr lang="en-AU" sz="1000" dirty="0" smtClean="0"/>
          </a:p>
        </p:txBody>
      </p:sp>
    </p:spTree>
    <p:extLst>
      <p:ext uri="{BB962C8B-B14F-4D97-AF65-F5344CB8AC3E}">
        <p14:creationId xmlns:p14="http://schemas.microsoft.com/office/powerpoint/2010/main" val="3628904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6800" y="0"/>
            <a:ext cx="10058400" cy="774082"/>
          </a:xfrm>
        </p:spPr>
        <p:txBody>
          <a:bodyPr>
            <a:normAutofit/>
          </a:bodyPr>
          <a:lstStyle/>
          <a:p>
            <a:pPr algn="ctr"/>
            <a:r>
              <a:rPr lang="en-AU" sz="3200" dirty="0" smtClean="0"/>
              <a:t>NINETEEN EIGHTY-FOUR – GEORGE ORWELL</a:t>
            </a:r>
            <a:endParaRPr lang="en-AU" sz="3200" dirty="0"/>
          </a:p>
        </p:txBody>
      </p:sp>
      <p:sp>
        <p:nvSpPr>
          <p:cNvPr id="5" name="TextBox 4"/>
          <p:cNvSpPr txBox="1"/>
          <p:nvPr/>
        </p:nvSpPr>
        <p:spPr>
          <a:xfrm>
            <a:off x="35796" y="566332"/>
            <a:ext cx="3675592" cy="6047809"/>
          </a:xfrm>
          <a:prstGeom prst="rect">
            <a:avLst/>
          </a:prstGeom>
          <a:noFill/>
        </p:spPr>
        <p:txBody>
          <a:bodyPr wrap="square" rtlCol="0">
            <a:spAutoFit/>
          </a:bodyPr>
          <a:lstStyle/>
          <a:p>
            <a:pPr algn="ctr"/>
            <a:r>
              <a:rPr lang="en-AU" sz="900" b="1" dirty="0" smtClean="0">
                <a:solidFill>
                  <a:schemeClr val="accent1">
                    <a:lumMod val="75000"/>
                  </a:schemeClr>
                </a:solidFill>
              </a:rPr>
              <a:t>READINGS</a:t>
            </a:r>
          </a:p>
          <a:p>
            <a:r>
              <a:rPr lang="en-AU" sz="900" u="sng" dirty="0" smtClean="0"/>
              <a:t>Dominant:</a:t>
            </a:r>
          </a:p>
          <a:p>
            <a:pPr marL="171450" indent="-171450">
              <a:buClr>
                <a:schemeClr val="accent1">
                  <a:lumMod val="75000"/>
                </a:schemeClr>
              </a:buClr>
              <a:buFont typeface="Arial" panose="020B0604020202020204" pitchFamily="34" charset="0"/>
              <a:buChar char="•"/>
            </a:pPr>
            <a:r>
              <a:rPr lang="en-AU" sz="900" dirty="0" smtClean="0"/>
              <a:t>Totalitarianism is not accepted in today’s contemporary society due to different values</a:t>
            </a:r>
          </a:p>
          <a:p>
            <a:pPr marL="171450" indent="-171450">
              <a:buClr>
                <a:schemeClr val="accent1">
                  <a:lumMod val="75000"/>
                </a:schemeClr>
              </a:buClr>
              <a:buFont typeface="Arial" panose="020B0604020202020204" pitchFamily="34" charset="0"/>
              <a:buChar char="•"/>
            </a:pPr>
            <a:r>
              <a:rPr lang="en-AU" sz="900" dirty="0" smtClean="0"/>
              <a:t>Psychoanalytic Criticism – The novel is a satire of totalitarian governments with hyperboles employed to emphasise Orwell’s disdain of totalitarianism and its consequences</a:t>
            </a:r>
          </a:p>
          <a:p>
            <a:pPr marL="171450" indent="-171450">
              <a:buClr>
                <a:schemeClr val="accent1">
                  <a:lumMod val="75000"/>
                </a:schemeClr>
              </a:buClr>
              <a:buFont typeface="Arial" panose="020B0604020202020204" pitchFamily="34" charset="0"/>
              <a:buChar char="•"/>
            </a:pPr>
            <a:r>
              <a:rPr lang="en-AU" sz="900" dirty="0" smtClean="0"/>
              <a:t>Winston Smith is the protagonist and can be sympathised with as majority of modern readers have similar values and attitudes, therefore the impact of totalitarianism on Winston’s identity is a direct challenge to their own and leads to readers opposing totalitarianism</a:t>
            </a:r>
          </a:p>
          <a:p>
            <a:pPr marL="171450" indent="-171450">
              <a:buClr>
                <a:schemeClr val="accent1">
                  <a:lumMod val="75000"/>
                </a:schemeClr>
              </a:buClr>
              <a:buFont typeface="Arial" panose="020B0604020202020204" pitchFamily="34" charset="0"/>
              <a:buChar char="•"/>
            </a:pPr>
            <a:r>
              <a:rPr lang="en-AU" sz="900" dirty="0" smtClean="0"/>
              <a:t>Postmodernist Criticism – Totalitarian control is detrimental to the development of a healthy society with independent subjects, due to totalitarian regimes forcing their values and beliefs onto their subjects</a:t>
            </a:r>
          </a:p>
          <a:p>
            <a:pPr marL="171450" indent="-171450">
              <a:buClr>
                <a:schemeClr val="accent1">
                  <a:lumMod val="75000"/>
                </a:schemeClr>
              </a:buClr>
              <a:buFont typeface="Arial" panose="020B0604020202020204" pitchFamily="34" charset="0"/>
              <a:buChar char="•"/>
            </a:pPr>
            <a:r>
              <a:rPr lang="en-AU" sz="900" dirty="0" smtClean="0"/>
              <a:t>Totalitarianism leads to the dehumanisation of citizens to justify their oppression</a:t>
            </a:r>
          </a:p>
          <a:p>
            <a:pPr marL="171450" indent="-171450">
              <a:buClr>
                <a:schemeClr val="accent1">
                  <a:lumMod val="75000"/>
                </a:schemeClr>
              </a:buClr>
              <a:buFont typeface="Arial" panose="020B0604020202020204" pitchFamily="34" charset="0"/>
              <a:buChar char="•"/>
            </a:pPr>
            <a:r>
              <a:rPr lang="en-AU" sz="900" dirty="0"/>
              <a:t>Poststructuralist Criticism </a:t>
            </a:r>
            <a:r>
              <a:rPr lang="en-AU" sz="900" dirty="0" smtClean="0"/>
              <a:t>– Language has the ability to diminish capabilities of independent thought and rebellion</a:t>
            </a:r>
          </a:p>
          <a:p>
            <a:pPr>
              <a:buClr>
                <a:schemeClr val="accent1">
                  <a:lumMod val="75000"/>
                </a:schemeClr>
              </a:buClr>
            </a:pPr>
            <a:r>
              <a:rPr lang="en-AU" sz="900" u="sng" dirty="0" smtClean="0"/>
              <a:t>Alternate:</a:t>
            </a:r>
          </a:p>
          <a:p>
            <a:pPr marL="171450" indent="-171450">
              <a:buClr>
                <a:schemeClr val="accent1">
                  <a:lumMod val="75000"/>
                </a:schemeClr>
              </a:buClr>
              <a:buFont typeface="Arial" panose="020B0604020202020204" pitchFamily="34" charset="0"/>
              <a:buChar char="•"/>
            </a:pPr>
            <a:r>
              <a:rPr lang="en-AU" sz="900" dirty="0" smtClean="0"/>
              <a:t>Psychoanalytic Criticism – 1984 is a warning from Orwell</a:t>
            </a:r>
          </a:p>
          <a:p>
            <a:pPr marL="171450" indent="-171450">
              <a:buClr>
                <a:schemeClr val="accent1">
                  <a:lumMod val="75000"/>
                </a:schemeClr>
              </a:buClr>
              <a:buFont typeface="Arial" panose="020B0604020202020204" pitchFamily="34" charset="0"/>
              <a:buChar char="•"/>
            </a:pPr>
            <a:r>
              <a:rPr lang="en-AU" sz="900" dirty="0"/>
              <a:t>Poststructuralist Criticism </a:t>
            </a:r>
            <a:r>
              <a:rPr lang="en-AU" sz="900" dirty="0" smtClean="0"/>
              <a:t>– Language is fundamental to intelligence, therefore controlling the sophistication, meaning and expression of language allows a totalitarian government to oppress and manipulate citizens, and limit their capacity to rebel or have independent thought</a:t>
            </a:r>
          </a:p>
          <a:p>
            <a:pPr marL="171450" indent="-171450">
              <a:buClr>
                <a:schemeClr val="accent1">
                  <a:lumMod val="75000"/>
                </a:schemeClr>
              </a:buClr>
              <a:buFont typeface="Arial" panose="020B0604020202020204" pitchFamily="34" charset="0"/>
              <a:buChar char="•"/>
            </a:pPr>
            <a:r>
              <a:rPr lang="en-AU" sz="900" dirty="0" smtClean="0"/>
              <a:t>Citizens of Oceania never experienced freedom therefore they accept oppression as their norm and do not seek freedom for they have never known it</a:t>
            </a:r>
          </a:p>
          <a:p>
            <a:pPr marL="171450" indent="-171450">
              <a:buClr>
                <a:schemeClr val="accent1">
                  <a:lumMod val="75000"/>
                </a:schemeClr>
              </a:buClr>
              <a:buFont typeface="Arial" panose="020B0604020202020204" pitchFamily="34" charset="0"/>
              <a:buChar char="•"/>
            </a:pPr>
            <a:r>
              <a:rPr lang="en-AU" sz="900" dirty="0" smtClean="0"/>
              <a:t>Feminist Criticism – A Madonna-whore dichotomy leads to women being portrayed as either pure virgins or promiscuous whores (seen through the development of Julia’s character)</a:t>
            </a:r>
          </a:p>
          <a:p>
            <a:pPr marL="171450" indent="-171450">
              <a:buClr>
                <a:schemeClr val="accent1">
                  <a:lumMod val="75000"/>
                </a:schemeClr>
              </a:buClr>
              <a:buFont typeface="Arial" panose="020B0604020202020204" pitchFamily="34" charset="0"/>
              <a:buChar char="•"/>
            </a:pPr>
            <a:r>
              <a:rPr lang="en-AU" sz="900" dirty="0" smtClean="0"/>
              <a:t>Winston is an unreliable narrator due to the torture he has suffered (but in order to sympathise with him and believe his recounts, the reader assumes he is reliable)</a:t>
            </a:r>
          </a:p>
          <a:p>
            <a:pPr marL="171450" indent="-171450">
              <a:buClr>
                <a:schemeClr val="accent1">
                  <a:lumMod val="75000"/>
                </a:schemeClr>
              </a:buClr>
              <a:buFont typeface="Arial" panose="020B0604020202020204" pitchFamily="34" charset="0"/>
              <a:buChar char="•"/>
            </a:pPr>
            <a:r>
              <a:rPr lang="en-AU" sz="900" dirty="0"/>
              <a:t>Poststructuralist </a:t>
            </a:r>
            <a:r>
              <a:rPr lang="en-AU" sz="900" dirty="0" smtClean="0"/>
              <a:t>and Postmodernist Criticism – Distortion of history influences socially accepted ideas of rights and freedoms expressed through language</a:t>
            </a:r>
          </a:p>
          <a:p>
            <a:pPr>
              <a:buClr>
                <a:schemeClr val="accent1">
                  <a:lumMod val="75000"/>
                </a:schemeClr>
              </a:buClr>
            </a:pPr>
            <a:r>
              <a:rPr lang="en-AU" sz="900" u="sng" dirty="0" smtClean="0"/>
              <a:t>Resistant:</a:t>
            </a:r>
          </a:p>
          <a:p>
            <a:pPr marL="171450" indent="-171450">
              <a:buClr>
                <a:schemeClr val="accent1">
                  <a:lumMod val="75000"/>
                </a:schemeClr>
              </a:buClr>
              <a:buFont typeface="Arial" panose="020B0604020202020204" pitchFamily="34" charset="0"/>
              <a:buChar char="•"/>
            </a:pPr>
            <a:r>
              <a:rPr lang="en-AU" sz="900" dirty="0" smtClean="0"/>
              <a:t>Orwell does not fairly depict a totalitarian society due to the hyperbolic portrayal of totalitarianism, and he doesn’t address the potential benefits of totalitarianism – such as increased productivity and efficiency</a:t>
            </a:r>
          </a:p>
          <a:p>
            <a:pPr marL="171450" indent="-171450">
              <a:buClr>
                <a:schemeClr val="accent1">
                  <a:lumMod val="75000"/>
                </a:schemeClr>
              </a:buClr>
              <a:buFont typeface="Arial" panose="020B0604020202020204" pitchFamily="34" charset="0"/>
              <a:buChar char="•"/>
            </a:pPr>
            <a:r>
              <a:rPr lang="en-AU" sz="900" dirty="0" smtClean="0"/>
              <a:t>If someone knowingly and repeatedly breaks government law, they deserve appropriate punishment</a:t>
            </a:r>
          </a:p>
        </p:txBody>
      </p:sp>
      <p:sp>
        <p:nvSpPr>
          <p:cNvPr id="6" name="TextBox 5"/>
          <p:cNvSpPr txBox="1"/>
          <p:nvPr/>
        </p:nvSpPr>
        <p:spPr>
          <a:xfrm>
            <a:off x="3616881" y="566331"/>
            <a:ext cx="3940366" cy="6324808"/>
          </a:xfrm>
          <a:prstGeom prst="rect">
            <a:avLst/>
          </a:prstGeom>
          <a:noFill/>
        </p:spPr>
        <p:txBody>
          <a:bodyPr wrap="square" rtlCol="0">
            <a:spAutoFit/>
          </a:bodyPr>
          <a:lstStyle/>
          <a:p>
            <a:pPr algn="ctr"/>
            <a:r>
              <a:rPr lang="en-AU" sz="900" b="1" dirty="0" smtClean="0">
                <a:solidFill>
                  <a:schemeClr val="accent1">
                    <a:lumMod val="75000"/>
                  </a:schemeClr>
                </a:solidFill>
              </a:rPr>
              <a:t>INTERTEXTUALITY</a:t>
            </a:r>
          </a:p>
          <a:p>
            <a:r>
              <a:rPr lang="en-AU" sz="900" u="sng" dirty="0" smtClean="0"/>
              <a:t>Examination Day – Henry </a:t>
            </a:r>
            <a:r>
              <a:rPr lang="en-AU" sz="900" u="sng" dirty="0" err="1" smtClean="0"/>
              <a:t>Slesar</a:t>
            </a:r>
            <a:r>
              <a:rPr lang="en-AU" sz="900" u="sng" dirty="0" smtClean="0"/>
              <a:t> </a:t>
            </a:r>
          </a:p>
          <a:p>
            <a:pPr marL="171450" indent="-171450">
              <a:buClr>
                <a:schemeClr val="accent1">
                  <a:lumMod val="75000"/>
                </a:schemeClr>
              </a:buClr>
              <a:buFont typeface="Arial" panose="020B0604020202020204" pitchFamily="34" charset="0"/>
              <a:buChar char="•"/>
            </a:pPr>
            <a:r>
              <a:rPr lang="en-AU" sz="900" dirty="0" smtClean="0"/>
              <a:t>Futuristic dystopia</a:t>
            </a:r>
          </a:p>
          <a:p>
            <a:pPr marL="171450" indent="-171450">
              <a:buClr>
                <a:schemeClr val="accent1">
                  <a:lumMod val="75000"/>
                </a:schemeClr>
              </a:buClr>
              <a:buFont typeface="Arial" panose="020B0604020202020204" pitchFamily="34" charset="0"/>
              <a:buChar char="•"/>
            </a:pPr>
            <a:r>
              <a:rPr lang="en-AU" sz="900" dirty="0" smtClean="0"/>
              <a:t>Societies value ignorance and conformity</a:t>
            </a:r>
          </a:p>
          <a:p>
            <a:pPr marL="171450" indent="-171450">
              <a:buClr>
                <a:schemeClr val="accent1">
                  <a:lumMod val="75000"/>
                </a:schemeClr>
              </a:buClr>
              <a:buFont typeface="Arial" panose="020B0604020202020204" pitchFamily="34" charset="0"/>
              <a:buChar char="•"/>
            </a:pPr>
            <a:r>
              <a:rPr lang="en-AU" sz="900" dirty="0" smtClean="0"/>
              <a:t>Subversion of intelligence – intelligent, observant citizens are dangerous to a totalitarian government, who will do anything to avoid the loss of power or control</a:t>
            </a:r>
          </a:p>
          <a:p>
            <a:pPr marL="171450" indent="-171450">
              <a:buClr>
                <a:schemeClr val="accent1">
                  <a:lumMod val="75000"/>
                </a:schemeClr>
              </a:buClr>
              <a:buFont typeface="Arial" panose="020B0604020202020204" pitchFamily="34" charset="0"/>
              <a:buChar char="•"/>
            </a:pPr>
            <a:r>
              <a:rPr lang="en-AU" sz="900" dirty="0" smtClean="0"/>
              <a:t>Information is manipulated to that intelligence and knowledge are limited, thereby reducing an individual’s capacity to rebel or overthrow the government</a:t>
            </a:r>
          </a:p>
          <a:p>
            <a:pPr marL="171450" indent="-171450">
              <a:buClr>
                <a:schemeClr val="accent1">
                  <a:lumMod val="75000"/>
                </a:schemeClr>
              </a:buClr>
              <a:buFont typeface="Arial" panose="020B0604020202020204" pitchFamily="34" charset="0"/>
              <a:buChar char="•"/>
            </a:pPr>
            <a:r>
              <a:rPr lang="en-AU" sz="900" dirty="0" smtClean="0"/>
              <a:t>Government has absolute power and control</a:t>
            </a:r>
          </a:p>
          <a:p>
            <a:pPr>
              <a:buClr>
                <a:schemeClr val="accent1">
                  <a:lumMod val="75000"/>
                </a:schemeClr>
              </a:buClr>
            </a:pPr>
            <a:r>
              <a:rPr lang="en-AU" sz="900" u="sng" dirty="0" smtClean="0"/>
              <a:t>The Pedestrian – Ray Bradbury</a:t>
            </a:r>
          </a:p>
          <a:p>
            <a:pPr marL="171450" indent="-171450">
              <a:buClr>
                <a:schemeClr val="accent1">
                  <a:lumMod val="75000"/>
                </a:schemeClr>
              </a:buClr>
              <a:buFont typeface="Arial" panose="020B0604020202020204" pitchFamily="34" charset="0"/>
              <a:buChar char="•"/>
            </a:pPr>
            <a:r>
              <a:rPr lang="en-AU" sz="900" dirty="0" smtClean="0"/>
              <a:t>Panopticism – both societies are heavily </a:t>
            </a:r>
            <a:r>
              <a:rPr lang="en-AU" sz="900" dirty="0" err="1" smtClean="0"/>
              <a:t>surveilled</a:t>
            </a:r>
            <a:r>
              <a:rPr lang="en-AU" sz="900" dirty="0" smtClean="0"/>
              <a:t> and controlled</a:t>
            </a:r>
          </a:p>
          <a:p>
            <a:pPr marL="171450" indent="-171450">
              <a:buClr>
                <a:schemeClr val="accent1">
                  <a:lumMod val="75000"/>
                </a:schemeClr>
              </a:buClr>
              <a:buFont typeface="Arial" panose="020B0604020202020204" pitchFamily="34" charset="0"/>
              <a:buChar char="•"/>
            </a:pPr>
            <a:r>
              <a:rPr lang="en-AU" sz="900" dirty="0" smtClean="0"/>
              <a:t>Strict regulations and consequences for non-conformity or rebellion</a:t>
            </a:r>
          </a:p>
          <a:p>
            <a:pPr marL="171450" indent="-171450">
              <a:buClr>
                <a:schemeClr val="accent1">
                  <a:lumMod val="75000"/>
                </a:schemeClr>
              </a:buClr>
              <a:buFont typeface="Arial" panose="020B0604020202020204" pitchFamily="34" charset="0"/>
              <a:buChar char="•"/>
            </a:pPr>
            <a:r>
              <a:rPr lang="en-AU" sz="900" dirty="0" smtClean="0"/>
              <a:t>Totalitarianism</a:t>
            </a:r>
          </a:p>
          <a:p>
            <a:pPr marL="171450" indent="-171450">
              <a:buClr>
                <a:schemeClr val="accent1">
                  <a:lumMod val="75000"/>
                </a:schemeClr>
              </a:buClr>
              <a:buFont typeface="Arial" panose="020B0604020202020204" pitchFamily="34" charset="0"/>
              <a:buChar char="•"/>
            </a:pPr>
            <a:r>
              <a:rPr lang="en-AU" sz="900" dirty="0" smtClean="0"/>
              <a:t>Technological advancements and the use of technology to control and manipulate citizens</a:t>
            </a:r>
          </a:p>
          <a:p>
            <a:pPr>
              <a:buClr>
                <a:schemeClr val="accent1">
                  <a:lumMod val="75000"/>
                </a:schemeClr>
              </a:buClr>
            </a:pPr>
            <a:r>
              <a:rPr lang="en-AU" sz="900" u="sng" dirty="0" smtClean="0"/>
              <a:t>Animal Farm – George Orwell</a:t>
            </a:r>
          </a:p>
          <a:p>
            <a:pPr marL="171450" indent="-171450">
              <a:buClr>
                <a:schemeClr val="accent1">
                  <a:lumMod val="75000"/>
                </a:schemeClr>
              </a:buClr>
              <a:buFont typeface="Arial" panose="020B0604020202020204" pitchFamily="34" charset="0"/>
              <a:buChar char="•"/>
            </a:pPr>
            <a:r>
              <a:rPr lang="en-AU" sz="900" dirty="0" smtClean="0"/>
              <a:t>Stalinism</a:t>
            </a:r>
          </a:p>
          <a:p>
            <a:pPr marL="171450" indent="-171450">
              <a:buClr>
                <a:schemeClr val="accent1">
                  <a:lumMod val="75000"/>
                </a:schemeClr>
              </a:buClr>
              <a:buFont typeface="Arial" panose="020B0604020202020204" pitchFamily="34" charset="0"/>
              <a:buChar char="•"/>
            </a:pPr>
            <a:r>
              <a:rPr lang="en-AU" sz="900" dirty="0" smtClean="0"/>
              <a:t>Totalitarianism</a:t>
            </a:r>
          </a:p>
          <a:p>
            <a:pPr marL="171450" indent="-171450">
              <a:buClr>
                <a:schemeClr val="accent1">
                  <a:lumMod val="75000"/>
                </a:schemeClr>
              </a:buClr>
              <a:buFont typeface="Arial" panose="020B0604020202020204" pitchFamily="34" charset="0"/>
              <a:buChar char="•"/>
            </a:pPr>
            <a:r>
              <a:rPr lang="en-AU" sz="900" dirty="0" smtClean="0"/>
              <a:t>Propaganda used to manipulate societal values and beliefs, while exalting oppressive leaders</a:t>
            </a:r>
          </a:p>
          <a:p>
            <a:pPr>
              <a:buClr>
                <a:schemeClr val="accent1">
                  <a:lumMod val="75000"/>
                </a:schemeClr>
              </a:buClr>
            </a:pPr>
            <a:r>
              <a:rPr lang="en-AU" sz="900" u="sng" dirty="0" smtClean="0"/>
              <a:t>The Handmaid’s Tale – Margaret Atwood</a:t>
            </a:r>
          </a:p>
          <a:p>
            <a:pPr marL="171450" indent="-171450">
              <a:buClr>
                <a:schemeClr val="accent1">
                  <a:lumMod val="75000"/>
                </a:schemeClr>
              </a:buClr>
              <a:buFont typeface="Arial" panose="020B0604020202020204" pitchFamily="34" charset="0"/>
              <a:buChar char="•"/>
            </a:pPr>
            <a:r>
              <a:rPr lang="en-AU" sz="900" dirty="0" smtClean="0"/>
              <a:t>Stratification to enforce and justify autocratic control</a:t>
            </a:r>
          </a:p>
          <a:p>
            <a:pPr marL="171450" indent="-171450">
              <a:buClr>
                <a:schemeClr val="accent1">
                  <a:lumMod val="75000"/>
                </a:schemeClr>
              </a:buClr>
              <a:buFont typeface="Arial" panose="020B0604020202020204" pitchFamily="34" charset="0"/>
              <a:buChar char="•"/>
            </a:pPr>
            <a:r>
              <a:rPr lang="en-AU" sz="900" dirty="0" smtClean="0"/>
              <a:t>Language and knowledge are manipulated and destroyed to limit the capacity for independent thought and rebellion</a:t>
            </a:r>
          </a:p>
          <a:p>
            <a:pPr marL="171450" indent="-171450">
              <a:buClr>
                <a:schemeClr val="accent1">
                  <a:lumMod val="75000"/>
                </a:schemeClr>
              </a:buClr>
              <a:buFont typeface="Arial" panose="020B0604020202020204" pitchFamily="34" charset="0"/>
              <a:buChar char="•"/>
            </a:pPr>
            <a:r>
              <a:rPr lang="en-AU" sz="900" dirty="0" smtClean="0"/>
              <a:t>Totalitarianism</a:t>
            </a:r>
          </a:p>
          <a:p>
            <a:pPr marL="171450" indent="-171450">
              <a:buClr>
                <a:schemeClr val="accent1">
                  <a:lumMod val="75000"/>
                </a:schemeClr>
              </a:buClr>
              <a:buFont typeface="Arial" panose="020B0604020202020204" pitchFamily="34" charset="0"/>
              <a:buChar char="•"/>
            </a:pPr>
            <a:r>
              <a:rPr lang="en-AU" sz="900" dirty="0" smtClean="0"/>
              <a:t>Limited rights and freedom</a:t>
            </a:r>
          </a:p>
          <a:p>
            <a:pPr>
              <a:buClr>
                <a:schemeClr val="accent1">
                  <a:lumMod val="75000"/>
                </a:schemeClr>
              </a:buClr>
            </a:pPr>
            <a:r>
              <a:rPr lang="en-AU" sz="900" u="sng" dirty="0" smtClean="0"/>
              <a:t>Children of Men </a:t>
            </a:r>
          </a:p>
          <a:p>
            <a:pPr marL="171450" indent="-171450">
              <a:buClr>
                <a:schemeClr val="accent1">
                  <a:lumMod val="75000"/>
                </a:schemeClr>
              </a:buClr>
              <a:buFont typeface="Arial" panose="020B0604020202020204" pitchFamily="34" charset="0"/>
              <a:buChar char="•"/>
            </a:pPr>
            <a:r>
              <a:rPr lang="en-AU" sz="900" dirty="0" smtClean="0"/>
              <a:t>Police control and monitor citizens, and punish those who rebel</a:t>
            </a:r>
          </a:p>
          <a:p>
            <a:pPr marL="171450" indent="-171450">
              <a:buClr>
                <a:schemeClr val="accent1">
                  <a:lumMod val="75000"/>
                </a:schemeClr>
              </a:buClr>
              <a:buFont typeface="Arial" panose="020B0604020202020204" pitchFamily="34" charset="0"/>
              <a:buChar char="•"/>
            </a:pPr>
            <a:r>
              <a:rPr lang="en-AU" sz="900" dirty="0" smtClean="0"/>
              <a:t>Totalitarian governments</a:t>
            </a:r>
          </a:p>
          <a:p>
            <a:pPr marL="171450" indent="-171450">
              <a:buClr>
                <a:schemeClr val="accent1">
                  <a:lumMod val="75000"/>
                </a:schemeClr>
              </a:buClr>
              <a:buFont typeface="Arial" panose="020B0604020202020204" pitchFamily="34" charset="0"/>
              <a:buChar char="•"/>
            </a:pPr>
            <a:r>
              <a:rPr lang="en-AU" sz="900" dirty="0" smtClean="0"/>
              <a:t>Warnings for dystopian future if consequences of present are not considered</a:t>
            </a:r>
          </a:p>
          <a:p>
            <a:pPr>
              <a:buClr>
                <a:schemeClr val="accent1">
                  <a:lumMod val="75000"/>
                </a:schemeClr>
              </a:buClr>
            </a:pPr>
            <a:r>
              <a:rPr lang="en-AU" sz="900" u="sng" dirty="0" smtClean="0"/>
              <a:t>Brave New World – Aldous Huxley</a:t>
            </a:r>
          </a:p>
          <a:p>
            <a:pPr marL="171450" indent="-171450">
              <a:buClr>
                <a:schemeClr val="accent1">
                  <a:lumMod val="75000"/>
                </a:schemeClr>
              </a:buClr>
              <a:buFont typeface="Arial" panose="020B0604020202020204" pitchFamily="34" charset="0"/>
              <a:buChar char="•"/>
            </a:pPr>
            <a:r>
              <a:rPr lang="en-AU" sz="900" dirty="0" smtClean="0"/>
              <a:t>Social conditioning vs human instinct</a:t>
            </a:r>
          </a:p>
          <a:p>
            <a:pPr marL="171450" indent="-171450">
              <a:buClr>
                <a:schemeClr val="accent1">
                  <a:lumMod val="75000"/>
                </a:schemeClr>
              </a:buClr>
              <a:buFont typeface="Arial" panose="020B0604020202020204" pitchFamily="34" charset="0"/>
              <a:buChar char="•"/>
            </a:pPr>
            <a:r>
              <a:rPr lang="en-AU" sz="900" dirty="0" smtClean="0"/>
              <a:t>Totalitarian government</a:t>
            </a:r>
          </a:p>
          <a:p>
            <a:pPr marL="171450" indent="-171450">
              <a:buClr>
                <a:schemeClr val="accent1">
                  <a:lumMod val="75000"/>
                </a:schemeClr>
              </a:buClr>
              <a:buFont typeface="Arial" panose="020B0604020202020204" pitchFamily="34" charset="0"/>
              <a:buChar char="•"/>
            </a:pPr>
            <a:r>
              <a:rPr lang="en-AU" sz="900" dirty="0" smtClean="0"/>
              <a:t>Abuse of technology</a:t>
            </a:r>
          </a:p>
          <a:p>
            <a:pPr marL="171450" indent="-171450">
              <a:buClr>
                <a:schemeClr val="accent1">
                  <a:lumMod val="75000"/>
                </a:schemeClr>
              </a:buClr>
              <a:buFont typeface="Arial" panose="020B0604020202020204" pitchFamily="34" charset="0"/>
              <a:buChar char="•"/>
            </a:pPr>
            <a:r>
              <a:rPr lang="en-AU" sz="900" dirty="0" smtClean="0"/>
              <a:t>Strict social stratification</a:t>
            </a:r>
          </a:p>
          <a:p>
            <a:pPr marL="171450" indent="-171450">
              <a:buClr>
                <a:schemeClr val="accent1">
                  <a:lumMod val="75000"/>
                </a:schemeClr>
              </a:buClr>
              <a:buFont typeface="Arial" panose="020B0604020202020204" pitchFamily="34" charset="0"/>
              <a:buChar char="•"/>
            </a:pPr>
            <a:r>
              <a:rPr lang="en-AU" sz="900" dirty="0" smtClean="0"/>
              <a:t>Disregard for history</a:t>
            </a:r>
          </a:p>
          <a:p>
            <a:pPr marL="171450" indent="-171450">
              <a:buClr>
                <a:schemeClr val="accent1">
                  <a:lumMod val="75000"/>
                </a:schemeClr>
              </a:buClr>
              <a:buFont typeface="Arial" panose="020B0604020202020204" pitchFamily="34" charset="0"/>
              <a:buChar char="•"/>
            </a:pPr>
            <a:r>
              <a:rPr lang="en-AU" sz="900" dirty="0" smtClean="0"/>
              <a:t>Eradication of family</a:t>
            </a:r>
          </a:p>
          <a:p>
            <a:pPr marL="171450" indent="-171450">
              <a:buClr>
                <a:schemeClr val="accent1">
                  <a:lumMod val="75000"/>
                </a:schemeClr>
              </a:buClr>
              <a:buFont typeface="Arial" panose="020B0604020202020204" pitchFamily="34" charset="0"/>
              <a:buChar char="•"/>
            </a:pPr>
            <a:r>
              <a:rPr lang="en-AU" sz="900" dirty="0" smtClean="0"/>
              <a:t>Sexual relationships are monitored and controlled</a:t>
            </a:r>
          </a:p>
          <a:p>
            <a:pPr marL="171450" indent="-171450">
              <a:buClr>
                <a:schemeClr val="accent1">
                  <a:lumMod val="75000"/>
                </a:schemeClr>
              </a:buClr>
              <a:buFont typeface="Arial" panose="020B0604020202020204" pitchFamily="34" charset="0"/>
              <a:buChar char="•"/>
            </a:pPr>
            <a:r>
              <a:rPr lang="en-AU" sz="900" dirty="0" smtClean="0"/>
              <a:t>Authors both experienced war and totalitarianism</a:t>
            </a:r>
          </a:p>
          <a:p>
            <a:pPr>
              <a:buClr>
                <a:schemeClr val="accent1">
                  <a:lumMod val="75000"/>
                </a:schemeClr>
              </a:buClr>
            </a:pPr>
            <a:r>
              <a:rPr lang="en-AU" sz="900" u="sng" dirty="0" smtClean="0"/>
              <a:t>The Ones Who Walk Away From </a:t>
            </a:r>
            <a:r>
              <a:rPr lang="en-AU" sz="900" u="sng" dirty="0" err="1" smtClean="0"/>
              <a:t>Omelas</a:t>
            </a:r>
            <a:r>
              <a:rPr lang="en-AU" sz="900" u="sng" dirty="0" smtClean="0"/>
              <a:t> – Le </a:t>
            </a:r>
            <a:r>
              <a:rPr lang="en-AU" sz="900" u="sng" dirty="0" err="1" smtClean="0"/>
              <a:t>Guin</a:t>
            </a:r>
            <a:endParaRPr lang="en-AU" sz="900" u="sng" dirty="0" smtClean="0"/>
          </a:p>
          <a:p>
            <a:pPr marL="171450" indent="-171450">
              <a:buClr>
                <a:schemeClr val="accent1">
                  <a:lumMod val="75000"/>
                </a:schemeClr>
              </a:buClr>
              <a:buFont typeface="Arial" panose="020B0604020202020204" pitchFamily="34" charset="0"/>
              <a:buChar char="•"/>
            </a:pPr>
            <a:r>
              <a:rPr lang="en-AU" sz="900" dirty="0" smtClean="0"/>
              <a:t>Torture</a:t>
            </a:r>
          </a:p>
          <a:p>
            <a:pPr marL="171450" indent="-171450">
              <a:buClr>
                <a:schemeClr val="accent1">
                  <a:lumMod val="75000"/>
                </a:schemeClr>
              </a:buClr>
              <a:buFont typeface="Arial" panose="020B0604020202020204" pitchFamily="34" charset="0"/>
              <a:buChar char="•"/>
            </a:pPr>
            <a:r>
              <a:rPr lang="en-AU" sz="900" dirty="0" smtClean="0"/>
              <a:t>Abuse recognised with no remorse or sympathy, as the suffering of the few is seen as necessary for the good and safety of the many</a:t>
            </a:r>
          </a:p>
        </p:txBody>
      </p:sp>
      <p:sp>
        <p:nvSpPr>
          <p:cNvPr id="2" name="TextBox 1"/>
          <p:cNvSpPr txBox="1"/>
          <p:nvPr/>
        </p:nvSpPr>
        <p:spPr>
          <a:xfrm>
            <a:off x="7409328" y="566330"/>
            <a:ext cx="4746875" cy="6509474"/>
          </a:xfrm>
          <a:prstGeom prst="rect">
            <a:avLst/>
          </a:prstGeom>
          <a:noFill/>
        </p:spPr>
        <p:txBody>
          <a:bodyPr wrap="square" rtlCol="0">
            <a:spAutoFit/>
          </a:bodyPr>
          <a:lstStyle/>
          <a:p>
            <a:pPr algn="ctr"/>
            <a:r>
              <a:rPr lang="en-AU" sz="900" b="1" dirty="0" smtClean="0">
                <a:solidFill>
                  <a:schemeClr val="accent1">
                    <a:lumMod val="75000"/>
                  </a:schemeClr>
                </a:solidFill>
              </a:rPr>
              <a:t>QUOTES</a:t>
            </a:r>
          </a:p>
          <a:p>
            <a:pPr marL="171450" indent="-171450">
              <a:buClr>
                <a:schemeClr val="accent1">
                  <a:lumMod val="75000"/>
                </a:schemeClr>
              </a:buClr>
              <a:buFont typeface="Arial" panose="020B0604020202020204" pitchFamily="34" charset="0"/>
              <a:buChar char="•"/>
            </a:pPr>
            <a:r>
              <a:rPr lang="en-AU" sz="800" u="sng" dirty="0" smtClean="0"/>
              <a:t>Surveillance</a:t>
            </a:r>
            <a:r>
              <a:rPr lang="en-AU" sz="800" dirty="0" smtClean="0"/>
              <a:t>: “BIG BROTHER IS WATCHING YOU.”</a:t>
            </a:r>
          </a:p>
          <a:p>
            <a:pPr marL="171450" indent="-171450">
              <a:buClr>
                <a:schemeClr val="accent1">
                  <a:lumMod val="75000"/>
                </a:schemeClr>
              </a:buClr>
              <a:buFont typeface="Arial" panose="020B0604020202020204" pitchFamily="34" charset="0"/>
              <a:buChar char="•"/>
            </a:pPr>
            <a:r>
              <a:rPr lang="en-AU" sz="800" u="sng" dirty="0" smtClean="0"/>
              <a:t>Psychological manipulation</a:t>
            </a:r>
            <a:r>
              <a:rPr lang="en-AU" sz="800" dirty="0" smtClean="0"/>
              <a:t>: “Somewhere or other there was a large patch of emptiness, as though a piece had been take out of his brain…each new suggestion of O’Brien’s had filled a patch of emptiness and become absolute truth.”</a:t>
            </a:r>
          </a:p>
          <a:p>
            <a:pPr marL="171450" indent="-171450">
              <a:buClr>
                <a:schemeClr val="accent1">
                  <a:lumMod val="75000"/>
                </a:schemeClr>
              </a:buClr>
              <a:buFont typeface="Arial" panose="020B0604020202020204" pitchFamily="34" charset="0"/>
              <a:buChar char="•"/>
            </a:pPr>
            <a:r>
              <a:rPr lang="en-AU" sz="800" u="sng" dirty="0" smtClean="0"/>
              <a:t>Relationships</a:t>
            </a:r>
            <a:r>
              <a:rPr lang="en-AU" sz="800" dirty="0" smtClean="0"/>
              <a:t>: “the protector…the friend…it was O’Brien who would save him.”</a:t>
            </a:r>
          </a:p>
          <a:p>
            <a:pPr marL="171450" indent="-171450">
              <a:buClr>
                <a:schemeClr val="accent1">
                  <a:lumMod val="75000"/>
                </a:schemeClr>
              </a:buClr>
              <a:buFont typeface="Arial" panose="020B0604020202020204" pitchFamily="34" charset="0"/>
              <a:buChar char="•"/>
            </a:pPr>
            <a:r>
              <a:rPr lang="en-AU" sz="800" u="sng" dirty="0" smtClean="0"/>
              <a:t>Historical </a:t>
            </a:r>
            <a:r>
              <a:rPr lang="en-AU" sz="800" u="sng" dirty="0" err="1" smtClean="0"/>
              <a:t>negationism</a:t>
            </a:r>
            <a:r>
              <a:rPr lang="en-AU" sz="800" dirty="0" smtClean="0"/>
              <a:t>, Control and Power: “But it did exist! It does exist! It exists in memory. I remember it. You remember it.”        “I do not remember it.”</a:t>
            </a:r>
          </a:p>
          <a:p>
            <a:pPr marL="171450" indent="-171450">
              <a:buClr>
                <a:schemeClr val="accent1">
                  <a:lumMod val="75000"/>
                </a:schemeClr>
              </a:buClr>
              <a:buFont typeface="Arial" panose="020B0604020202020204" pitchFamily="34" charset="0"/>
              <a:buChar char="•"/>
            </a:pPr>
            <a:r>
              <a:rPr lang="en-AU" sz="800" u="sng" dirty="0" smtClean="0"/>
              <a:t>Warfare and violence</a:t>
            </a:r>
            <a:r>
              <a:rPr lang="en-AU" sz="800" dirty="0" smtClean="0"/>
              <a:t>: “The rocket bombs…were probably fired by the Government of Oceania itself, just to keep people frightened.”</a:t>
            </a:r>
          </a:p>
          <a:p>
            <a:pPr marL="171450" indent="-171450">
              <a:buClr>
                <a:schemeClr val="accent1">
                  <a:lumMod val="75000"/>
                </a:schemeClr>
              </a:buClr>
              <a:buFont typeface="Arial" panose="020B0604020202020204" pitchFamily="34" charset="0"/>
              <a:buChar char="•"/>
            </a:pPr>
            <a:r>
              <a:rPr lang="en-AU" sz="800" u="sng" dirty="0" smtClean="0"/>
              <a:t>Power and psychological manipulation</a:t>
            </a:r>
            <a:r>
              <a:rPr lang="en-AU" sz="800" dirty="0" smtClean="0"/>
              <a:t>: “in the end the Party would announce that two and two made five, and you would have to believe it.”</a:t>
            </a:r>
          </a:p>
          <a:p>
            <a:pPr marL="171450" indent="-171450">
              <a:buClr>
                <a:schemeClr val="accent1">
                  <a:lumMod val="75000"/>
                </a:schemeClr>
              </a:buClr>
              <a:buFont typeface="Arial" panose="020B0604020202020204" pitchFamily="34" charset="0"/>
              <a:buChar char="•"/>
            </a:pPr>
            <a:r>
              <a:rPr lang="en-AU" sz="800" u="sng" dirty="0" smtClean="0"/>
              <a:t>Surveillance</a:t>
            </a:r>
            <a:r>
              <a:rPr lang="en-AU" sz="800" dirty="0" smtClean="0"/>
              <a:t>: “He thought of the telescreen with its never-sleeping ear.”</a:t>
            </a:r>
          </a:p>
          <a:p>
            <a:pPr marL="171450" indent="-171450">
              <a:buClr>
                <a:schemeClr val="accent1">
                  <a:lumMod val="75000"/>
                </a:schemeClr>
              </a:buClr>
              <a:buFont typeface="Arial" panose="020B0604020202020204" pitchFamily="34" charset="0"/>
              <a:buChar char="•"/>
            </a:pPr>
            <a:r>
              <a:rPr lang="en-AU" sz="800" u="sng" dirty="0" smtClean="0"/>
              <a:t>Rebellion</a:t>
            </a:r>
            <a:r>
              <a:rPr lang="en-AU" sz="800" dirty="0" smtClean="0"/>
              <a:t>: “I hate purity. I hate goodness. I don’t want any virtue to exist anywhere. I want everyone to be corrupt to the bones.”</a:t>
            </a:r>
          </a:p>
          <a:p>
            <a:pPr marL="171450" indent="-171450">
              <a:buClr>
                <a:schemeClr val="accent1">
                  <a:lumMod val="75000"/>
                </a:schemeClr>
              </a:buClr>
              <a:buFont typeface="Arial" panose="020B0604020202020204" pitchFamily="34" charset="0"/>
              <a:buChar char="•"/>
            </a:pPr>
            <a:r>
              <a:rPr lang="en-AU" sz="800" u="sng" dirty="0" smtClean="0"/>
              <a:t>Rebellion</a:t>
            </a:r>
            <a:r>
              <a:rPr lang="en-AU" sz="800" dirty="0" smtClean="0"/>
              <a:t>: “If you kept the small rules, you could break the big ones.”</a:t>
            </a:r>
          </a:p>
          <a:p>
            <a:pPr marL="171450" indent="-171450">
              <a:buClr>
                <a:schemeClr val="accent1">
                  <a:lumMod val="75000"/>
                </a:schemeClr>
              </a:buClr>
              <a:buFont typeface="Arial" panose="020B0604020202020204" pitchFamily="34" charset="0"/>
              <a:buChar char="•"/>
            </a:pPr>
            <a:r>
              <a:rPr lang="en-AU" sz="800" u="sng" dirty="0" smtClean="0"/>
              <a:t>Psychological manipulation, power and totalitarianism</a:t>
            </a:r>
            <a:r>
              <a:rPr lang="en-AU" sz="800" dirty="0" smtClean="0"/>
              <a:t>: "the fear, the hatred, and the lunatic credulity which the Party needed in its members…bottling down some powerful instinct and using it as a driving force.”</a:t>
            </a:r>
          </a:p>
          <a:p>
            <a:pPr marL="171450" indent="-171450">
              <a:buClr>
                <a:schemeClr val="accent1">
                  <a:lumMod val="75000"/>
                </a:schemeClr>
              </a:buClr>
              <a:buFont typeface="Arial" panose="020B0604020202020204" pitchFamily="34" charset="0"/>
              <a:buChar char="•"/>
            </a:pPr>
            <a:r>
              <a:rPr lang="en-AU" sz="800" u="sng" dirty="0" smtClean="0"/>
              <a:t>Psychological manipulation and subversion of intelligence</a:t>
            </a:r>
            <a:r>
              <a:rPr lang="en-AU" sz="800" dirty="0" smtClean="0"/>
              <a:t>: “In a way, the world-view of the Party imposed itself most successfully on people incapable of understanding it.”</a:t>
            </a:r>
          </a:p>
          <a:p>
            <a:pPr marL="171450" indent="-171450">
              <a:buClr>
                <a:schemeClr val="accent1">
                  <a:lumMod val="75000"/>
                </a:schemeClr>
              </a:buClr>
              <a:buFont typeface="Arial" panose="020B0604020202020204" pitchFamily="34" charset="0"/>
              <a:buChar char="•"/>
            </a:pPr>
            <a:r>
              <a:rPr lang="en-AU" sz="800" u="sng" dirty="0" smtClean="0"/>
              <a:t>Power and historical </a:t>
            </a:r>
            <a:r>
              <a:rPr lang="en-AU" sz="800" u="sng" dirty="0" err="1" smtClean="0"/>
              <a:t>negationism</a:t>
            </a:r>
            <a:r>
              <a:rPr lang="en-AU" sz="800" dirty="0" smtClean="0"/>
              <a:t>: “It was now impossible for any human being to prove by documentary evidence that the war with Eurasia had ever happened.”</a:t>
            </a:r>
          </a:p>
          <a:p>
            <a:pPr marL="171450" indent="-171450">
              <a:buClr>
                <a:schemeClr val="accent1">
                  <a:lumMod val="75000"/>
                </a:schemeClr>
              </a:buClr>
              <a:buFont typeface="Arial" panose="020B0604020202020204" pitchFamily="34" charset="0"/>
              <a:buChar char="•"/>
            </a:pPr>
            <a:r>
              <a:rPr lang="en-AU" sz="800" u="sng" dirty="0" smtClean="0"/>
              <a:t>Rebellion and conformity and control</a:t>
            </a:r>
            <a:r>
              <a:rPr lang="en-AU" sz="800" dirty="0" smtClean="0"/>
              <a:t>: “physical rebellion, or any preliminary move towards rebellion, is at present not possible.”</a:t>
            </a:r>
          </a:p>
          <a:p>
            <a:pPr marL="171450" indent="-171450">
              <a:buClr>
                <a:schemeClr val="accent1">
                  <a:lumMod val="75000"/>
                </a:schemeClr>
              </a:buClr>
              <a:buFont typeface="Arial" panose="020B0604020202020204" pitchFamily="34" charset="0"/>
              <a:buChar char="•"/>
            </a:pPr>
            <a:r>
              <a:rPr lang="en-AU" sz="800" u="sng" dirty="0" smtClean="0"/>
              <a:t>Surveillance</a:t>
            </a:r>
            <a:r>
              <a:rPr lang="en-AU" sz="800" dirty="0" smtClean="0"/>
              <a:t>: “twenty-four hours a day under the eyes of the police and in the sound of official propaganda.”</a:t>
            </a:r>
          </a:p>
          <a:p>
            <a:pPr marL="171450" indent="-171450">
              <a:buClr>
                <a:schemeClr val="accent1">
                  <a:lumMod val="75000"/>
                </a:schemeClr>
              </a:buClr>
              <a:buFont typeface="Arial" panose="020B0604020202020204" pitchFamily="34" charset="0"/>
              <a:buChar char="•"/>
            </a:pPr>
            <a:r>
              <a:rPr lang="en-AU" sz="800" u="sng" dirty="0" smtClean="0"/>
              <a:t>Class stratification</a:t>
            </a:r>
            <a:r>
              <a:rPr lang="en-AU" sz="800" dirty="0" smtClean="0"/>
              <a:t>: “the dumb masses, whom we habitually refer to as the proles.”</a:t>
            </a:r>
          </a:p>
          <a:p>
            <a:pPr marL="171450" indent="-171450">
              <a:buClr>
                <a:schemeClr val="accent1">
                  <a:lumMod val="75000"/>
                </a:schemeClr>
              </a:buClr>
              <a:buFont typeface="Arial" panose="020B0604020202020204" pitchFamily="34" charset="0"/>
              <a:buChar char="•"/>
            </a:pPr>
            <a:r>
              <a:rPr lang="en-AU" sz="800" u="sng" dirty="0" smtClean="0"/>
              <a:t>Hope</a:t>
            </a:r>
            <a:r>
              <a:rPr lang="en-AU" sz="800" dirty="0" smtClean="0"/>
              <a:t>: "It was the place with no darkness.”</a:t>
            </a:r>
          </a:p>
          <a:p>
            <a:pPr marL="171450" indent="-171450">
              <a:buClr>
                <a:schemeClr val="accent1">
                  <a:lumMod val="75000"/>
                </a:schemeClr>
              </a:buClr>
              <a:buFont typeface="Arial" panose="020B0604020202020204" pitchFamily="34" charset="0"/>
              <a:buChar char="•"/>
            </a:pPr>
            <a:r>
              <a:rPr lang="en-AU" sz="800" u="sng" dirty="0" smtClean="0"/>
              <a:t>Violence and physical control</a:t>
            </a:r>
            <a:r>
              <a:rPr lang="en-AU" sz="800" dirty="0" smtClean="0"/>
              <a:t>: "Four! Five! Four! Anything you like…stop the pain!.”</a:t>
            </a:r>
          </a:p>
          <a:p>
            <a:pPr marL="171450" indent="-171450">
              <a:buClr>
                <a:schemeClr val="accent1">
                  <a:lumMod val="75000"/>
                </a:schemeClr>
              </a:buClr>
              <a:buFont typeface="Arial" panose="020B0604020202020204" pitchFamily="34" charset="0"/>
              <a:buChar char="•"/>
            </a:pPr>
            <a:r>
              <a:rPr lang="en-AU" sz="800" u="sng" dirty="0" smtClean="0"/>
              <a:t>Rebellion and independent thought</a:t>
            </a:r>
            <a:r>
              <a:rPr lang="en-AU" sz="800" dirty="0" smtClean="0"/>
              <a:t>: “if the Party says that it is not four but five – then how many?” “Four.”</a:t>
            </a:r>
          </a:p>
          <a:p>
            <a:pPr marL="171450" indent="-171450">
              <a:buClr>
                <a:schemeClr val="accent1">
                  <a:lumMod val="75000"/>
                </a:schemeClr>
              </a:buClr>
              <a:buFont typeface="Arial" panose="020B0604020202020204" pitchFamily="34" charset="0"/>
              <a:buChar char="•"/>
            </a:pPr>
            <a:r>
              <a:rPr lang="en-AU" sz="800" u="sng" dirty="0" smtClean="0"/>
              <a:t>Conformity and power</a:t>
            </a:r>
            <a:r>
              <a:rPr lang="en-AU" sz="800" dirty="0" smtClean="0"/>
              <a:t>: “You are a flaw in the pattern…a stain that must be wiped out.”</a:t>
            </a:r>
          </a:p>
          <a:p>
            <a:pPr marL="171450" indent="-171450">
              <a:buClr>
                <a:schemeClr val="accent1">
                  <a:lumMod val="75000"/>
                </a:schemeClr>
              </a:buClr>
              <a:buFont typeface="Arial" panose="020B0604020202020204" pitchFamily="34" charset="0"/>
              <a:buChar char="•"/>
            </a:pPr>
            <a:r>
              <a:rPr lang="en-AU" sz="800" u="sng" dirty="0" smtClean="0"/>
              <a:t>Power and conformity and violence</a:t>
            </a:r>
            <a:r>
              <a:rPr lang="en-AU" sz="800" dirty="0" smtClean="0"/>
              <a:t>: “We are not content with negative obedience…we make him one of our own before we kill him…we cannot permit any deviation.”</a:t>
            </a:r>
          </a:p>
          <a:p>
            <a:pPr marL="171450" indent="-171450">
              <a:buClr>
                <a:schemeClr val="accent1">
                  <a:lumMod val="75000"/>
                </a:schemeClr>
              </a:buClr>
              <a:buFont typeface="Arial" panose="020B0604020202020204" pitchFamily="34" charset="0"/>
              <a:buChar char="•"/>
            </a:pPr>
            <a:r>
              <a:rPr lang="en-AU" sz="800" u="sng" dirty="0" smtClean="0"/>
              <a:t>Power</a:t>
            </a:r>
            <a:r>
              <a:rPr lang="en-AU" sz="800" dirty="0" smtClean="0"/>
              <a:t>: “Who controls the past controls the future; who controls the present controls the past.”</a:t>
            </a:r>
          </a:p>
          <a:p>
            <a:pPr marL="171450" indent="-171450">
              <a:buClr>
                <a:schemeClr val="accent1">
                  <a:lumMod val="75000"/>
                </a:schemeClr>
              </a:buClr>
              <a:buFont typeface="Arial" panose="020B0604020202020204" pitchFamily="34" charset="0"/>
              <a:buChar char="•"/>
            </a:pPr>
            <a:r>
              <a:rPr lang="en-AU" sz="800" u="sng" dirty="0" smtClean="0"/>
              <a:t>Violence and psychological manipulation</a:t>
            </a:r>
            <a:r>
              <a:rPr lang="en-AU" sz="800" dirty="0" smtClean="0"/>
              <a:t>: “We make the brain perfect before we blow it out.”</a:t>
            </a:r>
          </a:p>
          <a:p>
            <a:pPr marL="171450" indent="-171450">
              <a:buClr>
                <a:schemeClr val="accent1">
                  <a:lumMod val="75000"/>
                </a:schemeClr>
              </a:buClr>
              <a:buFont typeface="Arial" panose="020B0604020202020204" pitchFamily="34" charset="0"/>
              <a:buChar char="•"/>
            </a:pPr>
            <a:r>
              <a:rPr lang="en-AU" sz="800" u="sng" dirty="0" smtClean="0"/>
              <a:t>Power, psychological manipulation, conformity</a:t>
            </a:r>
            <a:r>
              <a:rPr lang="en-AU" sz="800" dirty="0" smtClean="0"/>
              <a:t>: “Whatever the Party holds to be truth is truth.”</a:t>
            </a:r>
          </a:p>
          <a:p>
            <a:pPr marL="171450" indent="-171450">
              <a:buClr>
                <a:schemeClr val="accent1">
                  <a:lumMod val="75000"/>
                </a:schemeClr>
              </a:buClr>
              <a:buFont typeface="Arial" panose="020B0604020202020204" pitchFamily="34" charset="0"/>
              <a:buChar char="•"/>
            </a:pPr>
            <a:r>
              <a:rPr lang="en-AU" sz="800" u="sng" dirty="0" smtClean="0"/>
              <a:t>Apathy and violence</a:t>
            </a:r>
            <a:r>
              <a:rPr lang="en-AU" sz="800" dirty="0" smtClean="0"/>
              <a:t>: “O’Brien had tortured him to the edge of lunacy…he would send him to his death. It made no difference.”</a:t>
            </a:r>
          </a:p>
          <a:p>
            <a:pPr marL="171450" indent="-171450">
              <a:buClr>
                <a:schemeClr val="accent1">
                  <a:lumMod val="75000"/>
                </a:schemeClr>
              </a:buClr>
              <a:buFont typeface="Arial" panose="020B0604020202020204" pitchFamily="34" charset="0"/>
              <a:buChar char="•"/>
            </a:pPr>
            <a:r>
              <a:rPr lang="en-AU" sz="800" u="sng" dirty="0"/>
              <a:t>C</a:t>
            </a:r>
            <a:r>
              <a:rPr lang="en-AU" sz="800" u="sng" dirty="0" smtClean="0"/>
              <a:t>onformity and psychological manipulation</a:t>
            </a:r>
            <a:r>
              <a:rPr lang="en-AU" sz="800" dirty="0" smtClean="0"/>
              <a:t>: “He had won the victory over himself. He loved Big Brother.”</a:t>
            </a:r>
          </a:p>
          <a:p>
            <a:pPr marL="171450" indent="-171450">
              <a:buClr>
                <a:schemeClr val="accent1">
                  <a:lumMod val="75000"/>
                </a:schemeClr>
              </a:buClr>
              <a:buFont typeface="Arial" panose="020B0604020202020204" pitchFamily="34" charset="0"/>
              <a:buChar char="•"/>
            </a:pPr>
            <a:r>
              <a:rPr lang="en-AU" sz="800" u="sng" dirty="0" smtClean="0"/>
              <a:t>Doublethink and psychological manipulation</a:t>
            </a:r>
            <a:r>
              <a:rPr lang="en-AU" sz="800" dirty="0" smtClean="0"/>
              <a:t>: “If he thinks he floats off the floor, and if I simultaneously think I see him do it, then the thing happens.”</a:t>
            </a:r>
          </a:p>
          <a:p>
            <a:pPr marL="171450" indent="-171450">
              <a:buClr>
                <a:schemeClr val="accent1">
                  <a:lumMod val="75000"/>
                </a:schemeClr>
              </a:buClr>
              <a:buFont typeface="Arial" panose="020B0604020202020204" pitchFamily="34" charset="0"/>
              <a:buChar char="•"/>
            </a:pPr>
            <a:r>
              <a:rPr lang="en-AU" sz="800" u="sng" dirty="0" smtClean="0"/>
              <a:t>Feminist criticism</a:t>
            </a:r>
            <a:r>
              <a:rPr lang="en-AU" sz="800" dirty="0" smtClean="0"/>
              <a:t>: “you are only a rebel from the waist down.”</a:t>
            </a:r>
          </a:p>
          <a:p>
            <a:pPr marL="171450" indent="-171450">
              <a:buClr>
                <a:schemeClr val="accent1">
                  <a:lumMod val="75000"/>
                </a:schemeClr>
              </a:buClr>
              <a:buFont typeface="Arial" panose="020B0604020202020204" pitchFamily="34" charset="0"/>
              <a:buChar char="•"/>
            </a:pPr>
            <a:r>
              <a:rPr lang="en-AU" sz="800" u="sng" dirty="0" smtClean="0"/>
              <a:t>Language, psychological manipulation</a:t>
            </a:r>
            <a:r>
              <a:rPr lang="en-AU" sz="800" dirty="0" smtClean="0"/>
              <a:t>: “It was intended that when Newspeak had been adopted once and for all and </a:t>
            </a:r>
            <a:r>
              <a:rPr lang="en-AU" sz="800" dirty="0" err="1" smtClean="0"/>
              <a:t>Oldspeak</a:t>
            </a:r>
            <a:r>
              <a:rPr lang="en-AU" sz="800" dirty="0" smtClean="0"/>
              <a:t> forgotten, a heretical thought…should be literally unthinkable.”</a:t>
            </a:r>
          </a:p>
          <a:p>
            <a:pPr marL="171450" indent="-171450">
              <a:buClr>
                <a:schemeClr val="accent1">
                  <a:lumMod val="75000"/>
                </a:schemeClr>
              </a:buClr>
              <a:buFont typeface="Arial" panose="020B0604020202020204" pitchFamily="34" charset="0"/>
              <a:buChar char="•"/>
            </a:pPr>
            <a:r>
              <a:rPr lang="en-AU" sz="800" u="sng" dirty="0" smtClean="0"/>
              <a:t>Language, psychological manipulation</a:t>
            </a:r>
            <a:r>
              <a:rPr lang="en-AU" sz="800" dirty="0" smtClean="0"/>
              <a:t>: “Words…were intended to impose a desirable mental attitude.”</a:t>
            </a:r>
          </a:p>
          <a:p>
            <a:pPr marL="171450" indent="-171450">
              <a:buClr>
                <a:schemeClr val="accent1">
                  <a:lumMod val="75000"/>
                </a:schemeClr>
              </a:buClr>
              <a:buFont typeface="Arial" panose="020B0604020202020204" pitchFamily="34" charset="0"/>
              <a:buChar char="•"/>
            </a:pPr>
            <a:r>
              <a:rPr lang="en-AU" sz="800" u="sng" dirty="0" smtClean="0"/>
              <a:t>Power, apathy and totalitarianism</a:t>
            </a:r>
            <a:r>
              <a:rPr lang="en-AU" sz="800" dirty="0" smtClean="0"/>
              <a:t>:  "The Party seeks power for its own sake. We are not interested in the good of others; we are interested solely in power.”</a:t>
            </a:r>
          </a:p>
          <a:p>
            <a:pPr marL="171450" indent="-171450">
              <a:buClr>
                <a:schemeClr val="accent1">
                  <a:lumMod val="75000"/>
                </a:schemeClr>
              </a:buClr>
              <a:buFont typeface="Arial" panose="020B0604020202020204" pitchFamily="34" charset="0"/>
              <a:buChar char="•"/>
            </a:pPr>
            <a:r>
              <a:rPr lang="en-AU" sz="800" u="sng" dirty="0" smtClean="0"/>
              <a:t>Class stratification and power</a:t>
            </a:r>
            <a:r>
              <a:rPr lang="en-AU" sz="800" dirty="0" smtClean="0"/>
              <a:t>: “High stay where high are.”</a:t>
            </a:r>
          </a:p>
        </p:txBody>
      </p:sp>
    </p:spTree>
    <p:extLst>
      <p:ext uri="{BB962C8B-B14F-4D97-AF65-F5344CB8AC3E}">
        <p14:creationId xmlns:p14="http://schemas.microsoft.com/office/powerpoint/2010/main" val="3572850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92272" y="3718679"/>
            <a:ext cx="4003381" cy="2980295"/>
          </a:xfrm>
          <a:prstGeom prst="rect">
            <a:avLst/>
          </a:prstGeom>
        </p:spPr>
      </p:pic>
      <p:sp>
        <p:nvSpPr>
          <p:cNvPr id="2" name="Title 1"/>
          <p:cNvSpPr>
            <a:spLocks noGrp="1"/>
          </p:cNvSpPr>
          <p:nvPr>
            <p:ph type="title"/>
          </p:nvPr>
        </p:nvSpPr>
        <p:spPr>
          <a:xfrm>
            <a:off x="1066800" y="0"/>
            <a:ext cx="10058400" cy="864234"/>
          </a:xfrm>
        </p:spPr>
        <p:txBody>
          <a:bodyPr>
            <a:normAutofit/>
          </a:bodyPr>
          <a:lstStyle/>
          <a:p>
            <a:pPr algn="ctr"/>
            <a:r>
              <a:rPr lang="en-AU" sz="3200" dirty="0" smtClean="0"/>
              <a:t>THEORISTS</a:t>
            </a:r>
            <a:endParaRPr lang="en-AU" sz="3200" dirty="0"/>
          </a:p>
        </p:txBody>
      </p:sp>
      <p:sp>
        <p:nvSpPr>
          <p:cNvPr id="4" name="TextBox 3"/>
          <p:cNvSpPr txBox="1"/>
          <p:nvPr/>
        </p:nvSpPr>
        <p:spPr>
          <a:xfrm>
            <a:off x="146427" y="717858"/>
            <a:ext cx="11861442" cy="3000821"/>
          </a:xfrm>
          <a:prstGeom prst="rect">
            <a:avLst/>
          </a:prstGeom>
          <a:noFill/>
        </p:spPr>
        <p:txBody>
          <a:bodyPr wrap="square" rtlCol="0">
            <a:spAutoFit/>
          </a:bodyPr>
          <a:lstStyle/>
          <a:p>
            <a:r>
              <a:rPr lang="en-AU" sz="900" b="1" dirty="0" smtClean="0">
                <a:solidFill>
                  <a:schemeClr val="accent1">
                    <a:lumMod val="75000"/>
                  </a:schemeClr>
                </a:solidFill>
              </a:rPr>
              <a:t>MICHEL FOUCAULT</a:t>
            </a:r>
          </a:p>
          <a:p>
            <a:pPr marL="171450" indent="-171450">
              <a:buClr>
                <a:schemeClr val="accent1">
                  <a:lumMod val="75000"/>
                </a:schemeClr>
              </a:buClr>
              <a:buFont typeface="Arial" panose="020B0604020202020204" pitchFamily="34" charset="0"/>
              <a:buChar char="•"/>
            </a:pPr>
            <a:r>
              <a:rPr lang="en-AU" sz="900" u="sng" dirty="0" smtClean="0"/>
              <a:t>Biopower</a:t>
            </a:r>
            <a:r>
              <a:rPr lang="en-AU" sz="900" dirty="0" smtClean="0"/>
              <a:t> – governments employ a variety of techniques to regulate subjects, as well as achieve the subjugation of and control over populations</a:t>
            </a:r>
          </a:p>
          <a:p>
            <a:pPr marL="171450" indent="-171450">
              <a:buClr>
                <a:schemeClr val="accent1">
                  <a:lumMod val="75000"/>
                </a:schemeClr>
              </a:buClr>
              <a:buFont typeface="Arial" panose="020B0604020202020204" pitchFamily="34" charset="0"/>
              <a:buChar char="•"/>
            </a:pPr>
            <a:r>
              <a:rPr lang="en-AU" sz="900" u="sng" dirty="0" smtClean="0"/>
              <a:t>Disciplinary Institutions </a:t>
            </a:r>
            <a:r>
              <a:rPr lang="en-AU" sz="900" dirty="0" smtClean="0"/>
              <a:t>– provide punishment and consequences to people who do not obey the government laws or socially accepted behaviour</a:t>
            </a:r>
          </a:p>
          <a:p>
            <a:pPr marL="171450" indent="-171450">
              <a:buClr>
                <a:schemeClr val="accent1">
                  <a:lumMod val="75000"/>
                </a:schemeClr>
              </a:buClr>
              <a:buFont typeface="Arial" panose="020B0604020202020204" pitchFamily="34" charset="0"/>
              <a:buChar char="•"/>
            </a:pPr>
            <a:r>
              <a:rPr lang="en-AU" sz="900" u="sng" dirty="0" smtClean="0"/>
              <a:t>Discourse Analysis </a:t>
            </a:r>
            <a:r>
              <a:rPr lang="en-AU" sz="900" dirty="0" smtClean="0"/>
              <a:t>– power relationships in a society are expressed through language and practices</a:t>
            </a:r>
          </a:p>
          <a:p>
            <a:pPr marL="171450" indent="-171450">
              <a:buClr>
                <a:schemeClr val="accent1">
                  <a:lumMod val="75000"/>
                </a:schemeClr>
              </a:buClr>
              <a:buFont typeface="Arial" panose="020B0604020202020204" pitchFamily="34" charset="0"/>
              <a:buChar char="•"/>
            </a:pPr>
            <a:r>
              <a:rPr lang="en-AU" sz="900" u="sng" dirty="0" smtClean="0"/>
              <a:t>Governmentality</a:t>
            </a:r>
            <a:r>
              <a:rPr lang="en-AU" sz="900" dirty="0" smtClean="0"/>
              <a:t> – the way in which governments attempt to manipulate citizens to produce subjects best suited to allow the fulfilment of government policies and ambitions</a:t>
            </a:r>
          </a:p>
          <a:p>
            <a:pPr marL="171450" indent="-171450">
              <a:buClr>
                <a:schemeClr val="accent1">
                  <a:lumMod val="75000"/>
                </a:schemeClr>
              </a:buClr>
              <a:buFont typeface="Arial" panose="020B0604020202020204" pitchFamily="34" charset="0"/>
              <a:buChar char="•"/>
            </a:pPr>
            <a:r>
              <a:rPr lang="en-AU" sz="900" u="sng" dirty="0" smtClean="0"/>
              <a:t>Power-knowledge</a:t>
            </a:r>
            <a:r>
              <a:rPr lang="en-AU" sz="900" dirty="0" smtClean="0"/>
              <a:t> – the theory that power is based on knowledge and makes use of knowledge to gain more power or maintain current power</a:t>
            </a:r>
          </a:p>
          <a:p>
            <a:pPr marL="171450" indent="-171450">
              <a:buClr>
                <a:schemeClr val="accent1">
                  <a:lumMod val="75000"/>
                </a:schemeClr>
              </a:buClr>
              <a:buFont typeface="Arial" panose="020B0604020202020204" pitchFamily="34" charset="0"/>
              <a:buChar char="•"/>
            </a:pPr>
            <a:r>
              <a:rPr lang="en-AU" sz="900" u="sng" dirty="0" smtClean="0"/>
              <a:t>Panopticism</a:t>
            </a:r>
            <a:r>
              <a:rPr lang="en-AU" sz="900" dirty="0" smtClean="0"/>
              <a:t> – laboratory of power which allows behaviour to be modified as ever individual not only </a:t>
            </a:r>
            <a:r>
              <a:rPr lang="en-AU" sz="900" dirty="0" err="1" smtClean="0"/>
              <a:t>surveil</a:t>
            </a:r>
            <a:r>
              <a:rPr lang="en-AU" sz="900" dirty="0" smtClean="0"/>
              <a:t> others but also self-</a:t>
            </a:r>
            <a:r>
              <a:rPr lang="en-AU" sz="900" dirty="0" err="1" smtClean="0"/>
              <a:t>surveil</a:t>
            </a:r>
            <a:r>
              <a:rPr lang="en-AU" sz="900" dirty="0" smtClean="0"/>
              <a:t> and self-regulate their own behaviour (based on the Panopticon, which is a symbol of the disciplinary society of surveillance)  </a:t>
            </a:r>
          </a:p>
          <a:p>
            <a:pPr>
              <a:buClr>
                <a:schemeClr val="accent1">
                  <a:lumMod val="75000"/>
                </a:schemeClr>
              </a:buClr>
            </a:pPr>
            <a:endParaRPr lang="en-AU" sz="900" dirty="0" smtClean="0"/>
          </a:p>
          <a:p>
            <a:pPr>
              <a:buClr>
                <a:schemeClr val="accent1">
                  <a:lumMod val="75000"/>
                </a:schemeClr>
              </a:buClr>
            </a:pPr>
            <a:r>
              <a:rPr lang="en-AU" sz="900" b="1" dirty="0" smtClean="0">
                <a:solidFill>
                  <a:schemeClr val="accent1">
                    <a:lumMod val="75000"/>
                  </a:schemeClr>
                </a:solidFill>
              </a:rPr>
              <a:t>SIGMUND FREUD</a:t>
            </a:r>
          </a:p>
          <a:p>
            <a:pPr marL="171450" indent="-171450">
              <a:buClr>
                <a:schemeClr val="accent1">
                  <a:lumMod val="75000"/>
                </a:schemeClr>
              </a:buClr>
              <a:buFont typeface="Arial" panose="020B0604020202020204" pitchFamily="34" charset="0"/>
              <a:buChar char="•"/>
            </a:pPr>
            <a:r>
              <a:rPr lang="en-AU" sz="900" u="sng" dirty="0" smtClean="0"/>
              <a:t>Death Drive </a:t>
            </a:r>
            <a:r>
              <a:rPr lang="en-AU" sz="900" dirty="0" smtClean="0"/>
              <a:t>– the tendency towards death and self destruction; opposite of “Eros” (life drive) which is the tendency towards survival, sex, propagation and happiness (</a:t>
            </a:r>
            <a:r>
              <a:rPr lang="en-AU" sz="900" dirty="0" err="1" smtClean="0"/>
              <a:t>eg</a:t>
            </a:r>
            <a:r>
              <a:rPr lang="en-AU" sz="900" dirty="0" smtClean="0"/>
              <a:t>: Winston in </a:t>
            </a:r>
            <a:r>
              <a:rPr lang="en-AU" sz="900" i="1" dirty="0" smtClean="0"/>
              <a:t>1984</a:t>
            </a:r>
            <a:r>
              <a:rPr lang="en-AU" sz="900" dirty="0" smtClean="0"/>
              <a:t>)</a:t>
            </a:r>
          </a:p>
          <a:p>
            <a:pPr marL="171450" indent="-171450">
              <a:buClr>
                <a:schemeClr val="accent1">
                  <a:lumMod val="75000"/>
                </a:schemeClr>
              </a:buClr>
              <a:buFont typeface="Arial" panose="020B0604020202020204" pitchFamily="34" charset="0"/>
              <a:buChar char="•"/>
            </a:pPr>
            <a:endParaRPr lang="en-AU" sz="900" dirty="0"/>
          </a:p>
          <a:p>
            <a:pPr>
              <a:buClr>
                <a:schemeClr val="accent1">
                  <a:lumMod val="75000"/>
                </a:schemeClr>
              </a:buClr>
            </a:pPr>
            <a:r>
              <a:rPr lang="en-AU" sz="900" b="1" dirty="0" smtClean="0">
                <a:solidFill>
                  <a:schemeClr val="accent1">
                    <a:lumMod val="75000"/>
                  </a:schemeClr>
                </a:solidFill>
              </a:rPr>
              <a:t>KANT</a:t>
            </a:r>
          </a:p>
          <a:p>
            <a:pPr marL="171450" indent="-171450">
              <a:buClr>
                <a:schemeClr val="accent1">
                  <a:lumMod val="75000"/>
                </a:schemeClr>
              </a:buClr>
              <a:buFont typeface="Arial" panose="020B0604020202020204" pitchFamily="34" charset="0"/>
              <a:buChar char="•"/>
            </a:pPr>
            <a:r>
              <a:rPr lang="en-AU" sz="900" u="sng" dirty="0" smtClean="0"/>
              <a:t>Kant’s Categorical Imperative </a:t>
            </a:r>
            <a:r>
              <a:rPr lang="en-AU" sz="900" dirty="0" smtClean="0"/>
              <a:t>– a philosophical concept concerned with moral philosophy, which is a way of evaluating motivations for a particular action</a:t>
            </a:r>
          </a:p>
          <a:p>
            <a:pPr marL="171450" indent="-171450">
              <a:buClr>
                <a:schemeClr val="accent1">
                  <a:lumMod val="75000"/>
                </a:schemeClr>
              </a:buClr>
              <a:buFont typeface="Arial" panose="020B0604020202020204" pitchFamily="34" charset="0"/>
              <a:buChar char="•"/>
            </a:pPr>
            <a:r>
              <a:rPr lang="en-AU" sz="900" u="sng" dirty="0" smtClean="0"/>
              <a:t>Imperative</a:t>
            </a:r>
            <a:r>
              <a:rPr lang="en-AU" sz="900" dirty="0" smtClean="0"/>
              <a:t> = a proposition declaring a particular action, or avoidance of an action, to be necessary</a:t>
            </a:r>
          </a:p>
          <a:p>
            <a:pPr marL="171450" indent="-171450">
              <a:buClr>
                <a:schemeClr val="accent1">
                  <a:lumMod val="75000"/>
                </a:schemeClr>
              </a:buClr>
              <a:buFont typeface="Arial" panose="020B0604020202020204" pitchFamily="34" charset="0"/>
              <a:buChar char="•"/>
            </a:pPr>
            <a:r>
              <a:rPr lang="en-AU" sz="900" u="sng" dirty="0" smtClean="0"/>
              <a:t>Hypothetical imperatives </a:t>
            </a:r>
            <a:r>
              <a:rPr lang="en-AU" sz="900" dirty="0" smtClean="0"/>
              <a:t>– apply if someone wishes to achieve something in particular: “if I wish…I must…”</a:t>
            </a:r>
          </a:p>
          <a:p>
            <a:pPr marL="171450" indent="-171450">
              <a:buClr>
                <a:schemeClr val="accent1">
                  <a:lumMod val="75000"/>
                </a:schemeClr>
              </a:buClr>
              <a:buFont typeface="Arial" panose="020B0604020202020204" pitchFamily="34" charset="0"/>
              <a:buChar char="•"/>
            </a:pPr>
            <a:r>
              <a:rPr lang="en-AU" sz="900" u="sng" dirty="0" smtClean="0"/>
              <a:t>Categorical imperative </a:t>
            </a:r>
            <a:r>
              <a:rPr lang="en-AU" sz="900" dirty="0" smtClean="0"/>
              <a:t>– an absolute, unconditional requirement that must be met under any and all circumstances, as it is considered an end in itself</a:t>
            </a:r>
          </a:p>
          <a:p>
            <a:pPr marL="171450" indent="-171450">
              <a:buClr>
                <a:schemeClr val="accent1">
                  <a:lumMod val="75000"/>
                </a:schemeClr>
              </a:buClr>
              <a:buFont typeface="Arial" panose="020B0604020202020204" pitchFamily="34" charset="0"/>
              <a:buChar char="•"/>
            </a:pPr>
            <a:r>
              <a:rPr lang="en-AU" sz="900" dirty="0" smtClean="0"/>
              <a:t>Dichotomy in choosing ends: what is “</a:t>
            </a:r>
            <a:r>
              <a:rPr lang="en-AU" sz="900" u="sng" dirty="0" smtClean="0"/>
              <a:t>right</a:t>
            </a:r>
            <a:r>
              <a:rPr lang="en-AU" sz="900" dirty="0" smtClean="0"/>
              <a:t>” and what is “</a:t>
            </a:r>
            <a:r>
              <a:rPr lang="en-AU" sz="900" u="sng" dirty="0" smtClean="0"/>
              <a:t>good</a:t>
            </a:r>
            <a:r>
              <a:rPr lang="en-AU" sz="900" dirty="0" smtClean="0"/>
              <a:t>”? – the “right” is considered morally superior to the “good”</a:t>
            </a:r>
          </a:p>
          <a:p>
            <a:pPr marL="171450" indent="-171450">
              <a:buClr>
                <a:schemeClr val="accent1">
                  <a:lumMod val="75000"/>
                </a:schemeClr>
              </a:buClr>
              <a:buFont typeface="Arial" panose="020B0604020202020204" pitchFamily="34" charset="0"/>
              <a:buChar char="•"/>
            </a:pPr>
            <a:r>
              <a:rPr lang="en-AU" sz="900" dirty="0" smtClean="0">
                <a:solidFill>
                  <a:schemeClr val="accent1">
                    <a:lumMod val="75000"/>
                  </a:schemeClr>
                </a:solidFill>
              </a:rPr>
              <a:t>“That which can be determined only by inclination would be animal choice. Human choice, however, is a choice that can indeed be affected but not determined                                                                                                                                                             by impulses, and is therefore of itself not pure but can still be determined to actions by pure will.” – Immanuel Kant</a:t>
            </a:r>
          </a:p>
          <a:p>
            <a:pPr marL="171450" indent="-171450">
              <a:buClr>
                <a:schemeClr val="accent1">
                  <a:lumMod val="75000"/>
                </a:schemeClr>
              </a:buClr>
              <a:buFont typeface="Arial" panose="020B0604020202020204" pitchFamily="34" charset="0"/>
              <a:buChar char="•"/>
            </a:pPr>
            <a:r>
              <a:rPr lang="en-AU" sz="900" dirty="0" smtClean="0">
                <a:solidFill>
                  <a:schemeClr val="accent1">
                    <a:lumMod val="75000"/>
                  </a:schemeClr>
                </a:solidFill>
              </a:rPr>
              <a:t>“A categorical imperative would be one which represented an action as objectively necessary in itself, without reference to any other purpose.” – Immanuel Kant</a:t>
            </a:r>
          </a:p>
        </p:txBody>
      </p:sp>
      <p:sp>
        <p:nvSpPr>
          <p:cNvPr id="3" name="TextBox 2"/>
          <p:cNvSpPr txBox="1"/>
          <p:nvPr/>
        </p:nvSpPr>
        <p:spPr>
          <a:xfrm>
            <a:off x="146427" y="3718679"/>
            <a:ext cx="6864626" cy="3139321"/>
          </a:xfrm>
          <a:prstGeom prst="rect">
            <a:avLst/>
          </a:prstGeom>
          <a:noFill/>
        </p:spPr>
        <p:txBody>
          <a:bodyPr wrap="square" rtlCol="0">
            <a:spAutoFit/>
          </a:bodyPr>
          <a:lstStyle/>
          <a:p>
            <a:pPr algn="ctr"/>
            <a:r>
              <a:rPr lang="en-AU" sz="900" b="1" dirty="0">
                <a:solidFill>
                  <a:schemeClr val="accent1">
                    <a:lumMod val="75000"/>
                  </a:schemeClr>
                </a:solidFill>
              </a:rPr>
              <a:t>MASLOW’S HIERACHY OF NEEDS</a:t>
            </a:r>
          </a:p>
          <a:p>
            <a:pPr marL="171450" indent="-171450">
              <a:buClr>
                <a:schemeClr val="accent1">
                  <a:lumMod val="75000"/>
                </a:schemeClr>
              </a:buClr>
              <a:buFont typeface="Arial" panose="020B0604020202020204" pitchFamily="34" charset="0"/>
              <a:buChar char="•"/>
            </a:pPr>
            <a:r>
              <a:rPr lang="en-AU" sz="900" dirty="0"/>
              <a:t>Maslow’s Hierarchy Of Needs is a psychological theory that prioritises different human needs to explain human </a:t>
            </a:r>
            <a:r>
              <a:rPr lang="en-AU" sz="900" dirty="0" smtClean="0"/>
              <a:t>motivation</a:t>
            </a:r>
          </a:p>
          <a:p>
            <a:pPr marL="171450" indent="-171450">
              <a:buClr>
                <a:schemeClr val="accent1">
                  <a:lumMod val="75000"/>
                </a:schemeClr>
              </a:buClr>
              <a:buFont typeface="Arial" panose="020B0604020202020204" pitchFamily="34" charset="0"/>
              <a:buChar char="•"/>
            </a:pPr>
            <a:r>
              <a:rPr lang="en-AU" sz="900" dirty="0" smtClean="0"/>
              <a:t>Each </a:t>
            </a:r>
            <a:r>
              <a:rPr lang="en-AU" sz="900" dirty="0"/>
              <a:t>level of the hierarchy supports the next level, and only when a person satisfies one level will the next become the most important and desirable</a:t>
            </a:r>
          </a:p>
          <a:p>
            <a:pPr marL="228600" indent="-228600">
              <a:buClr>
                <a:schemeClr val="accent1">
                  <a:lumMod val="75000"/>
                </a:schemeClr>
              </a:buClr>
              <a:buFont typeface="+mj-lt"/>
              <a:buAutoNum type="arabicPeriod"/>
            </a:pPr>
            <a:r>
              <a:rPr lang="en-AU" sz="900" dirty="0" smtClean="0"/>
              <a:t>The </a:t>
            </a:r>
            <a:r>
              <a:rPr lang="en-AU" sz="900" dirty="0"/>
              <a:t>base of the hierarchy is </a:t>
            </a:r>
            <a:r>
              <a:rPr lang="en-AU" sz="900" u="sng" dirty="0"/>
              <a:t>Physiological Needs </a:t>
            </a:r>
            <a:r>
              <a:rPr lang="en-AU" sz="900" dirty="0"/>
              <a:t>(or physical needs), which are fundamental needs vital for survival. Without these basic needs, the human body cannot function properly and will fail, therefore these needs must be met before all </a:t>
            </a:r>
            <a:r>
              <a:rPr lang="en-AU" sz="900" dirty="0" smtClean="0"/>
              <a:t>others.</a:t>
            </a:r>
          </a:p>
          <a:p>
            <a:pPr marL="228600" indent="-228600">
              <a:buClr>
                <a:schemeClr val="accent1">
                  <a:lumMod val="75000"/>
                </a:schemeClr>
              </a:buClr>
              <a:buFont typeface="+mj-lt"/>
              <a:buAutoNum type="arabicPeriod"/>
            </a:pPr>
            <a:r>
              <a:rPr lang="en-AU" sz="900" dirty="0" smtClean="0"/>
              <a:t>The </a:t>
            </a:r>
            <a:r>
              <a:rPr lang="en-AU" sz="900" dirty="0"/>
              <a:t>next level is </a:t>
            </a:r>
            <a:r>
              <a:rPr lang="en-AU" sz="900" u="sng" dirty="0"/>
              <a:t>Safety Needs </a:t>
            </a:r>
            <a:r>
              <a:rPr lang="en-AU" sz="900" dirty="0"/>
              <a:t>(or security needs), which makes life predictable and easy to control. These needs include physical safety and economic safety. </a:t>
            </a:r>
            <a:endParaRPr lang="en-AU" sz="900" dirty="0" smtClean="0"/>
          </a:p>
          <a:p>
            <a:pPr marL="228600" indent="-228600">
              <a:buClr>
                <a:schemeClr val="accent1">
                  <a:lumMod val="75000"/>
                </a:schemeClr>
              </a:buClr>
              <a:buFont typeface="+mj-lt"/>
              <a:buAutoNum type="arabicPeriod"/>
            </a:pPr>
            <a:r>
              <a:rPr lang="en-AU" sz="900" dirty="0" smtClean="0"/>
              <a:t>The </a:t>
            </a:r>
            <a:r>
              <a:rPr lang="en-AU" sz="900" dirty="0"/>
              <a:t>following level is </a:t>
            </a:r>
            <a:r>
              <a:rPr lang="en-AU" sz="900" u="sng" dirty="0"/>
              <a:t>Love and Belonging Needs </a:t>
            </a:r>
            <a:r>
              <a:rPr lang="en-AU" sz="900" dirty="0"/>
              <a:t>(or social needs), which is when a person seeks out friendship, intimate relationships, love, sex and groups with whom they share common interests, making them feel supported and accepted. The need for belonging may overcome physiological and safety needs if peer pressure or emotional needs become strong </a:t>
            </a:r>
            <a:r>
              <a:rPr lang="en-AU" sz="900" dirty="0" smtClean="0"/>
              <a:t>enough.</a:t>
            </a:r>
          </a:p>
          <a:p>
            <a:pPr marL="228600" indent="-228600">
              <a:buClr>
                <a:schemeClr val="accent1">
                  <a:lumMod val="75000"/>
                </a:schemeClr>
              </a:buClr>
              <a:buFont typeface="+mj-lt"/>
              <a:buAutoNum type="arabicPeriod"/>
            </a:pPr>
            <a:r>
              <a:rPr lang="en-AU" sz="900" dirty="0" smtClean="0"/>
              <a:t>The </a:t>
            </a:r>
            <a:r>
              <a:rPr lang="en-AU" sz="900" dirty="0"/>
              <a:t>fourth level is </a:t>
            </a:r>
            <a:r>
              <a:rPr lang="en-AU" sz="900" u="sng" dirty="0"/>
              <a:t>Esteem Needs </a:t>
            </a:r>
            <a:r>
              <a:rPr lang="en-AU" sz="900" dirty="0"/>
              <a:t>(or ego needs), which are based on a person seeking to belong in a society that respects, accepts, and values them. This motivates them to become more economically and socially successful. An individual with ‘lower esteem needs’ desire respect from others, while an individual with ‘higher esteem needs’ desire self-respect. If esteem needs are not met, an inferiority complex </a:t>
            </a:r>
            <a:r>
              <a:rPr lang="en-AU" sz="900" dirty="0" smtClean="0"/>
              <a:t>develops.</a:t>
            </a:r>
          </a:p>
          <a:p>
            <a:pPr marL="228600" indent="-228600">
              <a:buClr>
                <a:schemeClr val="accent1">
                  <a:lumMod val="75000"/>
                </a:schemeClr>
              </a:buClr>
              <a:buFont typeface="+mj-lt"/>
              <a:buAutoNum type="arabicPeriod"/>
            </a:pPr>
            <a:r>
              <a:rPr lang="en-AU" sz="900" dirty="0" smtClean="0"/>
              <a:t>The </a:t>
            </a:r>
            <a:r>
              <a:rPr lang="en-AU" sz="900" dirty="0"/>
              <a:t>final level at the top of the hierarchy is </a:t>
            </a:r>
            <a:r>
              <a:rPr lang="en-AU" sz="900" u="sng" dirty="0"/>
              <a:t>Self-Actualisation</a:t>
            </a:r>
            <a:r>
              <a:rPr lang="en-AU" sz="900" dirty="0"/>
              <a:t>: </a:t>
            </a:r>
            <a:r>
              <a:rPr lang="en-AU" sz="900" i="1" dirty="0"/>
              <a:t>“What a man can be, he must be.”</a:t>
            </a:r>
            <a:r>
              <a:rPr lang="en-AU" sz="900" dirty="0"/>
              <a:t>                                                                                                                                                                                                                                                                                                      Once a person becomes skilled in a certain discipline, they feel compelled to push the limits by experimenting and innovating, so that they may reach their full potential. To reach self-actualisation, an individual must master the previous needs, not only achieve them. Self-actualisation can only be found when an individual gives everything to a higher goal – altruism and spirituality.                                                                                                              This is </a:t>
            </a:r>
            <a:r>
              <a:rPr lang="en-AU" sz="900" u="sng" dirty="0"/>
              <a:t>Self-Transcendence</a:t>
            </a:r>
            <a:r>
              <a:rPr lang="en-AU" sz="900" dirty="0"/>
              <a:t>: </a:t>
            </a:r>
            <a:r>
              <a:rPr lang="en-AU" sz="900" i="1" dirty="0"/>
              <a:t>"Transcendence refers to the very highest and most inclusive or holistic levels of human consciousness, behaving and relating, as ends rather than means, to oneself, to significant others, to human beings in general, to other species, to nature, and to the cosmos" </a:t>
            </a:r>
          </a:p>
        </p:txBody>
      </p:sp>
      <p:sp>
        <p:nvSpPr>
          <p:cNvPr id="6" name="TextBox 5"/>
          <p:cNvSpPr txBox="1"/>
          <p:nvPr/>
        </p:nvSpPr>
        <p:spPr>
          <a:xfrm>
            <a:off x="8087645" y="3113462"/>
            <a:ext cx="2600283"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smtClean="0">
                <a:ln>
                  <a:noFill/>
                </a:ln>
                <a:solidFill>
                  <a:prstClr val="black"/>
                </a:solidFill>
                <a:effectLst/>
                <a:uLnTx/>
                <a:uFillTx/>
              </a:rPr>
              <a:t>Cognitive needs and aesthetic needs lead to self-actualisation, and then comes transcendence</a:t>
            </a:r>
          </a:p>
        </p:txBody>
      </p:sp>
      <p:sp>
        <p:nvSpPr>
          <p:cNvPr id="7" name="Left Bracket 6"/>
          <p:cNvSpPr/>
          <p:nvPr/>
        </p:nvSpPr>
        <p:spPr>
          <a:xfrm>
            <a:off x="7478830" y="3759794"/>
            <a:ext cx="45719" cy="1077250"/>
          </a:xfrm>
          <a:prstGeom prst="leftBracke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smtClean="0">
              <a:ln>
                <a:noFill/>
              </a:ln>
              <a:solidFill>
                <a:prstClr val="black"/>
              </a:solidFill>
              <a:effectLst/>
              <a:uLnTx/>
              <a:uFillTx/>
              <a:latin typeface="Century Gothic" panose="020B0502020202020204"/>
              <a:ea typeface="+mn-ea"/>
              <a:cs typeface="+mn-cs"/>
            </a:endParaRPr>
          </a:p>
        </p:txBody>
      </p:sp>
      <p:sp>
        <p:nvSpPr>
          <p:cNvPr id="8" name="Left Bracket 7"/>
          <p:cNvSpPr/>
          <p:nvPr/>
        </p:nvSpPr>
        <p:spPr>
          <a:xfrm>
            <a:off x="7478829" y="4837043"/>
            <a:ext cx="45719" cy="1762539"/>
          </a:xfrm>
          <a:prstGeom prst="leftBracket">
            <a:avLst/>
          </a:prstGeom>
          <a:no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smtClean="0">
              <a:ln>
                <a:noFill/>
              </a:ln>
              <a:solidFill>
                <a:prstClr val="black"/>
              </a:solidFill>
              <a:effectLst/>
              <a:uLnTx/>
              <a:uFillTx/>
              <a:latin typeface="Century Gothic" panose="020B0502020202020204"/>
              <a:ea typeface="+mn-ea"/>
              <a:cs typeface="+mn-cs"/>
            </a:endParaRPr>
          </a:p>
        </p:txBody>
      </p:sp>
      <p:sp>
        <p:nvSpPr>
          <p:cNvPr id="9" name="TextBox 8"/>
          <p:cNvSpPr txBox="1"/>
          <p:nvPr/>
        </p:nvSpPr>
        <p:spPr>
          <a:xfrm rot="16200000">
            <a:off x="6675498" y="4072378"/>
            <a:ext cx="125233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smtClean="0">
                <a:ln>
                  <a:noFill/>
                </a:ln>
                <a:solidFill>
                  <a:prstClr val="black"/>
                </a:solidFill>
                <a:effectLst/>
                <a:uLnTx/>
                <a:uFillTx/>
              </a:rPr>
              <a:t>Growth needs</a:t>
            </a:r>
          </a:p>
        </p:txBody>
      </p:sp>
      <p:sp>
        <p:nvSpPr>
          <p:cNvPr id="10" name="TextBox 9"/>
          <p:cNvSpPr txBox="1"/>
          <p:nvPr/>
        </p:nvSpPr>
        <p:spPr>
          <a:xfrm rot="16200000">
            <a:off x="6566937" y="5577814"/>
            <a:ext cx="1504122" cy="28099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smtClean="0">
                <a:ln>
                  <a:noFill/>
                </a:ln>
                <a:solidFill>
                  <a:prstClr val="black"/>
                </a:solidFill>
                <a:effectLst/>
                <a:uLnTx/>
                <a:uFillTx/>
              </a:rPr>
              <a:t>Deficiency needs</a:t>
            </a:r>
          </a:p>
        </p:txBody>
      </p:sp>
    </p:spTree>
    <p:extLst>
      <p:ext uri="{BB962C8B-B14F-4D97-AF65-F5344CB8AC3E}">
        <p14:creationId xmlns:p14="http://schemas.microsoft.com/office/powerpoint/2010/main" val="1679072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722567"/>
          </a:xfrm>
        </p:spPr>
        <p:txBody>
          <a:bodyPr>
            <a:normAutofit/>
          </a:bodyPr>
          <a:lstStyle/>
          <a:p>
            <a:pPr algn="ctr"/>
            <a:r>
              <a:rPr lang="en-AU" sz="3200" dirty="0" smtClean="0"/>
              <a:t>DYSTOPIAN FICTION</a:t>
            </a:r>
            <a:endParaRPr lang="en-AU" sz="3200" dirty="0"/>
          </a:p>
        </p:txBody>
      </p:sp>
      <p:sp>
        <p:nvSpPr>
          <p:cNvPr id="4" name="TextBox 3"/>
          <p:cNvSpPr txBox="1"/>
          <p:nvPr/>
        </p:nvSpPr>
        <p:spPr>
          <a:xfrm>
            <a:off x="306946" y="606657"/>
            <a:ext cx="11578107" cy="6247864"/>
          </a:xfrm>
          <a:prstGeom prst="rect">
            <a:avLst/>
          </a:prstGeom>
          <a:noFill/>
        </p:spPr>
        <p:txBody>
          <a:bodyPr wrap="square" rtlCol="0">
            <a:spAutoFit/>
          </a:bodyPr>
          <a:lstStyle/>
          <a:p>
            <a:pPr algn="ctr"/>
            <a:r>
              <a:rPr lang="en-AU" sz="1050" b="1" dirty="0" smtClean="0">
                <a:solidFill>
                  <a:schemeClr val="accent1">
                    <a:lumMod val="75000"/>
                  </a:schemeClr>
                </a:solidFill>
              </a:rPr>
              <a:t>UTOPIA</a:t>
            </a:r>
          </a:p>
          <a:p>
            <a:pPr marL="171450" indent="-171450">
              <a:buClr>
                <a:schemeClr val="accent1">
                  <a:lumMod val="75000"/>
                </a:schemeClr>
              </a:buClr>
              <a:buFont typeface="Arial" panose="020B0604020202020204" pitchFamily="34" charset="0"/>
              <a:buChar char="•"/>
            </a:pPr>
            <a:r>
              <a:rPr lang="en-AU" sz="1050" u="sng" dirty="0" smtClean="0"/>
              <a:t>Definition</a:t>
            </a:r>
            <a:r>
              <a:rPr lang="en-AU" sz="1050" dirty="0" smtClean="0"/>
              <a:t>: a place, state or condition which is ideal and perfect in respect to all aspects of life, including politics, laws, customs, conditions, and citizen wellbeing</a:t>
            </a:r>
          </a:p>
          <a:p>
            <a:pPr marL="171450" indent="-171450">
              <a:buClr>
                <a:schemeClr val="accent1">
                  <a:lumMod val="75000"/>
                </a:schemeClr>
              </a:buClr>
              <a:buFont typeface="Arial" panose="020B0604020202020204" pitchFamily="34" charset="0"/>
              <a:buChar char="•"/>
            </a:pPr>
            <a:r>
              <a:rPr lang="en-AU" sz="1050" dirty="0" smtClean="0"/>
              <a:t>A utopia represents an ideal, non-existent society and political state in which all human wishes and desires are realised and accomplished</a:t>
            </a:r>
          </a:p>
          <a:p>
            <a:pPr marL="171450" indent="-171450">
              <a:buClr>
                <a:schemeClr val="accent1">
                  <a:lumMod val="75000"/>
                </a:schemeClr>
              </a:buClr>
              <a:buFont typeface="Arial" panose="020B0604020202020204" pitchFamily="34" charset="0"/>
              <a:buChar char="•"/>
            </a:pPr>
            <a:r>
              <a:rPr lang="en-AU" sz="1050" u="sng" dirty="0" smtClean="0"/>
              <a:t>Purpose</a:t>
            </a:r>
            <a:r>
              <a:rPr lang="en-AU" sz="1050" dirty="0" smtClean="0"/>
              <a:t> – In literature, the concept of a utopia serves to:</a:t>
            </a:r>
          </a:p>
          <a:p>
            <a:pPr marL="628650" lvl="1" indent="-171450">
              <a:buClr>
                <a:schemeClr val="accent1">
                  <a:lumMod val="75000"/>
                </a:schemeClr>
              </a:buClr>
              <a:buFontTx/>
              <a:buChar char="-"/>
            </a:pPr>
            <a:r>
              <a:rPr lang="en-AU" sz="1050" dirty="0" smtClean="0"/>
              <a:t>Provide social criticism of some form</a:t>
            </a:r>
          </a:p>
          <a:p>
            <a:pPr marL="628650" lvl="1" indent="-171450">
              <a:buClr>
                <a:schemeClr val="accent1">
                  <a:lumMod val="75000"/>
                </a:schemeClr>
              </a:buClr>
              <a:buFontTx/>
              <a:buChar char="-"/>
            </a:pPr>
            <a:r>
              <a:rPr lang="en-AU" sz="1050" dirty="0" smtClean="0"/>
              <a:t>Create a nostalgic vision of the past or good imagined future</a:t>
            </a:r>
          </a:p>
          <a:p>
            <a:pPr marL="628650" lvl="1" indent="-171450">
              <a:buClr>
                <a:schemeClr val="accent1">
                  <a:lumMod val="75000"/>
                </a:schemeClr>
              </a:buClr>
              <a:buFontTx/>
              <a:buChar char="-"/>
            </a:pPr>
            <a:r>
              <a:rPr lang="en-AU" sz="1050" dirty="0"/>
              <a:t>D</a:t>
            </a:r>
            <a:r>
              <a:rPr lang="en-AU" sz="1050" dirty="0" smtClean="0"/>
              <a:t>evelop a social experiment </a:t>
            </a:r>
          </a:p>
          <a:p>
            <a:pPr marL="171450" indent="-171450">
              <a:buClr>
                <a:schemeClr val="accent1">
                  <a:lumMod val="75000"/>
                </a:schemeClr>
              </a:buClr>
              <a:buFont typeface="Arial" panose="020B0604020202020204" pitchFamily="34" charset="0"/>
              <a:buChar char="•"/>
            </a:pPr>
            <a:r>
              <a:rPr lang="en-AU" sz="1050" dirty="0" smtClean="0"/>
              <a:t>Authors frequently satirise utopian societies and the human ambition for a utopian society, by portraying a society in which every human want and need is granted but people eventually become bored and unhappy in their perfect world</a:t>
            </a:r>
          </a:p>
          <a:p>
            <a:pPr marL="171450" indent="-171450">
              <a:buClr>
                <a:schemeClr val="accent1">
                  <a:lumMod val="75000"/>
                </a:schemeClr>
              </a:buClr>
              <a:buFont typeface="Arial" panose="020B0604020202020204" pitchFamily="34" charset="0"/>
              <a:buChar char="•"/>
            </a:pPr>
            <a:r>
              <a:rPr lang="en-AU" sz="1050" dirty="0" smtClean="0"/>
              <a:t>One example of a utopia and how they don’t seem to be perpetually sustaining to an ever-developing human identity and curiosity, is the biblical “Garden of Eden”</a:t>
            </a:r>
          </a:p>
          <a:p>
            <a:pPr marL="171450" indent="-171450">
              <a:buClr>
                <a:schemeClr val="accent1">
                  <a:lumMod val="75000"/>
                </a:schemeClr>
              </a:buClr>
              <a:buFont typeface="Arial" panose="020B0604020202020204" pitchFamily="34" charset="0"/>
              <a:buChar char="•"/>
            </a:pPr>
            <a:endParaRPr lang="en-AU" sz="1050" dirty="0"/>
          </a:p>
          <a:p>
            <a:pPr algn="ctr">
              <a:buClr>
                <a:schemeClr val="accent1">
                  <a:lumMod val="75000"/>
                </a:schemeClr>
              </a:buClr>
            </a:pPr>
            <a:r>
              <a:rPr lang="en-AU" sz="1050" b="1" dirty="0" smtClean="0">
                <a:solidFill>
                  <a:schemeClr val="accent1">
                    <a:lumMod val="75000"/>
                  </a:schemeClr>
                </a:solidFill>
              </a:rPr>
              <a:t>DYSTOPIA</a:t>
            </a:r>
          </a:p>
          <a:p>
            <a:pPr marL="171450" indent="-171450">
              <a:buClr>
                <a:schemeClr val="accent1">
                  <a:lumMod val="75000"/>
                </a:schemeClr>
              </a:buClr>
              <a:buFont typeface="Arial" panose="020B0604020202020204" pitchFamily="34" charset="0"/>
              <a:buChar char="•"/>
            </a:pPr>
            <a:r>
              <a:rPr lang="en-AU" sz="1050" u="sng" dirty="0" smtClean="0"/>
              <a:t>Definition</a:t>
            </a:r>
            <a:r>
              <a:rPr lang="en-AU" sz="1050" dirty="0" smtClean="0"/>
              <a:t>: a futuristic, imagined universe in which oppressive societal control and the illusion of a perfect society are perpetuated through corporate, bureaucratic, technological, moral, and/or totalitarian control.</a:t>
            </a:r>
          </a:p>
          <a:p>
            <a:pPr marL="171450" indent="-171450">
              <a:buClr>
                <a:schemeClr val="accent1">
                  <a:lumMod val="75000"/>
                </a:schemeClr>
              </a:buClr>
              <a:buFont typeface="Arial" panose="020B0604020202020204" pitchFamily="34" charset="0"/>
              <a:buChar char="•"/>
            </a:pPr>
            <a:r>
              <a:rPr lang="en-AU" sz="1050" u="sng" dirty="0" smtClean="0"/>
              <a:t>Purpose</a:t>
            </a:r>
            <a:r>
              <a:rPr lang="en-AU" sz="1050" dirty="0" smtClean="0"/>
              <a:t>: through exaggeration, hyperbole and satire, dystopias criticise a current societal norm, trend, or political system</a:t>
            </a:r>
          </a:p>
          <a:p>
            <a:pPr marL="171450" indent="-171450">
              <a:buClr>
                <a:schemeClr val="accent1">
                  <a:lumMod val="75000"/>
                </a:schemeClr>
              </a:buClr>
              <a:buFont typeface="Arial" panose="020B0604020202020204" pitchFamily="34" charset="0"/>
              <a:buChar char="•"/>
            </a:pPr>
            <a:r>
              <a:rPr lang="en-AU" sz="1050" u="sng" dirty="0" smtClean="0"/>
              <a:t>Characteristics</a:t>
            </a:r>
            <a:r>
              <a:rPr lang="en-AU" sz="1050" dirty="0" smtClean="0"/>
              <a:t>: </a:t>
            </a:r>
          </a:p>
          <a:p>
            <a:pPr marL="628650" lvl="1" indent="-171450">
              <a:buClr>
                <a:schemeClr val="accent1">
                  <a:lumMod val="75000"/>
                </a:schemeClr>
              </a:buClr>
              <a:buFontTx/>
              <a:buChar char="-"/>
            </a:pPr>
            <a:r>
              <a:rPr lang="en-AU" sz="1050" dirty="0" smtClean="0"/>
              <a:t>Restriction of information, individuality, independent thought, and freedom</a:t>
            </a:r>
          </a:p>
          <a:p>
            <a:pPr marL="628650" lvl="1" indent="-171450">
              <a:buClr>
                <a:schemeClr val="accent1">
                  <a:lumMod val="75000"/>
                </a:schemeClr>
              </a:buClr>
              <a:buFontTx/>
              <a:buChar char="-"/>
            </a:pPr>
            <a:r>
              <a:rPr lang="en-AU" sz="1050" dirty="0" smtClean="0"/>
              <a:t>Use of propaganda to control and manipulate the citizens of the society </a:t>
            </a:r>
          </a:p>
          <a:p>
            <a:pPr marL="628650" lvl="1" indent="-171450">
              <a:buClr>
                <a:schemeClr val="accent1">
                  <a:lumMod val="75000"/>
                </a:schemeClr>
              </a:buClr>
              <a:buFontTx/>
              <a:buChar char="-"/>
            </a:pPr>
            <a:r>
              <a:rPr lang="en-AU" sz="1050" dirty="0" smtClean="0"/>
              <a:t>A figurehead or concept manufactured by the ruling elite is worshipped by citizens</a:t>
            </a:r>
          </a:p>
          <a:p>
            <a:pPr marL="628650" lvl="1" indent="-171450">
              <a:buClr>
                <a:schemeClr val="accent1">
                  <a:lumMod val="75000"/>
                </a:schemeClr>
              </a:buClr>
              <a:buFontTx/>
              <a:buChar char="-"/>
            </a:pPr>
            <a:r>
              <a:rPr lang="en-AU" sz="1050" dirty="0" smtClean="0"/>
              <a:t>Constant surveillance of the population</a:t>
            </a:r>
          </a:p>
          <a:p>
            <a:pPr marL="628650" lvl="1" indent="-171450">
              <a:buClr>
                <a:schemeClr val="accent1">
                  <a:lumMod val="75000"/>
                </a:schemeClr>
              </a:buClr>
              <a:buFontTx/>
              <a:buChar char="-"/>
            </a:pPr>
            <a:r>
              <a:rPr lang="en-AU" sz="1050" dirty="0" smtClean="0"/>
              <a:t>Citizens develop a fear of the outside world and the unknown, which is forcibly encouraged by the ruling elite</a:t>
            </a:r>
          </a:p>
          <a:p>
            <a:pPr marL="628650" lvl="1" indent="-171450">
              <a:buClr>
                <a:schemeClr val="accent1">
                  <a:lumMod val="75000"/>
                </a:schemeClr>
              </a:buClr>
              <a:buFontTx/>
              <a:buChar char="-"/>
            </a:pPr>
            <a:r>
              <a:rPr lang="en-AU" sz="1050" dirty="0" smtClean="0"/>
              <a:t>Citizens live in a dehumanised state</a:t>
            </a:r>
          </a:p>
          <a:p>
            <a:pPr marL="628650" lvl="1" indent="-171450">
              <a:buClr>
                <a:schemeClr val="accent1">
                  <a:lumMod val="75000"/>
                </a:schemeClr>
              </a:buClr>
              <a:buFontTx/>
              <a:buChar char="-"/>
            </a:pPr>
            <a:r>
              <a:rPr lang="en-AU" sz="1050" dirty="0" smtClean="0"/>
              <a:t>The natural world and natural human instincts are banished, non-existent or distrusted</a:t>
            </a:r>
          </a:p>
          <a:p>
            <a:pPr marL="628650" lvl="1" indent="-171450">
              <a:buClr>
                <a:schemeClr val="accent1">
                  <a:lumMod val="75000"/>
                </a:schemeClr>
              </a:buClr>
              <a:buFontTx/>
              <a:buChar char="-"/>
            </a:pPr>
            <a:r>
              <a:rPr lang="en-AU" sz="1050" dirty="0" smtClean="0"/>
              <a:t>Conformity is enforced, so all citizens conform to uniform expectations set by the ruling elite</a:t>
            </a:r>
          </a:p>
          <a:p>
            <a:pPr marL="628650" lvl="1" indent="-171450">
              <a:buClr>
                <a:schemeClr val="accent1">
                  <a:lumMod val="75000"/>
                </a:schemeClr>
              </a:buClr>
              <a:buFontTx/>
              <a:buChar char="-"/>
            </a:pPr>
            <a:r>
              <a:rPr lang="en-AU" sz="1050" dirty="0" smtClean="0"/>
              <a:t>Individuality, nonconformity, dissent and rebellion are illegal and punishable</a:t>
            </a:r>
          </a:p>
          <a:p>
            <a:pPr marL="628650" lvl="1" indent="-171450">
              <a:buClr>
                <a:schemeClr val="accent1">
                  <a:lumMod val="75000"/>
                </a:schemeClr>
              </a:buClr>
              <a:buFontTx/>
              <a:buChar char="-"/>
            </a:pPr>
            <a:r>
              <a:rPr lang="en-AU" sz="1050" dirty="0" smtClean="0"/>
              <a:t>The society is depicted as, and an illusion of, a utopian world</a:t>
            </a:r>
            <a:endParaRPr lang="en-AU" sz="1050" dirty="0"/>
          </a:p>
          <a:p>
            <a:pPr marL="171450" indent="-171450">
              <a:buClr>
                <a:schemeClr val="accent1">
                  <a:lumMod val="75000"/>
                </a:schemeClr>
              </a:buClr>
              <a:buFont typeface="Arial" panose="020B0604020202020204" pitchFamily="34" charset="0"/>
              <a:buChar char="•"/>
            </a:pPr>
            <a:r>
              <a:rPr lang="en-AU" sz="1050" u="sng" dirty="0" smtClean="0"/>
              <a:t>Types of control</a:t>
            </a:r>
            <a:r>
              <a:rPr lang="en-AU" sz="1050" dirty="0" smtClean="0"/>
              <a:t>:</a:t>
            </a:r>
          </a:p>
          <a:p>
            <a:pPr marL="628650" lvl="1" indent="-171450">
              <a:buClr>
                <a:schemeClr val="accent1">
                  <a:lumMod val="75000"/>
                </a:schemeClr>
              </a:buClr>
              <a:buFontTx/>
              <a:buChar char="-"/>
            </a:pPr>
            <a:r>
              <a:rPr lang="en-AU" sz="1050" dirty="0" smtClean="0"/>
              <a:t>Corporate – one or multiple corporations rule and control society through media, products, propaganda, and advertisements</a:t>
            </a:r>
          </a:p>
          <a:p>
            <a:pPr marL="628650" lvl="1" indent="-171450">
              <a:buClr>
                <a:schemeClr val="accent1">
                  <a:lumMod val="75000"/>
                </a:schemeClr>
              </a:buClr>
              <a:buFontTx/>
              <a:buChar char="-"/>
            </a:pPr>
            <a:r>
              <a:rPr lang="en-AU" sz="1050" dirty="0" smtClean="0"/>
              <a:t>Bureaucratic – an ignorant and imbecilic bureaucracy controls society through strict regulations and incompetent government officials</a:t>
            </a:r>
          </a:p>
          <a:p>
            <a:pPr marL="628650" lvl="1" indent="-171450">
              <a:buClr>
                <a:schemeClr val="accent1">
                  <a:lumMod val="75000"/>
                </a:schemeClr>
              </a:buClr>
              <a:buFontTx/>
              <a:buChar char="-"/>
            </a:pPr>
            <a:r>
              <a:rPr lang="en-AU" sz="1050" dirty="0" smtClean="0"/>
              <a:t>Technological – technology controls society, through robots, computers, scientific means, virtual reality, brainwashing</a:t>
            </a:r>
            <a:r>
              <a:rPr lang="en-AU" sz="1050" dirty="0"/>
              <a:t> </a:t>
            </a:r>
            <a:r>
              <a:rPr lang="en-AU" sz="1050" dirty="0" smtClean="0"/>
              <a:t>and torture</a:t>
            </a:r>
          </a:p>
          <a:p>
            <a:pPr marL="628650" lvl="1" indent="-171450">
              <a:buClr>
                <a:schemeClr val="accent1">
                  <a:lumMod val="75000"/>
                </a:schemeClr>
              </a:buClr>
              <a:buFontTx/>
              <a:buChar char="-"/>
            </a:pPr>
            <a:r>
              <a:rPr lang="en-AU" sz="1050" dirty="0" smtClean="0"/>
              <a:t>Philosophical or religious – a particular religious or philosophical ideology controls society as it is enforced by a dictatorial or theocratic government</a:t>
            </a:r>
          </a:p>
          <a:p>
            <a:pPr marL="171450" indent="-171450">
              <a:buClr>
                <a:schemeClr val="accent1">
                  <a:lumMod val="75000"/>
                </a:schemeClr>
              </a:buClr>
              <a:buFont typeface="Arial" panose="020B0604020202020204" pitchFamily="34" charset="0"/>
              <a:buChar char="•"/>
            </a:pPr>
            <a:r>
              <a:rPr lang="en-AU" sz="1050" u="sng" dirty="0" smtClean="0"/>
              <a:t>Protagonist</a:t>
            </a:r>
            <a:r>
              <a:rPr lang="en-AU" sz="1050" dirty="0" smtClean="0"/>
              <a:t>: </a:t>
            </a:r>
          </a:p>
          <a:p>
            <a:pPr marL="628650" lvl="1" indent="-171450">
              <a:buClr>
                <a:schemeClr val="accent1">
                  <a:lumMod val="75000"/>
                </a:schemeClr>
              </a:buClr>
              <a:buFontTx/>
              <a:buChar char="-"/>
            </a:pPr>
            <a:r>
              <a:rPr lang="en-AU" sz="1050" dirty="0" smtClean="0"/>
              <a:t>Questions the social and political systems present in they dystopian society</a:t>
            </a:r>
          </a:p>
          <a:p>
            <a:pPr marL="628650" lvl="1" indent="-171450">
              <a:buClr>
                <a:schemeClr val="accent1">
                  <a:lumMod val="75000"/>
                </a:schemeClr>
              </a:buClr>
              <a:buFontTx/>
              <a:buChar char="-"/>
            </a:pPr>
            <a:r>
              <a:rPr lang="en-AU" sz="1050" dirty="0" smtClean="0"/>
              <a:t>Feels trapped in their society, so struggles and desperately desires to escape</a:t>
            </a:r>
          </a:p>
          <a:p>
            <a:pPr marL="628650" lvl="1" indent="-171450">
              <a:buClr>
                <a:schemeClr val="accent1">
                  <a:lumMod val="75000"/>
                </a:schemeClr>
              </a:buClr>
              <a:buFontTx/>
              <a:buChar char="-"/>
            </a:pPr>
            <a:r>
              <a:rPr lang="en-AU" sz="1050" dirty="0" smtClean="0"/>
              <a:t>Usually sympathetic so that the audience can relate </a:t>
            </a:r>
          </a:p>
          <a:p>
            <a:pPr marL="628650" lvl="1" indent="-171450">
              <a:buClr>
                <a:schemeClr val="accent1">
                  <a:lumMod val="75000"/>
                </a:schemeClr>
              </a:buClr>
              <a:buFontTx/>
              <a:buChar char="-"/>
            </a:pPr>
            <a:r>
              <a:rPr lang="en-AU" sz="1050" dirty="0" smtClean="0"/>
              <a:t>Their purpose is to force the audience to recognise the detrimental aspects and consequences of dystopian societies through their perspective and experiences</a:t>
            </a:r>
          </a:p>
          <a:p>
            <a:pPr marL="171450" indent="-171450">
              <a:buClr>
                <a:schemeClr val="accent1">
                  <a:lumMod val="75000"/>
                </a:schemeClr>
              </a:buClr>
              <a:buFont typeface="Arial" panose="020B0604020202020204" pitchFamily="34" charset="0"/>
              <a:buChar char="•"/>
            </a:pPr>
            <a:r>
              <a:rPr lang="en-AU" sz="1100" dirty="0" smtClean="0"/>
              <a:t>Dystopian fiction is a literary portrayal of  the author’s ethos being challenged. They are created as a metaphor and warning for the different possible directions humanity can progress in depending on the choices made, dominant values, consideration of consequences, privileged beliefs, dominant ideologies, and treatment of others</a:t>
            </a:r>
          </a:p>
        </p:txBody>
      </p:sp>
    </p:spTree>
    <p:extLst>
      <p:ext uri="{BB962C8B-B14F-4D97-AF65-F5344CB8AC3E}">
        <p14:creationId xmlns:p14="http://schemas.microsoft.com/office/powerpoint/2010/main" val="361486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79929"/>
          </a:xfrm>
        </p:spPr>
        <p:txBody>
          <a:bodyPr>
            <a:normAutofit/>
          </a:bodyPr>
          <a:lstStyle/>
          <a:p>
            <a:pPr algn="ctr"/>
            <a:r>
              <a:rPr lang="en-AU" sz="3200" dirty="0" smtClean="0"/>
              <a:t>POSTHUMAN AND TRANSHUMANISM</a:t>
            </a:r>
            <a:endParaRPr lang="en-AU" sz="3200" dirty="0"/>
          </a:p>
        </p:txBody>
      </p:sp>
      <p:sp>
        <p:nvSpPr>
          <p:cNvPr id="4" name="TextBox 3"/>
          <p:cNvSpPr txBox="1"/>
          <p:nvPr/>
        </p:nvSpPr>
        <p:spPr>
          <a:xfrm>
            <a:off x="206188" y="779929"/>
            <a:ext cx="11779624" cy="6109365"/>
          </a:xfrm>
          <a:prstGeom prst="rect">
            <a:avLst/>
          </a:prstGeom>
          <a:noFill/>
        </p:spPr>
        <p:txBody>
          <a:bodyPr wrap="square" rtlCol="0">
            <a:spAutoFit/>
          </a:bodyPr>
          <a:lstStyle/>
          <a:p>
            <a:pPr algn="ctr"/>
            <a:r>
              <a:rPr lang="en-AU" sz="1150" b="1" dirty="0" smtClean="0">
                <a:solidFill>
                  <a:schemeClr val="accent1">
                    <a:lumMod val="75000"/>
                  </a:schemeClr>
                </a:solidFill>
              </a:rPr>
              <a:t>POSTHUMAN + TRANSHUMAN</a:t>
            </a:r>
          </a:p>
          <a:p>
            <a:pPr marL="171450" indent="-171450">
              <a:buClr>
                <a:schemeClr val="accent1">
                  <a:lumMod val="75000"/>
                </a:schemeClr>
              </a:buClr>
              <a:buFont typeface="Arial" panose="020B0604020202020204" pitchFamily="34" charset="0"/>
              <a:buChar char="•"/>
            </a:pPr>
            <a:r>
              <a:rPr lang="en-AU" sz="1150" u="sng" dirty="0" smtClean="0"/>
              <a:t>Post-human</a:t>
            </a:r>
            <a:r>
              <a:rPr lang="en-AU" sz="1150" dirty="0" smtClean="0"/>
              <a:t>: a hypothetical future human being whose basic capacities exceed those of present-day humans quite radically, so much so that they may no longer be unambiguously human by current standards </a:t>
            </a:r>
          </a:p>
          <a:p>
            <a:pPr marL="171450" indent="-171450">
              <a:buClr>
                <a:schemeClr val="accent1">
                  <a:lumMod val="75000"/>
                </a:schemeClr>
              </a:buClr>
              <a:buFont typeface="Arial" panose="020B0604020202020204" pitchFamily="34" charset="0"/>
              <a:buChar char="•"/>
            </a:pPr>
            <a:r>
              <a:rPr lang="en-AU" sz="1150" u="sng" dirty="0" smtClean="0"/>
              <a:t>Trans-human</a:t>
            </a:r>
            <a:r>
              <a:rPr lang="en-AU" sz="1150" dirty="0" smtClean="0"/>
              <a:t>: the point at which human beings surpass current limitations, but are still recognised as a human </a:t>
            </a:r>
          </a:p>
          <a:p>
            <a:pPr marL="171450" indent="-171450">
              <a:buClr>
                <a:schemeClr val="accent1">
                  <a:lumMod val="75000"/>
                </a:schemeClr>
              </a:buClr>
              <a:buFont typeface="Arial" panose="020B0604020202020204" pitchFamily="34" charset="0"/>
              <a:buChar char="•"/>
            </a:pPr>
            <a:r>
              <a:rPr lang="en-AU" sz="1150" dirty="0" smtClean="0"/>
              <a:t>Post-humans could be a mixture or symbiosis of human and artificial intelligence or uploaded consciousness</a:t>
            </a:r>
          </a:p>
          <a:p>
            <a:pPr marL="171450" indent="-171450">
              <a:buClr>
                <a:schemeClr val="accent1">
                  <a:lumMod val="75000"/>
                </a:schemeClr>
              </a:buClr>
              <a:buFont typeface="Arial" panose="020B0604020202020204" pitchFamily="34" charset="0"/>
              <a:buChar char="•"/>
            </a:pPr>
            <a:r>
              <a:rPr lang="en-AU" sz="1150" dirty="0" smtClean="0"/>
              <a:t>Redesigning humans with advanced nanotechnology and a combination of technologies such as genetic engineering, neural interfaces, cognitive techniques, psychopharmacology, life extension therapies, and implanted computers</a:t>
            </a:r>
          </a:p>
          <a:p>
            <a:pPr marL="171450" indent="-171450">
              <a:buClr>
                <a:schemeClr val="accent1">
                  <a:lumMod val="75000"/>
                </a:schemeClr>
              </a:buClr>
              <a:buFont typeface="Arial" panose="020B0604020202020204" pitchFamily="34" charset="0"/>
              <a:buChar char="•"/>
            </a:pPr>
            <a:r>
              <a:rPr lang="en-AU" sz="1150" u="sng" dirty="0" smtClean="0"/>
              <a:t>Post-human God </a:t>
            </a:r>
            <a:r>
              <a:rPr lang="en-AU" sz="1150" dirty="0" smtClean="0"/>
              <a:t>– the theory that post-humans will become very powerful physically and mentally so as to no longer be confined to human parameters, instead appearing God-like compared to human standards</a:t>
            </a:r>
          </a:p>
          <a:p>
            <a:pPr>
              <a:buClr>
                <a:schemeClr val="accent1">
                  <a:lumMod val="75000"/>
                </a:schemeClr>
              </a:buClr>
            </a:pPr>
            <a:r>
              <a:rPr lang="en-AU" sz="1150" dirty="0" smtClean="0">
                <a:solidFill>
                  <a:schemeClr val="accent1">
                    <a:lumMod val="75000"/>
                  </a:schemeClr>
                </a:solidFill>
              </a:rPr>
              <a:t>Steven Pinker, </a:t>
            </a:r>
            <a:r>
              <a:rPr lang="en-AU" sz="1150" i="1" dirty="0" smtClean="0">
                <a:solidFill>
                  <a:schemeClr val="accent1">
                    <a:lumMod val="75000"/>
                  </a:schemeClr>
                </a:solidFill>
              </a:rPr>
              <a:t>How the Mind Works</a:t>
            </a:r>
            <a:r>
              <a:rPr lang="en-AU" sz="1150" dirty="0" smtClean="0">
                <a:solidFill>
                  <a:schemeClr val="accent1">
                    <a:lumMod val="75000"/>
                  </a:schemeClr>
                </a:solidFill>
              </a:rPr>
              <a:t> – “Surgeons replace on of your neurons with a microchip that duplicates your input-output functions…more and more of your brain becomes silicon….each microchip does exactly what the neuron did, your behaviour and memory never change. Do you even notice the difference? Does it feel like dying? Is some other conscious entity moving in with you?”</a:t>
            </a:r>
            <a:endParaRPr lang="en-AU" sz="1150" dirty="0" smtClean="0"/>
          </a:p>
          <a:p>
            <a:pPr algn="ctr">
              <a:buClr>
                <a:schemeClr val="accent1">
                  <a:lumMod val="75000"/>
                </a:schemeClr>
              </a:buClr>
            </a:pPr>
            <a:r>
              <a:rPr lang="en-AU" sz="1150" b="1" dirty="0" smtClean="0">
                <a:solidFill>
                  <a:schemeClr val="accent1">
                    <a:lumMod val="75000"/>
                  </a:schemeClr>
                </a:solidFill>
              </a:rPr>
              <a:t>MIND UPLOADING</a:t>
            </a:r>
          </a:p>
          <a:p>
            <a:pPr marL="171450" indent="-171450">
              <a:buClr>
                <a:schemeClr val="accent1">
                  <a:lumMod val="75000"/>
                </a:schemeClr>
              </a:buClr>
              <a:buFont typeface="Arial" panose="020B0604020202020204" pitchFamily="34" charset="0"/>
              <a:buChar char="•"/>
            </a:pPr>
            <a:r>
              <a:rPr lang="en-AU" sz="1150" u="sng" dirty="0"/>
              <a:t>Mind uploading </a:t>
            </a:r>
            <a:r>
              <a:rPr lang="en-AU" sz="1150" dirty="0"/>
              <a:t>– the transfer of a human mind and consciousness to an artificial substrate, allowing the subject to become a form of artificial intelligence </a:t>
            </a:r>
          </a:p>
          <a:p>
            <a:pPr>
              <a:buClr>
                <a:schemeClr val="accent1">
                  <a:lumMod val="75000"/>
                </a:schemeClr>
              </a:buClr>
            </a:pPr>
            <a:r>
              <a:rPr lang="en-AU" sz="1150" dirty="0" smtClean="0"/>
              <a:t>Hypothetical or Theoretical Methods:</a:t>
            </a:r>
          </a:p>
          <a:p>
            <a:pPr marL="171450" indent="-171450">
              <a:buClr>
                <a:schemeClr val="accent1">
                  <a:lumMod val="75000"/>
                </a:schemeClr>
              </a:buClr>
              <a:buFont typeface="Arial" panose="020B0604020202020204" pitchFamily="34" charset="0"/>
              <a:buChar char="•"/>
            </a:pPr>
            <a:r>
              <a:rPr lang="en-AU" sz="1150" dirty="0" smtClean="0"/>
              <a:t>Blue Brain Project – map the electrical circuitry of the brain, research aspects of human consciousness and cognition, research psychiatric disorders due to malfunctioning or mutated neurons</a:t>
            </a:r>
          </a:p>
          <a:p>
            <a:pPr marL="171450" indent="-171450">
              <a:buClr>
                <a:schemeClr val="accent1">
                  <a:lumMod val="75000"/>
                </a:schemeClr>
              </a:buClr>
              <a:buFont typeface="Arial" panose="020B0604020202020204" pitchFamily="34" charset="0"/>
              <a:buChar char="•"/>
            </a:pPr>
            <a:r>
              <a:rPr lang="en-AU" sz="1150" dirty="0" smtClean="0"/>
              <a:t>Serial Sectioning – brain tissue and other parts of the nervous tissue are frozen, sliced or ablated, and scanned, then the scans are reconstructed three-dimensionally and uploaded to emulation hardware</a:t>
            </a:r>
          </a:p>
          <a:p>
            <a:pPr marL="171450" indent="-171450">
              <a:buClr>
                <a:schemeClr val="accent1">
                  <a:lumMod val="75000"/>
                </a:schemeClr>
              </a:buClr>
              <a:buFont typeface="Arial" panose="020B0604020202020204" pitchFamily="34" charset="0"/>
              <a:buChar char="•"/>
            </a:pPr>
            <a:r>
              <a:rPr lang="en-AU" sz="1150" dirty="0" smtClean="0"/>
              <a:t>Nanotechnology used to replace living neurons with artificial neurons while the subject is conscious, which would allow a smooth transition form an organic brain to an artificial or synthetic one</a:t>
            </a:r>
          </a:p>
          <a:p>
            <a:pPr marL="171450" indent="-171450">
              <a:buClr>
                <a:schemeClr val="accent1">
                  <a:lumMod val="75000"/>
                </a:schemeClr>
              </a:buClr>
              <a:buFont typeface="Arial" panose="020B0604020202020204" pitchFamily="34" charset="0"/>
              <a:buChar char="•"/>
            </a:pPr>
            <a:r>
              <a:rPr lang="en-AU" sz="1150" dirty="0" smtClean="0"/>
              <a:t>Cyborgs – </a:t>
            </a:r>
            <a:r>
              <a:rPr lang="en-AU" sz="1150" dirty="0" err="1" smtClean="0"/>
              <a:t>cyborging</a:t>
            </a:r>
            <a:r>
              <a:rPr lang="en-AU" sz="1150" dirty="0" smtClean="0"/>
              <a:t> required a subject’s brain to be mapped and replaced with computer devices with similar functions as the neurons, then the subject regains consciousness</a:t>
            </a:r>
          </a:p>
          <a:p>
            <a:pPr marL="171450" indent="-171450">
              <a:buClr>
                <a:schemeClr val="accent1">
                  <a:lumMod val="75000"/>
                </a:schemeClr>
              </a:buClr>
              <a:buFont typeface="Arial" panose="020B0604020202020204" pitchFamily="34" charset="0"/>
              <a:buChar char="•"/>
            </a:pPr>
            <a:r>
              <a:rPr lang="en-AU" sz="1150" dirty="0" smtClean="0"/>
              <a:t>Copying a consciousness = simulating the human brain in a computer so that a simulation can be created without destroying the original brain, meaning two copies of the consciousness exist, one is computer based and the other is in the living biological human being</a:t>
            </a:r>
          </a:p>
          <a:p>
            <a:pPr marL="171450" indent="-171450">
              <a:buClr>
                <a:schemeClr val="accent1">
                  <a:lumMod val="75000"/>
                </a:schemeClr>
              </a:buClr>
              <a:buFont typeface="Arial" panose="020B0604020202020204" pitchFamily="34" charset="0"/>
              <a:buChar char="•"/>
            </a:pPr>
            <a:r>
              <a:rPr lang="en-AU" sz="1150" dirty="0" smtClean="0"/>
              <a:t>Moving a consciousness = the consciousness is removed from the living, biological human being and put into a computer or other emulation hardware, so the consciousness now exists only in an artificial body</a:t>
            </a:r>
          </a:p>
          <a:p>
            <a:pPr marL="171450" indent="-171450">
              <a:buClr>
                <a:schemeClr val="accent1">
                  <a:lumMod val="75000"/>
                </a:schemeClr>
              </a:buClr>
              <a:buFont typeface="Arial" panose="020B0604020202020204" pitchFamily="34" charset="0"/>
              <a:buChar char="•"/>
            </a:pPr>
            <a:r>
              <a:rPr lang="en-AU" sz="1150" dirty="0" smtClean="0"/>
              <a:t>Ethical issues – mind uploading challenge human immortality, property rights, capitalism, human intelligence, afterlife, God, sentience </a:t>
            </a:r>
          </a:p>
          <a:p>
            <a:pPr marL="171450" indent="-171450">
              <a:buClr>
                <a:schemeClr val="accent1">
                  <a:lumMod val="75000"/>
                </a:schemeClr>
              </a:buClr>
              <a:buFont typeface="Arial" panose="020B0604020202020204" pitchFamily="34" charset="0"/>
              <a:buChar char="•"/>
            </a:pPr>
            <a:endParaRPr lang="en-AU" sz="1150" b="1" dirty="0">
              <a:solidFill>
                <a:schemeClr val="accent1">
                  <a:lumMod val="75000"/>
                </a:schemeClr>
              </a:solidFill>
            </a:endParaRPr>
          </a:p>
          <a:p>
            <a:pPr algn="ctr">
              <a:buClr>
                <a:schemeClr val="accent1">
                  <a:lumMod val="75000"/>
                </a:schemeClr>
              </a:buClr>
            </a:pPr>
            <a:r>
              <a:rPr lang="en-AU" sz="1150" b="1" dirty="0" smtClean="0">
                <a:solidFill>
                  <a:schemeClr val="accent1">
                    <a:lumMod val="75000"/>
                  </a:schemeClr>
                </a:solidFill>
              </a:rPr>
              <a:t>TRANSHUMANISM</a:t>
            </a:r>
          </a:p>
          <a:p>
            <a:pPr marL="171450" indent="-171450">
              <a:buClr>
                <a:schemeClr val="accent1">
                  <a:lumMod val="75000"/>
                </a:schemeClr>
              </a:buClr>
              <a:buFont typeface="Arial" panose="020B0604020202020204" pitchFamily="34" charset="0"/>
              <a:buChar char="•"/>
            </a:pPr>
            <a:r>
              <a:rPr lang="en-AU" sz="1150" u="sng" dirty="0" smtClean="0"/>
              <a:t>Transhumanism</a:t>
            </a:r>
            <a:r>
              <a:rPr lang="en-AU" sz="1150" dirty="0" smtClean="0"/>
              <a:t> = a philosophy which considers the future based on the belief that the current form of the human species is not the final form, and which seeks the continuation of the evolution of intelligent life exceeding the current human form and limitations</a:t>
            </a:r>
          </a:p>
          <a:p>
            <a:pPr algn="ctr">
              <a:buClr>
                <a:schemeClr val="accent1">
                  <a:lumMod val="75000"/>
                </a:schemeClr>
              </a:buClr>
            </a:pPr>
            <a:endParaRPr lang="en-AU" sz="1150" b="1" dirty="0" smtClean="0">
              <a:solidFill>
                <a:schemeClr val="accent1">
                  <a:lumMod val="75000"/>
                </a:schemeClr>
              </a:solidFill>
            </a:endParaRPr>
          </a:p>
          <a:p>
            <a:pPr algn="ctr">
              <a:buClr>
                <a:schemeClr val="accent1">
                  <a:lumMod val="75000"/>
                </a:schemeClr>
              </a:buClr>
            </a:pPr>
            <a:r>
              <a:rPr lang="en-AU" sz="1150" b="1" dirty="0" smtClean="0">
                <a:solidFill>
                  <a:schemeClr val="accent1">
                    <a:lumMod val="75000"/>
                  </a:schemeClr>
                </a:solidFill>
              </a:rPr>
              <a:t>INTERTEXTUALITY </a:t>
            </a:r>
          </a:p>
          <a:p>
            <a:pPr marL="171450" indent="-171450">
              <a:buClr>
                <a:schemeClr val="accent1">
                  <a:lumMod val="75000"/>
                </a:schemeClr>
              </a:buClr>
              <a:buFontTx/>
              <a:buChar char="-"/>
            </a:pPr>
            <a:r>
              <a:rPr lang="en-AU" sz="1150" i="1" dirty="0" smtClean="0"/>
              <a:t>Brave New World </a:t>
            </a:r>
            <a:r>
              <a:rPr lang="en-AU" sz="1150" dirty="0" smtClean="0"/>
              <a:t>– manipulation of the human psyche to effect development: could improve Alpha minds so far as to become post-human</a:t>
            </a:r>
          </a:p>
          <a:p>
            <a:pPr marL="171450" indent="-171450">
              <a:buClr>
                <a:schemeClr val="accent1">
                  <a:lumMod val="75000"/>
                </a:schemeClr>
              </a:buClr>
              <a:buFontTx/>
              <a:buChar char="-"/>
            </a:pPr>
            <a:r>
              <a:rPr lang="en-AU" sz="1150" i="1" dirty="0" smtClean="0"/>
              <a:t>1984</a:t>
            </a:r>
            <a:r>
              <a:rPr lang="en-AU" sz="1150" dirty="0" smtClean="0"/>
              <a:t> – the opposite of mental development occurs due to it being considered a threat to the totalitarian state’s power and control</a:t>
            </a:r>
          </a:p>
        </p:txBody>
      </p:sp>
    </p:spTree>
    <p:extLst>
      <p:ext uri="{BB962C8B-B14F-4D97-AF65-F5344CB8AC3E}">
        <p14:creationId xmlns:p14="http://schemas.microsoft.com/office/powerpoint/2010/main" val="2255662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670560"/>
          </a:xfrm>
        </p:spPr>
        <p:txBody>
          <a:bodyPr>
            <a:normAutofit/>
          </a:bodyPr>
          <a:lstStyle/>
          <a:p>
            <a:pPr algn="ctr"/>
            <a:r>
              <a:rPr lang="en-AU" sz="3200" dirty="0" smtClean="0"/>
              <a:t>TOTALITARIANISM</a:t>
            </a:r>
            <a:endParaRPr lang="en-AU" sz="3200" dirty="0"/>
          </a:p>
        </p:txBody>
      </p:sp>
      <p:sp>
        <p:nvSpPr>
          <p:cNvPr id="4" name="TextBox 3"/>
          <p:cNvSpPr txBox="1"/>
          <p:nvPr/>
        </p:nvSpPr>
        <p:spPr>
          <a:xfrm>
            <a:off x="62150" y="1779687"/>
            <a:ext cx="3778328" cy="5078313"/>
          </a:xfrm>
          <a:prstGeom prst="rect">
            <a:avLst/>
          </a:prstGeom>
          <a:noFill/>
        </p:spPr>
        <p:txBody>
          <a:bodyPr wrap="square" rtlCol="0">
            <a:spAutoFit/>
          </a:bodyPr>
          <a:lstStyle/>
          <a:p>
            <a:pPr algn="ctr"/>
            <a:r>
              <a:rPr lang="en-AU" sz="1200" b="1" dirty="0" smtClean="0">
                <a:solidFill>
                  <a:schemeClr val="accent1">
                    <a:lumMod val="75000"/>
                  </a:schemeClr>
                </a:solidFill>
              </a:rPr>
              <a:t>CHARACTERISTICS</a:t>
            </a:r>
          </a:p>
          <a:p>
            <a:pPr marL="285750" indent="-285750">
              <a:buClr>
                <a:schemeClr val="accent1">
                  <a:lumMod val="75000"/>
                </a:schemeClr>
              </a:buClr>
              <a:buFont typeface="Arial" panose="020B0604020202020204" pitchFamily="34" charset="0"/>
              <a:buChar char="•"/>
            </a:pPr>
            <a:r>
              <a:rPr lang="en-AU" sz="1200" u="sng" dirty="0" smtClean="0"/>
              <a:t>A single ruling party </a:t>
            </a:r>
            <a:r>
              <a:rPr lang="en-AU" sz="1200" dirty="0" smtClean="0"/>
              <a:t>– usually led by a dictator </a:t>
            </a:r>
          </a:p>
          <a:p>
            <a:pPr marL="285750" indent="-285750">
              <a:buClr>
                <a:schemeClr val="accent1">
                  <a:lumMod val="75000"/>
                </a:schemeClr>
              </a:buClr>
              <a:buFont typeface="Arial" panose="020B0604020202020204" pitchFamily="34" charset="0"/>
              <a:buChar char="•"/>
            </a:pPr>
            <a:r>
              <a:rPr lang="en-AU" sz="1200" u="sng" dirty="0" smtClean="0"/>
              <a:t>One guiding ideology </a:t>
            </a:r>
            <a:r>
              <a:rPr lang="en-AU" sz="1200" dirty="0" smtClean="0"/>
              <a:t>– the rest are rejected and believing in them is considered rebellion</a:t>
            </a:r>
          </a:p>
          <a:p>
            <a:pPr marL="285750" indent="-285750">
              <a:buClr>
                <a:schemeClr val="accent1">
                  <a:lumMod val="75000"/>
                </a:schemeClr>
              </a:buClr>
              <a:buFont typeface="Arial" panose="020B0604020202020204" pitchFamily="34" charset="0"/>
              <a:buChar char="•"/>
            </a:pPr>
            <a:r>
              <a:rPr lang="en-AU" sz="1200" u="sng" dirty="0" smtClean="0"/>
              <a:t>System of terror </a:t>
            </a:r>
            <a:r>
              <a:rPr lang="en-AU" sz="1200" dirty="0" smtClean="0"/>
              <a:t>– the ruling elite use violence, strict rules and regulations, and secret police to maintain an atmosphere of fear</a:t>
            </a:r>
          </a:p>
          <a:p>
            <a:pPr marL="285750" indent="-285750">
              <a:buClr>
                <a:schemeClr val="accent1">
                  <a:lumMod val="75000"/>
                </a:schemeClr>
              </a:buClr>
              <a:buFont typeface="Arial" panose="020B0604020202020204" pitchFamily="34" charset="0"/>
              <a:buChar char="•"/>
            </a:pPr>
            <a:r>
              <a:rPr lang="en-AU" sz="1200" u="sng" dirty="0" smtClean="0"/>
              <a:t>Controlled communication </a:t>
            </a:r>
            <a:r>
              <a:rPr lang="en-AU" sz="1200" dirty="0" smtClean="0"/>
              <a:t>– the ruling elite have a monopoly on means of communication and can limit communication to make citizens feel isolated</a:t>
            </a:r>
          </a:p>
          <a:p>
            <a:pPr marL="285750" indent="-285750">
              <a:buClr>
                <a:schemeClr val="accent1">
                  <a:lumMod val="75000"/>
                </a:schemeClr>
              </a:buClr>
              <a:buFont typeface="Arial" panose="020B0604020202020204" pitchFamily="34" charset="0"/>
              <a:buChar char="•"/>
            </a:pPr>
            <a:r>
              <a:rPr lang="en-AU" sz="1200" u="sng" dirty="0" smtClean="0"/>
              <a:t>Control of economy </a:t>
            </a:r>
            <a:r>
              <a:rPr lang="en-AU" sz="1200" dirty="0" smtClean="0"/>
              <a:t>– the state has dominant control over the economy, as well as goods and services</a:t>
            </a:r>
          </a:p>
          <a:p>
            <a:pPr marL="285750" indent="-285750">
              <a:buClr>
                <a:schemeClr val="accent1">
                  <a:lumMod val="75000"/>
                </a:schemeClr>
              </a:buClr>
              <a:buFont typeface="Arial" panose="020B0604020202020204" pitchFamily="34" charset="0"/>
              <a:buChar char="•"/>
            </a:pPr>
            <a:r>
              <a:rPr lang="en-AU" sz="1200" u="sng" dirty="0" smtClean="0"/>
              <a:t>Strict class stratification </a:t>
            </a:r>
            <a:r>
              <a:rPr lang="en-AU" sz="1200" dirty="0" smtClean="0"/>
              <a:t>– division of power is made evident and feared by lower classes</a:t>
            </a:r>
          </a:p>
          <a:p>
            <a:pPr marL="285750" indent="-285750">
              <a:buClr>
                <a:schemeClr val="accent1">
                  <a:lumMod val="75000"/>
                </a:schemeClr>
              </a:buClr>
              <a:buFont typeface="Arial" panose="020B0604020202020204" pitchFamily="34" charset="0"/>
              <a:buChar char="•"/>
            </a:pPr>
            <a:r>
              <a:rPr lang="en-AU" sz="1200" u="sng" dirty="0" smtClean="0"/>
              <a:t>Cult of personality </a:t>
            </a:r>
            <a:r>
              <a:rPr lang="en-AU" sz="1200" dirty="0" smtClean="0"/>
              <a:t>– individuality and independent thought is restricted so as to homogenise society and enforce conformity</a:t>
            </a:r>
          </a:p>
          <a:p>
            <a:pPr marL="285750" indent="-285750">
              <a:buClr>
                <a:schemeClr val="accent1">
                  <a:lumMod val="75000"/>
                </a:schemeClr>
              </a:buClr>
              <a:buFont typeface="Arial" panose="020B0604020202020204" pitchFamily="34" charset="0"/>
              <a:buChar char="•"/>
            </a:pPr>
            <a:r>
              <a:rPr lang="en-AU" sz="1200" u="sng" dirty="0" smtClean="0"/>
              <a:t>Political repression </a:t>
            </a:r>
            <a:r>
              <a:rPr lang="en-AU" sz="1200" dirty="0" smtClean="0"/>
              <a:t>– persecution for rebellion</a:t>
            </a:r>
          </a:p>
          <a:p>
            <a:pPr marL="285750" indent="-285750">
              <a:buClr>
                <a:schemeClr val="accent1">
                  <a:lumMod val="75000"/>
                </a:schemeClr>
              </a:buClr>
              <a:buFont typeface="Arial" panose="020B0604020202020204" pitchFamily="34" charset="0"/>
              <a:buChar char="•"/>
            </a:pPr>
            <a:r>
              <a:rPr lang="en-AU" sz="1200" u="sng" dirty="0" smtClean="0"/>
              <a:t>Restriction of speech </a:t>
            </a:r>
            <a:r>
              <a:rPr lang="en-AU" sz="1200" dirty="0" smtClean="0"/>
              <a:t>– control over language means control over thought, therefore limiting an individual’s capacity to rebel</a:t>
            </a:r>
          </a:p>
          <a:p>
            <a:pPr marL="285750" indent="-285750">
              <a:buClr>
                <a:schemeClr val="accent1">
                  <a:lumMod val="75000"/>
                </a:schemeClr>
              </a:buClr>
              <a:buFont typeface="Arial" panose="020B0604020202020204" pitchFamily="34" charset="0"/>
              <a:buChar char="•"/>
            </a:pPr>
            <a:r>
              <a:rPr lang="en-AU" sz="1200" u="sng" dirty="0" smtClean="0"/>
              <a:t>Mass surveillance </a:t>
            </a:r>
            <a:r>
              <a:rPr lang="en-AU" sz="1200" dirty="0" smtClean="0"/>
              <a:t>– constant surveillance and scrutiny, which perpetuates the atmosphere of fear </a:t>
            </a:r>
          </a:p>
          <a:p>
            <a:pPr marL="285750" indent="-285750">
              <a:buClr>
                <a:schemeClr val="accent1">
                  <a:lumMod val="75000"/>
                </a:schemeClr>
              </a:buClr>
              <a:buFont typeface="Arial" panose="020B0604020202020204" pitchFamily="34" charset="0"/>
              <a:buChar char="•"/>
            </a:pPr>
            <a:r>
              <a:rPr lang="en-AU" sz="1200" u="sng" dirty="0" smtClean="0"/>
              <a:t>Control over media </a:t>
            </a:r>
            <a:r>
              <a:rPr lang="en-AU" sz="1200" dirty="0" smtClean="0"/>
              <a:t>– the ruling party has control over information, allowing them to manipulate it to maintain their power and reputation, and gives them the ability to release propaganda </a:t>
            </a:r>
            <a:endParaRPr lang="en-AU" sz="1200" dirty="0"/>
          </a:p>
        </p:txBody>
      </p:sp>
      <p:sp>
        <p:nvSpPr>
          <p:cNvPr id="6" name="TextBox 5"/>
          <p:cNvSpPr txBox="1"/>
          <p:nvPr/>
        </p:nvSpPr>
        <p:spPr>
          <a:xfrm>
            <a:off x="3840479" y="579358"/>
            <a:ext cx="8177350" cy="1015663"/>
          </a:xfrm>
          <a:prstGeom prst="rect">
            <a:avLst/>
          </a:prstGeom>
          <a:noFill/>
        </p:spPr>
        <p:txBody>
          <a:bodyPr wrap="square" rtlCol="0">
            <a:spAutoFit/>
          </a:bodyPr>
          <a:lstStyle/>
          <a:p>
            <a:pPr algn="ctr"/>
            <a:r>
              <a:rPr lang="en-AU" sz="1200" b="1" dirty="0" smtClean="0">
                <a:solidFill>
                  <a:schemeClr val="accent1">
                    <a:lumMod val="75000"/>
                  </a:schemeClr>
                </a:solidFill>
              </a:rPr>
              <a:t>DEFINITION</a:t>
            </a:r>
            <a:r>
              <a:rPr lang="en-AU" sz="1200" dirty="0" smtClean="0"/>
              <a:t> </a:t>
            </a:r>
          </a:p>
          <a:p>
            <a:r>
              <a:rPr lang="en-AU" sz="1200" dirty="0" smtClean="0"/>
              <a:t>Totalitarianism is a political system and extreme form of authoritarianism, in which the government has absolute control over citizens, and all aspects of  private and public life. The dictatorial political power in a totalitarian society is involved with the manufacturing and release of propaganda, prohibits any and all opposition parties or ideologies, enforces conformity and complete subservience to the state.</a:t>
            </a:r>
          </a:p>
        </p:txBody>
      </p:sp>
      <p:sp>
        <p:nvSpPr>
          <p:cNvPr id="7" name="Rectangle 6"/>
          <p:cNvSpPr/>
          <p:nvPr/>
        </p:nvSpPr>
        <p:spPr>
          <a:xfrm>
            <a:off x="62149" y="579358"/>
            <a:ext cx="3778328" cy="1200329"/>
          </a:xfrm>
          <a:prstGeom prst="rect">
            <a:avLst/>
          </a:prstGeom>
        </p:spPr>
        <p:txBody>
          <a:bodyPr wrap="square">
            <a:spAutoFit/>
          </a:bodyPr>
          <a:lstStyle/>
          <a:p>
            <a:pPr algn="ctr"/>
            <a:r>
              <a:rPr lang="en-AU" sz="1200" b="1" dirty="0" smtClean="0">
                <a:solidFill>
                  <a:schemeClr val="accent1">
                    <a:lumMod val="75000"/>
                  </a:schemeClr>
                </a:solidFill>
              </a:rPr>
              <a:t>IDEOLOGY / CONTEXTUAL SENTENCE </a:t>
            </a:r>
          </a:p>
          <a:p>
            <a:r>
              <a:rPr lang="en-AU" sz="1200" dirty="0" smtClean="0"/>
              <a:t>Totalitarianism </a:t>
            </a:r>
            <a:r>
              <a:rPr lang="en-AU" sz="1200" dirty="0"/>
              <a:t>is a form of government in which a dictatorial regime establishes complete political, social, and cultural control over its subjects, with this extremely high degree of power and control being used to oppress citizens and enforce subservience to the totalitarian state. </a:t>
            </a:r>
          </a:p>
        </p:txBody>
      </p:sp>
      <p:sp>
        <p:nvSpPr>
          <p:cNvPr id="8" name="TextBox 7"/>
          <p:cNvSpPr txBox="1"/>
          <p:nvPr/>
        </p:nvSpPr>
        <p:spPr>
          <a:xfrm>
            <a:off x="3840478" y="1410355"/>
            <a:ext cx="8177350" cy="5447645"/>
          </a:xfrm>
          <a:prstGeom prst="rect">
            <a:avLst/>
          </a:prstGeom>
          <a:noFill/>
        </p:spPr>
        <p:txBody>
          <a:bodyPr wrap="square" rtlCol="0">
            <a:spAutoFit/>
          </a:bodyPr>
          <a:lstStyle/>
          <a:p>
            <a:pPr algn="ctr"/>
            <a:r>
              <a:rPr lang="en-AU" sz="1200" b="1" dirty="0" smtClean="0">
                <a:solidFill>
                  <a:schemeClr val="accent1">
                    <a:lumMod val="75000"/>
                  </a:schemeClr>
                </a:solidFill>
              </a:rPr>
              <a:t>EXAMPLES OF TOTALITARIAN STATES:</a:t>
            </a:r>
          </a:p>
          <a:p>
            <a:r>
              <a:rPr lang="en-AU" sz="1200" u="sng" dirty="0" smtClean="0"/>
              <a:t>Nazi Germany + Nazism</a:t>
            </a:r>
          </a:p>
          <a:p>
            <a:pPr marL="171450" indent="-171450">
              <a:buClr>
                <a:schemeClr val="accent1">
                  <a:lumMod val="75000"/>
                </a:schemeClr>
              </a:buClr>
              <a:buFont typeface="Arial" panose="020B0604020202020204" pitchFamily="34" charset="0"/>
              <a:buChar char="•"/>
            </a:pPr>
            <a:r>
              <a:rPr lang="en-AU" sz="1200" dirty="0"/>
              <a:t>Nazism (National </a:t>
            </a:r>
            <a:r>
              <a:rPr lang="en-AU" sz="1200" dirty="0" smtClean="0"/>
              <a:t>Socialism) was a totalitarian movement led by Adolf Hitler in Germany, before and during World War II</a:t>
            </a:r>
          </a:p>
          <a:p>
            <a:pPr marL="171450" indent="-171450">
              <a:buClr>
                <a:schemeClr val="accent1">
                  <a:lumMod val="75000"/>
                </a:schemeClr>
              </a:buClr>
              <a:buFont typeface="Arial" panose="020B0604020202020204" pitchFamily="34" charset="0"/>
              <a:buChar char="•"/>
            </a:pPr>
            <a:r>
              <a:rPr lang="en-AU" sz="1200" dirty="0" smtClean="0"/>
              <a:t>Extreme form of nationalism and fascism </a:t>
            </a:r>
          </a:p>
          <a:p>
            <a:pPr marL="171450" indent="-171450">
              <a:buClr>
                <a:schemeClr val="accent1">
                  <a:lumMod val="75000"/>
                </a:schemeClr>
              </a:buClr>
              <a:buFont typeface="Arial" panose="020B0604020202020204" pitchFamily="34" charset="0"/>
              <a:buChar char="•"/>
            </a:pPr>
            <a:r>
              <a:rPr lang="en-AU" sz="1200" dirty="0" smtClean="0"/>
              <a:t>Anti-intellectual and </a:t>
            </a:r>
            <a:r>
              <a:rPr lang="en-AU" sz="1200" dirty="0" err="1" smtClean="0"/>
              <a:t>atheoretical</a:t>
            </a:r>
            <a:r>
              <a:rPr lang="en-AU" sz="1200" dirty="0" smtClean="0"/>
              <a:t> movement </a:t>
            </a:r>
          </a:p>
          <a:p>
            <a:pPr marL="171450" indent="-171450">
              <a:buClr>
                <a:schemeClr val="accent1">
                  <a:lumMod val="75000"/>
                </a:schemeClr>
              </a:buClr>
              <a:buFont typeface="Arial" panose="020B0604020202020204" pitchFamily="34" charset="0"/>
              <a:buChar char="•"/>
            </a:pPr>
            <a:r>
              <a:rPr lang="en-AU" sz="1200" dirty="0" smtClean="0"/>
              <a:t>Use of mass propaganda (with knowledge of psychology) to manipulate citizens into supporting Hitler</a:t>
            </a:r>
          </a:p>
          <a:p>
            <a:pPr marL="171450" indent="-171450">
              <a:buClr>
                <a:schemeClr val="accent1">
                  <a:lumMod val="75000"/>
                </a:schemeClr>
              </a:buClr>
              <a:buFont typeface="Arial" panose="020B0604020202020204" pitchFamily="34" charset="0"/>
              <a:buChar char="•"/>
            </a:pPr>
            <a:r>
              <a:rPr lang="en-AU" sz="1200" dirty="0" smtClean="0"/>
              <a:t>Rejected or suppressed rationalism, liberalism, democracy, law, human rights, international cooperation and peace</a:t>
            </a:r>
            <a:r>
              <a:rPr lang="en-AU" sz="1200" dirty="0"/>
              <a:t>, competing </a:t>
            </a:r>
            <a:r>
              <a:rPr lang="en-AU" sz="1200" dirty="0" smtClean="0"/>
              <a:t>political</a:t>
            </a:r>
            <a:r>
              <a:rPr lang="en-AU" sz="1200" dirty="0"/>
              <a:t>, religious, and social institutions</a:t>
            </a:r>
            <a:endParaRPr lang="en-AU" sz="1200" dirty="0" smtClean="0"/>
          </a:p>
          <a:p>
            <a:pPr marL="171450" indent="-171450">
              <a:buClr>
                <a:schemeClr val="accent1">
                  <a:lumMod val="75000"/>
                </a:schemeClr>
              </a:buClr>
              <a:buFont typeface="Arial" panose="020B0604020202020204" pitchFamily="34" charset="0"/>
              <a:buChar char="•"/>
            </a:pPr>
            <a:r>
              <a:rPr lang="en-AU" sz="1200" dirty="0" smtClean="0"/>
              <a:t>Supported subordination of the individual to the state, obedience, conformity, inequality of races and beliefs (severe Anti-Semitism against Jews), other forms of biological and scientific racism, and eugenics</a:t>
            </a:r>
          </a:p>
          <a:p>
            <a:pPr marL="171450" indent="-171450">
              <a:buClr>
                <a:schemeClr val="accent1">
                  <a:lumMod val="75000"/>
                </a:schemeClr>
              </a:buClr>
              <a:buFont typeface="Arial" panose="020B0604020202020204" pitchFamily="34" charset="0"/>
              <a:buChar char="•"/>
            </a:pPr>
            <a:r>
              <a:rPr lang="en-AU" sz="1200" dirty="0" smtClean="0"/>
              <a:t>Anti-Semitism – a form of racism characterised by the extreme hostility, prejudice and discrimination against Jews, and the declaration that Jews are inimical to Germans as well as a parasitic race which supported various ideologies and movements as a method of self-preservation</a:t>
            </a:r>
          </a:p>
          <a:p>
            <a:pPr marL="171450" indent="-171450">
              <a:buClr>
                <a:schemeClr val="accent1">
                  <a:lumMod val="75000"/>
                </a:schemeClr>
              </a:buClr>
              <a:buFont typeface="Arial" panose="020B0604020202020204" pitchFamily="34" charset="0"/>
              <a:buChar char="•"/>
            </a:pPr>
            <a:r>
              <a:rPr lang="en-AU" sz="1200" dirty="0" smtClean="0"/>
              <a:t>Believed in a racial hierarchy and used Social Darwinism to justify their oppression, discrimination and extermination (</a:t>
            </a:r>
            <a:r>
              <a:rPr lang="en-AU" sz="1200" dirty="0" err="1" smtClean="0"/>
              <a:t>eg</a:t>
            </a:r>
            <a:r>
              <a:rPr lang="en-AU" sz="1200" dirty="0" smtClean="0"/>
              <a:t> Jews in the Holocaust)</a:t>
            </a:r>
          </a:p>
          <a:p>
            <a:r>
              <a:rPr lang="en-AU" sz="1200" u="sng" dirty="0" smtClean="0"/>
              <a:t>USSR + Stalinism</a:t>
            </a:r>
          </a:p>
          <a:p>
            <a:pPr marL="228600" indent="-228600">
              <a:buClr>
                <a:schemeClr val="accent1">
                  <a:lumMod val="75000"/>
                </a:schemeClr>
              </a:buClr>
              <a:buFont typeface="Arial" panose="020B0604020202020204" pitchFamily="34" charset="0"/>
              <a:buChar char="•"/>
            </a:pPr>
            <a:r>
              <a:rPr lang="en-AU" sz="1200" dirty="0" smtClean="0"/>
              <a:t>Stalin ruled the Soviet Union (USSR) from the 1920s until 1953</a:t>
            </a:r>
          </a:p>
          <a:p>
            <a:pPr marL="228600" indent="-228600">
              <a:buClr>
                <a:schemeClr val="accent1">
                  <a:lumMod val="75000"/>
                </a:schemeClr>
              </a:buClr>
              <a:buFont typeface="Arial" panose="020B0604020202020204" pitchFamily="34" charset="0"/>
              <a:buChar char="•"/>
            </a:pPr>
            <a:r>
              <a:rPr lang="en-AU" sz="1200" dirty="0" smtClean="0"/>
              <a:t>The dominant ideology or policy under Stalin’s rule became Stalinism</a:t>
            </a:r>
          </a:p>
          <a:p>
            <a:pPr marL="228600" indent="-228600">
              <a:buClr>
                <a:schemeClr val="accent1">
                  <a:lumMod val="75000"/>
                </a:schemeClr>
              </a:buClr>
              <a:buFont typeface="Arial" panose="020B0604020202020204" pitchFamily="34" charset="0"/>
              <a:buChar char="•"/>
            </a:pPr>
            <a:r>
              <a:rPr lang="en-AU" sz="1200" dirty="0" smtClean="0"/>
              <a:t>Stalinism included aspects of socialism, fascism, Marxism, Leninism and totalitarianism </a:t>
            </a:r>
          </a:p>
          <a:p>
            <a:pPr marL="228600" indent="-228600">
              <a:buClr>
                <a:schemeClr val="accent1">
                  <a:lumMod val="75000"/>
                </a:schemeClr>
              </a:buClr>
              <a:buFont typeface="Arial" panose="020B0604020202020204" pitchFamily="34" charset="0"/>
              <a:buChar char="•"/>
            </a:pPr>
            <a:r>
              <a:rPr lang="en-AU" sz="1200" dirty="0" smtClean="0"/>
              <a:t>Totalitarianism – mass repressions, ethnic cleansing, executions</a:t>
            </a:r>
          </a:p>
          <a:p>
            <a:pPr marL="228600" indent="-228600">
              <a:buClr>
                <a:schemeClr val="accent1">
                  <a:lumMod val="75000"/>
                </a:schemeClr>
              </a:buClr>
              <a:buFont typeface="Arial" panose="020B0604020202020204" pitchFamily="34" charset="0"/>
              <a:buChar char="•"/>
            </a:pPr>
            <a:r>
              <a:rPr lang="en-AU" sz="1200" dirty="0" smtClean="0"/>
              <a:t>Supported communism, historical </a:t>
            </a:r>
            <a:r>
              <a:rPr lang="en-AU" sz="1200" dirty="0" err="1" smtClean="0"/>
              <a:t>negationism</a:t>
            </a:r>
            <a:r>
              <a:rPr lang="en-AU" sz="1200" dirty="0" smtClean="0"/>
              <a:t>, fascism, repression of the public, constant surveillance, abuse of information and propaganda, executions without trial</a:t>
            </a:r>
          </a:p>
          <a:p>
            <a:pPr marL="228600" indent="-228600">
              <a:buClr>
                <a:schemeClr val="accent1">
                  <a:lumMod val="75000"/>
                </a:schemeClr>
              </a:buClr>
              <a:buFont typeface="Arial" panose="020B0604020202020204" pitchFamily="34" charset="0"/>
              <a:buChar char="•"/>
            </a:pPr>
            <a:r>
              <a:rPr lang="en-AU" sz="1200" dirty="0" smtClean="0"/>
              <a:t>Stalin instituted the Great Purge – campaign of political repression which led to the imprisonment of over a million people and the execution of more than 700 000, from 1934 to 1939</a:t>
            </a:r>
            <a:endParaRPr lang="en-AU" sz="1200" dirty="0"/>
          </a:p>
          <a:p>
            <a:pPr marL="228600" indent="-228600">
              <a:buClr>
                <a:schemeClr val="accent1">
                  <a:lumMod val="75000"/>
                </a:schemeClr>
              </a:buClr>
              <a:buFont typeface="Arial" panose="020B0604020202020204" pitchFamily="34" charset="0"/>
              <a:buChar char="•"/>
            </a:pPr>
            <a:r>
              <a:rPr lang="en-AU" sz="1200" dirty="0" smtClean="0"/>
              <a:t>Stalin’s cult of personality – Soviet press referred to him as the “Father of Nations” and presented him as a powerful and all-knowing leader, and the abuse of propaganda / information allowed him to alter the Soviet population’s perception of him as well as maintain complete power and control</a:t>
            </a:r>
          </a:p>
          <a:p>
            <a:pPr marL="228600" indent="-228600">
              <a:buClr>
                <a:schemeClr val="accent1">
                  <a:lumMod val="75000"/>
                </a:schemeClr>
              </a:buClr>
              <a:buFont typeface="Arial" panose="020B0604020202020204" pitchFamily="34" charset="0"/>
              <a:buChar char="•"/>
            </a:pPr>
            <a:r>
              <a:rPr lang="en-AU" sz="1200" dirty="0" smtClean="0"/>
              <a:t>NKVD – Stalin’s secret police, involved with political repression, purges, extrajudicial executions, Gulag system of forced labour camps, deportation, espionage, surveillance and puppet governments</a:t>
            </a:r>
          </a:p>
        </p:txBody>
      </p:sp>
    </p:spTree>
    <p:extLst>
      <p:ext uri="{BB962C8B-B14F-4D97-AF65-F5344CB8AC3E}">
        <p14:creationId xmlns:p14="http://schemas.microsoft.com/office/powerpoint/2010/main" val="3711052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786962"/>
          </a:xfrm>
        </p:spPr>
        <p:txBody>
          <a:bodyPr>
            <a:normAutofit/>
          </a:bodyPr>
          <a:lstStyle/>
          <a:p>
            <a:pPr algn="ctr"/>
            <a:r>
              <a:rPr lang="en-AU" sz="3200" dirty="0" smtClean="0"/>
              <a:t>IDENTITY</a:t>
            </a:r>
            <a:endParaRPr lang="en-AU" sz="3200" dirty="0"/>
          </a:p>
        </p:txBody>
      </p:sp>
      <p:sp>
        <p:nvSpPr>
          <p:cNvPr id="4" name="Content Placeholder 2"/>
          <p:cNvSpPr txBox="1">
            <a:spLocks/>
          </p:cNvSpPr>
          <p:nvPr/>
        </p:nvSpPr>
        <p:spPr>
          <a:xfrm>
            <a:off x="349624" y="786962"/>
            <a:ext cx="11537576" cy="5936567"/>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r>
              <a:rPr kumimoji="0" lang="en-AU" sz="1200" b="1" i="0" strike="noStrike" kern="1200" cap="none" spc="0" normalizeH="0" baseline="0" noProof="0" dirty="0" smtClean="0">
                <a:ln>
                  <a:noFill/>
                </a:ln>
                <a:solidFill>
                  <a:schemeClr val="accent1">
                    <a:lumMod val="75000"/>
                  </a:schemeClr>
                </a:solidFill>
                <a:effectLst/>
                <a:uLnTx/>
                <a:uFillTx/>
              </a:rPr>
              <a:t>Identity</a:t>
            </a:r>
            <a:r>
              <a:rPr kumimoji="0" lang="en-AU" sz="1200" b="0" i="0" u="none" strike="noStrike" kern="1200" cap="none" spc="0" normalizeH="0" baseline="0" noProof="0" dirty="0" smtClean="0">
                <a:ln>
                  <a:noFill/>
                </a:ln>
                <a:solidFill>
                  <a:sysClr val="windowText" lastClr="000000"/>
                </a:solidFill>
                <a:effectLst/>
                <a:uLnTx/>
                <a:uFillTx/>
              </a:rPr>
              <a:t> is the formation and expression of a person’s sense of self as distinct from others – their individuality, self-concept, self-representation, and group affiliation. It is determined by a person’s culture and context – their beliefs, values, attitudes, actions, and interactions, as well as their race, religion, age, gender, and class. Identity is not fixed, it develops with a person’s experiences.</a:t>
            </a:r>
          </a:p>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r>
              <a:rPr lang="en-AU" sz="1200" dirty="0" smtClean="0">
                <a:solidFill>
                  <a:schemeClr val="accent1">
                    <a:lumMod val="75000"/>
                  </a:schemeClr>
                </a:solidFill>
              </a:rPr>
              <a:t>“A person’s identity is defined as the totality of one’s self-construal, in which how one construes oneself in the present expresses the continuity between how one construes oneself as one was in the past and how one construes oneself as one aspires to be in the future.” – </a:t>
            </a:r>
            <a:r>
              <a:rPr lang="en-AU" sz="1200" dirty="0" err="1" smtClean="0">
                <a:solidFill>
                  <a:schemeClr val="accent1">
                    <a:lumMod val="75000"/>
                  </a:schemeClr>
                </a:solidFill>
              </a:rPr>
              <a:t>Weinreich</a:t>
            </a:r>
            <a:endParaRPr lang="en-AU" sz="1200" dirty="0" smtClean="0">
              <a:solidFill>
                <a:schemeClr val="accent1">
                  <a:lumMod val="75000"/>
                </a:schemeClr>
              </a:solidFill>
            </a:endParaRPr>
          </a:p>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endParaRPr kumimoji="0" lang="en-AU" sz="1200" b="0" i="0" u="none" strike="noStrike" kern="1200" cap="none" spc="0" normalizeH="0" baseline="0" noProof="0" dirty="0" smtClean="0">
              <a:ln>
                <a:noFill/>
              </a:ln>
              <a:solidFill>
                <a:schemeClr val="accent1">
                  <a:lumMod val="75000"/>
                </a:schemeClr>
              </a:solidFill>
              <a:effectLst/>
              <a:uLnTx/>
              <a:uFillTx/>
            </a:endParaRPr>
          </a:p>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r>
              <a:rPr kumimoji="0" lang="en-AU" sz="1200" b="0" i="0" u="sng" strike="noStrike" kern="1200" cap="none" spc="0" normalizeH="0" baseline="0" noProof="0" dirty="0" smtClean="0">
                <a:ln>
                  <a:noFill/>
                </a:ln>
                <a:effectLst/>
                <a:uLnTx/>
                <a:uFillTx/>
              </a:rPr>
              <a:t>Personal Identity </a:t>
            </a:r>
            <a:r>
              <a:rPr kumimoji="0" lang="en-AU" sz="1200" b="0" i="0" u="none" strike="noStrike" kern="1200" cap="none" spc="0" normalizeH="0" baseline="0" noProof="0" dirty="0" smtClean="0">
                <a:ln>
                  <a:noFill/>
                </a:ln>
                <a:solidFill>
                  <a:sysClr val="windowText" lastClr="000000"/>
                </a:solidFill>
                <a:effectLst/>
                <a:uLnTx/>
                <a:uFillTx/>
              </a:rPr>
              <a:t>– idiosyncratic factors which create a person with individuality and unique qualities</a:t>
            </a:r>
          </a:p>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r>
              <a:rPr kumimoji="0" lang="en-AU" sz="1200" b="0" i="0" u="sng" strike="noStrike" kern="1200" cap="none" spc="0" normalizeH="0" baseline="0" noProof="0" dirty="0" smtClean="0">
                <a:ln>
                  <a:noFill/>
                </a:ln>
                <a:effectLst/>
                <a:uLnTx/>
                <a:uFillTx/>
              </a:rPr>
              <a:t>Social Identity </a:t>
            </a:r>
            <a:r>
              <a:rPr kumimoji="0" lang="en-AU" sz="1200" b="0" i="0" u="none" strike="noStrike" kern="1200" cap="none" spc="0" normalizeH="0" baseline="0" noProof="0" dirty="0" smtClean="0">
                <a:ln>
                  <a:noFill/>
                </a:ln>
                <a:solidFill>
                  <a:sysClr val="windowText" lastClr="000000"/>
                </a:solidFill>
                <a:effectLst/>
                <a:uLnTx/>
                <a:uFillTx/>
              </a:rPr>
              <a:t>– the belonging to a group, with this membership defining a person in some way (social status, religion, culture, race, age, gender, sex)</a:t>
            </a:r>
          </a:p>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r>
              <a:rPr kumimoji="0" lang="en-AU" sz="1200" b="0" i="0" u="sng" strike="noStrike" kern="1200" cap="none" spc="0" normalizeH="0" baseline="0" noProof="0" dirty="0" smtClean="0">
                <a:ln>
                  <a:noFill/>
                </a:ln>
                <a:effectLst/>
                <a:uLnTx/>
                <a:uFillTx/>
              </a:rPr>
              <a:t>Self Identity </a:t>
            </a:r>
            <a:r>
              <a:rPr kumimoji="0" lang="en-AU" sz="1200" b="0" i="0" u="none" strike="noStrike" kern="1200" cap="none" spc="0" normalizeH="0" baseline="0" noProof="0" dirty="0" smtClean="0">
                <a:ln>
                  <a:noFill/>
                </a:ln>
                <a:solidFill>
                  <a:sysClr val="windowText" lastClr="000000"/>
                </a:solidFill>
                <a:effectLst/>
                <a:uLnTx/>
                <a:uFillTx/>
              </a:rPr>
              <a:t>– the way a person sees themselves and the beliefs they have about themselves: “Who am I?”. It is based on their self-esteem and self-awareness. Self identity is influenced by the past, present and future selves; usually the individual considers their present self to be better than their past but worse than their future, so the future self represents what the person wishes to become (ideal self) and therefore influences their present behaviour</a:t>
            </a:r>
          </a:p>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r>
              <a:rPr lang="en-AU" sz="1200" u="sng" dirty="0" smtClean="0">
                <a:solidFill>
                  <a:sysClr val="windowText" lastClr="000000"/>
                </a:solidFill>
              </a:rPr>
              <a:t>Psychological Identity </a:t>
            </a:r>
            <a:r>
              <a:rPr lang="en-AU" sz="1200" dirty="0" smtClean="0">
                <a:solidFill>
                  <a:sysClr val="windowText" lastClr="000000"/>
                </a:solidFill>
              </a:rPr>
              <a:t>– related to self-image, self-esteem and individuality</a:t>
            </a:r>
          </a:p>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r>
              <a:rPr lang="en-AU" sz="1200" u="sng" dirty="0" smtClean="0">
                <a:solidFill>
                  <a:sysClr val="windowText" lastClr="000000"/>
                </a:solidFill>
              </a:rPr>
              <a:t>Gender Identity </a:t>
            </a:r>
            <a:r>
              <a:rPr lang="en-AU" sz="1200" dirty="0" smtClean="0">
                <a:solidFill>
                  <a:sysClr val="windowText" lastClr="000000"/>
                </a:solidFill>
              </a:rPr>
              <a:t>– the personal sense of one’s own gender, which can either differ or correlate with the sex assigned at birth. Most societies have basic gender divisions of male and female, and a gender binary which includes the expectations of masculinity and femininity</a:t>
            </a:r>
          </a:p>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r>
              <a:rPr lang="en-AU" sz="1200" u="sng" dirty="0" smtClean="0">
                <a:solidFill>
                  <a:sysClr val="windowText" lastClr="000000"/>
                </a:solidFill>
              </a:rPr>
              <a:t>Identity Negotiation </a:t>
            </a:r>
            <a:r>
              <a:rPr lang="en-AU" sz="1200" dirty="0" smtClean="0">
                <a:solidFill>
                  <a:sysClr val="windowText" lastClr="000000"/>
                </a:solidFill>
              </a:rPr>
              <a:t>– the process in any relationship through which people determine who is taking on what role in the relationship. This comes from the learning of social roles through personal experience and societal expectations</a:t>
            </a:r>
          </a:p>
          <a:p>
            <a:pPr marL="0" marR="0" lvl="0" indent="0" algn="l" defTabSz="914400" rtl="0" eaLnBrk="1" fontAlgn="auto" latinLnBrk="0" hangingPunct="1">
              <a:lnSpc>
                <a:spcPct val="100000"/>
              </a:lnSpc>
              <a:spcBef>
                <a:spcPts val="900"/>
              </a:spcBef>
              <a:spcAft>
                <a:spcPts val="0"/>
              </a:spcAft>
              <a:buClr>
                <a:srgbClr val="2683C6">
                  <a:lumMod val="60000"/>
                  <a:lumOff val="40000"/>
                </a:srgbClr>
              </a:buClr>
              <a:buSzTx/>
              <a:buFont typeface="Garamond" pitchFamily="18" charset="0"/>
              <a:buNone/>
              <a:tabLst/>
              <a:defRPr/>
            </a:pPr>
            <a:r>
              <a:rPr lang="en-AU" sz="1200" u="sng" dirty="0" smtClean="0">
                <a:solidFill>
                  <a:sysClr val="windowText" lastClr="000000"/>
                </a:solidFill>
              </a:rPr>
              <a:t>Threatened Identity </a:t>
            </a:r>
            <a:r>
              <a:rPr lang="en-AU" sz="1200" dirty="0" smtClean="0">
                <a:solidFill>
                  <a:sysClr val="windowText" lastClr="000000"/>
                </a:solidFill>
              </a:rPr>
              <a:t>– an individual’s identity becomes threatened when they experience a significant or abrupt change in their life. This could be a difficult experience, a change of cultural environment, a decision, losing someone or something very important, a stereotype associated with someone’s identity, or the lack of expression of one’s true identity. A threatened identity makes the individual feel insecure, isolated, or different that they were before. </a:t>
            </a:r>
          </a:p>
          <a:p>
            <a:pPr marR="0" lvl="0" algn="l" defTabSz="914400" rtl="0" eaLnBrk="1" fontAlgn="auto" latinLnBrk="0" hangingPunct="1">
              <a:lnSpc>
                <a:spcPct val="100000"/>
              </a:lnSpc>
              <a:spcBef>
                <a:spcPts val="900"/>
              </a:spcBef>
              <a:spcAft>
                <a:spcPts val="0"/>
              </a:spcAft>
              <a:buClr>
                <a:schemeClr val="accent1">
                  <a:lumMod val="75000"/>
                </a:schemeClr>
              </a:buClr>
              <a:buSzTx/>
              <a:buFont typeface="Arial" panose="020B0604020202020204" pitchFamily="34" charset="0"/>
              <a:buChar char="•"/>
              <a:tabLst/>
              <a:defRPr/>
            </a:pPr>
            <a:r>
              <a:rPr kumimoji="0" lang="en-AU" sz="1200" b="0" i="0" u="none" strike="noStrike" kern="1200" cap="none" spc="0" normalizeH="0" baseline="0" noProof="0" dirty="0" smtClean="0">
                <a:ln>
                  <a:noFill/>
                </a:ln>
                <a:solidFill>
                  <a:sysClr val="windowText" lastClr="000000"/>
                </a:solidFill>
                <a:effectLst/>
                <a:uLnTx/>
                <a:uFillTx/>
              </a:rPr>
              <a:t>For example,</a:t>
            </a:r>
            <a:r>
              <a:rPr kumimoji="0" lang="en-AU" sz="1200" b="0" i="0" u="none" strike="noStrike" kern="1200" cap="none" spc="0" normalizeH="0" noProof="0" dirty="0" smtClean="0">
                <a:ln>
                  <a:noFill/>
                </a:ln>
                <a:solidFill>
                  <a:sysClr val="windowText" lastClr="000000"/>
                </a:solidFill>
                <a:effectLst/>
                <a:uLnTx/>
                <a:uFillTx/>
              </a:rPr>
              <a:t> in </a:t>
            </a:r>
            <a:r>
              <a:rPr kumimoji="0" lang="en-AU" sz="1200" b="0" i="1" u="none" strike="noStrike" kern="1200" cap="none" spc="0" normalizeH="0" noProof="0" dirty="0" smtClean="0">
                <a:ln>
                  <a:noFill/>
                </a:ln>
                <a:solidFill>
                  <a:sysClr val="windowText" lastClr="000000"/>
                </a:solidFill>
                <a:effectLst/>
                <a:uLnTx/>
                <a:uFillTx/>
              </a:rPr>
              <a:t>1984</a:t>
            </a:r>
            <a:r>
              <a:rPr kumimoji="0" lang="en-AU" sz="1200" b="0" u="none" strike="noStrike" kern="1200" cap="none" spc="0" normalizeH="0" noProof="0" dirty="0" smtClean="0">
                <a:ln>
                  <a:noFill/>
                </a:ln>
                <a:solidFill>
                  <a:sysClr val="windowText" lastClr="000000"/>
                </a:solidFill>
                <a:effectLst/>
                <a:uLnTx/>
                <a:uFillTx/>
              </a:rPr>
              <a:t>, Winston’s identity is threatened due to the oppression he is faced with every day, as well as the homogenisation of society, forced conformity, restricted individuality and independent thought, constant scrutiny and surveillance, and the inability to express the values, attitudes and beliefs that make up his true identity.</a:t>
            </a:r>
          </a:p>
          <a:p>
            <a:pPr marR="0" lvl="0" algn="l" defTabSz="914400" rtl="0" eaLnBrk="1" fontAlgn="auto" latinLnBrk="0" hangingPunct="1">
              <a:lnSpc>
                <a:spcPct val="100000"/>
              </a:lnSpc>
              <a:spcBef>
                <a:spcPts val="900"/>
              </a:spcBef>
              <a:spcAft>
                <a:spcPts val="0"/>
              </a:spcAft>
              <a:buClr>
                <a:schemeClr val="accent1">
                  <a:lumMod val="75000"/>
                </a:schemeClr>
              </a:buClr>
              <a:buSzTx/>
              <a:buFont typeface="Arial" panose="020B0604020202020204" pitchFamily="34" charset="0"/>
              <a:buChar char="•"/>
              <a:tabLst/>
              <a:defRPr/>
            </a:pPr>
            <a:r>
              <a:rPr lang="en-AU" sz="1200" i="0" baseline="0" dirty="0" smtClean="0">
                <a:solidFill>
                  <a:sysClr val="windowText" lastClr="000000"/>
                </a:solidFill>
              </a:rPr>
              <a:t>For</a:t>
            </a:r>
            <a:r>
              <a:rPr lang="en-AU" sz="1200" i="0" dirty="0" smtClean="0">
                <a:solidFill>
                  <a:sysClr val="windowText" lastClr="000000"/>
                </a:solidFill>
              </a:rPr>
              <a:t> example, in </a:t>
            </a:r>
            <a:r>
              <a:rPr lang="en-AU" sz="1200" i="1" dirty="0" smtClean="0">
                <a:solidFill>
                  <a:sysClr val="windowText" lastClr="000000"/>
                </a:solidFill>
              </a:rPr>
              <a:t>Brave New World,</a:t>
            </a:r>
            <a:r>
              <a:rPr lang="en-AU" sz="1200" dirty="0" smtClean="0">
                <a:solidFill>
                  <a:sysClr val="windowText" lastClr="000000"/>
                </a:solidFill>
              </a:rPr>
              <a:t> everyone’s identities are prechosen for them. This means an individual is never given the chance to develop their own identity, and those who do not agree with their position in society can not do anything about it due to the totalitarian oppression. Different social classes are at the core of every citizen’s identity, and the discrimination along with stereotypes act as a threat.</a:t>
            </a:r>
          </a:p>
          <a:p>
            <a:pPr marR="0" lvl="0" algn="l" defTabSz="914400" rtl="0" eaLnBrk="1" fontAlgn="auto" latinLnBrk="0" hangingPunct="1">
              <a:lnSpc>
                <a:spcPct val="100000"/>
              </a:lnSpc>
              <a:spcBef>
                <a:spcPts val="900"/>
              </a:spcBef>
              <a:spcAft>
                <a:spcPts val="0"/>
              </a:spcAft>
              <a:buClr>
                <a:schemeClr val="accent1">
                  <a:lumMod val="75000"/>
                </a:schemeClr>
              </a:buClr>
              <a:buSzTx/>
              <a:buFont typeface="Arial" panose="020B0604020202020204" pitchFamily="34" charset="0"/>
              <a:buChar char="•"/>
              <a:tabLst/>
              <a:defRPr/>
            </a:pPr>
            <a:r>
              <a:rPr kumimoji="0" lang="en-AU" sz="1200" b="0" i="0" u="none" strike="noStrike" kern="1200" cap="none" spc="0" normalizeH="0" baseline="0" noProof="0" dirty="0" smtClean="0">
                <a:ln>
                  <a:noFill/>
                </a:ln>
                <a:solidFill>
                  <a:sysClr val="windowText" lastClr="000000"/>
                </a:solidFill>
                <a:effectLst/>
                <a:uLnTx/>
                <a:uFillTx/>
              </a:rPr>
              <a:t>For</a:t>
            </a:r>
            <a:r>
              <a:rPr kumimoji="0" lang="en-AU" sz="1200" b="0" i="0" u="none" strike="noStrike" kern="1200" cap="none" spc="0" normalizeH="0" noProof="0" dirty="0" smtClean="0">
                <a:ln>
                  <a:noFill/>
                </a:ln>
                <a:solidFill>
                  <a:sysClr val="windowText" lastClr="000000"/>
                </a:solidFill>
                <a:effectLst/>
                <a:uLnTx/>
                <a:uFillTx/>
              </a:rPr>
              <a:t> example, in </a:t>
            </a:r>
            <a:r>
              <a:rPr lang="en-AU" sz="1200" i="1" dirty="0" smtClean="0">
                <a:solidFill>
                  <a:sysClr val="windowText" lastClr="000000"/>
                </a:solidFill>
              </a:rPr>
              <a:t>The Handmaid’s Tale,</a:t>
            </a:r>
            <a:r>
              <a:rPr lang="en-AU" sz="1200" dirty="0" smtClean="0">
                <a:solidFill>
                  <a:sysClr val="windowText" lastClr="000000"/>
                </a:solidFill>
              </a:rPr>
              <a:t> women all experience threatened identities due to the stereotype that female should not and can not read or express any form of intelligence.</a:t>
            </a:r>
          </a:p>
          <a:p>
            <a:pPr marR="0" lvl="0" algn="l" defTabSz="914400" rtl="0" eaLnBrk="1" fontAlgn="auto" latinLnBrk="0" hangingPunct="1">
              <a:lnSpc>
                <a:spcPct val="100000"/>
              </a:lnSpc>
              <a:spcBef>
                <a:spcPts val="900"/>
              </a:spcBef>
              <a:spcAft>
                <a:spcPts val="0"/>
              </a:spcAft>
              <a:buClr>
                <a:schemeClr val="accent1">
                  <a:lumMod val="75000"/>
                </a:schemeClr>
              </a:buClr>
              <a:buSzTx/>
              <a:buFont typeface="Arial" panose="020B0604020202020204" pitchFamily="34" charset="0"/>
              <a:buChar char="•"/>
              <a:tabLst/>
              <a:defRPr/>
            </a:pPr>
            <a:r>
              <a:rPr kumimoji="0" lang="en-AU" sz="1200" b="0" i="0" u="none" strike="noStrike" kern="1200" cap="none" spc="0" normalizeH="0" baseline="0" noProof="0" dirty="0" smtClean="0">
                <a:ln>
                  <a:noFill/>
                </a:ln>
                <a:solidFill>
                  <a:sysClr val="windowText" lastClr="000000"/>
                </a:solidFill>
                <a:effectLst/>
                <a:uLnTx/>
                <a:uFillTx/>
              </a:rPr>
              <a:t>For</a:t>
            </a:r>
            <a:r>
              <a:rPr kumimoji="0" lang="en-AU" sz="1200" b="0" i="0" u="none" strike="noStrike" kern="1200" cap="none" spc="0" normalizeH="0" noProof="0" dirty="0" smtClean="0">
                <a:ln>
                  <a:noFill/>
                </a:ln>
                <a:solidFill>
                  <a:sysClr val="windowText" lastClr="000000"/>
                </a:solidFill>
                <a:effectLst/>
                <a:uLnTx/>
                <a:uFillTx/>
              </a:rPr>
              <a:t> example, in </a:t>
            </a:r>
            <a:r>
              <a:rPr lang="en-AU" sz="1200" i="1" dirty="0" smtClean="0">
                <a:solidFill>
                  <a:sysClr val="windowText" lastClr="000000"/>
                </a:solidFill>
              </a:rPr>
              <a:t>The Pedestrian,</a:t>
            </a:r>
            <a:r>
              <a:rPr lang="en-AU" sz="1200" dirty="0" smtClean="0">
                <a:solidFill>
                  <a:sysClr val="windowText" lastClr="000000"/>
                </a:solidFill>
              </a:rPr>
              <a:t> those who express values other than those set and approved by the totalitarian government are assumed to be rebels and are consequently taken away for evaluation and correction. The fact that people are not allowed to express their identity is an example of how totalitarian regimes threaten identity.</a:t>
            </a:r>
            <a:endParaRPr kumimoji="0" lang="en-AU" sz="1200" b="0" i="0" u="none" strike="noStrike" kern="120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6113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443" y="0"/>
            <a:ext cx="10058400" cy="889992"/>
          </a:xfrm>
        </p:spPr>
        <p:txBody>
          <a:bodyPr>
            <a:normAutofit/>
          </a:bodyPr>
          <a:lstStyle/>
          <a:p>
            <a:pPr algn="ctr"/>
            <a:r>
              <a:rPr lang="en-AU" sz="3200" dirty="0" smtClean="0"/>
              <a:t>PURPOSE – CONTEXT - AUDIENCE</a:t>
            </a:r>
            <a:endParaRPr lang="en-AU" sz="3200" dirty="0"/>
          </a:p>
        </p:txBody>
      </p:sp>
      <p:sp>
        <p:nvSpPr>
          <p:cNvPr id="4" name="TextBox 3"/>
          <p:cNvSpPr txBox="1"/>
          <p:nvPr/>
        </p:nvSpPr>
        <p:spPr>
          <a:xfrm>
            <a:off x="5912870" y="984703"/>
            <a:ext cx="6161605" cy="4555093"/>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dirty="0" smtClean="0">
                <a:ln>
                  <a:noFill/>
                </a:ln>
                <a:solidFill>
                  <a:schemeClr val="accent1">
                    <a:lumMod val="75000"/>
                  </a:schemeClr>
                </a:solidFill>
                <a:effectLst/>
                <a:uLnTx/>
                <a:uFillTx/>
              </a:rPr>
              <a:t>CONTEXT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smtClean="0">
                <a:ln>
                  <a:noFill/>
                </a:ln>
                <a:solidFill>
                  <a:prstClr val="black"/>
                </a:solidFill>
                <a:effectLst/>
                <a:uLnTx/>
                <a:uFillTx/>
              </a:rPr>
              <a:t>Context is the circumstances and setting surrounding a text’s creation and reception, which affects the meaning and interpretation of the text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Historical Context:</a:t>
            </a:r>
            <a:r>
              <a:rPr kumimoji="0" lang="en-AU" sz="1000" b="0" i="0" u="none" strike="noStrike" kern="0" cap="none" spc="0" normalizeH="0" baseline="0" noProof="0" dirty="0" smtClean="0">
                <a:ln>
                  <a:noFill/>
                </a:ln>
                <a:solidFill>
                  <a:prstClr val="black"/>
                </a:solidFill>
                <a:effectLst/>
                <a:uLnTx/>
                <a:uFillTx/>
              </a:rPr>
              <a:t> The moods, attitudes, conditions and events that existed/exists in the time in which the text is set.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Political Context:</a:t>
            </a:r>
            <a:r>
              <a:rPr kumimoji="0" lang="en-AU" sz="1000" b="0" i="0" u="none" strike="noStrike" kern="0" cap="none" spc="0" normalizeH="0" baseline="0" noProof="0" dirty="0" smtClean="0">
                <a:ln>
                  <a:noFill/>
                </a:ln>
                <a:solidFill>
                  <a:prstClr val="black"/>
                </a:solidFill>
                <a:effectLst/>
                <a:uLnTx/>
                <a:uFillTx/>
              </a:rPr>
              <a:t> The agenda of the government in power at the time in which the text is set, and the way in which they exercise this power.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Ideological Context:</a:t>
            </a:r>
            <a:r>
              <a:rPr kumimoji="0" lang="en-AU" sz="1000" b="0" i="0" u="none" strike="noStrike" kern="0" cap="none" spc="0" normalizeH="0" baseline="0" noProof="0" dirty="0" smtClean="0">
                <a:ln>
                  <a:noFill/>
                </a:ln>
                <a:solidFill>
                  <a:prstClr val="black"/>
                </a:solidFill>
                <a:effectLst/>
                <a:uLnTx/>
                <a:uFillTx/>
              </a:rPr>
              <a:t> The system of beliefs or theories of the society and time in which the text is set.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Social Context:</a:t>
            </a:r>
            <a:r>
              <a:rPr kumimoji="0" lang="en-AU" sz="1000" b="0" i="0" u="none" strike="noStrike" kern="0" cap="none" spc="0" normalizeH="0" baseline="0" noProof="0" dirty="0" smtClean="0">
                <a:ln>
                  <a:noFill/>
                </a:ln>
                <a:solidFill>
                  <a:prstClr val="black"/>
                </a:solidFill>
                <a:effectLst/>
                <a:uLnTx/>
                <a:uFillTx/>
              </a:rPr>
              <a:t> The immediate physical and social environment in which the text is set.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Cultural Context:</a:t>
            </a:r>
            <a:r>
              <a:rPr kumimoji="0" lang="en-AU" sz="1000" b="0" i="0" u="none" strike="noStrike" kern="0" cap="none" spc="0" normalizeH="0" baseline="0" noProof="0" dirty="0" smtClean="0">
                <a:ln>
                  <a:noFill/>
                </a:ln>
                <a:solidFill>
                  <a:prstClr val="black"/>
                </a:solidFill>
                <a:effectLst/>
                <a:uLnTx/>
                <a:uFillTx/>
              </a:rPr>
              <a:t> The beliefs, values and practices of the society in which the text is set.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Religious Context:</a:t>
            </a:r>
            <a:r>
              <a:rPr kumimoji="0" lang="en-AU" sz="1000" b="0" i="0" u="none" strike="noStrike" kern="0" cap="none" spc="0" normalizeH="0" baseline="0" noProof="0" dirty="0" smtClean="0">
                <a:ln>
                  <a:noFill/>
                </a:ln>
                <a:solidFill>
                  <a:prstClr val="black"/>
                </a:solidFill>
                <a:effectLst/>
                <a:uLnTx/>
                <a:uFillTx/>
              </a:rPr>
              <a:t> The dominant religion of the time and place in which the text is set.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Situational Context:</a:t>
            </a:r>
            <a:r>
              <a:rPr kumimoji="0" lang="en-AU" sz="1000" b="0" i="0" u="none" strike="noStrike" kern="0" cap="none" spc="0" normalizeH="0" baseline="0" noProof="0" dirty="0" smtClean="0">
                <a:ln>
                  <a:noFill/>
                </a:ln>
                <a:solidFill>
                  <a:prstClr val="black"/>
                </a:solidFill>
                <a:effectLst/>
                <a:uLnTx/>
                <a:uFillTx/>
              </a:rPr>
              <a:t> The reason for why something is happening, and the accepted or appropriate behaviour/actions associated with the situation.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Psychological Context:</a:t>
            </a:r>
            <a:r>
              <a:rPr kumimoji="0" lang="en-AU" sz="1000" b="0" i="0" u="none" strike="noStrike" kern="0" cap="none" spc="0" normalizeH="0" baseline="0" noProof="0" dirty="0" smtClean="0">
                <a:ln>
                  <a:noFill/>
                </a:ln>
                <a:solidFill>
                  <a:prstClr val="black"/>
                </a:solidFill>
                <a:effectLst/>
                <a:uLnTx/>
                <a:uFillTx/>
              </a:rPr>
              <a:t> The needs, desires, values, beliefs, and personality of the character.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Personal Context:</a:t>
            </a:r>
            <a:r>
              <a:rPr kumimoji="0" lang="en-AU" sz="1000" b="0" i="0" u="none" strike="noStrike" kern="0" cap="none" spc="0" normalizeH="0" baseline="0" noProof="0" dirty="0" smtClean="0">
                <a:ln>
                  <a:noFill/>
                </a:ln>
                <a:solidFill>
                  <a:prstClr val="black"/>
                </a:solidFill>
                <a:effectLst/>
                <a:uLnTx/>
                <a:uFillTx/>
              </a:rPr>
              <a:t> The circumstances and factors that influence the way the audience perceives and reacts to a text, and the way the writer creates the text: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p:txBody>
      </p:sp>
      <p:sp>
        <p:nvSpPr>
          <p:cNvPr id="5" name="TextBox 4"/>
          <p:cNvSpPr txBox="1"/>
          <p:nvPr/>
        </p:nvSpPr>
        <p:spPr>
          <a:xfrm>
            <a:off x="6041659" y="4919008"/>
            <a:ext cx="6032816" cy="1938992"/>
          </a:xfrm>
          <a:prstGeom prst="rect">
            <a:avLst/>
          </a:prstGeom>
          <a:noFill/>
        </p:spPr>
        <p:txBody>
          <a:bodyPr wrap="square" numCol="6" rtlCol="0">
            <a:spAutoFit/>
          </a:bodyPr>
          <a:lstStyle/>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Class </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Religion</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Family</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Experiences</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
                <a:schemeClr val="accent1">
                  <a:lumMod val="75000"/>
                </a:schemeClr>
              </a:buClr>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Culture</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Values</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Race</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Gender</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
                <a:schemeClr val="accent1">
                  <a:lumMod val="75000"/>
                </a:schemeClr>
              </a:buClr>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
                <a:schemeClr val="accent1">
                  <a:lumMod val="75000"/>
                </a:schemeClr>
              </a:buClr>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Profession</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Age</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endParaRPr kumimoji="0" lang="en-AU" sz="10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Ethnicity</a:t>
            </a:r>
          </a:p>
          <a:p>
            <a:pPr marL="171450" marR="0" lvl="0" indent="-171450" defTabSz="914400" eaLnBrk="1" fontAlgn="auto" latinLnBrk="0" hangingPunct="1">
              <a:lnSpc>
                <a:spcPct val="100000"/>
              </a:lnSpc>
              <a:spcBef>
                <a:spcPts val="0"/>
              </a:spcBef>
              <a:spcAft>
                <a:spcPts val="0"/>
              </a:spcAft>
              <a:buClr>
                <a:schemeClr val="accent1">
                  <a:lumMod val="75000"/>
                </a:schemeClr>
              </a:buClr>
              <a:buSzTx/>
              <a:buFont typeface="Arial" panose="020B0604020202020204" pitchFamily="34" charset="0"/>
              <a:buChar char="•"/>
              <a:tabLst/>
              <a:defRPr/>
            </a:pPr>
            <a:r>
              <a:rPr kumimoji="0" lang="en-AU" sz="1000" b="0" i="0" u="none" strike="noStrike" kern="0" cap="none" spc="0" normalizeH="0" baseline="0" noProof="0" dirty="0" smtClean="0">
                <a:ln>
                  <a:noFill/>
                </a:ln>
                <a:solidFill>
                  <a:prstClr val="black"/>
                </a:solidFill>
                <a:effectLst/>
                <a:uLnTx/>
                <a:uFillTx/>
              </a:rPr>
              <a:t>Education </a:t>
            </a:r>
          </a:p>
        </p:txBody>
      </p:sp>
      <p:sp>
        <p:nvSpPr>
          <p:cNvPr id="6" name="TextBox 5"/>
          <p:cNvSpPr txBox="1"/>
          <p:nvPr/>
        </p:nvSpPr>
        <p:spPr>
          <a:xfrm>
            <a:off x="6516635" y="5605497"/>
            <a:ext cx="4954074" cy="1015663"/>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dirty="0" smtClean="0">
                <a:ln>
                  <a:noFill/>
                </a:ln>
                <a:solidFill>
                  <a:schemeClr val="accent1">
                    <a:lumMod val="75000"/>
                  </a:schemeClr>
                </a:solidFill>
                <a:effectLst/>
                <a:uLnTx/>
                <a:uFillTx/>
              </a:rPr>
              <a:t>AUDIENCE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smtClean="0">
                <a:ln>
                  <a:noFill/>
                </a:ln>
                <a:solidFill>
                  <a:prstClr val="black"/>
                </a:solidFill>
                <a:effectLst/>
                <a:uLnTx/>
                <a:uFillTx/>
              </a:rPr>
              <a:t>The readers or viewers of a text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Intended / Target Audience:</a:t>
            </a:r>
            <a:r>
              <a:rPr kumimoji="0" lang="en-AU" sz="1000" b="0" i="0" u="none" strike="noStrike" kern="0" cap="none" spc="0" normalizeH="0" baseline="0" noProof="0" dirty="0" smtClean="0">
                <a:ln>
                  <a:noFill/>
                </a:ln>
                <a:solidFill>
                  <a:prstClr val="black"/>
                </a:solidFill>
                <a:effectLst/>
                <a:uLnTx/>
                <a:uFillTx/>
              </a:rPr>
              <a:t> The group of people at which a text is directed.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Effect on Audience:</a:t>
            </a:r>
            <a:r>
              <a:rPr kumimoji="0" lang="en-AU" sz="1000" b="0" i="0" u="none" strike="noStrike" kern="0" cap="none" spc="0" normalizeH="0" baseline="0" noProof="0" dirty="0" smtClean="0">
                <a:ln>
                  <a:noFill/>
                </a:ln>
                <a:solidFill>
                  <a:prstClr val="black"/>
                </a:solidFill>
                <a:effectLst/>
                <a:uLnTx/>
                <a:uFillTx/>
              </a:rPr>
              <a:t> How the writer influences the audience’s thoughts, feelings and actions.</a:t>
            </a:r>
          </a:p>
        </p:txBody>
      </p:sp>
      <p:sp>
        <p:nvSpPr>
          <p:cNvPr id="7" name="TextBox 6"/>
          <p:cNvSpPr txBox="1"/>
          <p:nvPr/>
        </p:nvSpPr>
        <p:spPr>
          <a:xfrm>
            <a:off x="160346" y="4482112"/>
            <a:ext cx="5643825" cy="2246769"/>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00" b="1" i="0" u="none" strike="noStrike" kern="0" cap="none" spc="0" normalizeH="0" baseline="0" noProof="0" dirty="0" smtClean="0">
                <a:ln>
                  <a:noFill/>
                </a:ln>
                <a:solidFill>
                  <a:schemeClr val="accent1">
                    <a:lumMod val="75000"/>
                  </a:schemeClr>
                </a:solidFill>
                <a:effectLst/>
                <a:uLnTx/>
                <a:uFillTx/>
              </a:rPr>
              <a:t>PURPOSE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smtClean="0">
                <a:ln>
                  <a:noFill/>
                </a:ln>
                <a:solidFill>
                  <a:prstClr val="black"/>
                </a:solidFill>
                <a:effectLst/>
                <a:uLnTx/>
                <a:uFillTx/>
              </a:rPr>
              <a:t>Purpose is the writer’s reason for creating the text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To Entertain:</a:t>
            </a:r>
            <a:r>
              <a:rPr kumimoji="0" lang="en-AU" sz="1000" b="0" i="0" u="none" strike="noStrike" kern="0" cap="none" spc="0" normalizeH="0" baseline="0" noProof="0" dirty="0" smtClean="0">
                <a:ln>
                  <a:noFill/>
                </a:ln>
                <a:solidFill>
                  <a:prstClr val="black"/>
                </a:solidFill>
                <a:effectLst/>
                <a:uLnTx/>
                <a:uFillTx/>
              </a:rPr>
              <a:t> Texts that are created to entertain are usually amusing or intriguing to the audience. Texts that are created to entertain are normally imaginative works such as novels or poems.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AU" sz="1000" b="0" i="0" u="none" strike="noStrike" kern="0" cap="none" spc="0" normalizeH="0" baseline="0" noProof="0" dirty="0" smtClean="0">
              <a:ln>
                <a:noFill/>
              </a:ln>
              <a:solidFill>
                <a:prstClr val="black"/>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To Inform:</a:t>
            </a:r>
            <a:r>
              <a:rPr kumimoji="0" lang="en-AU" sz="1000" b="0" i="0" u="none" strike="noStrike" kern="0" cap="none" spc="0" normalizeH="0" baseline="0" noProof="0" dirty="0" smtClean="0">
                <a:ln>
                  <a:noFill/>
                </a:ln>
                <a:solidFill>
                  <a:prstClr val="black"/>
                </a:solidFill>
                <a:effectLst/>
                <a:uLnTx/>
                <a:uFillTx/>
              </a:rPr>
              <a:t> Texts that are created to inform are usually clearly and well structured, and they provide facts, rather than opinions or fiction. Texts that inform can also describe, explain or instruct. Texts that are created to inform the audience include things such as textbooks and news articles.</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smtClean="0">
                <a:ln>
                  <a:noFill/>
                </a:ln>
                <a:solidFill>
                  <a:prstClr val="black"/>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AU" sz="1000" b="0" i="0" u="sng" strike="noStrike" kern="0" cap="none" spc="0" normalizeH="0" baseline="0" noProof="0" dirty="0" smtClean="0">
                <a:ln>
                  <a:noFill/>
                </a:ln>
                <a:solidFill>
                  <a:prstClr val="black"/>
                </a:solidFill>
                <a:effectLst/>
                <a:uLnTx/>
                <a:uFillTx/>
              </a:rPr>
              <a:t>To Persuade:</a:t>
            </a:r>
            <a:r>
              <a:rPr kumimoji="0" lang="en-AU" sz="1000" b="0" i="0" u="none" strike="noStrike" kern="0" cap="none" spc="0" normalizeH="0" baseline="0" noProof="0" dirty="0" smtClean="0">
                <a:ln>
                  <a:noFill/>
                </a:ln>
                <a:solidFill>
                  <a:prstClr val="black"/>
                </a:solidFill>
                <a:effectLst/>
                <a:uLnTx/>
                <a:uFillTx/>
              </a:rPr>
              <a:t> Texts that are created to persuade are usually opinionated, with the aim of making the audience agree with its statement/opinion/belief by providing supporting evidence. Texts that are created to persuade are known as persuasive writing and include things like advertisements and political speeches.</a:t>
            </a:r>
          </a:p>
        </p:txBody>
      </p:sp>
      <p:sp>
        <p:nvSpPr>
          <p:cNvPr id="17" name="Isosceles Triangle 16"/>
          <p:cNvSpPr/>
          <p:nvPr/>
        </p:nvSpPr>
        <p:spPr>
          <a:xfrm>
            <a:off x="959437" y="1079811"/>
            <a:ext cx="3837905" cy="27452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TextBox 17"/>
          <p:cNvSpPr txBox="1"/>
          <p:nvPr/>
        </p:nvSpPr>
        <p:spPr>
          <a:xfrm>
            <a:off x="2331036" y="728245"/>
            <a:ext cx="1094704" cy="369332"/>
          </a:xfrm>
          <a:prstGeom prst="rect">
            <a:avLst/>
          </a:prstGeom>
          <a:noFill/>
        </p:spPr>
        <p:txBody>
          <a:bodyPr wrap="square" rtlCol="0">
            <a:spAutoFit/>
          </a:bodyPr>
          <a:lstStyle/>
          <a:p>
            <a:r>
              <a:rPr lang="en-AU" dirty="0" smtClean="0"/>
              <a:t>PURPOSE</a:t>
            </a:r>
            <a:endParaRPr lang="en-AU" dirty="0"/>
          </a:p>
        </p:txBody>
      </p:sp>
      <p:sp>
        <p:nvSpPr>
          <p:cNvPr id="19" name="TextBox 18"/>
          <p:cNvSpPr txBox="1"/>
          <p:nvPr/>
        </p:nvSpPr>
        <p:spPr>
          <a:xfrm>
            <a:off x="4312059" y="3806864"/>
            <a:ext cx="1197736" cy="369332"/>
          </a:xfrm>
          <a:prstGeom prst="rect">
            <a:avLst/>
          </a:prstGeom>
          <a:noFill/>
        </p:spPr>
        <p:txBody>
          <a:bodyPr wrap="square" rtlCol="0">
            <a:spAutoFit/>
          </a:bodyPr>
          <a:lstStyle/>
          <a:p>
            <a:r>
              <a:rPr lang="en-AU" dirty="0" smtClean="0"/>
              <a:t>CONTEXT</a:t>
            </a:r>
            <a:endParaRPr lang="en-AU" dirty="0"/>
          </a:p>
        </p:txBody>
      </p:sp>
      <p:sp>
        <p:nvSpPr>
          <p:cNvPr id="20" name="TextBox 19"/>
          <p:cNvSpPr txBox="1"/>
          <p:nvPr/>
        </p:nvSpPr>
        <p:spPr>
          <a:xfrm>
            <a:off x="160346" y="3788702"/>
            <a:ext cx="1313645" cy="369332"/>
          </a:xfrm>
          <a:prstGeom prst="rect">
            <a:avLst/>
          </a:prstGeom>
          <a:noFill/>
        </p:spPr>
        <p:txBody>
          <a:bodyPr wrap="square" rtlCol="0">
            <a:spAutoFit/>
          </a:bodyPr>
          <a:lstStyle/>
          <a:p>
            <a:r>
              <a:rPr lang="en-AU" dirty="0" smtClean="0"/>
              <a:t>AUDIENCE</a:t>
            </a:r>
            <a:endParaRPr lang="en-AU" dirty="0"/>
          </a:p>
        </p:txBody>
      </p:sp>
      <p:sp>
        <p:nvSpPr>
          <p:cNvPr id="21" name="TextBox 20"/>
          <p:cNvSpPr txBox="1"/>
          <p:nvPr/>
        </p:nvSpPr>
        <p:spPr>
          <a:xfrm>
            <a:off x="1871788" y="2394193"/>
            <a:ext cx="2013201" cy="1384995"/>
          </a:xfrm>
          <a:prstGeom prst="rect">
            <a:avLst/>
          </a:prstGeom>
          <a:noFill/>
        </p:spPr>
        <p:txBody>
          <a:bodyPr wrap="square" rtlCol="0">
            <a:spAutoFit/>
          </a:bodyPr>
          <a:lstStyle/>
          <a:p>
            <a:pPr algn="ctr"/>
            <a:r>
              <a:rPr lang="en-AU" sz="1200" dirty="0" smtClean="0">
                <a:solidFill>
                  <a:schemeClr val="bg1"/>
                </a:solidFill>
              </a:rPr>
              <a:t>THE READING MADE BY THE AUDIENCE DEPENDS ON THEIR IDENTITY AND CONTEXT, AS WELL AS THE AUTHOR’S CONTEXT, PURPOSE AND INTENDED AUDIENCE</a:t>
            </a:r>
            <a:endParaRPr lang="en-AU" sz="1200" dirty="0">
              <a:solidFill>
                <a:schemeClr val="bg1"/>
              </a:solidFill>
            </a:endParaRPr>
          </a:p>
        </p:txBody>
      </p:sp>
    </p:spTree>
    <p:extLst>
      <p:ext uri="{BB962C8B-B14F-4D97-AF65-F5344CB8AC3E}">
        <p14:creationId xmlns:p14="http://schemas.microsoft.com/office/powerpoint/2010/main" val="3172643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774082"/>
          </a:xfrm>
        </p:spPr>
        <p:txBody>
          <a:bodyPr>
            <a:normAutofit/>
          </a:bodyPr>
          <a:lstStyle/>
          <a:p>
            <a:pPr algn="ctr"/>
            <a:r>
              <a:rPr lang="en-AU" sz="3200" dirty="0" smtClean="0"/>
              <a:t>CONTEXT</a:t>
            </a:r>
            <a:endParaRPr lang="en-AU" sz="3200" dirty="0"/>
          </a:p>
        </p:txBody>
      </p:sp>
      <p:sp>
        <p:nvSpPr>
          <p:cNvPr id="5" name="TextBox 4"/>
          <p:cNvSpPr txBox="1"/>
          <p:nvPr/>
        </p:nvSpPr>
        <p:spPr>
          <a:xfrm>
            <a:off x="152399" y="653059"/>
            <a:ext cx="11887201" cy="6001643"/>
          </a:xfrm>
          <a:prstGeom prst="rect">
            <a:avLst/>
          </a:prstGeom>
          <a:noFill/>
        </p:spPr>
        <p:txBody>
          <a:bodyPr wrap="square" rtlCol="0">
            <a:spAutoFit/>
          </a:bodyPr>
          <a:lstStyle/>
          <a:p>
            <a:r>
              <a:rPr lang="en-AU" sz="1200" u="sng" dirty="0"/>
              <a:t>Situational Context </a:t>
            </a:r>
          </a:p>
          <a:p>
            <a:pPr marL="171450" indent="-171450">
              <a:buClr>
                <a:schemeClr val="accent1">
                  <a:lumMod val="75000"/>
                </a:schemeClr>
              </a:buClr>
              <a:buFont typeface="Arial" panose="020B0604020202020204" pitchFamily="34" charset="0"/>
              <a:buChar char="•"/>
            </a:pPr>
            <a:r>
              <a:rPr lang="en-AU" sz="1200" dirty="0"/>
              <a:t>The immediate circumstances of the text, which can influence and affect the way in which the author shapes the </a:t>
            </a:r>
            <a:r>
              <a:rPr lang="en-AU" sz="1200" dirty="0" smtClean="0"/>
              <a:t>text</a:t>
            </a:r>
          </a:p>
          <a:p>
            <a:pPr marL="171450" indent="-171450">
              <a:buClr>
                <a:schemeClr val="accent1">
                  <a:lumMod val="75000"/>
                </a:schemeClr>
              </a:buClr>
              <a:buFont typeface="Arial" panose="020B0604020202020204" pitchFamily="34" charset="0"/>
              <a:buChar char="•"/>
            </a:pPr>
            <a:r>
              <a:rPr lang="en-AU" sz="1200" dirty="0" smtClean="0"/>
              <a:t>Purpose – the occasion or reason for which the text was produced</a:t>
            </a:r>
          </a:p>
          <a:p>
            <a:pPr marL="171450" indent="-171450">
              <a:buClr>
                <a:schemeClr val="accent1">
                  <a:lumMod val="75000"/>
                </a:schemeClr>
              </a:buClr>
              <a:buFont typeface="Arial" panose="020B0604020202020204" pitchFamily="34" charset="0"/>
              <a:buChar char="•"/>
            </a:pPr>
            <a:r>
              <a:rPr lang="en-AU" sz="1200" dirty="0" smtClean="0"/>
              <a:t>Audience – the people for whom the text was written or aimed at, which considers their personal context: age, gender, social class, values, experiences, beliefs, race or ethnicity</a:t>
            </a:r>
          </a:p>
          <a:p>
            <a:pPr marL="171450" indent="-171450">
              <a:buClr>
                <a:schemeClr val="accent1">
                  <a:lumMod val="75000"/>
                </a:schemeClr>
              </a:buClr>
              <a:buFont typeface="Arial" panose="020B0604020202020204" pitchFamily="34" charset="0"/>
              <a:buChar char="•"/>
            </a:pPr>
            <a:r>
              <a:rPr lang="en-AU" sz="1200" dirty="0" smtClean="0"/>
              <a:t>Political and social climate – consider what events occurred, and what beliefs / values were dominant in society at the time of the text’s production which could have influenced the author’s perspective and construction</a:t>
            </a:r>
          </a:p>
          <a:p>
            <a:pPr marL="171450" indent="-171450">
              <a:buClr>
                <a:schemeClr val="accent1">
                  <a:lumMod val="75000"/>
                </a:schemeClr>
              </a:buClr>
              <a:buFont typeface="Arial" panose="020B0604020202020204" pitchFamily="34" charset="0"/>
              <a:buChar char="•"/>
            </a:pPr>
            <a:endParaRPr lang="en-AU" sz="1200" dirty="0"/>
          </a:p>
          <a:p>
            <a:pPr>
              <a:buClr>
                <a:schemeClr val="accent1">
                  <a:lumMod val="75000"/>
                </a:schemeClr>
              </a:buClr>
            </a:pPr>
            <a:r>
              <a:rPr lang="en-AU" sz="1200" u="sng" dirty="0" smtClean="0"/>
              <a:t>Socio-historical Context</a:t>
            </a:r>
          </a:p>
          <a:p>
            <a:pPr marL="171450" indent="-171450">
              <a:buClr>
                <a:schemeClr val="accent1">
                  <a:lumMod val="75000"/>
                </a:schemeClr>
              </a:buClr>
              <a:buFont typeface="Arial" panose="020B0604020202020204" pitchFamily="34" charset="0"/>
              <a:buChar char="•"/>
            </a:pPr>
            <a:r>
              <a:rPr lang="en-AU" sz="1200" dirty="0" smtClean="0"/>
              <a:t>The events that occurred in the author’s society and life at the time of the text’s production</a:t>
            </a:r>
          </a:p>
          <a:p>
            <a:pPr marL="171450" indent="-171450">
              <a:buClr>
                <a:schemeClr val="accent1">
                  <a:lumMod val="75000"/>
                </a:schemeClr>
              </a:buClr>
              <a:buFont typeface="Arial" panose="020B0604020202020204" pitchFamily="34" charset="0"/>
              <a:buChar char="•"/>
            </a:pPr>
            <a:r>
              <a:rPr lang="en-AU" sz="1200" dirty="0" smtClean="0"/>
              <a:t>The attitudes, values, beliefs, ideologies, ideas and concerns in the author’s society around the time of the text’s construction</a:t>
            </a:r>
          </a:p>
          <a:p>
            <a:pPr marL="171450" indent="-171450">
              <a:buClr>
                <a:schemeClr val="accent1">
                  <a:lumMod val="75000"/>
                </a:schemeClr>
              </a:buClr>
              <a:buFont typeface="Arial" panose="020B0604020202020204" pitchFamily="34" charset="0"/>
              <a:buChar char="•"/>
            </a:pPr>
            <a:endParaRPr lang="en-AU" sz="1200" dirty="0"/>
          </a:p>
          <a:p>
            <a:pPr>
              <a:buClr>
                <a:schemeClr val="accent1">
                  <a:lumMod val="75000"/>
                </a:schemeClr>
              </a:buClr>
            </a:pPr>
            <a:r>
              <a:rPr lang="en-AU" sz="1200" u="sng" dirty="0" smtClean="0"/>
              <a:t>Biographical Context </a:t>
            </a:r>
          </a:p>
          <a:p>
            <a:pPr marL="171450" indent="-171450">
              <a:buClr>
                <a:schemeClr val="accent1">
                  <a:lumMod val="75000"/>
                </a:schemeClr>
              </a:buClr>
              <a:buFont typeface="Arial" panose="020B0604020202020204" pitchFamily="34" charset="0"/>
              <a:buChar char="•"/>
            </a:pPr>
            <a:r>
              <a:rPr lang="en-AU" sz="1200" dirty="0" smtClean="0"/>
              <a:t>The life experiences of the author all play an important role as they influence the way in which the text is produced, the perspectives and ideas developed within the text, as well as the audience and purpose of the text</a:t>
            </a:r>
          </a:p>
          <a:p>
            <a:pPr marL="171450" indent="-171450">
              <a:buClr>
                <a:schemeClr val="accent1">
                  <a:lumMod val="75000"/>
                </a:schemeClr>
              </a:buClr>
              <a:buFont typeface="Arial" panose="020B0604020202020204" pitchFamily="34" charset="0"/>
              <a:buChar char="•"/>
            </a:pPr>
            <a:r>
              <a:rPr lang="en-AU" sz="1200" dirty="0" smtClean="0"/>
              <a:t>Occasionally overlaps with the socio-historical contexts because authors respond to and are influenced by the events which impact them</a:t>
            </a:r>
          </a:p>
          <a:p>
            <a:pPr marL="171450" indent="-171450">
              <a:buClr>
                <a:schemeClr val="accent1">
                  <a:lumMod val="75000"/>
                </a:schemeClr>
              </a:buClr>
              <a:buFont typeface="Arial" panose="020B0604020202020204" pitchFamily="34" charset="0"/>
              <a:buChar char="•"/>
            </a:pPr>
            <a:endParaRPr lang="en-AU" sz="1200" dirty="0"/>
          </a:p>
          <a:p>
            <a:pPr>
              <a:buClr>
                <a:schemeClr val="accent1">
                  <a:lumMod val="75000"/>
                </a:schemeClr>
              </a:buClr>
            </a:pPr>
            <a:r>
              <a:rPr lang="en-AU" sz="1200" u="sng" dirty="0" smtClean="0"/>
              <a:t>Context of the Text’s Construction</a:t>
            </a:r>
          </a:p>
          <a:p>
            <a:pPr marL="171450" indent="-171450">
              <a:buClr>
                <a:schemeClr val="accent1">
                  <a:lumMod val="75000"/>
                </a:schemeClr>
              </a:buClr>
              <a:buFont typeface="Arial" panose="020B0604020202020204" pitchFamily="34" charset="0"/>
              <a:buChar char="•"/>
            </a:pPr>
            <a:r>
              <a:rPr lang="en-AU" sz="1200" dirty="0" smtClean="0"/>
              <a:t>Consider author’s personal context – what were their perspectives on different issues, what did they believe in, what were their values, what were their attitudes towards a variety of things, what were some pivotal life experiences?</a:t>
            </a:r>
          </a:p>
          <a:p>
            <a:pPr marL="171450" indent="-171450">
              <a:buClr>
                <a:schemeClr val="accent1">
                  <a:lumMod val="75000"/>
                </a:schemeClr>
              </a:buClr>
              <a:buFont typeface="Arial" panose="020B0604020202020204" pitchFamily="34" charset="0"/>
              <a:buChar char="•"/>
            </a:pPr>
            <a:r>
              <a:rPr lang="en-AU" sz="1200" dirty="0" smtClean="0"/>
              <a:t>Purpose – why did the author construct the text? What did they want their audience to take from their text?</a:t>
            </a:r>
          </a:p>
          <a:p>
            <a:pPr marL="171450" indent="-171450">
              <a:buClr>
                <a:schemeClr val="accent1">
                  <a:lumMod val="75000"/>
                </a:schemeClr>
              </a:buClr>
              <a:buFont typeface="Arial" panose="020B0604020202020204" pitchFamily="34" charset="0"/>
              <a:buChar char="•"/>
            </a:pPr>
            <a:r>
              <a:rPr lang="en-AU" sz="1200" dirty="0" smtClean="0"/>
              <a:t>Audience – who was the text intended for?</a:t>
            </a:r>
          </a:p>
          <a:p>
            <a:pPr marL="171450" indent="-171450">
              <a:buClr>
                <a:schemeClr val="accent1">
                  <a:lumMod val="75000"/>
                </a:schemeClr>
              </a:buClr>
              <a:buFont typeface="Arial" panose="020B0604020202020204" pitchFamily="34" charset="0"/>
              <a:buChar char="•"/>
            </a:pPr>
            <a:r>
              <a:rPr lang="en-AU" sz="1200" dirty="0" smtClean="0"/>
              <a:t>Historical Context – consider what major events in history occurred around the time of construction of the text and what the dominant political and social ideologies / values were, as these would have influenced the author and the text, either consciously or subconsciously</a:t>
            </a:r>
          </a:p>
          <a:p>
            <a:pPr marL="171450" indent="-171450">
              <a:buClr>
                <a:schemeClr val="accent1">
                  <a:lumMod val="75000"/>
                </a:schemeClr>
              </a:buClr>
              <a:buFont typeface="Arial" panose="020B0604020202020204" pitchFamily="34" charset="0"/>
              <a:buChar char="•"/>
            </a:pPr>
            <a:r>
              <a:rPr lang="en-AU" sz="1200" dirty="0" smtClean="0"/>
              <a:t>Readers at the time – consider how people would have reacted to the text during the time it was produced. Did they accept or challenge the message? Did the message support or resist their ideologies and values? </a:t>
            </a:r>
          </a:p>
          <a:p>
            <a:pPr>
              <a:buClr>
                <a:schemeClr val="accent1">
                  <a:lumMod val="75000"/>
                </a:schemeClr>
              </a:buClr>
            </a:pPr>
            <a:endParaRPr lang="en-AU" sz="1200" u="sng" dirty="0" smtClean="0"/>
          </a:p>
          <a:p>
            <a:pPr>
              <a:buClr>
                <a:schemeClr val="accent1">
                  <a:lumMod val="75000"/>
                </a:schemeClr>
              </a:buClr>
            </a:pPr>
            <a:r>
              <a:rPr lang="en-AU" sz="1200" u="sng" dirty="0" smtClean="0"/>
              <a:t>Context of the Text’s Reception</a:t>
            </a:r>
          </a:p>
          <a:p>
            <a:pPr marL="171450" indent="-171450">
              <a:buClr>
                <a:schemeClr val="accent1">
                  <a:lumMod val="75000"/>
                </a:schemeClr>
              </a:buClr>
              <a:buFont typeface="Arial" panose="020B0604020202020204" pitchFamily="34" charset="0"/>
              <a:buChar char="•"/>
            </a:pPr>
            <a:r>
              <a:rPr lang="en-AU" sz="1200" dirty="0" smtClean="0"/>
              <a:t>Consider the reader’s personal context </a:t>
            </a:r>
            <a:r>
              <a:rPr lang="en-AU" sz="1200" dirty="0"/>
              <a:t>- what </a:t>
            </a:r>
            <a:r>
              <a:rPr lang="en-AU" sz="1200" dirty="0" smtClean="0"/>
              <a:t>are </a:t>
            </a:r>
            <a:r>
              <a:rPr lang="en-AU" sz="1200" dirty="0"/>
              <a:t>their perspectives on different issues, what </a:t>
            </a:r>
            <a:r>
              <a:rPr lang="en-AU" sz="1200" dirty="0" smtClean="0"/>
              <a:t>do </a:t>
            </a:r>
            <a:r>
              <a:rPr lang="en-AU" sz="1200" dirty="0"/>
              <a:t>they believe in, what </a:t>
            </a:r>
            <a:r>
              <a:rPr lang="en-AU" sz="1200" dirty="0" smtClean="0"/>
              <a:t>are </a:t>
            </a:r>
            <a:r>
              <a:rPr lang="en-AU" sz="1200" dirty="0"/>
              <a:t>their values, what </a:t>
            </a:r>
            <a:r>
              <a:rPr lang="en-AU" sz="1200" dirty="0" smtClean="0"/>
              <a:t>are </a:t>
            </a:r>
            <a:r>
              <a:rPr lang="en-AU" sz="1200" dirty="0"/>
              <a:t>their attitudes towards a variety of things, what were some pivotal life experiences?</a:t>
            </a:r>
          </a:p>
          <a:p>
            <a:pPr marL="171450" indent="-171450">
              <a:buClr>
                <a:schemeClr val="accent1">
                  <a:lumMod val="75000"/>
                </a:schemeClr>
              </a:buClr>
              <a:buFont typeface="Arial" panose="020B0604020202020204" pitchFamily="34" charset="0"/>
              <a:buChar char="•"/>
            </a:pPr>
            <a:r>
              <a:rPr lang="en-AU" sz="1200" dirty="0" smtClean="0"/>
              <a:t>Historical Context – what is happening at the time of reception? And how do these political, cultural, and social factors influence how the reader analyses the text?</a:t>
            </a:r>
          </a:p>
          <a:p>
            <a:pPr marL="171450" indent="-171450">
              <a:buClr>
                <a:schemeClr val="accent1">
                  <a:lumMod val="75000"/>
                </a:schemeClr>
              </a:buClr>
              <a:buFont typeface="Arial" panose="020B0604020202020204" pitchFamily="34" charset="0"/>
              <a:buChar char="•"/>
            </a:pPr>
            <a:r>
              <a:rPr lang="en-AU" sz="1200" dirty="0" smtClean="0"/>
              <a:t>Comparison – compare the historical, social, political and ideological contexts of the time of construction to the time of reception. What are the differences and similarities? How has the changed context altered the perception of the text in the two environments?</a:t>
            </a:r>
          </a:p>
        </p:txBody>
      </p:sp>
    </p:spTree>
    <p:extLst>
      <p:ext uri="{BB962C8B-B14F-4D97-AF65-F5344CB8AC3E}">
        <p14:creationId xmlns:p14="http://schemas.microsoft.com/office/powerpoint/2010/main" val="228703290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
  <TotalTime>4376</TotalTime>
  <Words>15633</Words>
  <Application>Microsoft Office PowerPoint</Application>
  <PresentationFormat>Custom</PresentationFormat>
  <Paragraphs>1224</Paragraphs>
  <Slides>20</Slides>
  <Notes>0</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Savon</vt:lpstr>
      <vt:lpstr>atar english year 12: unit 4 </vt:lpstr>
      <vt:lpstr>IDEOLOGIES AND CRITICAL LITERARY THEORIES</vt:lpstr>
      <vt:lpstr>THEORISTS</vt:lpstr>
      <vt:lpstr>DYSTOPIAN FICTION</vt:lpstr>
      <vt:lpstr>POSTHUMAN AND TRANSHUMANISM</vt:lpstr>
      <vt:lpstr>TOTALITARIANISM</vt:lpstr>
      <vt:lpstr>IDENTITY</vt:lpstr>
      <vt:lpstr>PURPOSE – CONTEXT - AUDIENCE</vt:lpstr>
      <vt:lpstr>CONTEXT</vt:lpstr>
      <vt:lpstr>READINGS</vt:lpstr>
      <vt:lpstr>NARRATIVE TEXTS</vt:lpstr>
      <vt:lpstr>FILMS AND VISUAL TEXTS</vt:lpstr>
      <vt:lpstr>PALE BLUE DOT – CARL SAGAN + WE ARE HERE – DAVID FU</vt:lpstr>
      <vt:lpstr>AN INCONVENIENT TRUTH – AL GORE</vt:lpstr>
      <vt:lpstr>THE PEDESTRIAN – RAY BRADBURY</vt:lpstr>
      <vt:lpstr>BRAVE NEW WORLD – ALDOUS HUXLEY</vt:lpstr>
      <vt:lpstr>THE ONES WHO WALK AWAY FROM OMELAS – URSULA LE GUIN</vt:lpstr>
      <vt:lpstr>NINETEEN EIGHTY-FOUR – GEORGE ORWELL</vt:lpstr>
      <vt:lpstr>NINETEEN EIGHTY-FOUR – GEORGE ORWELL</vt:lpstr>
      <vt:lpstr>NINETEEN EIGHTY-FOUR – GEORGE ORWELL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atar english year 12: unit 4</dc:title>
  <dc:creator>Anri van Niekerk</dc:creator>
  <cp:lastModifiedBy>HOBSON Kelli</cp:lastModifiedBy>
  <cp:revision>213</cp:revision>
  <cp:lastPrinted>2018-09-07T03:31:00Z</cp:lastPrinted>
  <dcterms:created xsi:type="dcterms:W3CDTF">2018-09-01T11:26:03Z</dcterms:created>
  <dcterms:modified xsi:type="dcterms:W3CDTF">2018-09-07T03:31:01Z</dcterms:modified>
</cp:coreProperties>
</file>