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9" r:id="rId7"/>
    <p:sldId id="271" r:id="rId8"/>
    <p:sldId id="261" r:id="rId9"/>
    <p:sldId id="262" r:id="rId10"/>
    <p:sldId id="263" r:id="rId11"/>
    <p:sldId id="264" r:id="rId12"/>
    <p:sldId id="267" r:id="rId13"/>
    <p:sldId id="265" r:id="rId14"/>
    <p:sldId id="266" r:id="rId15"/>
    <p:sldId id="270" r:id="rId16"/>
    <p:sldId id="268" r:id="rId17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3C39-3E75-43BF-A095-63C62E001B3E}" type="datetimeFigureOut">
              <a:rPr lang="en-AU" smtClean="0"/>
              <a:t>17/07/2018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0FA0C-5FBC-47DC-96D3-E9799BDF51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355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7/17/2018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7/17/2018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lavery" TargetMode="External"/><Relationship Id="rId2" Type="http://schemas.openxmlformats.org/officeDocument/2006/relationships/hyperlink" Target="https://en.wikipedia.org/wiki/Private_proper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ining_hal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n.wikipedia.org/wiki/Thomas_Mo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en.wikipedia.org/wiki/Amerigo_Vespucc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Dystopias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 descr="Dystopia-TA-67094758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60648"/>
            <a:ext cx="4475989" cy="33569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Utopia: Thomas More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22168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The island contains 54 cities. Each city is divided into four equal parts. </a:t>
            </a:r>
          </a:p>
          <a:p>
            <a:r>
              <a:rPr lang="en-AU" dirty="0" smtClean="0"/>
              <a:t>Each city has not more 6000 households, each family consisting of between 10 and 16 adults.</a:t>
            </a:r>
          </a:p>
          <a:p>
            <a:r>
              <a:rPr lang="en-AU" dirty="0" smtClean="0"/>
              <a:t>People are re-distributed around the households and towns to keep numbers even. </a:t>
            </a:r>
          </a:p>
          <a:p>
            <a:r>
              <a:rPr lang="en-AU" dirty="0" smtClean="0"/>
              <a:t>There is no </a:t>
            </a:r>
            <a:r>
              <a:rPr lang="en-AU" dirty="0" smtClean="0">
                <a:hlinkClick r:id="rId2" tooltip="Private property"/>
              </a:rPr>
              <a:t>private property</a:t>
            </a:r>
            <a:r>
              <a:rPr lang="en-AU" dirty="0" smtClean="0"/>
              <a:t> on Utopia, all citizens are taught agriculture and trades, they dress the same, and work six hour days.</a:t>
            </a:r>
          </a:p>
          <a:p>
            <a:r>
              <a:rPr lang="en-AU" dirty="0" smtClean="0">
                <a:hlinkClick r:id="rId3"/>
              </a:rPr>
              <a:t>Slavery</a:t>
            </a:r>
            <a:r>
              <a:rPr lang="en-AU" dirty="0" smtClean="0"/>
              <a:t> is a feature of Utopian life and it is reported that every household has two slaves who wear gold chains. The slaves are either from other countries or are Utopian criminals.</a:t>
            </a:r>
          </a:p>
          <a:p>
            <a:r>
              <a:rPr lang="en-AU" dirty="0" smtClean="0"/>
              <a:t>Meals are taken in community </a:t>
            </a:r>
            <a:r>
              <a:rPr lang="en-AU" dirty="0" smtClean="0">
                <a:hlinkClick r:id="rId4" tooltip="Dining hall"/>
              </a:rPr>
              <a:t>dining halls</a:t>
            </a:r>
            <a:r>
              <a:rPr lang="en-AU" dirty="0" smtClean="0"/>
              <a:t> and the job of feeding the population is given to a different household in turn.</a:t>
            </a:r>
          </a:p>
          <a:p>
            <a:r>
              <a:rPr lang="en-AU" dirty="0" smtClean="0"/>
              <a:t>Privacy is not regarded as freedom in Utopia; taverns, ale-houses and places for private gatherings are non-existent for the effect of keeping all men in full view, so that they are obliged to behave well.</a:t>
            </a:r>
            <a:endParaRPr lang="en-A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Plato’s Magnesia (380 BC)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 smtClean="0"/>
              <a:t>More’s</a:t>
            </a:r>
            <a:r>
              <a:rPr lang="en-AU" dirty="0" smtClean="0"/>
              <a:t> </a:t>
            </a:r>
            <a:r>
              <a:rPr lang="en-AU" i="1" dirty="0" smtClean="0"/>
              <a:t>Utopia</a:t>
            </a:r>
            <a:r>
              <a:rPr lang="en-AU" dirty="0" smtClean="0"/>
              <a:t> was inspired by Plato’s utopia, Magnesia, in </a:t>
            </a:r>
            <a:r>
              <a:rPr lang="en-AU" i="1" dirty="0" smtClean="0"/>
              <a:t>The Republic</a:t>
            </a:r>
            <a:r>
              <a:rPr lang="en-AU" dirty="0" smtClean="0"/>
              <a:t>, where he explains:</a:t>
            </a:r>
          </a:p>
          <a:p>
            <a:r>
              <a:rPr lang="en-AU" dirty="0" smtClean="0"/>
              <a:t>The city will be relatively populous:  its number of households is to remain permanently at 5,040.</a:t>
            </a:r>
          </a:p>
          <a:p>
            <a:r>
              <a:rPr lang="en-AU" dirty="0" smtClean="0"/>
              <a:t>Property is owned by the state. Each household must produce enough for the island to survive. </a:t>
            </a:r>
          </a:p>
          <a:p>
            <a:r>
              <a:rPr lang="en-AU" dirty="0" smtClean="0"/>
              <a:t>Public and private slaves. </a:t>
            </a:r>
          </a:p>
          <a:p>
            <a:r>
              <a:rPr lang="en-AU" dirty="0" smtClean="0"/>
              <a:t>Women can’t own land, but can vote and are required to undertake military service.</a:t>
            </a:r>
          </a:p>
          <a:p>
            <a:r>
              <a:rPr lang="en-AU" dirty="0" smtClean="0"/>
              <a:t>The constitution allows ‘guardians of the laws,’ men of at least 50 who have been educated for their lives in Magnesia’s laws to act as judges for the population.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Setting a blueprint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While at best, a utopia might resemble the sixth stage of communism, authors of dystopian fiction still follow the blueprint of Plato/</a:t>
            </a:r>
            <a:r>
              <a:rPr lang="en-AU" dirty="0" err="1" smtClean="0"/>
              <a:t>More’s</a:t>
            </a:r>
            <a:r>
              <a:rPr lang="en-AU" dirty="0" smtClean="0"/>
              <a:t> utopias in describing:</a:t>
            </a:r>
          </a:p>
          <a:p>
            <a:r>
              <a:rPr lang="en-AU" dirty="0" smtClean="0"/>
              <a:t>A lack of crime, violence and poverty</a:t>
            </a:r>
          </a:p>
          <a:p>
            <a:r>
              <a:rPr lang="en-AU" dirty="0" smtClean="0"/>
              <a:t>Governance and Political idealism (usually with one fatal flaw in dystopias)</a:t>
            </a:r>
          </a:p>
          <a:p>
            <a:r>
              <a:rPr lang="en-AU" dirty="0" smtClean="0"/>
              <a:t>How land and property are allocated</a:t>
            </a:r>
          </a:p>
          <a:p>
            <a:r>
              <a:rPr lang="en-AU" dirty="0" smtClean="0"/>
              <a:t>Where and how people work</a:t>
            </a:r>
          </a:p>
          <a:p>
            <a:r>
              <a:rPr lang="en-AU" dirty="0" smtClean="0"/>
              <a:t>Social stratification (classes)</a:t>
            </a:r>
          </a:p>
          <a:p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Characteristics of a Dystopian society: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AU" dirty="0" smtClean="0"/>
              <a:t>The society is an illusion of a perfect, utopian world</a:t>
            </a:r>
          </a:p>
          <a:p>
            <a:pPr lvl="0"/>
            <a:r>
              <a:rPr lang="en-AU" dirty="0" smtClean="0"/>
              <a:t>Propaganda is used to control the citizens of society</a:t>
            </a:r>
          </a:p>
          <a:p>
            <a:pPr lvl="0"/>
            <a:r>
              <a:rPr lang="en-AU" dirty="0" smtClean="0"/>
              <a:t>Information, independent thought and freedom are restricted</a:t>
            </a:r>
          </a:p>
          <a:p>
            <a:pPr lvl="0"/>
            <a:r>
              <a:rPr lang="en-AU" dirty="0" smtClean="0"/>
              <a:t>A figurehead or concept is worshipped by the citizens of a society</a:t>
            </a:r>
          </a:p>
          <a:p>
            <a:pPr lvl="0"/>
            <a:r>
              <a:rPr lang="en-AU" dirty="0" smtClean="0"/>
              <a:t>Citizens are perceived to be under constant surveillance</a:t>
            </a:r>
          </a:p>
          <a:p>
            <a:pPr lvl="0"/>
            <a:r>
              <a:rPr lang="en-AU" dirty="0" smtClean="0"/>
              <a:t>Citizens have a fear of the outside world</a:t>
            </a:r>
          </a:p>
          <a:p>
            <a:pPr lvl="0"/>
            <a:r>
              <a:rPr lang="en-AU" dirty="0" smtClean="0"/>
              <a:t>Citizens live in a dehumanised state</a:t>
            </a:r>
          </a:p>
          <a:p>
            <a:pPr lvl="0"/>
            <a:r>
              <a:rPr lang="en-AU" dirty="0" smtClean="0"/>
              <a:t>The natural world is banished and distrusted</a:t>
            </a:r>
          </a:p>
          <a:p>
            <a:pPr lvl="0"/>
            <a:r>
              <a:rPr lang="en-AU" dirty="0" smtClean="0"/>
              <a:t>Citizens conform to uniform expectations: individuality and dissent are bad</a:t>
            </a:r>
          </a:p>
          <a:p>
            <a:pPr lvl="0">
              <a:buNone/>
            </a:pP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Types of Dystopian Control: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AU" dirty="0" smtClean="0"/>
              <a:t>Corporate control: one or more corporations control society through products, advertising, or media</a:t>
            </a:r>
          </a:p>
          <a:p>
            <a:pPr lvl="0"/>
            <a:r>
              <a:rPr lang="en-AU" dirty="0" smtClean="0"/>
              <a:t>Bureaucratic control: Society is controlled by a mindless bureaucracy through red tape, relentless regulations, and government.</a:t>
            </a:r>
          </a:p>
          <a:p>
            <a:pPr lvl="0"/>
            <a:r>
              <a:rPr lang="en-AU" dirty="0" smtClean="0"/>
              <a:t>Technological control: Society is controlled through technology – computers, robots, science.</a:t>
            </a:r>
          </a:p>
          <a:p>
            <a:pPr lvl="0"/>
            <a:r>
              <a:rPr lang="en-AU" dirty="0" smtClean="0"/>
              <a:t>Philosophical/religious control: Society is controlled by philosophical or religious ideology often enforced through a dictatorship or theocratic government.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Historical context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Dystopian fiction often reflects the world in which it is created, serving for the most part as a warning for change in the world.</a:t>
            </a:r>
          </a:p>
          <a:p>
            <a:r>
              <a:rPr lang="en-AU" dirty="0" smtClean="0"/>
              <a:t>Consider – </a:t>
            </a:r>
          </a:p>
          <a:p>
            <a:r>
              <a:rPr lang="en-AU" dirty="0" smtClean="0"/>
              <a:t>1984 and totalitarian regimes (Stalinist Russia).</a:t>
            </a:r>
          </a:p>
          <a:p>
            <a:r>
              <a:rPr lang="en-AU" dirty="0" smtClean="0"/>
              <a:t>Brave New World and eugenics.</a:t>
            </a:r>
          </a:p>
          <a:p>
            <a:r>
              <a:rPr lang="en-AU" dirty="0" smtClean="0"/>
              <a:t>The Pedestrian and the formation of the CIA and McCarthyism. </a:t>
            </a:r>
          </a:p>
          <a:p>
            <a:r>
              <a:rPr lang="en-AU" dirty="0" smtClean="0"/>
              <a:t>The Handmaid’s Tale and religious fundamentalism, Ceausescu’s Romanian ‘pregnancy’ revolution, 1976 Argentinean revolution, Iranian revolution.  </a:t>
            </a:r>
            <a:endParaRPr lang="en-A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For each text...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For each text we read in class, you will need to answer a few questions: </a:t>
            </a:r>
          </a:p>
          <a:p>
            <a:r>
              <a:rPr lang="en-AU" dirty="0" smtClean="0"/>
              <a:t>The perspectives on the society that has been depicted in the text (at narrator, author, reader level)</a:t>
            </a:r>
          </a:p>
          <a:p>
            <a:r>
              <a:rPr lang="en-AU" dirty="0" smtClean="0"/>
              <a:t>The reading of the text</a:t>
            </a:r>
          </a:p>
          <a:p>
            <a:r>
              <a:rPr lang="en-AU" dirty="0" smtClean="0"/>
              <a:t>Values and attitudes shown in the text</a:t>
            </a:r>
          </a:p>
          <a:p>
            <a:r>
              <a:rPr lang="en-AU" dirty="0" smtClean="0"/>
              <a:t>The assumptions that underpin the text.</a:t>
            </a: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 and Objectives: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To </a:t>
            </a:r>
            <a:r>
              <a:rPr lang="en-GB" dirty="0" smtClean="0">
                <a:solidFill>
                  <a:schemeClr val="hlink"/>
                </a:solidFill>
              </a:rPr>
              <a:t>explore </a:t>
            </a:r>
            <a:r>
              <a:rPr lang="en-GB" dirty="0" smtClean="0"/>
              <a:t>the history of </a:t>
            </a:r>
            <a:r>
              <a:rPr lang="en-GB" dirty="0" smtClean="0">
                <a:solidFill>
                  <a:srgbClr val="7030A0"/>
                </a:solidFill>
              </a:rPr>
              <a:t>dystopian</a:t>
            </a:r>
            <a:r>
              <a:rPr lang="en-GB" dirty="0" smtClean="0"/>
              <a:t> texts 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Identify the difference between a </a:t>
            </a:r>
            <a:r>
              <a:rPr lang="en-GB" dirty="0" smtClean="0">
                <a:solidFill>
                  <a:srgbClr val="7030A0"/>
                </a:solidFill>
              </a:rPr>
              <a:t>post-apocalyptic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7030A0"/>
                </a:solidFill>
              </a:rPr>
              <a:t>dystopian</a:t>
            </a:r>
            <a:r>
              <a:rPr lang="en-GB" dirty="0" smtClean="0"/>
              <a:t> texts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>
                <a:solidFill>
                  <a:schemeClr val="hlink"/>
                </a:solidFill>
              </a:rPr>
              <a:t>Investigate</a:t>
            </a:r>
            <a:r>
              <a:rPr lang="en-GB" dirty="0" smtClean="0"/>
              <a:t> the </a:t>
            </a:r>
            <a:r>
              <a:rPr lang="en-GB" dirty="0" smtClean="0">
                <a:solidFill>
                  <a:schemeClr val="hlink"/>
                </a:solidFill>
              </a:rPr>
              <a:t>themes</a:t>
            </a:r>
            <a:r>
              <a:rPr lang="en-GB" dirty="0" smtClean="0"/>
              <a:t> each text studied raises and the </a:t>
            </a:r>
            <a:r>
              <a:rPr lang="en-GB" dirty="0" smtClean="0">
                <a:solidFill>
                  <a:schemeClr val="hlink"/>
                </a:solidFill>
              </a:rPr>
              <a:t>relevance</a:t>
            </a:r>
            <a:r>
              <a:rPr lang="en-GB" dirty="0" smtClean="0"/>
              <a:t> to contemporary society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>
                <a:solidFill>
                  <a:schemeClr val="hlink"/>
                </a:solidFill>
              </a:rPr>
              <a:t>Analyse </a:t>
            </a:r>
            <a:r>
              <a:rPr lang="en-GB" dirty="0" smtClean="0"/>
              <a:t>the </a:t>
            </a:r>
            <a:r>
              <a:rPr lang="en-GB" dirty="0" smtClean="0">
                <a:solidFill>
                  <a:schemeClr val="hlink"/>
                </a:solidFill>
              </a:rPr>
              <a:t>values and attitudes </a:t>
            </a:r>
            <a:r>
              <a:rPr lang="en-GB" dirty="0" smtClean="0"/>
              <a:t>in each text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GB" dirty="0" smtClean="0"/>
              <a:t>Post-Apocalyptic fiction: a work of fiction set in a world or civilisation after a potentially existential </a:t>
            </a:r>
            <a:r>
              <a:rPr lang="en-GB" dirty="0" smtClean="0">
                <a:solidFill>
                  <a:schemeClr val="hlink"/>
                </a:solidFill>
              </a:rPr>
              <a:t>catastrophe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chemeClr val="hlink"/>
                </a:solidFill>
              </a:rPr>
              <a:t>disaster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genre (a subset of the dystopian genre) is categorised by </a:t>
            </a:r>
            <a:r>
              <a:rPr lang="en-GB" dirty="0" smtClean="0">
                <a:solidFill>
                  <a:schemeClr val="hlink"/>
                </a:solidFill>
              </a:rPr>
              <a:t>four narrative sequences:</a:t>
            </a:r>
          </a:p>
          <a:p>
            <a:endParaRPr lang="en-AU" dirty="0" smtClean="0"/>
          </a:p>
          <a:p>
            <a:r>
              <a:rPr lang="en-AU" sz="1900" dirty="0" smtClean="0"/>
              <a:t> WARNING </a:t>
            </a:r>
          </a:p>
          <a:p>
            <a:pPr lvl="1"/>
            <a:r>
              <a:rPr lang="en-AU" sz="1600" dirty="0" smtClean="0"/>
              <a:t>There </a:t>
            </a:r>
            <a:r>
              <a:rPr lang="en-AU" sz="1600" dirty="0" smtClean="0"/>
              <a:t>are signs of impending doom. </a:t>
            </a:r>
          </a:p>
          <a:p>
            <a:pPr lvl="1"/>
            <a:r>
              <a:rPr lang="en-AU" sz="1600" dirty="0" smtClean="0"/>
              <a:t>The </a:t>
            </a:r>
            <a:r>
              <a:rPr lang="en-AU" sz="1600" dirty="0" smtClean="0"/>
              <a:t>threat is related to moral weakness, or corruption. </a:t>
            </a:r>
          </a:p>
          <a:p>
            <a:pPr lvl="1"/>
            <a:r>
              <a:rPr lang="en-AU" sz="1600" dirty="0" smtClean="0"/>
              <a:t>The </a:t>
            </a:r>
            <a:r>
              <a:rPr lang="en-AU" sz="1600" dirty="0" smtClean="0"/>
              <a:t>warning is heeded by some, ignored by others. </a:t>
            </a:r>
          </a:p>
          <a:p>
            <a:r>
              <a:rPr lang="en-AU" sz="1900" dirty="0" smtClean="0"/>
              <a:t>CALAMITY </a:t>
            </a:r>
          </a:p>
          <a:p>
            <a:pPr lvl="1"/>
            <a:r>
              <a:rPr lang="en-AU" sz="1600" dirty="0" smtClean="0"/>
              <a:t>The </a:t>
            </a:r>
            <a:r>
              <a:rPr lang="en-AU" sz="1600" dirty="0" smtClean="0"/>
              <a:t>disaster occurs. </a:t>
            </a:r>
          </a:p>
          <a:p>
            <a:pPr lvl="1"/>
            <a:r>
              <a:rPr lang="en-AU" sz="1600" dirty="0" smtClean="0"/>
              <a:t>The </a:t>
            </a:r>
            <a:r>
              <a:rPr lang="en-AU" sz="1600" dirty="0" smtClean="0"/>
              <a:t>disaster reveals a truth. </a:t>
            </a:r>
          </a:p>
          <a:p>
            <a:pPr lvl="1"/>
            <a:r>
              <a:rPr lang="en-AU" sz="1600" dirty="0" smtClean="0"/>
              <a:t>Some </a:t>
            </a:r>
            <a:r>
              <a:rPr lang="en-AU" sz="1600" dirty="0" smtClean="0"/>
              <a:t>are saved (the believers? the good?). Many are lost. </a:t>
            </a:r>
          </a:p>
          <a:p>
            <a:r>
              <a:rPr lang="en-AU" sz="1900" dirty="0" smtClean="0"/>
              <a:t>COLLAPSE </a:t>
            </a:r>
          </a:p>
          <a:p>
            <a:pPr lvl="1"/>
            <a:r>
              <a:rPr lang="en-AU" sz="1600" dirty="0" smtClean="0"/>
              <a:t>Society </a:t>
            </a:r>
            <a:r>
              <a:rPr lang="en-AU" sz="1600" dirty="0" smtClean="0"/>
              <a:t>descends into barbarism. </a:t>
            </a:r>
          </a:p>
          <a:p>
            <a:pPr lvl="1"/>
            <a:r>
              <a:rPr lang="en-AU" sz="1600" dirty="0" smtClean="0"/>
              <a:t>There </a:t>
            </a:r>
            <a:r>
              <a:rPr lang="en-AU" sz="1600" dirty="0" smtClean="0"/>
              <a:t>is a struggle for survival. </a:t>
            </a:r>
          </a:p>
          <a:p>
            <a:pPr lvl="1"/>
            <a:r>
              <a:rPr lang="en-AU" sz="1600" dirty="0" smtClean="0"/>
              <a:t>Old </a:t>
            </a:r>
            <a:r>
              <a:rPr lang="en-AU" sz="1600" dirty="0" smtClean="0"/>
              <a:t>ways and values are tested. </a:t>
            </a:r>
          </a:p>
          <a:p>
            <a:r>
              <a:rPr lang="en-AU" sz="1900" dirty="0" smtClean="0"/>
              <a:t>RECOVERY </a:t>
            </a:r>
          </a:p>
          <a:p>
            <a:pPr lvl="1"/>
            <a:r>
              <a:rPr lang="en-AU" sz="1600" dirty="0" smtClean="0"/>
              <a:t>The </a:t>
            </a:r>
            <a:r>
              <a:rPr lang="en-AU" sz="1600" dirty="0" smtClean="0"/>
              <a:t>world recovers (or doesn’t). </a:t>
            </a:r>
          </a:p>
          <a:p>
            <a:pPr lvl="1"/>
            <a:r>
              <a:rPr lang="en-AU" sz="1600" dirty="0" smtClean="0"/>
              <a:t>A </a:t>
            </a:r>
            <a:r>
              <a:rPr lang="en-AU" sz="1600" dirty="0" smtClean="0"/>
              <a:t>new future is revealed. </a:t>
            </a:r>
          </a:p>
          <a:p>
            <a:pPr lvl="1"/>
            <a:r>
              <a:rPr lang="en-AU" sz="1600" dirty="0" smtClean="0"/>
              <a:t>Values </a:t>
            </a:r>
            <a:r>
              <a:rPr lang="en-AU" sz="1600" dirty="0" smtClean="0"/>
              <a:t>are clarified in the ending. </a:t>
            </a:r>
            <a:endParaRPr lang="en-GB" sz="1600" dirty="0" smtClean="0">
              <a:solidFill>
                <a:schemeClr val="hlink"/>
              </a:solidFill>
            </a:endParaRPr>
          </a:p>
          <a:p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Dystopian fiction: a work of fiction describing an imaginary place where life is extremely bad because of </a:t>
            </a:r>
            <a:r>
              <a:rPr lang="en-GB" dirty="0" smtClean="0">
                <a:solidFill>
                  <a:schemeClr val="hlink"/>
                </a:solidFill>
              </a:rPr>
              <a:t>deprivation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chemeClr val="hlink"/>
                </a:solidFill>
              </a:rPr>
              <a:t>oppression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chemeClr val="hlink"/>
                </a:solidFill>
              </a:rPr>
              <a:t>terror.</a:t>
            </a:r>
            <a:endParaRPr lang="en-AU" i="1" dirty="0" smtClean="0"/>
          </a:p>
          <a:p>
            <a:r>
              <a:rPr lang="en-AU" i="1" dirty="0" smtClean="0"/>
              <a:t>A dystopia is an unpleasant (typically repressive) society, often propagandised as being utopian. Dystopian texts speculate and depict a negative view of the way the world is supposedly going in order to provide urgent propaganda for a change in direction. </a:t>
            </a:r>
          </a:p>
          <a:p>
            <a:pPr>
              <a:buNone/>
            </a:pPr>
            <a:endParaRPr lang="en-AU" i="1" dirty="0" smtClean="0"/>
          </a:p>
          <a:p>
            <a:r>
              <a:rPr lang="en-AU" dirty="0" smtClean="0"/>
              <a:t>Dystopian fiction mostly always explores the themes of:</a:t>
            </a:r>
          </a:p>
          <a:p>
            <a:pPr marL="539750" indent="-273050"/>
            <a:r>
              <a:rPr lang="en-AU" dirty="0" smtClean="0"/>
              <a:t>political control over society, </a:t>
            </a:r>
          </a:p>
          <a:p>
            <a:pPr marL="539750" indent="-273050"/>
            <a:r>
              <a:rPr lang="en-AU" dirty="0" smtClean="0"/>
              <a:t>totalitarianism, </a:t>
            </a:r>
          </a:p>
          <a:p>
            <a:pPr marL="539750" indent="-273050"/>
            <a:r>
              <a:rPr lang="en-AU" dirty="0" smtClean="0"/>
              <a:t>loss of rights and free will, </a:t>
            </a:r>
          </a:p>
          <a:p>
            <a:pPr marL="539750" indent="-273050"/>
            <a:r>
              <a:rPr lang="en-AU" dirty="0" smtClean="0"/>
              <a:t>“unification,” </a:t>
            </a:r>
          </a:p>
          <a:p>
            <a:pPr marL="539750" indent="-273050"/>
            <a:r>
              <a:rPr lang="en-AU" dirty="0" smtClean="0"/>
              <a:t>loss of independent thought, </a:t>
            </a:r>
          </a:p>
          <a:p>
            <a:pPr marL="539750" indent="-273050"/>
            <a:r>
              <a:rPr lang="en-AU" dirty="0" smtClean="0"/>
              <a:t>Extreme censorship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22168"/>
          </a:xfrm>
        </p:spPr>
        <p:txBody>
          <a:bodyPr/>
          <a:lstStyle/>
          <a:p>
            <a:r>
              <a:rPr lang="en-AU" dirty="0" smtClean="0"/>
              <a:t>Dystopian texts serve as warnings. They often come from modern societal fears and anxieties over inequality, climate change, government power, global epidemics, etc.</a:t>
            </a:r>
          </a:p>
          <a:p>
            <a:pPr>
              <a:buNone/>
            </a:pPr>
            <a:endParaRPr lang="en-AU" dirty="0" smtClean="0"/>
          </a:p>
          <a:p>
            <a:r>
              <a:rPr lang="en-AU" dirty="0" smtClean="0"/>
              <a:t>They serve as </a:t>
            </a:r>
            <a:r>
              <a:rPr lang="en-AU" i="1" u="sng" dirty="0" smtClean="0"/>
              <a:t>cautionary tales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7030A0"/>
                </a:solidFill>
              </a:rPr>
              <a:t>warnings</a:t>
            </a:r>
            <a:r>
              <a:rPr lang="en-AU" dirty="0" smtClean="0"/>
              <a:t> through speculation about the way that society is going, or could go.</a:t>
            </a:r>
          </a:p>
          <a:p>
            <a:pPr>
              <a:buNone/>
            </a:pPr>
            <a:endParaRPr lang="en-AU" dirty="0" smtClean="0"/>
          </a:p>
          <a:p>
            <a:r>
              <a:rPr lang="en-AU" dirty="0" smtClean="0"/>
              <a:t>In the dystopian genre there is </a:t>
            </a:r>
            <a:r>
              <a:rPr lang="en-AU" u="sng" dirty="0" smtClean="0"/>
              <a:t>always a society that controls its people</a:t>
            </a:r>
            <a:r>
              <a:rPr lang="en-AU" dirty="0" smtClean="0"/>
              <a:t>, usually through deprivation and terror, no matter how “perfect” it seems at first glance.   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ATAR</a:t>
            </a:r>
            <a:r>
              <a:rPr lang="en-AU" dirty="0" smtClean="0"/>
              <a:t> Syllabus points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Reflect on their own and others’ texts by:</a:t>
            </a:r>
          </a:p>
          <a:p>
            <a:pPr lvl="1"/>
            <a:r>
              <a:rPr lang="en-AU" dirty="0" smtClean="0"/>
              <a:t>analysing and evaluating how different attitudes and perspectives underpin texts. </a:t>
            </a:r>
          </a:p>
          <a:p>
            <a:pPr lvl="1"/>
            <a:r>
              <a:rPr lang="en-AU" dirty="0" smtClean="0"/>
              <a:t>questioning the assumptions and values in texts.</a:t>
            </a:r>
          </a:p>
          <a:p>
            <a:r>
              <a:rPr lang="en-AU" dirty="0" smtClean="0"/>
              <a:t>Investigate and evaluate the relationships between texts and contexts by:</a:t>
            </a:r>
          </a:p>
          <a:p>
            <a:pPr lvl="1"/>
            <a:r>
              <a:rPr lang="en-AU" dirty="0" smtClean="0"/>
              <a:t>undertaking close analysis of texts.</a:t>
            </a:r>
          </a:p>
          <a:p>
            <a:pPr lvl="1"/>
            <a:r>
              <a:rPr lang="en-AU" dirty="0" smtClean="0"/>
              <a:t>examining how each text relates to a particular context or contexts</a:t>
            </a:r>
          </a:p>
          <a:p>
            <a:pPr lvl="1"/>
            <a:r>
              <a:rPr lang="en-AU" dirty="0" smtClean="0"/>
              <a:t>comparing the contexts in which texts are created and received.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Utopias and Dystopias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Utopias are societies that are “perfect.” The specific attributes of a utopia will vary depending on the culture that creates it. Certain utopias will focus on the relationships between man and nature, others on economic relationships, or theological matters.</a:t>
            </a:r>
          </a:p>
          <a:p>
            <a:pPr>
              <a:buNone/>
            </a:pPr>
            <a:endParaRPr lang="en-AU" dirty="0" smtClean="0"/>
          </a:p>
          <a:p>
            <a:r>
              <a:rPr lang="en-AU" dirty="0" smtClean="0"/>
              <a:t>Dystopias often highlight a societal concern, demonstrating to the reader the potential consequences of a particular behaviour or trend. </a:t>
            </a: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Utopia: (</a:t>
            </a:r>
            <a:r>
              <a:rPr lang="en-AU" dirty="0" err="1" smtClean="0"/>
              <a:t>οὐ</a:t>
            </a:r>
            <a:r>
              <a:rPr lang="en-AU" dirty="0" smtClean="0"/>
              <a:t>)"not", </a:t>
            </a:r>
            <a:r>
              <a:rPr lang="en-AU" i="1" dirty="0" smtClean="0"/>
              <a:t>topos</a:t>
            </a:r>
            <a:r>
              <a:rPr lang="en-AU" dirty="0" smtClean="0"/>
              <a:t> (</a:t>
            </a:r>
            <a:r>
              <a:rPr lang="en-AU" dirty="0" err="1" smtClean="0"/>
              <a:t>τόπος</a:t>
            </a:r>
            <a:r>
              <a:rPr lang="en-AU" dirty="0" smtClean="0"/>
              <a:t>) "place"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Thomas More</a:t>
            </a:r>
            <a:r>
              <a:rPr lang="en-AU" dirty="0" smtClean="0"/>
              <a:t> (1478–1535) published his novel, </a:t>
            </a:r>
            <a:r>
              <a:rPr lang="en-AU" u="sng" dirty="0" smtClean="0">
                <a:solidFill>
                  <a:srgbClr val="7030A0"/>
                </a:solidFill>
              </a:rPr>
              <a:t>Utopia</a:t>
            </a:r>
            <a:r>
              <a:rPr lang="en-AU" dirty="0" smtClean="0"/>
              <a:t> in Latin in 1516 as a social-political satire on Catholic monasteries. </a:t>
            </a:r>
          </a:p>
          <a:p>
            <a:endParaRPr lang="en-AU" dirty="0"/>
          </a:p>
        </p:txBody>
      </p:sp>
      <p:pic>
        <p:nvPicPr>
          <p:cNvPr id="4" name="Picture 3" descr="220px-Isola_di_Utopia_Mor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2636912"/>
            <a:ext cx="2794000" cy="393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Utopia: Thomas More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r>
              <a:rPr lang="en-AU" dirty="0" smtClean="0"/>
              <a:t>Book 1 of </a:t>
            </a:r>
            <a:r>
              <a:rPr lang="en-AU" u="sng" dirty="0" smtClean="0"/>
              <a:t>Utopia</a:t>
            </a:r>
            <a:r>
              <a:rPr lang="en-AU" dirty="0" smtClean="0"/>
              <a:t> begins as an epistolary, with More communicating with Belgian officials, travellers and Utopian citizens about the new land.  More meets a traveller, Raphael </a:t>
            </a:r>
            <a:r>
              <a:rPr lang="en-AU" dirty="0" err="1" smtClean="0"/>
              <a:t>Hythlodaeus</a:t>
            </a:r>
            <a:r>
              <a:rPr lang="en-AU" dirty="0" smtClean="0"/>
              <a:t>, who has visited the island of Utopia on </a:t>
            </a:r>
            <a:r>
              <a:rPr lang="en-AU" dirty="0" err="1" smtClean="0">
                <a:hlinkClick r:id="rId2" tooltip="Amerigo Vespucci"/>
              </a:rPr>
              <a:t>Amerigo</a:t>
            </a:r>
            <a:r>
              <a:rPr lang="en-AU" dirty="0" smtClean="0">
                <a:hlinkClick r:id="rId2" tooltip="Amerigo Vespucci"/>
              </a:rPr>
              <a:t> Vespucci</a:t>
            </a:r>
            <a:r>
              <a:rPr lang="en-AU" dirty="0" smtClean="0"/>
              <a:t>‘s voyages to the Americas.</a:t>
            </a:r>
          </a:p>
          <a:p>
            <a:r>
              <a:rPr lang="en-AU" dirty="0" smtClean="0"/>
              <a:t>Book II of </a:t>
            </a:r>
            <a:r>
              <a:rPr lang="en-AU" u="sng" dirty="0" smtClean="0"/>
              <a:t>Utopia</a:t>
            </a:r>
            <a:r>
              <a:rPr lang="en-AU" dirty="0" smtClean="0"/>
              <a:t> describes the running of the democratic Utopian society told from Raphael’s point of view.</a:t>
            </a:r>
          </a:p>
          <a:p>
            <a:endParaRPr lang="en-AU" dirty="0"/>
          </a:p>
        </p:txBody>
      </p:sp>
      <p:pic>
        <p:nvPicPr>
          <p:cNvPr id="4" name="Picture 3" descr="1024px-Utopia.orteli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4179463"/>
            <a:ext cx="3276968" cy="267853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253</TotalTime>
  <Words>1243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Dystopias</vt:lpstr>
      <vt:lpstr>Aims and Objectives:</vt:lpstr>
      <vt:lpstr>Definitions</vt:lpstr>
      <vt:lpstr>Definitions</vt:lpstr>
      <vt:lpstr>Definitions</vt:lpstr>
      <vt:lpstr>ATAR Syllabus points</vt:lpstr>
      <vt:lpstr>Utopias and Dystopias</vt:lpstr>
      <vt:lpstr>Utopia: (οὐ)"not", topos (τόπος) "place"</vt:lpstr>
      <vt:lpstr>Utopia: Thomas More</vt:lpstr>
      <vt:lpstr>Utopia: Thomas More</vt:lpstr>
      <vt:lpstr>Plato’s Magnesia (380 BC)</vt:lpstr>
      <vt:lpstr>Setting a blueprint</vt:lpstr>
      <vt:lpstr>Characteristics of a Dystopian society:</vt:lpstr>
      <vt:lpstr>Types of Dystopian Control:</vt:lpstr>
      <vt:lpstr>Historical context</vt:lpstr>
      <vt:lpstr>For each text...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Dystopias or: How I learned to stop worrying and love Big Brother</dc:title>
  <dc:creator>Kelli Hobson</dc:creator>
  <cp:lastModifiedBy>HOBSON Kelli</cp:lastModifiedBy>
  <cp:revision>28</cp:revision>
  <cp:lastPrinted>2018-07-17T01:17:07Z</cp:lastPrinted>
  <dcterms:created xsi:type="dcterms:W3CDTF">2018-07-05T06:11:30Z</dcterms:created>
  <dcterms:modified xsi:type="dcterms:W3CDTF">2018-07-17T01:19:22Z</dcterms:modified>
</cp:coreProperties>
</file>