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2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442E802-AC35-46D0-8C3D-65CAC8F6B48C}" type="datetimeFigureOut">
              <a:rPr lang="en-AU" smtClean="0"/>
              <a:t>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328533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442E802-AC35-46D0-8C3D-65CAC8F6B48C}" type="datetimeFigureOut">
              <a:rPr lang="en-AU" smtClean="0"/>
              <a:t>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9178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442E802-AC35-46D0-8C3D-65CAC8F6B48C}" type="datetimeFigureOut">
              <a:rPr lang="en-AU" smtClean="0"/>
              <a:t>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314347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442E802-AC35-46D0-8C3D-65CAC8F6B48C}" type="datetimeFigureOut">
              <a:rPr lang="en-AU" smtClean="0"/>
              <a:t>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177235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42E802-AC35-46D0-8C3D-65CAC8F6B48C}" type="datetimeFigureOut">
              <a:rPr lang="en-AU" smtClean="0"/>
              <a:t>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417126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442E802-AC35-46D0-8C3D-65CAC8F6B48C}" type="datetimeFigureOut">
              <a:rPr lang="en-AU" smtClean="0"/>
              <a:t>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254841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442E802-AC35-46D0-8C3D-65CAC8F6B48C}" type="datetimeFigureOut">
              <a:rPr lang="en-AU" smtClean="0"/>
              <a:t>6/06/2018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51060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442E802-AC35-46D0-8C3D-65CAC8F6B48C}" type="datetimeFigureOut">
              <a:rPr lang="en-AU" smtClean="0"/>
              <a:t>6/06/2018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278834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2E802-AC35-46D0-8C3D-65CAC8F6B48C}" type="datetimeFigureOut">
              <a:rPr lang="en-AU" smtClean="0"/>
              <a:t>6/06/2018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231946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2E802-AC35-46D0-8C3D-65CAC8F6B48C}" type="datetimeFigureOut">
              <a:rPr lang="en-AU" smtClean="0"/>
              <a:t>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410346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2E802-AC35-46D0-8C3D-65CAC8F6B48C}" type="datetimeFigureOut">
              <a:rPr lang="en-AU" smtClean="0"/>
              <a:t>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B25EA8-5CCD-4FA3-B55A-8D20CE49AC6C}" type="slidenum">
              <a:rPr lang="en-AU" smtClean="0"/>
              <a:t>‹#›</a:t>
            </a:fld>
            <a:endParaRPr lang="en-AU"/>
          </a:p>
        </p:txBody>
      </p:sp>
    </p:spTree>
    <p:extLst>
      <p:ext uri="{BB962C8B-B14F-4D97-AF65-F5344CB8AC3E}">
        <p14:creationId xmlns:p14="http://schemas.microsoft.com/office/powerpoint/2010/main" val="285630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2E802-AC35-46D0-8C3D-65CAC8F6B48C}" type="datetimeFigureOut">
              <a:rPr lang="en-AU" smtClean="0"/>
              <a:t>6/06/2018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25EA8-5CCD-4FA3-B55A-8D20CE49AC6C}" type="slidenum">
              <a:rPr lang="en-AU" smtClean="0"/>
              <a:t>‹#›</a:t>
            </a:fld>
            <a:endParaRPr lang="en-AU"/>
          </a:p>
        </p:txBody>
      </p:sp>
    </p:spTree>
    <p:extLst>
      <p:ext uri="{BB962C8B-B14F-4D97-AF65-F5344CB8AC3E}">
        <p14:creationId xmlns:p14="http://schemas.microsoft.com/office/powerpoint/2010/main" val="3337861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AU"/>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49060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Anthropocene</a:t>
            </a:r>
            <a:endParaRPr lang="en-AU" dirty="0"/>
          </a:p>
        </p:txBody>
      </p:sp>
      <p:sp>
        <p:nvSpPr>
          <p:cNvPr id="3" name="Content Placeholder 2"/>
          <p:cNvSpPr>
            <a:spLocks noGrp="1"/>
          </p:cNvSpPr>
          <p:nvPr>
            <p:ph idx="1"/>
          </p:nvPr>
        </p:nvSpPr>
        <p:spPr/>
        <p:txBody>
          <a:bodyPr>
            <a:normAutofit fontScale="85000" lnSpcReduction="10000"/>
          </a:bodyPr>
          <a:lstStyle/>
          <a:p>
            <a:r>
              <a:rPr lang="en-AU" dirty="0"/>
              <a:t>With our technological advancements, humans now have the power to change and modify the world. </a:t>
            </a:r>
            <a:endParaRPr lang="en-AU" dirty="0" smtClean="0"/>
          </a:p>
          <a:p>
            <a:r>
              <a:rPr lang="en-AU" i="1" dirty="0" smtClean="0"/>
              <a:t>Examples </a:t>
            </a:r>
            <a:r>
              <a:rPr lang="en-AU" i="1" dirty="0"/>
              <a:t>in Sagan’s text: - we have changed the world – extinction of animals, modifying the atmosphere, modifying the terra of the Earth for our own purposes, space debris/junk/dead satellites surround the Earth. How much longer until we poison/pollute space as well?</a:t>
            </a:r>
            <a:r>
              <a:rPr lang="en-AU" dirty="0"/>
              <a:t> </a:t>
            </a:r>
            <a:r>
              <a:rPr lang="en-AU" i="1" dirty="0"/>
              <a:t>See Sagan’s essay on The Nuclear Winter: The World after War and the detrimental effects the Cold War might have on the world.</a:t>
            </a:r>
            <a:endParaRPr lang="en-AU" dirty="0"/>
          </a:p>
          <a:p>
            <a:endParaRPr lang="en-AU" dirty="0"/>
          </a:p>
        </p:txBody>
      </p:sp>
    </p:spTree>
    <p:extLst>
      <p:ext uri="{BB962C8B-B14F-4D97-AF65-F5344CB8AC3E}">
        <p14:creationId xmlns:p14="http://schemas.microsoft.com/office/powerpoint/2010/main" val="130229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err="1"/>
              <a:t>Weltanschauung</a:t>
            </a:r>
            <a:endParaRPr lang="en-AU" dirty="0"/>
          </a:p>
        </p:txBody>
      </p:sp>
      <p:sp>
        <p:nvSpPr>
          <p:cNvPr id="3" name="Content Placeholder 2"/>
          <p:cNvSpPr>
            <a:spLocks noGrp="1"/>
          </p:cNvSpPr>
          <p:nvPr>
            <p:ph idx="1"/>
          </p:nvPr>
        </p:nvSpPr>
        <p:spPr/>
        <p:txBody>
          <a:bodyPr>
            <a:normAutofit fontScale="92500" lnSpcReduction="10000"/>
          </a:bodyPr>
          <a:lstStyle/>
          <a:p>
            <a:r>
              <a:rPr lang="en-AU" dirty="0"/>
              <a:t>A </a:t>
            </a:r>
            <a:r>
              <a:rPr lang="en-AU" dirty="0" err="1"/>
              <a:t>Weltanschauung</a:t>
            </a:r>
            <a:r>
              <a:rPr lang="en-AU" dirty="0"/>
              <a:t> is a comprehensive conception or theory of the world and the place of humanity within it. It is an intellectual construct that provides both a unified method of analysis for and a set of solutions to the problems of existence. </a:t>
            </a:r>
            <a:endParaRPr lang="en-AU" dirty="0" smtClean="0"/>
          </a:p>
          <a:p>
            <a:r>
              <a:rPr lang="en-AU" i="1" dirty="0" smtClean="0"/>
              <a:t>In </a:t>
            </a:r>
            <a:r>
              <a:rPr lang="en-AU" i="1" dirty="0"/>
              <a:t>Sagan’s view, Christianity is called into question. Our world-views are informed by our attitudes and values. What would be a Christian’s perspective on TPD?</a:t>
            </a:r>
            <a:endParaRPr lang="en-AU" dirty="0"/>
          </a:p>
        </p:txBody>
      </p:sp>
    </p:spTree>
    <p:extLst>
      <p:ext uri="{BB962C8B-B14F-4D97-AF65-F5344CB8AC3E}">
        <p14:creationId xmlns:p14="http://schemas.microsoft.com/office/powerpoint/2010/main" val="130384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Peter Singer</a:t>
            </a:r>
            <a:r>
              <a:rPr lang="en-AU" dirty="0"/>
              <a:t> </a:t>
            </a:r>
          </a:p>
        </p:txBody>
      </p:sp>
      <p:sp>
        <p:nvSpPr>
          <p:cNvPr id="3" name="Content Placeholder 2"/>
          <p:cNvSpPr>
            <a:spLocks noGrp="1"/>
          </p:cNvSpPr>
          <p:nvPr>
            <p:ph idx="1"/>
          </p:nvPr>
        </p:nvSpPr>
        <p:spPr/>
        <p:txBody>
          <a:bodyPr>
            <a:normAutofit fontScale="92500" lnSpcReduction="10000"/>
          </a:bodyPr>
          <a:lstStyle/>
          <a:p>
            <a:r>
              <a:rPr lang="en-AU" dirty="0" smtClean="0"/>
              <a:t>A </a:t>
            </a:r>
            <a:r>
              <a:rPr lang="en-AU" dirty="0"/>
              <a:t>utilitarian ethicist who argues against “speciesism”: the practice of privileging humans over other animals, and argues in favour of the equal consideration of interests of all sentient beings. </a:t>
            </a:r>
            <a:endParaRPr lang="en-AU" dirty="0" smtClean="0"/>
          </a:p>
          <a:p>
            <a:r>
              <a:rPr lang="en-AU" i="1" dirty="0" smtClean="0"/>
              <a:t>If </a:t>
            </a:r>
            <a:r>
              <a:rPr lang="en-AU" i="1" dirty="0"/>
              <a:t>we are all on ‘space ship’ Earth, why do humans think that they can have a say over the lives and livelihoods of other beings? How does Singer complement and contradict Sagan’s concerns/message?</a:t>
            </a:r>
            <a:endParaRPr lang="en-AU" dirty="0"/>
          </a:p>
        </p:txBody>
      </p:sp>
    </p:spTree>
    <p:extLst>
      <p:ext uri="{BB962C8B-B14F-4D97-AF65-F5344CB8AC3E}">
        <p14:creationId xmlns:p14="http://schemas.microsoft.com/office/powerpoint/2010/main" val="404993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 </a:t>
            </a:r>
            <a:br>
              <a:rPr lang="en-AU" dirty="0" smtClean="0"/>
            </a:br>
            <a:r>
              <a:rPr lang="en-AU" b="1" dirty="0" smtClean="0"/>
              <a:t>Life-value narrative:</a:t>
            </a:r>
            <a:r>
              <a:rPr lang="en-AU" dirty="0" smtClean="0"/>
              <a:t/>
            </a:r>
            <a:br>
              <a:rPr lang="en-AU" dirty="0" smtClean="0"/>
            </a:b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Sagan </a:t>
            </a:r>
            <a:r>
              <a:rPr lang="en-AU" dirty="0"/>
              <a:t>argues that seeing the Earth from space makes us realise its unity and fragility. Sagan includes evaluative ideas about humans: we are less important than we thought we were: external constraints on ethics are inappropriate, and a proper understanding of our place in space provides us a new foundation for ethics. It supports a </a:t>
            </a:r>
            <a:r>
              <a:rPr lang="en-AU" dirty="0" err="1"/>
              <a:t>decentering</a:t>
            </a:r>
            <a:r>
              <a:rPr lang="en-AU" dirty="0"/>
              <a:t> of human life relative to biological life in terms of value. </a:t>
            </a:r>
          </a:p>
          <a:p>
            <a:pPr marL="0" indent="0">
              <a:buNone/>
            </a:pPr>
            <a:endParaRPr lang="en-AU" dirty="0"/>
          </a:p>
          <a:p>
            <a:r>
              <a:rPr lang="en-AU" dirty="0"/>
              <a:t>This calls into question life-value narratives: hierarchical narratives with human life above other life and holistic narratives with human life among other life. </a:t>
            </a:r>
          </a:p>
        </p:txBody>
      </p:sp>
    </p:spTree>
    <p:extLst>
      <p:ext uri="{BB962C8B-B14F-4D97-AF65-F5344CB8AC3E}">
        <p14:creationId xmlns:p14="http://schemas.microsoft.com/office/powerpoint/2010/main" val="15550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85000" lnSpcReduction="20000"/>
          </a:bodyPr>
          <a:lstStyle/>
          <a:p>
            <a:r>
              <a:rPr lang="en-AU" dirty="0" smtClean="0"/>
              <a:t>The hierarchical narrative embraces both progressive and contrastive hierarchies. Progressive thinking after the Enlightenment might be better compared to an escalator than a ladder, for the lower stages were viewed as intermediaries on the way to higher stages, with lower organisms on the bottom and higher beings, such a humans, on the top. Within the sphere of Christianity, there is also a conflicting, contrasting hierarchy: that creation and redemption are independent acts of God; but a new creation is exemplified in Jesus Christ in which we participate by faith. </a:t>
            </a:r>
          </a:p>
          <a:p>
            <a:pPr marL="0" indent="0">
              <a:buNone/>
            </a:pPr>
            <a:endParaRPr lang="en-AU" dirty="0"/>
          </a:p>
        </p:txBody>
      </p:sp>
    </p:spTree>
    <p:extLst>
      <p:ext uri="{BB962C8B-B14F-4D97-AF65-F5344CB8AC3E}">
        <p14:creationId xmlns:p14="http://schemas.microsoft.com/office/powerpoint/2010/main" val="409254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lnSpcReduction="20000"/>
          </a:bodyPr>
          <a:lstStyle/>
          <a:p>
            <a:r>
              <a:rPr lang="en-AU" dirty="0"/>
              <a:t>Holistic narratives refuse to privilege human life over biological life at large. We are important to ourselves, and thus specifically positioned in our ethical considerations, but neither the universe or God values us over our fellow creatures. Human life is one among many trajectories within this greater whole. There is no higher or lower life, only life. Existential narratives view nonlife as the default with biological life arising as a contingent and fragile blossom amidst the concrete. It has value, but it is at odds within the underlying laws of the cosmos.  </a:t>
            </a:r>
          </a:p>
          <a:p>
            <a:endParaRPr lang="en-AU" dirty="0"/>
          </a:p>
        </p:txBody>
      </p:sp>
    </p:spTree>
    <p:extLst>
      <p:ext uri="{BB962C8B-B14F-4D97-AF65-F5344CB8AC3E}">
        <p14:creationId xmlns:p14="http://schemas.microsoft.com/office/powerpoint/2010/main" val="363468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lnSpcReduction="10000"/>
          </a:bodyPr>
          <a:lstStyle/>
          <a:p>
            <a:pPr marL="0" indent="0">
              <a:buNone/>
            </a:pPr>
            <a:endParaRPr lang="en-AU" dirty="0"/>
          </a:p>
          <a:p>
            <a:r>
              <a:rPr lang="en-AU" i="1" dirty="0"/>
              <a:t>Is Sagan privileging a holistic or hierarchical narrative? What are the implications of this</a:t>
            </a:r>
            <a:r>
              <a:rPr lang="en-AU" i="1" dirty="0" smtClean="0"/>
              <a:t>?</a:t>
            </a:r>
            <a:endParaRPr lang="en-AU" i="1" dirty="0"/>
          </a:p>
          <a:p>
            <a:r>
              <a:rPr lang="en-AU" i="1" dirty="0"/>
              <a:t>Who is Sagan’s target audience? Which groups does he marginalise</a:t>
            </a:r>
            <a:r>
              <a:rPr lang="en-AU" i="1" dirty="0" smtClean="0"/>
              <a:t>?</a:t>
            </a:r>
            <a:endParaRPr lang="en-AU" i="1" dirty="0"/>
          </a:p>
          <a:p>
            <a:r>
              <a:rPr lang="en-AU" i="1" dirty="0"/>
              <a:t>What, in your opinion, is Sagan’s message? How does he persuade his audience (using language features)?   </a:t>
            </a:r>
          </a:p>
          <a:p>
            <a:r>
              <a:rPr lang="en-AU" i="1" dirty="0"/>
              <a:t>How or why is his message effective/ineffective? </a:t>
            </a:r>
          </a:p>
          <a:p>
            <a:endParaRPr lang="en-AU" dirty="0"/>
          </a:p>
        </p:txBody>
      </p:sp>
    </p:spTree>
    <p:extLst>
      <p:ext uri="{BB962C8B-B14F-4D97-AF65-F5344CB8AC3E}">
        <p14:creationId xmlns:p14="http://schemas.microsoft.com/office/powerpoint/2010/main" val="144737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596</Words>
  <Application>Microsoft Office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Anthropocene</vt:lpstr>
      <vt:lpstr>Weltanschauung</vt:lpstr>
      <vt:lpstr>Peter Singer </vt:lpstr>
      <vt:lpstr>  Life-value narrative: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HOBSON Kelli</dc:creator>
  <cp:lastModifiedBy>HOBSON Kelli</cp:lastModifiedBy>
  <cp:revision>1</cp:revision>
  <dcterms:created xsi:type="dcterms:W3CDTF">2018-06-05T23:46:31Z</dcterms:created>
  <dcterms:modified xsi:type="dcterms:W3CDTF">2018-06-05T23:51:37Z</dcterms:modified>
</cp:coreProperties>
</file>