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3" r:id="rId3"/>
    <p:sldId id="257" r:id="rId4"/>
    <p:sldId id="265" r:id="rId5"/>
    <p:sldId id="258" r:id="rId6"/>
    <p:sldId id="270" r:id="rId7"/>
    <p:sldId id="259" r:id="rId8"/>
    <p:sldId id="262" r:id="rId9"/>
    <p:sldId id="260" r:id="rId10"/>
    <p:sldId id="271" r:id="rId11"/>
    <p:sldId id="266" r:id="rId12"/>
    <p:sldId id="268" r:id="rId13"/>
    <p:sldId id="269"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31"/>
  </p:normalViewPr>
  <p:slideViewPr>
    <p:cSldViewPr snapToGrid="0">
      <p:cViewPr varScale="1">
        <p:scale>
          <a:sx n="87" d="100"/>
          <a:sy n="87" d="100"/>
        </p:scale>
        <p:origin x="6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3/10/2023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06041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2095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1497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9568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5102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6547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6544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0121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196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0170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3/10/2023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1505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3/10/2023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27724734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7F45C8F-9A9C-602E-5870-9C24DE7902BC}"/>
              </a:ext>
            </a:extLst>
          </p:cNvPr>
          <p:cNvSpPr>
            <a:spLocks noGrp="1"/>
          </p:cNvSpPr>
          <p:nvPr>
            <p:ph type="ctrTitle"/>
          </p:nvPr>
        </p:nvSpPr>
        <p:spPr>
          <a:xfrm>
            <a:off x="1084728" y="2754999"/>
            <a:ext cx="4348578" cy="2005262"/>
          </a:xfrm>
        </p:spPr>
        <p:txBody>
          <a:bodyPr>
            <a:normAutofit/>
          </a:bodyPr>
          <a:lstStyle/>
          <a:p>
            <a:r>
              <a:rPr lang="en-AU"/>
              <a:t>Intertextuality and Frankenstein</a:t>
            </a:r>
            <a:endParaRPr lang="en-AU" dirty="0"/>
          </a:p>
        </p:txBody>
      </p:sp>
      <p:sp>
        <p:nvSpPr>
          <p:cNvPr id="3" name="Subtitle 2">
            <a:extLst>
              <a:ext uri="{FF2B5EF4-FFF2-40B4-BE49-F238E27FC236}">
                <a16:creationId xmlns:a16="http://schemas.microsoft.com/office/drawing/2014/main" id="{7AC7C32C-FC29-8EF6-29CD-1E18E7B484C6}"/>
              </a:ext>
            </a:extLst>
          </p:cNvPr>
          <p:cNvSpPr>
            <a:spLocks noGrp="1"/>
          </p:cNvSpPr>
          <p:nvPr>
            <p:ph type="subTitle" idx="1"/>
          </p:nvPr>
        </p:nvSpPr>
        <p:spPr>
          <a:xfrm>
            <a:off x="1084728" y="4902489"/>
            <a:ext cx="4348578" cy="985075"/>
          </a:xfrm>
        </p:spPr>
        <p:txBody>
          <a:bodyPr>
            <a:normAutofit/>
          </a:bodyPr>
          <a:lstStyle/>
          <a:p>
            <a:r>
              <a:rPr lang="en-AU"/>
              <a:t>Allusion and relevant philosophical links</a:t>
            </a:r>
            <a:endParaRPr lang="en-AU" dirty="0"/>
          </a:p>
        </p:txBody>
      </p:sp>
      <p:pic>
        <p:nvPicPr>
          <p:cNvPr id="26" name="Picture 3">
            <a:extLst>
              <a:ext uri="{FF2B5EF4-FFF2-40B4-BE49-F238E27FC236}">
                <a16:creationId xmlns:a16="http://schemas.microsoft.com/office/drawing/2014/main" id="{A75C4FE3-B7A4-5DD9-BC32-A9A2066EED63}"/>
              </a:ext>
            </a:extLst>
          </p:cNvPr>
          <p:cNvPicPr>
            <a:picLocks noChangeAspect="1"/>
          </p:cNvPicPr>
          <p:nvPr/>
        </p:nvPicPr>
        <p:blipFill rotWithShape="1">
          <a:blip r:embed="rId2"/>
          <a:srcRect l="47379" r="5087" b="-1"/>
          <a:stretch/>
        </p:blipFill>
        <p:spPr>
          <a:xfrm>
            <a:off x="6967903" y="-14"/>
            <a:ext cx="5236733" cy="6858000"/>
          </a:xfrm>
          <a:prstGeom prst="rect">
            <a:avLst/>
          </a:prstGeom>
        </p:spPr>
      </p:pic>
    </p:spTree>
    <p:extLst>
      <p:ext uri="{BB962C8B-B14F-4D97-AF65-F5344CB8AC3E}">
        <p14:creationId xmlns:p14="http://schemas.microsoft.com/office/powerpoint/2010/main" val="91537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453-7A5A-807A-F366-A52308169A7B}"/>
              </a:ext>
            </a:extLst>
          </p:cNvPr>
          <p:cNvSpPr>
            <a:spLocks noGrp="1"/>
          </p:cNvSpPr>
          <p:nvPr>
            <p:ph type="title"/>
          </p:nvPr>
        </p:nvSpPr>
        <p:spPr>
          <a:xfrm>
            <a:off x="939576" y="667561"/>
            <a:ext cx="9950103" cy="499218"/>
          </a:xfrm>
        </p:spPr>
        <p:txBody>
          <a:bodyPr>
            <a:normAutofit fontScale="90000"/>
          </a:bodyPr>
          <a:lstStyle/>
          <a:p>
            <a:r>
              <a:rPr lang="en-AU" dirty="0"/>
              <a:t>Rousseau and Frankenstein</a:t>
            </a:r>
          </a:p>
        </p:txBody>
      </p:sp>
      <p:sp>
        <p:nvSpPr>
          <p:cNvPr id="3" name="Content Placeholder 2">
            <a:extLst>
              <a:ext uri="{FF2B5EF4-FFF2-40B4-BE49-F238E27FC236}">
                <a16:creationId xmlns:a16="http://schemas.microsoft.com/office/drawing/2014/main" id="{81327251-2BE6-7BD7-FDD4-F40F271BE31D}"/>
              </a:ext>
            </a:extLst>
          </p:cNvPr>
          <p:cNvSpPr>
            <a:spLocks noGrp="1"/>
          </p:cNvSpPr>
          <p:nvPr>
            <p:ph idx="1"/>
          </p:nvPr>
        </p:nvSpPr>
        <p:spPr>
          <a:xfrm>
            <a:off x="1077362" y="1628384"/>
            <a:ext cx="9950103" cy="4312446"/>
          </a:xfrm>
        </p:spPr>
        <p:txBody>
          <a:bodyPr>
            <a:normAutofit/>
          </a:bodyPr>
          <a:lstStyle/>
          <a:p>
            <a:r>
              <a:rPr lang="en-AU" b="0" i="0" dirty="0">
                <a:solidFill>
                  <a:srgbClr val="2B2B2B"/>
                </a:solidFill>
                <a:effectLst/>
                <a:latin typeface="Lato" panose="020F0502020204030203" pitchFamily="34" charset="0"/>
              </a:rPr>
              <a:t>Rousseau says unlike Locke that humans are blank slates but rather that they come into the world with compassion and self-preservation, and the rest of their education needs to be learned through man, nature and things (experiences). Therefore he believes that humans by nature have the potential to do well and be good. The only thing that hinders people from innocence is the influence others have that can corrupt them.</a:t>
            </a:r>
          </a:p>
          <a:p>
            <a:r>
              <a:rPr lang="en-AU" b="0" i="0" dirty="0">
                <a:solidFill>
                  <a:srgbClr val="2B2B2B"/>
                </a:solidFill>
                <a:effectLst/>
                <a:latin typeface="Lato" panose="020F0502020204030203" pitchFamily="34" charset="0"/>
              </a:rPr>
              <a:t>Here we see the role of an educator as an extremely important aspect of ones education. We can now go back and take a look at Frankenstein’s creature. It had been rejected and abandoned by its creator, the one who is supposed to love you the most and show the most compassion and guidance. The creature is described as a “noble savage” at first and is then later labelled as a malevolent monster. The creature had no educator to guide its development and structure its manners toward itself and others. </a:t>
            </a:r>
            <a:endParaRPr lang="en-AU" dirty="0"/>
          </a:p>
        </p:txBody>
      </p:sp>
    </p:spTree>
    <p:extLst>
      <p:ext uri="{BB962C8B-B14F-4D97-AF65-F5344CB8AC3E}">
        <p14:creationId xmlns:p14="http://schemas.microsoft.com/office/powerpoint/2010/main" val="224182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9B2D-DD65-B451-ADD2-B11794B4879A}"/>
              </a:ext>
            </a:extLst>
          </p:cNvPr>
          <p:cNvSpPr>
            <a:spLocks noGrp="1"/>
          </p:cNvSpPr>
          <p:nvPr>
            <p:ph type="title"/>
          </p:nvPr>
        </p:nvSpPr>
        <p:spPr>
          <a:xfrm>
            <a:off x="946733" y="368135"/>
            <a:ext cx="9950103" cy="505888"/>
          </a:xfrm>
        </p:spPr>
        <p:txBody>
          <a:bodyPr>
            <a:normAutofit fontScale="90000"/>
          </a:bodyPr>
          <a:lstStyle/>
          <a:p>
            <a:r>
              <a:rPr lang="en-AU" dirty="0"/>
              <a:t>State of Nature</a:t>
            </a:r>
          </a:p>
        </p:txBody>
      </p:sp>
      <p:graphicFrame>
        <p:nvGraphicFramePr>
          <p:cNvPr id="4" name="Table 4">
            <a:extLst>
              <a:ext uri="{FF2B5EF4-FFF2-40B4-BE49-F238E27FC236}">
                <a16:creationId xmlns:a16="http://schemas.microsoft.com/office/drawing/2014/main" id="{96E97384-27E9-B0B1-B72F-FEC159343A61}"/>
              </a:ext>
            </a:extLst>
          </p:cNvPr>
          <p:cNvGraphicFramePr>
            <a:graphicFrameLocks noGrp="1"/>
          </p:cNvGraphicFramePr>
          <p:nvPr>
            <p:extLst>
              <p:ext uri="{D42A27DB-BD31-4B8C-83A1-F6EECF244321}">
                <p14:modId xmlns:p14="http://schemas.microsoft.com/office/powerpoint/2010/main" val="2247901764"/>
              </p:ext>
            </p:extLst>
          </p:nvPr>
        </p:nvGraphicFramePr>
        <p:xfrm>
          <a:off x="773216" y="966652"/>
          <a:ext cx="10412526" cy="5550281"/>
        </p:xfrm>
        <a:graphic>
          <a:graphicData uri="http://schemas.openxmlformats.org/drawingml/2006/table">
            <a:tbl>
              <a:tblPr firstRow="1" bandRow="1">
                <a:tableStyleId>{5C22544A-7EE6-4342-B048-85BDC9FD1C3A}</a:tableStyleId>
              </a:tblPr>
              <a:tblGrid>
                <a:gridCol w="3470842">
                  <a:extLst>
                    <a:ext uri="{9D8B030D-6E8A-4147-A177-3AD203B41FA5}">
                      <a16:colId xmlns:a16="http://schemas.microsoft.com/office/drawing/2014/main" val="1285245474"/>
                    </a:ext>
                  </a:extLst>
                </a:gridCol>
                <a:gridCol w="3470842">
                  <a:extLst>
                    <a:ext uri="{9D8B030D-6E8A-4147-A177-3AD203B41FA5}">
                      <a16:colId xmlns:a16="http://schemas.microsoft.com/office/drawing/2014/main" val="3818800929"/>
                    </a:ext>
                  </a:extLst>
                </a:gridCol>
                <a:gridCol w="3470842">
                  <a:extLst>
                    <a:ext uri="{9D8B030D-6E8A-4147-A177-3AD203B41FA5}">
                      <a16:colId xmlns:a16="http://schemas.microsoft.com/office/drawing/2014/main" val="2876333928"/>
                    </a:ext>
                  </a:extLst>
                </a:gridCol>
              </a:tblGrid>
              <a:tr h="582041">
                <a:tc>
                  <a:txBody>
                    <a:bodyPr/>
                    <a:lstStyle/>
                    <a:p>
                      <a:r>
                        <a:rPr lang="en-AU"/>
                        <a:t>Hobbes</a:t>
                      </a:r>
                      <a:endParaRPr lang="en-AU" dirty="0"/>
                    </a:p>
                  </a:txBody>
                  <a:tcPr/>
                </a:tc>
                <a:tc>
                  <a:txBody>
                    <a:bodyPr/>
                    <a:lstStyle/>
                    <a:p>
                      <a:r>
                        <a:rPr lang="en-AU"/>
                        <a:t>Locke</a:t>
                      </a:r>
                      <a:endParaRPr lang="en-AU" dirty="0"/>
                    </a:p>
                  </a:txBody>
                  <a:tcPr/>
                </a:tc>
                <a:tc>
                  <a:txBody>
                    <a:bodyPr/>
                    <a:lstStyle/>
                    <a:p>
                      <a:r>
                        <a:rPr lang="en-AU"/>
                        <a:t>Rousseau </a:t>
                      </a:r>
                      <a:endParaRPr lang="en-AU" dirty="0"/>
                    </a:p>
                  </a:txBody>
                  <a:tcPr/>
                </a:tc>
                <a:extLst>
                  <a:ext uri="{0D108BD9-81ED-4DB2-BD59-A6C34878D82A}">
                    <a16:rowId xmlns:a16="http://schemas.microsoft.com/office/drawing/2014/main" val="4099721548"/>
                  </a:ext>
                </a:extLst>
              </a:tr>
              <a:tr h="4353343">
                <a:tc>
                  <a:txBody>
                    <a:bodyPr/>
                    <a:lstStyle/>
                    <a:p>
                      <a:r>
                        <a:rPr lang="en-AU" sz="1600" dirty="0"/>
                        <a:t>“</a:t>
                      </a:r>
                      <a:r>
                        <a:rPr lang="en-AU" sz="1600" b="0" i="0" kern="1200" dirty="0">
                          <a:solidFill>
                            <a:schemeClr val="dk1"/>
                          </a:solidFill>
                          <a:effectLst/>
                          <a:latin typeface="+mn-lt"/>
                          <a:ea typeface="+mn-ea"/>
                          <a:cs typeface="+mn-cs"/>
                        </a:rPr>
                        <a:t>... in the nature of man, we find three principal causes of quarrel. First, competition; second, diffidence; thirdly, glory…The first, maketh men invade for gain; the second, for safety; and the third, for reputation.”</a:t>
                      </a:r>
                    </a:p>
                    <a:p>
                      <a:r>
                        <a:rPr lang="en-AU" sz="1600" b="0" i="0" kern="1200" dirty="0">
                          <a:solidFill>
                            <a:schemeClr val="dk1"/>
                          </a:solidFill>
                          <a:effectLst/>
                          <a:latin typeface="+mn-lt"/>
                          <a:ea typeface="+mn-ea"/>
                          <a:cs typeface="+mn-cs"/>
                        </a:rPr>
                        <a:t>In offering this description, Hobbes does not assert that human nature is evil because, in the state of nature, there is no morality. Ethical notions such as the inviolability of the person, property rights, and justice are simply non-existent as guides to action. Without some common power to enforce these notions, only fools would respect them.</a:t>
                      </a:r>
                    </a:p>
                    <a:p>
                      <a:endParaRPr lang="en-AU" sz="1600" b="0" i="0" kern="1200" dirty="0">
                        <a:solidFill>
                          <a:schemeClr val="dk1"/>
                        </a:solidFill>
                        <a:effectLst/>
                        <a:latin typeface="+mn-lt"/>
                        <a:ea typeface="+mn-ea"/>
                        <a:cs typeface="+mn-cs"/>
                      </a:endParaRPr>
                    </a:p>
                    <a:p>
                      <a:r>
                        <a:rPr lang="en-AU" sz="1600" b="0" i="0" kern="1200" dirty="0">
                          <a:solidFill>
                            <a:schemeClr val="dk1"/>
                          </a:solidFill>
                          <a:effectLst/>
                          <a:latin typeface="+mn-lt"/>
                          <a:ea typeface="+mn-ea"/>
                          <a:cs typeface="+mn-cs"/>
                        </a:rPr>
                        <a:t>Key word: self-interest. </a:t>
                      </a:r>
                      <a:endParaRPr lang="en-AU" sz="1600" dirty="0"/>
                    </a:p>
                  </a:txBody>
                  <a:tcPr/>
                </a:tc>
                <a:tc>
                  <a:txBody>
                    <a:bodyPr/>
                    <a:lstStyle/>
                    <a:p>
                      <a:r>
                        <a:rPr lang="en-AU" sz="1600" b="0" dirty="0">
                          <a:latin typeface="+mn-lt"/>
                        </a:rPr>
                        <a:t>John Locke believes we are born as a blank piece of paper (tabula rasa) and absorb the lessons taught to us by our educators. </a:t>
                      </a:r>
                    </a:p>
                    <a:p>
                      <a:r>
                        <a:rPr lang="en-AU" sz="1600" b="0" i="0" kern="1200" dirty="0">
                          <a:solidFill>
                            <a:schemeClr val="dk1"/>
                          </a:solidFill>
                          <a:effectLst/>
                          <a:latin typeface="+mn-lt"/>
                          <a:ea typeface="+mn-ea"/>
                          <a:cs typeface="+mn-cs"/>
                        </a:rPr>
                        <a:t>Tabula rasa is the theory that individuals are born without built-in mental content, and therefore all knowledge comes from experience or perception.</a:t>
                      </a:r>
                    </a:p>
                    <a:p>
                      <a:endParaRPr lang="en-AU" sz="1600" b="0" dirty="0">
                        <a:latin typeface="+mn-lt"/>
                      </a:endParaRPr>
                    </a:p>
                    <a:p>
                      <a:r>
                        <a:rPr lang="en-AU" sz="1600" b="0" i="0" kern="1200" dirty="0">
                          <a:solidFill>
                            <a:schemeClr val="dk1"/>
                          </a:solidFill>
                          <a:effectLst/>
                          <a:latin typeface="+mn-lt"/>
                          <a:ea typeface="+mn-ea"/>
                          <a:cs typeface="+mn-cs"/>
                        </a:rPr>
                        <a:t>Locke holds that the mind is a tabula rasa or blank sheet until experience in the form of sensation and reflection provide the basic materials—simple ideas—out of which most of our more complex knowledge is constructed</a:t>
                      </a:r>
                      <a:endParaRPr lang="en-AU" sz="1600" b="0" dirty="0">
                        <a:latin typeface="+mn-lt"/>
                      </a:endParaRPr>
                    </a:p>
                  </a:txBody>
                  <a:tcPr/>
                </a:tc>
                <a:tc>
                  <a:txBody>
                    <a:bodyPr/>
                    <a:lstStyle/>
                    <a:p>
                      <a:r>
                        <a:rPr lang="en-AU" sz="1600" b="0" i="0" kern="1200" dirty="0">
                          <a:solidFill>
                            <a:schemeClr val="dk1"/>
                          </a:solidFill>
                          <a:effectLst/>
                          <a:latin typeface="+mn-lt"/>
                          <a:ea typeface="+mn-ea"/>
                          <a:cs typeface="+mn-cs"/>
                        </a:rPr>
                        <a:t>"There is, then, deep in our souls an inborn principle of justice and virtue by which, in spite of our maxims, we judge our actions and those of others as good or bad; and it is to this principle that I give the name of conscience.”</a:t>
                      </a:r>
                    </a:p>
                    <a:p>
                      <a:endParaRPr lang="en-AU" sz="1600" b="0" i="0" kern="1200" dirty="0">
                        <a:solidFill>
                          <a:schemeClr val="dk1"/>
                        </a:solidFill>
                        <a:effectLst/>
                        <a:latin typeface="+mn-lt"/>
                        <a:ea typeface="+mn-ea"/>
                        <a:cs typeface="+mn-cs"/>
                      </a:endParaRPr>
                    </a:p>
                    <a:p>
                      <a:r>
                        <a:rPr lang="en-AU" sz="1600" b="0" i="0" kern="1200" dirty="0">
                          <a:solidFill>
                            <a:schemeClr val="dk1"/>
                          </a:solidFill>
                          <a:effectLst/>
                          <a:latin typeface="+mn-lt"/>
                          <a:ea typeface="+mn-ea"/>
                          <a:cs typeface="+mn-cs"/>
                        </a:rPr>
                        <a:t>We are born with a drive for self-preservation and for compassion.</a:t>
                      </a:r>
                    </a:p>
                    <a:p>
                      <a:r>
                        <a:rPr lang="en-AU" sz="1600" b="0" i="0" kern="1200" dirty="0">
                          <a:solidFill>
                            <a:schemeClr val="dk1"/>
                          </a:solidFill>
                          <a:effectLst/>
                          <a:latin typeface="+mn-lt"/>
                          <a:ea typeface="+mn-ea"/>
                          <a:cs typeface="+mn-cs"/>
                        </a:rPr>
                        <a:t>Our natural state is one of minimal desires (food, rest, safety) and a rejection of evil. We are actually </a:t>
                      </a:r>
                      <a:r>
                        <a:rPr lang="en-AU" sz="1600" b="1" i="0" kern="1200" dirty="0">
                          <a:solidFill>
                            <a:schemeClr val="dk1"/>
                          </a:solidFill>
                          <a:effectLst/>
                          <a:latin typeface="+mn-lt"/>
                          <a:ea typeface="+mn-ea"/>
                          <a:cs typeface="+mn-cs"/>
                        </a:rPr>
                        <a:t>corrupted</a:t>
                      </a:r>
                      <a:r>
                        <a:rPr lang="en-AU" sz="1600" b="0" i="0" kern="1200" dirty="0">
                          <a:solidFill>
                            <a:schemeClr val="dk1"/>
                          </a:solidFill>
                          <a:effectLst/>
                          <a:latin typeface="+mn-lt"/>
                          <a:ea typeface="+mn-ea"/>
                          <a:cs typeface="+mn-cs"/>
                        </a:rPr>
                        <a:t> by society. </a:t>
                      </a:r>
                    </a:p>
                    <a:p>
                      <a:endParaRPr lang="en-AU" sz="1600" b="0" i="0" kern="1200" dirty="0">
                        <a:solidFill>
                          <a:schemeClr val="dk1"/>
                        </a:solidFill>
                        <a:effectLst/>
                        <a:latin typeface="+mn-lt"/>
                        <a:ea typeface="+mn-ea"/>
                        <a:cs typeface="+mn-cs"/>
                      </a:endParaRPr>
                    </a:p>
                    <a:p>
                      <a:r>
                        <a:rPr lang="en-AU" sz="1600" b="0" i="0" kern="1200" dirty="0">
                          <a:solidFill>
                            <a:schemeClr val="dk1"/>
                          </a:solidFill>
                          <a:effectLst/>
                          <a:latin typeface="+mn-lt"/>
                          <a:ea typeface="+mn-ea"/>
                          <a:cs typeface="+mn-cs"/>
                        </a:rPr>
                        <a:t>We are born with a capacity for good. </a:t>
                      </a:r>
                      <a:endParaRPr lang="en-AU" sz="1600" dirty="0"/>
                    </a:p>
                  </a:txBody>
                  <a:tcPr/>
                </a:tc>
                <a:extLst>
                  <a:ext uri="{0D108BD9-81ED-4DB2-BD59-A6C34878D82A}">
                    <a16:rowId xmlns:a16="http://schemas.microsoft.com/office/drawing/2014/main" val="1985475737"/>
                  </a:ext>
                </a:extLst>
              </a:tr>
            </a:tbl>
          </a:graphicData>
        </a:graphic>
      </p:graphicFrame>
    </p:spTree>
    <p:extLst>
      <p:ext uri="{BB962C8B-B14F-4D97-AF65-F5344CB8AC3E}">
        <p14:creationId xmlns:p14="http://schemas.microsoft.com/office/powerpoint/2010/main" val="195095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32303-F579-9E7C-C387-599799A11FB7}"/>
              </a:ext>
            </a:extLst>
          </p:cNvPr>
          <p:cNvSpPr>
            <a:spLocks noGrp="1"/>
          </p:cNvSpPr>
          <p:nvPr>
            <p:ph type="title"/>
          </p:nvPr>
        </p:nvSpPr>
        <p:spPr>
          <a:xfrm>
            <a:off x="1077362" y="720435"/>
            <a:ext cx="4855352" cy="1507375"/>
          </a:xfrm>
        </p:spPr>
        <p:txBody>
          <a:bodyPr>
            <a:normAutofit/>
          </a:bodyPr>
          <a:lstStyle/>
          <a:p>
            <a:r>
              <a:rPr lang="en-AU" dirty="0"/>
              <a:t>Reflection</a:t>
            </a:r>
          </a:p>
        </p:txBody>
      </p:sp>
      <p:sp>
        <p:nvSpPr>
          <p:cNvPr id="3" name="Content Placeholder 2">
            <a:extLst>
              <a:ext uri="{FF2B5EF4-FFF2-40B4-BE49-F238E27FC236}">
                <a16:creationId xmlns:a16="http://schemas.microsoft.com/office/drawing/2014/main" id="{16DD31DA-86B8-4CE8-BFFA-B38038A0ED1C}"/>
              </a:ext>
            </a:extLst>
          </p:cNvPr>
          <p:cNvSpPr>
            <a:spLocks noGrp="1"/>
          </p:cNvSpPr>
          <p:nvPr>
            <p:ph idx="1"/>
          </p:nvPr>
        </p:nvSpPr>
        <p:spPr>
          <a:xfrm>
            <a:off x="1077362" y="2427316"/>
            <a:ext cx="4855352" cy="3513514"/>
          </a:xfrm>
        </p:spPr>
        <p:txBody>
          <a:bodyPr>
            <a:normAutofit/>
          </a:bodyPr>
          <a:lstStyle/>
          <a:p>
            <a:r>
              <a:rPr lang="en-AU" dirty="0"/>
              <a:t>Now that you have explored three philosophical perspectives on human nature, which one do you most closely align yourself with?</a:t>
            </a:r>
          </a:p>
          <a:p>
            <a:endParaRPr lang="en-AU" dirty="0"/>
          </a:p>
          <a:p>
            <a:r>
              <a:rPr lang="en-AU" dirty="0"/>
              <a:t>Be prepared to stand up and vote. You must be able to justify your vote. </a:t>
            </a:r>
          </a:p>
        </p:txBody>
      </p:sp>
      <p:sp>
        <p:nvSpPr>
          <p:cNvPr id="11" name="Freeform: Shape 1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ake surronded by trees and hills">
            <a:extLst>
              <a:ext uri="{FF2B5EF4-FFF2-40B4-BE49-F238E27FC236}">
                <a16:creationId xmlns:a16="http://schemas.microsoft.com/office/drawing/2014/main" id="{5DDEBF8B-6ECD-8CD3-EA0F-6F5283D65813}"/>
              </a:ext>
            </a:extLst>
          </p:cNvPr>
          <p:cNvPicPr>
            <a:picLocks noChangeAspect="1"/>
          </p:cNvPicPr>
          <p:nvPr/>
        </p:nvPicPr>
        <p:blipFill rotWithShape="1">
          <a:blip r:embed="rId2"/>
          <a:srcRect l="27299" r="21884"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406062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AE536D-7E16-4462-986B-1E2E24C14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59A12-129C-403C-3CB7-628F4FACBA7B}"/>
              </a:ext>
            </a:extLst>
          </p:cNvPr>
          <p:cNvSpPr>
            <a:spLocks noGrp="1"/>
          </p:cNvSpPr>
          <p:nvPr>
            <p:ph type="title"/>
          </p:nvPr>
        </p:nvSpPr>
        <p:spPr>
          <a:xfrm>
            <a:off x="1082703" y="4077144"/>
            <a:ext cx="3635294" cy="2009969"/>
          </a:xfrm>
        </p:spPr>
        <p:txBody>
          <a:bodyPr anchor="t">
            <a:normAutofit/>
          </a:bodyPr>
          <a:lstStyle/>
          <a:p>
            <a:r>
              <a:rPr lang="en-AU" dirty="0"/>
              <a:t>Frankenstein and philosophy</a:t>
            </a:r>
          </a:p>
        </p:txBody>
      </p:sp>
      <p:sp>
        <p:nvSpPr>
          <p:cNvPr id="10" name="Rectangle 9">
            <a:extLst>
              <a:ext uri="{FF2B5EF4-FFF2-40B4-BE49-F238E27FC236}">
                <a16:creationId xmlns:a16="http://schemas.microsoft.com/office/drawing/2014/main" id="{D6E4DD2B-8BB6-479A-9214-78AF9AE2C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9" y="-3511"/>
            <a:ext cx="3483870" cy="3428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7760CA59-410A-4B96-989D-2A45B5548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9481" y="-30950"/>
            <a:ext cx="3429001" cy="3483871"/>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 name="Rectangle 13">
            <a:extLst>
              <a:ext uri="{FF2B5EF4-FFF2-40B4-BE49-F238E27FC236}">
                <a16:creationId xmlns:a16="http://schemas.microsoft.com/office/drawing/2014/main" id="{78CBDE88-03A3-46FE-9283-7C9291E30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5919" y="-3511"/>
            <a:ext cx="5300106"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34">
            <a:extLst>
              <a:ext uri="{FF2B5EF4-FFF2-40B4-BE49-F238E27FC236}">
                <a16:creationId xmlns:a16="http://schemas.microsoft.com/office/drawing/2014/main" id="{2FFBC5AB-99EF-4570-AE37-02D720A4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5345257" y="-1770"/>
            <a:ext cx="3428999" cy="343253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A3431B-5E37-4D77-9CF9-65E480B16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6026" y="-3511"/>
            <a:ext cx="3417366" cy="3428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B1A56B9-5FD8-4AC5-8DBC-D9C970069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76987" y="-3512"/>
            <a:ext cx="3417367" cy="1718483"/>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81B8055B-F85F-4CAE-A6E3-3C658BE49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76987" y="1714971"/>
            <a:ext cx="3417367" cy="1711125"/>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C6DD85B-DEEF-5C59-BCFB-99E727D4505C}"/>
              </a:ext>
            </a:extLst>
          </p:cNvPr>
          <p:cNvSpPr>
            <a:spLocks noGrp="1"/>
          </p:cNvSpPr>
          <p:nvPr>
            <p:ph idx="1"/>
          </p:nvPr>
        </p:nvSpPr>
        <p:spPr>
          <a:xfrm>
            <a:off x="5234248" y="4080051"/>
            <a:ext cx="5875049" cy="2009970"/>
          </a:xfrm>
        </p:spPr>
        <p:txBody>
          <a:bodyPr anchor="t">
            <a:normAutofit/>
          </a:bodyPr>
          <a:lstStyle/>
          <a:p>
            <a:r>
              <a:rPr lang="en-AU" dirty="0"/>
              <a:t>Which perspective aligns most closely with </a:t>
            </a:r>
            <a:r>
              <a:rPr lang="en-AU" i="1" dirty="0"/>
              <a:t>Frankenstein’s</a:t>
            </a:r>
            <a:r>
              <a:rPr lang="en-AU" dirty="0"/>
              <a:t> depiction of mankind? You can consider multiple perspectives, and different sections of the novel may align with differing ideas about human nature. </a:t>
            </a:r>
          </a:p>
        </p:txBody>
      </p:sp>
    </p:spTree>
    <p:extLst>
      <p:ext uri="{BB962C8B-B14F-4D97-AF65-F5344CB8AC3E}">
        <p14:creationId xmlns:p14="http://schemas.microsoft.com/office/powerpoint/2010/main" val="395606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A4DA-2182-5A60-423B-18CDF59B43C0}"/>
              </a:ext>
            </a:extLst>
          </p:cNvPr>
          <p:cNvSpPr>
            <a:spLocks noGrp="1"/>
          </p:cNvSpPr>
          <p:nvPr>
            <p:ph type="title"/>
          </p:nvPr>
        </p:nvSpPr>
        <p:spPr/>
        <p:txBody>
          <a:bodyPr/>
          <a:lstStyle/>
          <a:p>
            <a:r>
              <a:rPr lang="en-AU"/>
              <a:t>Syllabus link and potential essay questions</a:t>
            </a:r>
            <a:endParaRPr lang="en-AU" dirty="0"/>
          </a:p>
        </p:txBody>
      </p:sp>
      <p:sp>
        <p:nvSpPr>
          <p:cNvPr id="3" name="Content Placeholder 2">
            <a:extLst>
              <a:ext uri="{FF2B5EF4-FFF2-40B4-BE49-F238E27FC236}">
                <a16:creationId xmlns:a16="http://schemas.microsoft.com/office/drawing/2014/main" id="{FD3E9201-F09C-7CEC-1D2D-707C2051051E}"/>
              </a:ext>
            </a:extLst>
          </p:cNvPr>
          <p:cNvSpPr>
            <a:spLocks noGrp="1"/>
          </p:cNvSpPr>
          <p:nvPr>
            <p:ph idx="1"/>
          </p:nvPr>
        </p:nvSpPr>
        <p:spPr/>
        <p:txBody>
          <a:bodyPr/>
          <a:lstStyle/>
          <a:p>
            <a:r>
              <a:rPr lang="en-AU"/>
              <a:t>This study of intertextuality relates to the syllabus dot points: </a:t>
            </a:r>
            <a:endParaRPr lang="en-AU" dirty="0"/>
          </a:p>
        </p:txBody>
      </p:sp>
      <p:pic>
        <p:nvPicPr>
          <p:cNvPr id="5" name="Picture 4">
            <a:extLst>
              <a:ext uri="{FF2B5EF4-FFF2-40B4-BE49-F238E27FC236}">
                <a16:creationId xmlns:a16="http://schemas.microsoft.com/office/drawing/2014/main" id="{45B57314-97A5-9BA4-CF25-F058B80540F2}"/>
              </a:ext>
            </a:extLst>
          </p:cNvPr>
          <p:cNvPicPr>
            <a:picLocks noChangeAspect="1"/>
          </p:cNvPicPr>
          <p:nvPr/>
        </p:nvPicPr>
        <p:blipFill>
          <a:blip r:embed="rId2"/>
          <a:stretch>
            <a:fillRect/>
          </a:stretch>
        </p:blipFill>
        <p:spPr>
          <a:xfrm>
            <a:off x="1077362" y="3060700"/>
            <a:ext cx="6807200" cy="736600"/>
          </a:xfrm>
          <a:prstGeom prst="rect">
            <a:avLst/>
          </a:prstGeom>
        </p:spPr>
      </p:pic>
      <p:pic>
        <p:nvPicPr>
          <p:cNvPr id="7" name="Picture 6" descr="Text&#10;&#10;Description automatically generated">
            <a:extLst>
              <a:ext uri="{FF2B5EF4-FFF2-40B4-BE49-F238E27FC236}">
                <a16:creationId xmlns:a16="http://schemas.microsoft.com/office/drawing/2014/main" id="{7DAD34CF-4B1E-56B5-0F5F-BC54A8CF4F45}"/>
              </a:ext>
            </a:extLst>
          </p:cNvPr>
          <p:cNvPicPr>
            <a:picLocks noChangeAspect="1"/>
          </p:cNvPicPr>
          <p:nvPr/>
        </p:nvPicPr>
        <p:blipFill>
          <a:blip r:embed="rId3"/>
          <a:stretch>
            <a:fillRect/>
          </a:stretch>
        </p:blipFill>
        <p:spPr>
          <a:xfrm>
            <a:off x="937662" y="4184073"/>
            <a:ext cx="7086600" cy="1028700"/>
          </a:xfrm>
          <a:prstGeom prst="rect">
            <a:avLst/>
          </a:prstGeom>
        </p:spPr>
      </p:pic>
    </p:spTree>
    <p:extLst>
      <p:ext uri="{BB962C8B-B14F-4D97-AF65-F5344CB8AC3E}">
        <p14:creationId xmlns:p14="http://schemas.microsoft.com/office/powerpoint/2010/main" val="29502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30AF-9081-08B7-E8A3-EE94C27D721B}"/>
              </a:ext>
            </a:extLst>
          </p:cNvPr>
          <p:cNvSpPr>
            <a:spLocks noGrp="1"/>
          </p:cNvSpPr>
          <p:nvPr>
            <p:ph type="title"/>
          </p:nvPr>
        </p:nvSpPr>
        <p:spPr/>
        <p:txBody>
          <a:bodyPr/>
          <a:lstStyle/>
          <a:p>
            <a:r>
              <a:rPr lang="en-AU" dirty="0"/>
              <a:t>Bringing textual evidence together with intertextual links</a:t>
            </a:r>
          </a:p>
        </p:txBody>
      </p:sp>
      <p:sp>
        <p:nvSpPr>
          <p:cNvPr id="3" name="Content Placeholder 2">
            <a:extLst>
              <a:ext uri="{FF2B5EF4-FFF2-40B4-BE49-F238E27FC236}">
                <a16:creationId xmlns:a16="http://schemas.microsoft.com/office/drawing/2014/main" id="{3341F620-B9CA-5320-6BD1-8CBB5859BA01}"/>
              </a:ext>
            </a:extLst>
          </p:cNvPr>
          <p:cNvSpPr>
            <a:spLocks noGrp="1"/>
          </p:cNvSpPr>
          <p:nvPr>
            <p:ph idx="1"/>
          </p:nvPr>
        </p:nvSpPr>
        <p:spPr/>
        <p:txBody>
          <a:bodyPr>
            <a:normAutofit lnSpcReduction="10000"/>
          </a:bodyPr>
          <a:lstStyle/>
          <a:p>
            <a:r>
              <a:rPr lang="en-AU" dirty="0"/>
              <a:t>The creature’s innocence in Chapter 5 discussed in relation to Locke or Rousseau’s theory of human nature – how we might interpret his actions versus how Frankenstein interprets them. </a:t>
            </a:r>
          </a:p>
          <a:p>
            <a:r>
              <a:rPr lang="en-AU" dirty="0"/>
              <a:t>The creature’s drive to learn – learning from Milton, for example, to form his view of himself and Frankenstein. Who is Adam and who is the devil? </a:t>
            </a:r>
          </a:p>
          <a:p>
            <a:r>
              <a:rPr lang="en-AU" b="0" i="0" dirty="0">
                <a:solidFill>
                  <a:srgbClr val="040C28"/>
                </a:solidFill>
                <a:effectLst/>
              </a:rPr>
              <a:t>Victor Frankenstein, playing God, resembles Satan from Milton's Paradise Lost</a:t>
            </a:r>
            <a:r>
              <a:rPr lang="en-AU" b="0" i="0" dirty="0">
                <a:solidFill>
                  <a:srgbClr val="202124"/>
                </a:solidFill>
                <a:effectLst/>
              </a:rPr>
              <a:t>, in which Satan is an archangel punished for his vanity, arrogance, and thirst for forbidden knowledge. Like him, Victor attempts to take over God's role as creator and master of the universe.</a:t>
            </a:r>
          </a:p>
          <a:p>
            <a:r>
              <a:rPr lang="en-AU" dirty="0">
                <a:solidFill>
                  <a:srgbClr val="202124"/>
                </a:solidFill>
              </a:rPr>
              <a:t>Considering the ethical choices made by the creature from the perspective of Locke or Rousseau – can he be blamed based on who his teachers were? How was he corrupted by society?</a:t>
            </a:r>
            <a:endParaRPr lang="en-AU" b="0" i="0" dirty="0">
              <a:solidFill>
                <a:srgbClr val="202124"/>
              </a:solidFill>
              <a:effectLst/>
            </a:endParaRPr>
          </a:p>
          <a:p>
            <a:endParaRPr lang="en-AU" dirty="0"/>
          </a:p>
        </p:txBody>
      </p:sp>
    </p:spTree>
    <p:extLst>
      <p:ext uri="{BB962C8B-B14F-4D97-AF65-F5344CB8AC3E}">
        <p14:creationId xmlns:p14="http://schemas.microsoft.com/office/powerpoint/2010/main" val="267280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6644-C62C-15CC-61A1-557674C31962}"/>
              </a:ext>
            </a:extLst>
          </p:cNvPr>
          <p:cNvSpPr>
            <a:spLocks noGrp="1"/>
          </p:cNvSpPr>
          <p:nvPr>
            <p:ph type="title"/>
          </p:nvPr>
        </p:nvSpPr>
        <p:spPr>
          <a:xfrm>
            <a:off x="451060" y="386161"/>
            <a:ext cx="9950103" cy="526416"/>
          </a:xfrm>
        </p:spPr>
        <p:txBody>
          <a:bodyPr>
            <a:normAutofit fontScale="90000"/>
          </a:bodyPr>
          <a:lstStyle/>
          <a:p>
            <a:r>
              <a:rPr lang="en-AU" dirty="0"/>
              <a:t>Human nature continuum</a:t>
            </a:r>
          </a:p>
        </p:txBody>
      </p:sp>
      <p:cxnSp>
        <p:nvCxnSpPr>
          <p:cNvPr id="5" name="Straight Arrow Connector 4">
            <a:extLst>
              <a:ext uri="{FF2B5EF4-FFF2-40B4-BE49-F238E27FC236}">
                <a16:creationId xmlns:a16="http://schemas.microsoft.com/office/drawing/2014/main" id="{7A06C551-17F5-4F0E-79CA-3DDD7EEA8F1D}"/>
              </a:ext>
            </a:extLst>
          </p:cNvPr>
          <p:cNvCxnSpPr/>
          <p:nvPr/>
        </p:nvCxnSpPr>
        <p:spPr>
          <a:xfrm>
            <a:off x="1567543" y="3681351"/>
            <a:ext cx="8217725"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B899C3DC-E1B1-8CDC-B901-BCBBED3685AD}"/>
              </a:ext>
            </a:extLst>
          </p:cNvPr>
          <p:cNvSpPr txBox="1"/>
          <p:nvPr/>
        </p:nvSpPr>
        <p:spPr>
          <a:xfrm>
            <a:off x="1062841" y="2731325"/>
            <a:ext cx="2440380" cy="646331"/>
          </a:xfrm>
          <a:prstGeom prst="rect">
            <a:avLst/>
          </a:prstGeom>
          <a:noFill/>
        </p:spPr>
        <p:txBody>
          <a:bodyPr wrap="square" rtlCol="0">
            <a:spAutoFit/>
          </a:bodyPr>
          <a:lstStyle/>
          <a:p>
            <a:r>
              <a:rPr lang="en-AU" dirty="0"/>
              <a:t>Humans are innately violent</a:t>
            </a:r>
          </a:p>
        </p:txBody>
      </p:sp>
      <p:sp>
        <p:nvSpPr>
          <p:cNvPr id="7" name="TextBox 6">
            <a:extLst>
              <a:ext uri="{FF2B5EF4-FFF2-40B4-BE49-F238E27FC236}">
                <a16:creationId xmlns:a16="http://schemas.microsoft.com/office/drawing/2014/main" id="{A200D27F-5980-C4BC-89F0-EAB7BDB8F422}"/>
              </a:ext>
            </a:extLst>
          </p:cNvPr>
          <p:cNvSpPr txBox="1"/>
          <p:nvPr/>
        </p:nvSpPr>
        <p:spPr>
          <a:xfrm>
            <a:off x="9120529" y="2505670"/>
            <a:ext cx="1740398" cy="923330"/>
          </a:xfrm>
          <a:prstGeom prst="rect">
            <a:avLst/>
          </a:prstGeom>
          <a:noFill/>
        </p:spPr>
        <p:txBody>
          <a:bodyPr wrap="square" rtlCol="0">
            <a:spAutoFit/>
          </a:bodyPr>
          <a:lstStyle/>
          <a:p>
            <a:r>
              <a:rPr lang="en-AU" dirty="0"/>
              <a:t>Human nature is innately good</a:t>
            </a:r>
          </a:p>
        </p:txBody>
      </p:sp>
      <p:sp>
        <p:nvSpPr>
          <p:cNvPr id="8" name="TextBox 7">
            <a:extLst>
              <a:ext uri="{FF2B5EF4-FFF2-40B4-BE49-F238E27FC236}">
                <a16:creationId xmlns:a16="http://schemas.microsoft.com/office/drawing/2014/main" id="{8CDC27A1-48CF-D044-2A3C-8ED904CC6357}"/>
              </a:ext>
            </a:extLst>
          </p:cNvPr>
          <p:cNvSpPr txBox="1"/>
          <p:nvPr/>
        </p:nvSpPr>
        <p:spPr>
          <a:xfrm>
            <a:off x="1318161" y="3906982"/>
            <a:ext cx="1163782" cy="369332"/>
          </a:xfrm>
          <a:prstGeom prst="rect">
            <a:avLst/>
          </a:prstGeom>
          <a:noFill/>
        </p:spPr>
        <p:txBody>
          <a:bodyPr wrap="square" rtlCol="0">
            <a:spAutoFit/>
          </a:bodyPr>
          <a:lstStyle/>
          <a:p>
            <a:r>
              <a:rPr lang="en-AU" dirty="0"/>
              <a:t>Hobbes</a:t>
            </a:r>
          </a:p>
        </p:txBody>
      </p:sp>
      <p:sp>
        <p:nvSpPr>
          <p:cNvPr id="9" name="TextBox 8">
            <a:extLst>
              <a:ext uri="{FF2B5EF4-FFF2-40B4-BE49-F238E27FC236}">
                <a16:creationId xmlns:a16="http://schemas.microsoft.com/office/drawing/2014/main" id="{8B00F5B3-ADAC-B453-A19B-91C472AF4887}"/>
              </a:ext>
            </a:extLst>
          </p:cNvPr>
          <p:cNvSpPr txBox="1"/>
          <p:nvPr/>
        </p:nvSpPr>
        <p:spPr>
          <a:xfrm>
            <a:off x="5426111" y="3906982"/>
            <a:ext cx="1025236" cy="369332"/>
          </a:xfrm>
          <a:prstGeom prst="rect">
            <a:avLst/>
          </a:prstGeom>
          <a:noFill/>
        </p:spPr>
        <p:txBody>
          <a:bodyPr wrap="square" rtlCol="0">
            <a:spAutoFit/>
          </a:bodyPr>
          <a:lstStyle/>
          <a:p>
            <a:r>
              <a:rPr lang="en-AU" dirty="0"/>
              <a:t>Locke</a:t>
            </a:r>
          </a:p>
        </p:txBody>
      </p:sp>
      <p:sp>
        <p:nvSpPr>
          <p:cNvPr id="10" name="TextBox 9">
            <a:extLst>
              <a:ext uri="{FF2B5EF4-FFF2-40B4-BE49-F238E27FC236}">
                <a16:creationId xmlns:a16="http://schemas.microsoft.com/office/drawing/2014/main" id="{60E447D4-1472-3C55-3CBD-5555681A0CB8}"/>
              </a:ext>
            </a:extLst>
          </p:cNvPr>
          <p:cNvSpPr txBox="1"/>
          <p:nvPr/>
        </p:nvSpPr>
        <p:spPr>
          <a:xfrm>
            <a:off x="9250876" y="3906982"/>
            <a:ext cx="1479705" cy="369332"/>
          </a:xfrm>
          <a:prstGeom prst="rect">
            <a:avLst/>
          </a:prstGeom>
          <a:noFill/>
        </p:spPr>
        <p:txBody>
          <a:bodyPr wrap="square" rtlCol="0">
            <a:spAutoFit/>
          </a:bodyPr>
          <a:lstStyle/>
          <a:p>
            <a:r>
              <a:rPr lang="en-AU" dirty="0"/>
              <a:t>Rousseau</a:t>
            </a:r>
          </a:p>
        </p:txBody>
      </p:sp>
      <p:sp>
        <p:nvSpPr>
          <p:cNvPr id="11" name="TextBox 10">
            <a:extLst>
              <a:ext uri="{FF2B5EF4-FFF2-40B4-BE49-F238E27FC236}">
                <a16:creationId xmlns:a16="http://schemas.microsoft.com/office/drawing/2014/main" id="{8920A101-0CC9-1DED-1D3C-51D68D8DFB35}"/>
              </a:ext>
            </a:extLst>
          </p:cNvPr>
          <p:cNvSpPr txBox="1"/>
          <p:nvPr/>
        </p:nvSpPr>
        <p:spPr>
          <a:xfrm>
            <a:off x="5185775" y="2617940"/>
            <a:ext cx="1578280" cy="646331"/>
          </a:xfrm>
          <a:prstGeom prst="rect">
            <a:avLst/>
          </a:prstGeom>
          <a:noFill/>
        </p:spPr>
        <p:txBody>
          <a:bodyPr wrap="square" rtlCol="0">
            <a:spAutoFit/>
          </a:bodyPr>
          <a:lstStyle/>
          <a:p>
            <a:r>
              <a:rPr lang="en-AU" dirty="0"/>
              <a:t>Humans are a blank slate</a:t>
            </a:r>
          </a:p>
        </p:txBody>
      </p:sp>
    </p:spTree>
    <p:extLst>
      <p:ext uri="{BB962C8B-B14F-4D97-AF65-F5344CB8AC3E}">
        <p14:creationId xmlns:p14="http://schemas.microsoft.com/office/powerpoint/2010/main" val="361105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F570E-6043-5F95-0DD9-B2CE3397E77D}"/>
              </a:ext>
            </a:extLst>
          </p:cNvPr>
          <p:cNvSpPr>
            <a:spLocks noGrp="1"/>
          </p:cNvSpPr>
          <p:nvPr>
            <p:ph type="title"/>
          </p:nvPr>
        </p:nvSpPr>
        <p:spPr>
          <a:xfrm>
            <a:off x="1077362" y="720435"/>
            <a:ext cx="6484670" cy="1507375"/>
          </a:xfrm>
        </p:spPr>
        <p:txBody>
          <a:bodyPr>
            <a:normAutofit/>
          </a:bodyPr>
          <a:lstStyle/>
          <a:p>
            <a:r>
              <a:rPr lang="en-AU" dirty="0"/>
              <a:t>Hobbes </a:t>
            </a:r>
          </a:p>
        </p:txBody>
      </p:sp>
      <p:sp>
        <p:nvSpPr>
          <p:cNvPr id="3" name="Content Placeholder 2">
            <a:extLst>
              <a:ext uri="{FF2B5EF4-FFF2-40B4-BE49-F238E27FC236}">
                <a16:creationId xmlns:a16="http://schemas.microsoft.com/office/drawing/2014/main" id="{4E81567F-F2B2-6672-C6DA-143E2C4038B1}"/>
              </a:ext>
            </a:extLst>
          </p:cNvPr>
          <p:cNvSpPr>
            <a:spLocks noGrp="1"/>
          </p:cNvSpPr>
          <p:nvPr>
            <p:ph idx="1"/>
          </p:nvPr>
        </p:nvSpPr>
        <p:spPr>
          <a:xfrm>
            <a:off x="1077362" y="2434974"/>
            <a:ext cx="6484670" cy="3505855"/>
          </a:xfrm>
        </p:spPr>
        <p:txBody>
          <a:bodyPr>
            <a:normAutofit/>
          </a:bodyPr>
          <a:lstStyle/>
          <a:p>
            <a:pPr fontAlgn="base">
              <a:lnSpc>
                <a:spcPct val="110000"/>
              </a:lnSpc>
            </a:pPr>
            <a:r>
              <a:rPr lang="en-AU" sz="1500" b="0" i="0">
                <a:effectLst/>
                <a:latin typeface="inherit"/>
              </a:rPr>
              <a:t>Thomas Hobbes (1588–1679) assumed that life in the state of nature would be intolerable. He argued that without police, courts, and other authorities to protect people’s lives and belongings from those who would take them, life would be “solitary, poor, nasty, brutish, and short.”</a:t>
            </a:r>
            <a:endParaRPr lang="en-AU" sz="1500" b="0" i="0">
              <a:effectLst/>
              <a:latin typeface="Roboto Slab" panose="020F0502020204030204" pitchFamily="34" charset="0"/>
            </a:endParaRPr>
          </a:p>
          <a:p>
            <a:pPr fontAlgn="base">
              <a:lnSpc>
                <a:spcPct val="110000"/>
              </a:lnSpc>
            </a:pPr>
            <a:r>
              <a:rPr lang="en-AU" sz="1500" b="0" i="0">
                <a:effectLst/>
                <a:latin typeface="inherit"/>
              </a:rPr>
              <a:t>Hobbes believed this violence was a result of human nature: human beings are never content merely to satisfy their own needs because they have “a perpetual and restless desire of power after power, that ceaseth only in death.” The desire for domination over others inevitably leads to conflict. Hobbes argued that government was justified because </a:t>
            </a:r>
            <a:r>
              <a:rPr lang="en-AU" sz="1500" b="0" i="1">
                <a:effectLst/>
                <a:latin typeface="inherit"/>
              </a:rPr>
              <a:t>only it</a:t>
            </a:r>
            <a:r>
              <a:rPr lang="en-AU" sz="1500" b="0" i="0">
                <a:effectLst/>
                <a:latin typeface="inherit"/>
              </a:rPr>
              <a:t> could prevent the violence endemic to the state of nature.</a:t>
            </a:r>
            <a:endParaRPr lang="en-AU" sz="1500" b="0" i="0">
              <a:effectLst/>
              <a:latin typeface="Roboto Slab" panose="020F0502020204030204" pitchFamily="34" charset="0"/>
            </a:endParaRPr>
          </a:p>
          <a:p>
            <a:pPr>
              <a:lnSpc>
                <a:spcPct val="110000"/>
              </a:lnSpc>
            </a:pPr>
            <a:endParaRPr lang="en-AU" sz="1500"/>
          </a:p>
        </p:txBody>
      </p:sp>
      <p:sp>
        <p:nvSpPr>
          <p:cNvPr id="20" name="Rectangle 9">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3">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5">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1026" name="Picture 2" descr="Thomas Hobbes Biography | Biography Online">
            <a:extLst>
              <a:ext uri="{FF2B5EF4-FFF2-40B4-BE49-F238E27FC236}">
                <a16:creationId xmlns:a16="http://schemas.microsoft.com/office/drawing/2014/main" id="{6028CDB1-956D-1E8C-35A1-ABD631D6F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819" y="544887"/>
            <a:ext cx="1588213" cy="168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51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F3ED-3584-0D7F-2D68-28A09EE303D1}"/>
              </a:ext>
            </a:extLst>
          </p:cNvPr>
          <p:cNvSpPr>
            <a:spLocks noGrp="1"/>
          </p:cNvSpPr>
          <p:nvPr>
            <p:ph type="title"/>
          </p:nvPr>
        </p:nvSpPr>
        <p:spPr>
          <a:xfrm>
            <a:off x="714108" y="480582"/>
            <a:ext cx="9950103" cy="436588"/>
          </a:xfrm>
        </p:spPr>
        <p:txBody>
          <a:bodyPr>
            <a:normAutofit fontScale="90000"/>
          </a:bodyPr>
          <a:lstStyle/>
          <a:p>
            <a:r>
              <a:rPr lang="en-AU" dirty="0"/>
              <a:t>Hobbes on Good and Evil</a:t>
            </a:r>
          </a:p>
        </p:txBody>
      </p:sp>
      <p:sp>
        <p:nvSpPr>
          <p:cNvPr id="3" name="Content Placeholder 2">
            <a:extLst>
              <a:ext uri="{FF2B5EF4-FFF2-40B4-BE49-F238E27FC236}">
                <a16:creationId xmlns:a16="http://schemas.microsoft.com/office/drawing/2014/main" id="{01545EF3-698C-5D2F-BDCC-596DE755401F}"/>
              </a:ext>
            </a:extLst>
          </p:cNvPr>
          <p:cNvSpPr>
            <a:spLocks noGrp="1"/>
          </p:cNvSpPr>
          <p:nvPr>
            <p:ph idx="1"/>
          </p:nvPr>
        </p:nvSpPr>
        <p:spPr>
          <a:xfrm>
            <a:off x="576320" y="1302707"/>
            <a:ext cx="9950103" cy="4863592"/>
          </a:xfrm>
        </p:spPr>
        <p:txBody>
          <a:bodyPr>
            <a:normAutofit fontScale="92500"/>
          </a:bodyPr>
          <a:lstStyle/>
          <a:p>
            <a:r>
              <a:rPr lang="en-AU" dirty="0"/>
              <a:t>“</a:t>
            </a:r>
            <a:r>
              <a:rPr lang="en-AU" b="0" i="0" dirty="0">
                <a:solidFill>
                  <a:srgbClr val="212121"/>
                </a:solidFill>
                <a:effectLst/>
                <a:latin typeface="Bitter"/>
              </a:rPr>
              <a:t>But whatsoever is the object of any man's appetite or desire, that is it which he for his part calleth </a:t>
            </a:r>
            <a:r>
              <a:rPr lang="en-AU" b="0" i="1" dirty="0">
                <a:solidFill>
                  <a:srgbClr val="212121"/>
                </a:solidFill>
                <a:effectLst/>
                <a:latin typeface="Bitter"/>
              </a:rPr>
              <a:t>good, </a:t>
            </a:r>
            <a:r>
              <a:rPr lang="en-AU" b="0" i="0" dirty="0">
                <a:solidFill>
                  <a:srgbClr val="212121"/>
                </a:solidFill>
                <a:effectLst/>
                <a:latin typeface="Bitter"/>
              </a:rPr>
              <a:t>and the object of his hate and aversion, evil; and of his contempt, </a:t>
            </a:r>
            <a:r>
              <a:rPr lang="en-AU" b="0" i="1" dirty="0">
                <a:solidFill>
                  <a:srgbClr val="212121"/>
                </a:solidFill>
                <a:effectLst/>
                <a:latin typeface="Bitter"/>
              </a:rPr>
              <a:t>vile and inconsiderable. For </a:t>
            </a:r>
            <a:r>
              <a:rPr lang="en-AU" b="0" i="0" dirty="0">
                <a:solidFill>
                  <a:srgbClr val="212121"/>
                </a:solidFill>
                <a:effectLst/>
                <a:latin typeface="Bitter"/>
              </a:rPr>
              <a:t>these words of good, evil, and contemptible are ever used with relation to the person that useth them: there being nothing simply and absolutely so; nor any common rule of good and evil to be taken from the nature of the objects themselves; but from the person of the man, where there is no commonwealth; ... </a:t>
            </a:r>
            <a:r>
              <a:rPr lang="en-AU" baseline="30000" dirty="0">
                <a:solidFill>
                  <a:srgbClr val="212121"/>
                </a:solidFill>
                <a:latin typeface="Bitter"/>
              </a:rPr>
              <a:t>”</a:t>
            </a:r>
          </a:p>
          <a:p>
            <a:endParaRPr lang="en-AU" baseline="30000" dirty="0">
              <a:solidFill>
                <a:srgbClr val="212121"/>
              </a:solidFill>
              <a:latin typeface="Bitter"/>
            </a:endParaRPr>
          </a:p>
          <a:p>
            <a:pPr algn="just"/>
            <a:r>
              <a:rPr lang="en-AU" sz="1800" b="0" i="0" dirty="0">
                <a:solidFill>
                  <a:srgbClr val="212121"/>
                </a:solidFill>
                <a:effectLst/>
                <a:latin typeface="Bitter"/>
              </a:rPr>
              <a:t>People may generally value such abilities as wit, discretion, and prudence; but they do not thereby establish any absolute goods. Even a universal inclination of human beings is not an absolute good, although it describes human nature. Such an inclination is </a:t>
            </a:r>
            <a:r>
              <a:rPr lang="en-AU" sz="1800" b="0" i="1" dirty="0">
                <a:solidFill>
                  <a:srgbClr val="212121"/>
                </a:solidFill>
                <a:effectLst/>
                <a:latin typeface="Bitter"/>
              </a:rPr>
              <a:t>power. </a:t>
            </a:r>
            <a:r>
              <a:rPr lang="en-AU" sz="1800" b="0" i="0" dirty="0">
                <a:solidFill>
                  <a:srgbClr val="212121"/>
                </a:solidFill>
                <a:effectLst/>
                <a:latin typeface="Bitter"/>
              </a:rPr>
              <a:t>He says,</a:t>
            </a:r>
          </a:p>
          <a:p>
            <a:pPr algn="just"/>
            <a:r>
              <a:rPr lang="en-AU" sz="1800" b="0" i="0" dirty="0">
                <a:solidFill>
                  <a:srgbClr val="212121"/>
                </a:solidFill>
                <a:effectLst/>
                <a:latin typeface="Bitter"/>
              </a:rPr>
              <a:t>“So that in the first place, I put for a general inclination of all mankind, a perpetual and restless desire of power after power, that ceaseth only in death. And the cause of this, is not always that a man hopes for a more intensive delight, than he has already attained to; or that he cannot be content with a moderate power: but because he cannot assure the power and means to live well, which he hath present, without the acquisition of more.</a:t>
            </a:r>
            <a:r>
              <a:rPr lang="en-AU" baseline="30000" dirty="0">
                <a:solidFill>
                  <a:srgbClr val="212121"/>
                </a:solidFill>
                <a:latin typeface="Bitter"/>
              </a:rPr>
              <a:t>”</a:t>
            </a:r>
            <a:endParaRPr lang="en-AU" sz="1800" b="0" i="0" dirty="0">
              <a:solidFill>
                <a:srgbClr val="212121"/>
              </a:solidFill>
              <a:effectLst/>
              <a:latin typeface="Bitter"/>
            </a:endParaRPr>
          </a:p>
          <a:p>
            <a:endParaRPr lang="en-AU" dirty="0"/>
          </a:p>
        </p:txBody>
      </p:sp>
    </p:spTree>
    <p:extLst>
      <p:ext uri="{BB962C8B-B14F-4D97-AF65-F5344CB8AC3E}">
        <p14:creationId xmlns:p14="http://schemas.microsoft.com/office/powerpoint/2010/main" val="174010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9C198-795E-8F5A-3437-217F39F360D2}"/>
              </a:ext>
            </a:extLst>
          </p:cNvPr>
          <p:cNvSpPr>
            <a:spLocks noGrp="1"/>
          </p:cNvSpPr>
          <p:nvPr>
            <p:ph type="title"/>
          </p:nvPr>
        </p:nvSpPr>
        <p:spPr>
          <a:xfrm>
            <a:off x="1077362" y="720435"/>
            <a:ext cx="6608086" cy="1507375"/>
          </a:xfrm>
        </p:spPr>
        <p:txBody>
          <a:bodyPr>
            <a:normAutofit/>
          </a:bodyPr>
          <a:lstStyle/>
          <a:p>
            <a:r>
              <a:rPr lang="en-AU" dirty="0"/>
              <a:t>In summary</a:t>
            </a:r>
          </a:p>
        </p:txBody>
      </p:sp>
      <p:sp>
        <p:nvSpPr>
          <p:cNvPr id="3" name="Content Placeholder 2">
            <a:extLst>
              <a:ext uri="{FF2B5EF4-FFF2-40B4-BE49-F238E27FC236}">
                <a16:creationId xmlns:a16="http://schemas.microsoft.com/office/drawing/2014/main" id="{8CAEE065-0A1E-FC59-B70F-71935DB0E1A0}"/>
              </a:ext>
            </a:extLst>
          </p:cNvPr>
          <p:cNvSpPr>
            <a:spLocks noGrp="1"/>
          </p:cNvSpPr>
          <p:nvPr>
            <p:ph idx="1"/>
          </p:nvPr>
        </p:nvSpPr>
        <p:spPr>
          <a:xfrm>
            <a:off x="1077362" y="2434974"/>
            <a:ext cx="6608086" cy="3505855"/>
          </a:xfrm>
        </p:spPr>
        <p:txBody>
          <a:bodyPr>
            <a:normAutofit/>
          </a:bodyPr>
          <a:lstStyle/>
          <a:p>
            <a:r>
              <a:rPr lang="en-AU" dirty="0"/>
              <a:t>Hobbes believed we are born with an innate capacity for violence. We are brutish, and society works to contain our violent nature and turn us into civilised beings. </a:t>
            </a:r>
          </a:p>
          <a:p>
            <a:endParaRPr lang="en-AU" dirty="0"/>
          </a:p>
          <a:p>
            <a:r>
              <a:rPr lang="en-AU" dirty="0"/>
              <a:t>Discussion – do you agree with Hobbes? Why or why not?</a:t>
            </a:r>
          </a:p>
          <a:p>
            <a:r>
              <a:rPr lang="en-AU" dirty="0"/>
              <a:t>What implications does this perspective have for concepts like altruism, empathy and love?</a:t>
            </a:r>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014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702FC-9B53-E6DD-89C8-512BD8EA91CC}"/>
              </a:ext>
            </a:extLst>
          </p:cNvPr>
          <p:cNvSpPr>
            <a:spLocks noGrp="1"/>
          </p:cNvSpPr>
          <p:nvPr>
            <p:ph type="title"/>
          </p:nvPr>
        </p:nvSpPr>
        <p:spPr>
          <a:xfrm>
            <a:off x="1077362" y="720435"/>
            <a:ext cx="4855352" cy="1507375"/>
          </a:xfrm>
        </p:spPr>
        <p:txBody>
          <a:bodyPr>
            <a:normAutofit/>
          </a:bodyPr>
          <a:lstStyle/>
          <a:p>
            <a:r>
              <a:rPr lang="en-AU" sz="3000"/>
              <a:t>John Locke – 1632-1704</a:t>
            </a:r>
            <a:br>
              <a:rPr lang="en-AU" sz="3000"/>
            </a:br>
            <a:r>
              <a:rPr lang="en-AU" sz="3000"/>
              <a:t>Tabula rasa – blank paper</a:t>
            </a:r>
          </a:p>
        </p:txBody>
      </p:sp>
      <p:sp>
        <p:nvSpPr>
          <p:cNvPr id="3" name="Content Placeholder 2">
            <a:extLst>
              <a:ext uri="{FF2B5EF4-FFF2-40B4-BE49-F238E27FC236}">
                <a16:creationId xmlns:a16="http://schemas.microsoft.com/office/drawing/2014/main" id="{6F90E7FC-7F20-62EE-852B-5AB573053744}"/>
              </a:ext>
            </a:extLst>
          </p:cNvPr>
          <p:cNvSpPr>
            <a:spLocks noGrp="1"/>
          </p:cNvSpPr>
          <p:nvPr>
            <p:ph idx="1"/>
          </p:nvPr>
        </p:nvSpPr>
        <p:spPr>
          <a:xfrm>
            <a:off x="1077362" y="2427316"/>
            <a:ext cx="5224982" cy="4086218"/>
          </a:xfrm>
        </p:spPr>
        <p:txBody>
          <a:bodyPr>
            <a:normAutofit/>
          </a:bodyPr>
          <a:lstStyle/>
          <a:p>
            <a:pPr>
              <a:lnSpc>
                <a:spcPct val="110000"/>
              </a:lnSpc>
            </a:pPr>
            <a:r>
              <a:rPr lang="en-AU" sz="1400" dirty="0"/>
              <a:t>Locke believes we are born as a blank slate – the experiences in our life inform who we become. </a:t>
            </a:r>
          </a:p>
          <a:p>
            <a:pPr>
              <a:lnSpc>
                <a:spcPct val="110000"/>
              </a:lnSpc>
            </a:pPr>
            <a:r>
              <a:rPr lang="en-AU" sz="1400" i="0" dirty="0">
                <a:effectLst/>
              </a:rPr>
              <a:t>This means that people aren’t born with innate ideas. Infants must learn from an educator and as the person grows up he/she will fill that empty brain with knowledge. He stresses on the fact that experience is everything in terms of education.</a:t>
            </a:r>
          </a:p>
          <a:p>
            <a:pPr fontAlgn="base">
              <a:lnSpc>
                <a:spcPct val="110000"/>
              </a:lnSpc>
            </a:pPr>
            <a:r>
              <a:rPr lang="en-AU" sz="1400" i="0" dirty="0">
                <a:effectLst/>
              </a:rPr>
              <a:t>Locke’s theory of “tabula rasa” inspires Shelley’s development of Frankenstein’s creature. A creature that is empty-minded must educate itself through experiences it encounters throughout its aimless journey through an unknown place. Ultimately the creature develops feelings such as empathy and regret as we saw when the creature met the poor family, and when the creature committed murder.</a:t>
            </a:r>
          </a:p>
          <a:p>
            <a:pPr marL="0" indent="0">
              <a:lnSpc>
                <a:spcPct val="110000"/>
              </a:lnSpc>
              <a:buNone/>
            </a:pPr>
            <a:endParaRPr lang="en-AU" sz="1100" dirty="0"/>
          </a:p>
        </p:txBody>
      </p:sp>
      <p:sp>
        <p:nvSpPr>
          <p:cNvPr id="11" name="Freeform: Shape 1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Lost memoir paints revered philosopher John Locke as 'vain, lazy and  pompous' | John Locke | The Guardian">
            <a:extLst>
              <a:ext uri="{FF2B5EF4-FFF2-40B4-BE49-F238E27FC236}">
                <a16:creationId xmlns:a16="http://schemas.microsoft.com/office/drawing/2014/main" id="{447D7EE6-A08F-D661-0A5B-F7BAF4C60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09" r="560"/>
          <a:stretch/>
        </p:blipFill>
        <p:spPr bwMode="auto">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8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F03AB-CA83-D2DE-C5FE-93EAB798C1C3}"/>
              </a:ext>
            </a:extLst>
          </p:cNvPr>
          <p:cNvSpPr>
            <a:spLocks noGrp="1"/>
          </p:cNvSpPr>
          <p:nvPr>
            <p:ph type="title"/>
          </p:nvPr>
        </p:nvSpPr>
        <p:spPr>
          <a:xfrm>
            <a:off x="1077362" y="720435"/>
            <a:ext cx="4855352" cy="1507375"/>
          </a:xfrm>
        </p:spPr>
        <p:txBody>
          <a:bodyPr>
            <a:normAutofit/>
          </a:bodyPr>
          <a:lstStyle/>
          <a:p>
            <a:r>
              <a:rPr lang="en-AU" dirty="0"/>
              <a:t>Rousseau 1712-1778 </a:t>
            </a:r>
          </a:p>
        </p:txBody>
      </p:sp>
      <p:sp>
        <p:nvSpPr>
          <p:cNvPr id="3" name="Content Placeholder 2">
            <a:extLst>
              <a:ext uri="{FF2B5EF4-FFF2-40B4-BE49-F238E27FC236}">
                <a16:creationId xmlns:a16="http://schemas.microsoft.com/office/drawing/2014/main" id="{B180BF1B-EB62-09AC-C791-4D510B4FE705}"/>
              </a:ext>
            </a:extLst>
          </p:cNvPr>
          <p:cNvSpPr>
            <a:spLocks noGrp="1"/>
          </p:cNvSpPr>
          <p:nvPr>
            <p:ph idx="1"/>
          </p:nvPr>
        </p:nvSpPr>
        <p:spPr>
          <a:xfrm>
            <a:off x="1077362" y="2427316"/>
            <a:ext cx="4855352" cy="3513514"/>
          </a:xfrm>
        </p:spPr>
        <p:txBody>
          <a:bodyPr>
            <a:normAutofit/>
          </a:bodyPr>
          <a:lstStyle/>
          <a:p>
            <a:pPr>
              <a:lnSpc>
                <a:spcPct val="110000"/>
              </a:lnSpc>
            </a:pPr>
            <a:r>
              <a:rPr lang="en-AU" sz="1700" b="0" i="0">
                <a:effectLst/>
              </a:rPr>
              <a:t>Jean-Jacques Rousseau’s picture of the state of nature, and human nature, was the opposite. He argued that people in their natural state were motivated by what he called </a:t>
            </a:r>
            <a:r>
              <a:rPr lang="en-AU" sz="1700" b="0" i="1">
                <a:effectLst/>
              </a:rPr>
              <a:t>amour de soi:</a:t>
            </a:r>
            <a:r>
              <a:rPr lang="en-AU" sz="1700" b="0" i="0">
                <a:effectLst/>
              </a:rPr>
              <a:t> a “love of self.” This meant living primarily to eat, sleep and reproduce for the continuation of the species.</a:t>
            </a:r>
            <a:r>
              <a:rPr lang="en-AU" sz="1700" baseline="30000"/>
              <a:t> </a:t>
            </a:r>
            <a:r>
              <a:rPr lang="en-AU" sz="1700" b="0" i="0">
                <a:effectLst/>
              </a:rPr>
              <a:t>People with such minimal desires could meet their needs without resorting to violence and so life was peaceful, </a:t>
            </a:r>
            <a:r>
              <a:rPr lang="en-AU" sz="1700" b="0" i="1">
                <a:effectLst/>
              </a:rPr>
              <a:t>not </a:t>
            </a:r>
            <a:r>
              <a:rPr lang="en-AU" sz="1700" b="0" i="0">
                <a:effectLst/>
              </a:rPr>
              <a:t>the war “of every man, against every man” that Hobbes theorized.</a:t>
            </a:r>
            <a:endParaRPr lang="en-AU" sz="1700"/>
          </a:p>
        </p:txBody>
      </p:sp>
      <p:sp>
        <p:nvSpPr>
          <p:cNvPr id="3081" name="Freeform: Shape 308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Jean-Jacques Rousseau Biography - Facts, Childhood, Family Life &amp;  Achievements">
            <a:extLst>
              <a:ext uri="{FF2B5EF4-FFF2-40B4-BE49-F238E27FC236}">
                <a16:creationId xmlns:a16="http://schemas.microsoft.com/office/drawing/2014/main" id="{5CD48D40-2CE6-11F4-9062-C75C733DF7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61" r="13060" b="-1"/>
          <a:stretch/>
        </p:blipFill>
        <p:spPr bwMode="auto">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04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1DCC9-CA14-92BA-ED1A-35AE39FE964F}"/>
              </a:ext>
            </a:extLst>
          </p:cNvPr>
          <p:cNvSpPr>
            <a:spLocks noGrp="1"/>
          </p:cNvSpPr>
          <p:nvPr>
            <p:ph type="title"/>
          </p:nvPr>
        </p:nvSpPr>
        <p:spPr>
          <a:xfrm>
            <a:off x="1077364" y="720435"/>
            <a:ext cx="4140096" cy="1507375"/>
          </a:xfrm>
        </p:spPr>
        <p:txBody>
          <a:bodyPr>
            <a:normAutofit/>
          </a:bodyPr>
          <a:lstStyle/>
          <a:p>
            <a:r>
              <a:rPr lang="en-AU" dirty="0"/>
              <a:t>The drive for competition</a:t>
            </a:r>
          </a:p>
        </p:txBody>
      </p:sp>
      <p:sp>
        <p:nvSpPr>
          <p:cNvPr id="3" name="Content Placeholder 2">
            <a:extLst>
              <a:ext uri="{FF2B5EF4-FFF2-40B4-BE49-F238E27FC236}">
                <a16:creationId xmlns:a16="http://schemas.microsoft.com/office/drawing/2014/main" id="{51604933-F028-1DC2-0A7C-6AD6728501EA}"/>
              </a:ext>
            </a:extLst>
          </p:cNvPr>
          <p:cNvSpPr>
            <a:spLocks noGrp="1"/>
          </p:cNvSpPr>
          <p:nvPr>
            <p:ph idx="1"/>
          </p:nvPr>
        </p:nvSpPr>
        <p:spPr>
          <a:xfrm>
            <a:off x="1077364" y="2427316"/>
            <a:ext cx="4140096" cy="3513514"/>
          </a:xfrm>
        </p:spPr>
        <p:txBody>
          <a:bodyPr>
            <a:normAutofit/>
          </a:bodyPr>
          <a:lstStyle/>
          <a:p>
            <a:pPr>
              <a:lnSpc>
                <a:spcPct val="110000"/>
              </a:lnSpc>
            </a:pPr>
            <a:r>
              <a:rPr lang="en-AU" sz="1400"/>
              <a:t>Amour de soi – love of the self</a:t>
            </a:r>
          </a:p>
          <a:p>
            <a:pPr>
              <a:lnSpc>
                <a:spcPct val="110000"/>
              </a:lnSpc>
            </a:pPr>
            <a:r>
              <a:rPr lang="en-AU" sz="1400"/>
              <a:t>Amour propre – love of competition. </a:t>
            </a:r>
            <a:r>
              <a:rPr lang="en-AU" sz="1400" i="0">
                <a:effectLst/>
              </a:rPr>
              <a:t>It is inherently competitive, focused on standing out and being noticed among the crowd. And, crucially, it is a value that must be had at another’s expense: we cannot all be the best. </a:t>
            </a:r>
          </a:p>
          <a:p>
            <a:pPr>
              <a:lnSpc>
                <a:spcPct val="110000"/>
              </a:lnSpc>
            </a:pPr>
            <a:endParaRPr lang="en-AU" sz="1400"/>
          </a:p>
          <a:p>
            <a:pPr>
              <a:lnSpc>
                <a:spcPct val="110000"/>
              </a:lnSpc>
            </a:pPr>
            <a:r>
              <a:rPr lang="en-AU" sz="1400"/>
              <a:t>Discussion: What are some modern examples of this? </a:t>
            </a:r>
          </a:p>
          <a:p>
            <a:pPr>
              <a:lnSpc>
                <a:spcPct val="110000"/>
              </a:lnSpc>
            </a:pPr>
            <a:r>
              <a:rPr lang="en-AU" sz="1400"/>
              <a:t>How does this relate to our reading of </a:t>
            </a:r>
            <a:r>
              <a:rPr lang="en-AU" sz="1400" i="1"/>
              <a:t>Frankenstein? </a:t>
            </a:r>
            <a:endParaRPr lang="en-AU" sz="140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n Love Face Outline">
            <a:extLst>
              <a:ext uri="{FF2B5EF4-FFF2-40B4-BE49-F238E27FC236}">
                <a16:creationId xmlns:a16="http://schemas.microsoft.com/office/drawing/2014/main" id="{E80E067F-CBB0-DB17-5D3A-856244B67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464" y="1034569"/>
            <a:ext cx="4788861" cy="4788861"/>
          </a:xfrm>
          <a:prstGeom prst="rect">
            <a:avLst/>
          </a:prstGeom>
        </p:spPr>
      </p:pic>
    </p:spTree>
    <p:extLst>
      <p:ext uri="{BB962C8B-B14F-4D97-AF65-F5344CB8AC3E}">
        <p14:creationId xmlns:p14="http://schemas.microsoft.com/office/powerpoint/2010/main" val="226985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F5F1B-73E4-EB7F-B4BD-C22A55D62F9C}"/>
              </a:ext>
            </a:extLst>
          </p:cNvPr>
          <p:cNvSpPr>
            <a:spLocks noGrp="1"/>
          </p:cNvSpPr>
          <p:nvPr>
            <p:ph type="title"/>
          </p:nvPr>
        </p:nvSpPr>
        <p:spPr>
          <a:xfrm>
            <a:off x="1077362" y="720435"/>
            <a:ext cx="6608086" cy="1507375"/>
          </a:xfrm>
        </p:spPr>
        <p:txBody>
          <a:bodyPr>
            <a:normAutofit/>
          </a:bodyPr>
          <a:lstStyle/>
          <a:p>
            <a:r>
              <a:rPr lang="en-AU" dirty="0"/>
              <a:t>In summary</a:t>
            </a:r>
          </a:p>
        </p:txBody>
      </p:sp>
      <p:sp>
        <p:nvSpPr>
          <p:cNvPr id="3" name="Content Placeholder 2">
            <a:extLst>
              <a:ext uri="{FF2B5EF4-FFF2-40B4-BE49-F238E27FC236}">
                <a16:creationId xmlns:a16="http://schemas.microsoft.com/office/drawing/2014/main" id="{14FEF5EA-C5B1-9D31-82D3-75CD10AA814E}"/>
              </a:ext>
            </a:extLst>
          </p:cNvPr>
          <p:cNvSpPr>
            <a:spLocks noGrp="1"/>
          </p:cNvSpPr>
          <p:nvPr>
            <p:ph idx="1"/>
          </p:nvPr>
        </p:nvSpPr>
        <p:spPr>
          <a:xfrm>
            <a:off x="1077362" y="2434974"/>
            <a:ext cx="6608086" cy="3505855"/>
          </a:xfrm>
        </p:spPr>
        <p:txBody>
          <a:bodyPr>
            <a:normAutofit/>
          </a:bodyPr>
          <a:lstStyle/>
          <a:p>
            <a:pPr>
              <a:lnSpc>
                <a:spcPct val="110000"/>
              </a:lnSpc>
            </a:pPr>
            <a:r>
              <a:rPr lang="en-AU"/>
              <a:t>Rousseau believes our nature to be peaceful as long as our basic needs are met. This means we are born without a violent capacity, and can be contented with life. </a:t>
            </a:r>
          </a:p>
          <a:p>
            <a:pPr>
              <a:lnSpc>
                <a:spcPct val="110000"/>
              </a:lnSpc>
            </a:pPr>
            <a:endParaRPr lang="en-AU"/>
          </a:p>
          <a:p>
            <a:pPr>
              <a:lnSpc>
                <a:spcPct val="110000"/>
              </a:lnSpc>
            </a:pPr>
            <a:endParaRPr lang="en-AU"/>
          </a:p>
          <a:p>
            <a:pPr>
              <a:lnSpc>
                <a:spcPct val="110000"/>
              </a:lnSpc>
            </a:pPr>
            <a:r>
              <a:rPr lang="en-AU"/>
              <a:t>Discussion: what are your thoughts on Rousseau’s perspective on human nature?</a:t>
            </a:r>
          </a:p>
          <a:p>
            <a:pPr>
              <a:lnSpc>
                <a:spcPct val="110000"/>
              </a:lnSpc>
            </a:pPr>
            <a:r>
              <a:rPr lang="en-AU"/>
              <a:t>What implication does this have for our reading of </a:t>
            </a:r>
            <a:r>
              <a:rPr lang="en-AU" i="1"/>
              <a:t>Frankenstein?</a:t>
            </a:r>
            <a:endParaRPr lang="en-AU"/>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4620278"/>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302F1B"/>
      </a:dk2>
      <a:lt2>
        <a:srgbClr val="F0F0F3"/>
      </a:lt2>
      <a:accent1>
        <a:srgbClr val="A8A442"/>
      </a:accent1>
      <a:accent2>
        <a:srgbClr val="B17B3B"/>
      </a:accent2>
      <a:accent3>
        <a:srgbClr val="C35B4D"/>
      </a:accent3>
      <a:accent4>
        <a:srgbClr val="B13B5D"/>
      </a:accent4>
      <a:accent5>
        <a:srgbClr val="C34DA1"/>
      </a:accent5>
      <a:accent6>
        <a:srgbClr val="A33BB1"/>
      </a:accent6>
      <a:hlink>
        <a:srgbClr val="C24A8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81</TotalTime>
  <Words>1591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Avenir Next LT Pro Light</vt:lpstr>
      <vt:lpstr>Bitter</vt:lpstr>
      <vt:lpstr>inherit</vt:lpstr>
      <vt:lpstr>Lato</vt:lpstr>
      <vt:lpstr>Roboto Slab</vt:lpstr>
      <vt:lpstr>BlocksVTI</vt:lpstr>
      <vt:lpstr>Intertextuality and Frankenstein</vt:lpstr>
      <vt:lpstr>Human nature continuum</vt:lpstr>
      <vt:lpstr>Hobbes </vt:lpstr>
      <vt:lpstr>Hobbes on Good and Evil</vt:lpstr>
      <vt:lpstr>In summary</vt:lpstr>
      <vt:lpstr>John Locke – 1632-1704 Tabula rasa – blank paper</vt:lpstr>
      <vt:lpstr>Rousseau 1712-1778 </vt:lpstr>
      <vt:lpstr>The drive for competition</vt:lpstr>
      <vt:lpstr>In summary</vt:lpstr>
      <vt:lpstr>Rousseau and Frankenstein</vt:lpstr>
      <vt:lpstr>State of Nature</vt:lpstr>
      <vt:lpstr>Reflection</vt:lpstr>
      <vt:lpstr>Frankenstein and philosophy</vt:lpstr>
      <vt:lpstr>Syllabus link and potential essay questions</vt:lpstr>
      <vt:lpstr>Bringing textual evidence together with intertextual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Intertextuality and Frankenstein</dc:title>
  <dc:creator>LITTON Emily [Willetton Senior High School]</dc:creator>
  <cp:lastModifiedBy>MCCAULEY Daisy [Willetton Senior High School]</cp:lastModifiedBy>
  <cp:revision>7</cp:revision>
  <dcterms:created xsi:type="dcterms:W3CDTF">2023-03-09T03:51:52Z</dcterms:created>
  <dcterms:modified xsi:type="dcterms:W3CDTF">2023-03-10T01:41:57Z</dcterms:modified>
</cp:coreProperties>
</file>