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998"/>
    <p:restoredTop sz="95631"/>
  </p:normalViewPr>
  <p:slideViewPr>
    <p:cSldViewPr snapToGrid="0">
      <p:cViewPr>
        <p:scale>
          <a:sx n="87" d="100"/>
          <a:sy n="87" d="100"/>
        </p:scale>
        <p:origin x="336"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F16DB6-B989-4C21-A30E-B7F2FB6628E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DB252C6-74B0-4A5D-AD49-68C09E3C5DFA}">
      <dgm:prSet/>
      <dgm:spPr/>
      <dgm:t>
        <a:bodyPr/>
        <a:lstStyle/>
        <a:p>
          <a:r>
            <a:rPr lang="en-AU"/>
            <a:t>Read Scene 4 and note references to the following:</a:t>
          </a:r>
          <a:endParaRPr lang="en-US"/>
        </a:p>
      </dgm:t>
    </dgm:pt>
    <dgm:pt modelId="{1BD4A703-7BFD-48D6-A34E-AA6FFFCC3281}" type="parTrans" cxnId="{C3A96DC9-9ED4-43B0-B3EB-B78046D8EE00}">
      <dgm:prSet/>
      <dgm:spPr/>
      <dgm:t>
        <a:bodyPr/>
        <a:lstStyle/>
        <a:p>
          <a:endParaRPr lang="en-US"/>
        </a:p>
      </dgm:t>
    </dgm:pt>
    <dgm:pt modelId="{E31150EC-4C9C-43BF-8776-38D3E5412715}" type="sibTrans" cxnId="{C3A96DC9-9ED4-43B0-B3EB-B78046D8EE00}">
      <dgm:prSet/>
      <dgm:spPr/>
      <dgm:t>
        <a:bodyPr/>
        <a:lstStyle/>
        <a:p>
          <a:endParaRPr lang="en-US"/>
        </a:p>
      </dgm:t>
    </dgm:pt>
    <dgm:pt modelId="{4E5E3814-7280-4769-BE8B-136692A4E9B1}">
      <dgm:prSet/>
      <dgm:spPr/>
      <dgm:t>
        <a:bodyPr/>
        <a:lstStyle/>
        <a:p>
          <a:r>
            <a:rPr lang="en-AU"/>
            <a:t>Apparitions and daggers</a:t>
          </a:r>
          <a:endParaRPr lang="en-US"/>
        </a:p>
      </dgm:t>
    </dgm:pt>
    <dgm:pt modelId="{EA6C3A78-7937-4134-BEB3-FE679ECC05D3}" type="parTrans" cxnId="{6F9A51F3-1D29-416D-84C9-96B02A5FC771}">
      <dgm:prSet/>
      <dgm:spPr/>
      <dgm:t>
        <a:bodyPr/>
        <a:lstStyle/>
        <a:p>
          <a:endParaRPr lang="en-US"/>
        </a:p>
      </dgm:t>
    </dgm:pt>
    <dgm:pt modelId="{31DD03CA-4C40-41EE-949F-7F9FC3F56372}" type="sibTrans" cxnId="{6F9A51F3-1D29-416D-84C9-96B02A5FC771}">
      <dgm:prSet/>
      <dgm:spPr/>
      <dgm:t>
        <a:bodyPr/>
        <a:lstStyle/>
        <a:p>
          <a:endParaRPr lang="en-US"/>
        </a:p>
      </dgm:t>
    </dgm:pt>
    <dgm:pt modelId="{21E95F4B-E885-4BCB-AA14-B4ACBB7549E6}">
      <dgm:prSet/>
      <dgm:spPr/>
      <dgm:t>
        <a:bodyPr/>
        <a:lstStyle/>
        <a:p>
          <a:r>
            <a:rPr lang="en-AU"/>
            <a:t>Manhood</a:t>
          </a:r>
          <a:endParaRPr lang="en-US"/>
        </a:p>
      </dgm:t>
    </dgm:pt>
    <dgm:pt modelId="{805D0A48-F029-4437-9213-A234BA54927B}" type="parTrans" cxnId="{C3A07620-2EBB-4D47-ABA4-E751206660EC}">
      <dgm:prSet/>
      <dgm:spPr/>
      <dgm:t>
        <a:bodyPr/>
        <a:lstStyle/>
        <a:p>
          <a:endParaRPr lang="en-US"/>
        </a:p>
      </dgm:t>
    </dgm:pt>
    <dgm:pt modelId="{5D06C821-A173-494A-A3A2-6EB574367014}" type="sibTrans" cxnId="{C3A07620-2EBB-4D47-ABA4-E751206660EC}">
      <dgm:prSet/>
      <dgm:spPr/>
      <dgm:t>
        <a:bodyPr/>
        <a:lstStyle/>
        <a:p>
          <a:endParaRPr lang="en-US"/>
        </a:p>
      </dgm:t>
    </dgm:pt>
    <dgm:pt modelId="{87E2CC0E-8E35-4402-B3A6-C86B32CF9013}">
      <dgm:prSet/>
      <dgm:spPr/>
      <dgm:t>
        <a:bodyPr/>
        <a:lstStyle/>
        <a:p>
          <a:r>
            <a:rPr lang="en-AU"/>
            <a:t>Madness </a:t>
          </a:r>
          <a:endParaRPr lang="en-US"/>
        </a:p>
      </dgm:t>
    </dgm:pt>
    <dgm:pt modelId="{9BFAB36D-BF7B-4CB9-8CC8-4A231CC539A2}" type="parTrans" cxnId="{4F662E00-DB5F-4973-A6A9-AE8C0210EA2C}">
      <dgm:prSet/>
      <dgm:spPr/>
      <dgm:t>
        <a:bodyPr/>
        <a:lstStyle/>
        <a:p>
          <a:endParaRPr lang="en-US"/>
        </a:p>
      </dgm:t>
    </dgm:pt>
    <dgm:pt modelId="{03394750-E4E5-4268-9205-32406467FC94}" type="sibTrans" cxnId="{4F662E00-DB5F-4973-A6A9-AE8C0210EA2C}">
      <dgm:prSet/>
      <dgm:spPr/>
      <dgm:t>
        <a:bodyPr/>
        <a:lstStyle/>
        <a:p>
          <a:endParaRPr lang="en-US"/>
        </a:p>
      </dgm:t>
    </dgm:pt>
    <dgm:pt modelId="{5316D5D6-FDB0-4C70-A741-3B2032D71CE3}">
      <dgm:prSet/>
      <dgm:spPr/>
      <dgm:t>
        <a:bodyPr/>
        <a:lstStyle/>
        <a:p>
          <a:r>
            <a:rPr lang="en-AU"/>
            <a:t>Guilt</a:t>
          </a:r>
          <a:endParaRPr lang="en-US"/>
        </a:p>
      </dgm:t>
    </dgm:pt>
    <dgm:pt modelId="{DB788441-60CE-4169-A268-5E23193ABAD5}" type="parTrans" cxnId="{D5A2743C-FCE9-40AE-ACF5-81909B823305}">
      <dgm:prSet/>
      <dgm:spPr/>
      <dgm:t>
        <a:bodyPr/>
        <a:lstStyle/>
        <a:p>
          <a:endParaRPr lang="en-US"/>
        </a:p>
      </dgm:t>
    </dgm:pt>
    <dgm:pt modelId="{CB81F956-135A-4C28-9B68-E61370B80648}" type="sibTrans" cxnId="{D5A2743C-FCE9-40AE-ACF5-81909B823305}">
      <dgm:prSet/>
      <dgm:spPr/>
      <dgm:t>
        <a:bodyPr/>
        <a:lstStyle/>
        <a:p>
          <a:endParaRPr lang="en-US"/>
        </a:p>
      </dgm:t>
    </dgm:pt>
    <dgm:pt modelId="{94216892-A72B-4946-8E86-E9C15733DF64}">
      <dgm:prSet/>
      <dgm:spPr/>
      <dgm:t>
        <a:bodyPr/>
        <a:lstStyle/>
        <a:p>
          <a:r>
            <a:rPr lang="en-AU"/>
            <a:t>Fear</a:t>
          </a:r>
          <a:endParaRPr lang="en-US"/>
        </a:p>
      </dgm:t>
    </dgm:pt>
    <dgm:pt modelId="{3DF7A603-6E44-4E6E-A17C-49288C539CE5}" type="parTrans" cxnId="{6D69A28D-A11D-4C03-9885-0D24DA8BE258}">
      <dgm:prSet/>
      <dgm:spPr/>
      <dgm:t>
        <a:bodyPr/>
        <a:lstStyle/>
        <a:p>
          <a:endParaRPr lang="en-US"/>
        </a:p>
      </dgm:t>
    </dgm:pt>
    <dgm:pt modelId="{6199CCA3-5214-47BD-99EA-199707B62882}" type="sibTrans" cxnId="{6D69A28D-A11D-4C03-9885-0D24DA8BE258}">
      <dgm:prSet/>
      <dgm:spPr/>
      <dgm:t>
        <a:bodyPr/>
        <a:lstStyle/>
        <a:p>
          <a:endParaRPr lang="en-US"/>
        </a:p>
      </dgm:t>
    </dgm:pt>
    <dgm:pt modelId="{9D7E7789-53FA-4A3B-8BCA-F772D8C327A0}">
      <dgm:prSet/>
      <dgm:spPr/>
      <dgm:t>
        <a:bodyPr/>
        <a:lstStyle/>
        <a:p>
          <a:r>
            <a:rPr lang="en-AU"/>
            <a:t>Gory imagery</a:t>
          </a:r>
          <a:endParaRPr lang="en-US"/>
        </a:p>
      </dgm:t>
    </dgm:pt>
    <dgm:pt modelId="{70A988E9-E38D-43CB-94F3-DF4DB800ABFB}" type="parTrans" cxnId="{E4ECFB0A-7CB2-4579-BC72-8D8A5D46D1F3}">
      <dgm:prSet/>
      <dgm:spPr/>
      <dgm:t>
        <a:bodyPr/>
        <a:lstStyle/>
        <a:p>
          <a:endParaRPr lang="en-US"/>
        </a:p>
      </dgm:t>
    </dgm:pt>
    <dgm:pt modelId="{639B59CC-CED9-4409-BF67-DDFFA3911D34}" type="sibTrans" cxnId="{E4ECFB0A-7CB2-4579-BC72-8D8A5D46D1F3}">
      <dgm:prSet/>
      <dgm:spPr/>
      <dgm:t>
        <a:bodyPr/>
        <a:lstStyle/>
        <a:p>
          <a:endParaRPr lang="en-US"/>
        </a:p>
      </dgm:t>
    </dgm:pt>
    <dgm:pt modelId="{5DCE7DA8-9805-D44E-9B0F-26B45DFF39BC}" type="pres">
      <dgm:prSet presAssocID="{1CF16DB6-B989-4C21-A30E-B7F2FB6628E0}" presName="linear" presStyleCnt="0">
        <dgm:presLayoutVars>
          <dgm:animLvl val="lvl"/>
          <dgm:resizeHandles val="exact"/>
        </dgm:presLayoutVars>
      </dgm:prSet>
      <dgm:spPr/>
    </dgm:pt>
    <dgm:pt modelId="{AA05B43D-2A76-C741-B9EA-66F0CEBB36AF}" type="pres">
      <dgm:prSet presAssocID="{3DB252C6-74B0-4A5D-AD49-68C09E3C5DFA}" presName="parentText" presStyleLbl="node1" presStyleIdx="0" presStyleCnt="7">
        <dgm:presLayoutVars>
          <dgm:chMax val="0"/>
          <dgm:bulletEnabled val="1"/>
        </dgm:presLayoutVars>
      </dgm:prSet>
      <dgm:spPr/>
    </dgm:pt>
    <dgm:pt modelId="{12FAC88A-00B7-8F40-91A0-9456045F0F26}" type="pres">
      <dgm:prSet presAssocID="{E31150EC-4C9C-43BF-8776-38D3E5412715}" presName="spacer" presStyleCnt="0"/>
      <dgm:spPr/>
    </dgm:pt>
    <dgm:pt modelId="{9315CDC6-BB5E-004E-8665-B0A933907320}" type="pres">
      <dgm:prSet presAssocID="{4E5E3814-7280-4769-BE8B-136692A4E9B1}" presName="parentText" presStyleLbl="node1" presStyleIdx="1" presStyleCnt="7">
        <dgm:presLayoutVars>
          <dgm:chMax val="0"/>
          <dgm:bulletEnabled val="1"/>
        </dgm:presLayoutVars>
      </dgm:prSet>
      <dgm:spPr/>
    </dgm:pt>
    <dgm:pt modelId="{0DAA97B6-3891-5144-9348-43F3B9904512}" type="pres">
      <dgm:prSet presAssocID="{31DD03CA-4C40-41EE-949F-7F9FC3F56372}" presName="spacer" presStyleCnt="0"/>
      <dgm:spPr/>
    </dgm:pt>
    <dgm:pt modelId="{756F1DEB-15E2-054F-9025-622E5C995E92}" type="pres">
      <dgm:prSet presAssocID="{21E95F4B-E885-4BCB-AA14-B4ACBB7549E6}" presName="parentText" presStyleLbl="node1" presStyleIdx="2" presStyleCnt="7">
        <dgm:presLayoutVars>
          <dgm:chMax val="0"/>
          <dgm:bulletEnabled val="1"/>
        </dgm:presLayoutVars>
      </dgm:prSet>
      <dgm:spPr/>
    </dgm:pt>
    <dgm:pt modelId="{5D60ABB9-9383-AB41-ADA8-51B585B5E947}" type="pres">
      <dgm:prSet presAssocID="{5D06C821-A173-494A-A3A2-6EB574367014}" presName="spacer" presStyleCnt="0"/>
      <dgm:spPr/>
    </dgm:pt>
    <dgm:pt modelId="{F5D45545-CD49-BB4B-AF69-3347B869A6E8}" type="pres">
      <dgm:prSet presAssocID="{87E2CC0E-8E35-4402-B3A6-C86B32CF9013}" presName="parentText" presStyleLbl="node1" presStyleIdx="3" presStyleCnt="7">
        <dgm:presLayoutVars>
          <dgm:chMax val="0"/>
          <dgm:bulletEnabled val="1"/>
        </dgm:presLayoutVars>
      </dgm:prSet>
      <dgm:spPr/>
    </dgm:pt>
    <dgm:pt modelId="{DBE7F391-4410-764D-AAAF-43EC88264E06}" type="pres">
      <dgm:prSet presAssocID="{03394750-E4E5-4268-9205-32406467FC94}" presName="spacer" presStyleCnt="0"/>
      <dgm:spPr/>
    </dgm:pt>
    <dgm:pt modelId="{740EC769-985D-1649-B8B3-C4607BCE0AE1}" type="pres">
      <dgm:prSet presAssocID="{5316D5D6-FDB0-4C70-A741-3B2032D71CE3}" presName="parentText" presStyleLbl="node1" presStyleIdx="4" presStyleCnt="7">
        <dgm:presLayoutVars>
          <dgm:chMax val="0"/>
          <dgm:bulletEnabled val="1"/>
        </dgm:presLayoutVars>
      </dgm:prSet>
      <dgm:spPr/>
    </dgm:pt>
    <dgm:pt modelId="{CF0155B1-BCDF-954F-9C19-C2DE46B1C61B}" type="pres">
      <dgm:prSet presAssocID="{CB81F956-135A-4C28-9B68-E61370B80648}" presName="spacer" presStyleCnt="0"/>
      <dgm:spPr/>
    </dgm:pt>
    <dgm:pt modelId="{2246CB17-18E7-8E43-86AD-8C64E323E9B8}" type="pres">
      <dgm:prSet presAssocID="{94216892-A72B-4946-8E86-E9C15733DF64}" presName="parentText" presStyleLbl="node1" presStyleIdx="5" presStyleCnt="7">
        <dgm:presLayoutVars>
          <dgm:chMax val="0"/>
          <dgm:bulletEnabled val="1"/>
        </dgm:presLayoutVars>
      </dgm:prSet>
      <dgm:spPr/>
    </dgm:pt>
    <dgm:pt modelId="{3932592A-055F-FC43-9B40-D232410EC21E}" type="pres">
      <dgm:prSet presAssocID="{6199CCA3-5214-47BD-99EA-199707B62882}" presName="spacer" presStyleCnt="0"/>
      <dgm:spPr/>
    </dgm:pt>
    <dgm:pt modelId="{C4248CFF-0C3C-5349-AE68-D88319E58BB3}" type="pres">
      <dgm:prSet presAssocID="{9D7E7789-53FA-4A3B-8BCA-F772D8C327A0}" presName="parentText" presStyleLbl="node1" presStyleIdx="6" presStyleCnt="7">
        <dgm:presLayoutVars>
          <dgm:chMax val="0"/>
          <dgm:bulletEnabled val="1"/>
        </dgm:presLayoutVars>
      </dgm:prSet>
      <dgm:spPr/>
    </dgm:pt>
  </dgm:ptLst>
  <dgm:cxnLst>
    <dgm:cxn modelId="{4F662E00-DB5F-4973-A6A9-AE8C0210EA2C}" srcId="{1CF16DB6-B989-4C21-A30E-B7F2FB6628E0}" destId="{87E2CC0E-8E35-4402-B3A6-C86B32CF9013}" srcOrd="3" destOrd="0" parTransId="{9BFAB36D-BF7B-4CB9-8CC8-4A231CC539A2}" sibTransId="{03394750-E4E5-4268-9205-32406467FC94}"/>
    <dgm:cxn modelId="{E1EC9D01-3DF9-2341-ADEB-CB003867DF9C}" type="presOf" srcId="{94216892-A72B-4946-8E86-E9C15733DF64}" destId="{2246CB17-18E7-8E43-86AD-8C64E323E9B8}" srcOrd="0" destOrd="0" presId="urn:microsoft.com/office/officeart/2005/8/layout/vList2"/>
    <dgm:cxn modelId="{E4ECFB0A-7CB2-4579-BC72-8D8A5D46D1F3}" srcId="{1CF16DB6-B989-4C21-A30E-B7F2FB6628E0}" destId="{9D7E7789-53FA-4A3B-8BCA-F772D8C327A0}" srcOrd="6" destOrd="0" parTransId="{70A988E9-E38D-43CB-94F3-DF4DB800ABFB}" sibTransId="{639B59CC-CED9-4409-BF67-DDFFA3911D34}"/>
    <dgm:cxn modelId="{C3A07620-2EBB-4D47-ABA4-E751206660EC}" srcId="{1CF16DB6-B989-4C21-A30E-B7F2FB6628E0}" destId="{21E95F4B-E885-4BCB-AA14-B4ACBB7549E6}" srcOrd="2" destOrd="0" parTransId="{805D0A48-F029-4437-9213-A234BA54927B}" sibTransId="{5D06C821-A173-494A-A3A2-6EB574367014}"/>
    <dgm:cxn modelId="{D5A2743C-FCE9-40AE-ACF5-81909B823305}" srcId="{1CF16DB6-B989-4C21-A30E-B7F2FB6628E0}" destId="{5316D5D6-FDB0-4C70-A741-3B2032D71CE3}" srcOrd="4" destOrd="0" parTransId="{DB788441-60CE-4169-A268-5E23193ABAD5}" sibTransId="{CB81F956-135A-4C28-9B68-E61370B80648}"/>
    <dgm:cxn modelId="{00BB6149-C009-D443-A72A-663E4D66CD62}" type="presOf" srcId="{3DB252C6-74B0-4A5D-AD49-68C09E3C5DFA}" destId="{AA05B43D-2A76-C741-B9EA-66F0CEBB36AF}" srcOrd="0" destOrd="0" presId="urn:microsoft.com/office/officeart/2005/8/layout/vList2"/>
    <dgm:cxn modelId="{DBBC7464-2C04-3348-AE04-26BE76742D3C}" type="presOf" srcId="{87E2CC0E-8E35-4402-B3A6-C86B32CF9013}" destId="{F5D45545-CD49-BB4B-AF69-3347B869A6E8}" srcOrd="0" destOrd="0" presId="urn:microsoft.com/office/officeart/2005/8/layout/vList2"/>
    <dgm:cxn modelId="{6D69A28D-A11D-4C03-9885-0D24DA8BE258}" srcId="{1CF16DB6-B989-4C21-A30E-B7F2FB6628E0}" destId="{94216892-A72B-4946-8E86-E9C15733DF64}" srcOrd="5" destOrd="0" parTransId="{3DF7A603-6E44-4E6E-A17C-49288C539CE5}" sibTransId="{6199CCA3-5214-47BD-99EA-199707B62882}"/>
    <dgm:cxn modelId="{7D910696-398E-1E49-85EE-500974107BFC}" type="presOf" srcId="{5316D5D6-FDB0-4C70-A741-3B2032D71CE3}" destId="{740EC769-985D-1649-B8B3-C4607BCE0AE1}" srcOrd="0" destOrd="0" presId="urn:microsoft.com/office/officeart/2005/8/layout/vList2"/>
    <dgm:cxn modelId="{C3A96DC9-9ED4-43B0-B3EB-B78046D8EE00}" srcId="{1CF16DB6-B989-4C21-A30E-B7F2FB6628E0}" destId="{3DB252C6-74B0-4A5D-AD49-68C09E3C5DFA}" srcOrd="0" destOrd="0" parTransId="{1BD4A703-7BFD-48D6-A34E-AA6FFFCC3281}" sibTransId="{E31150EC-4C9C-43BF-8776-38D3E5412715}"/>
    <dgm:cxn modelId="{76FCB0CB-A635-9E4A-B9A8-EF8A1E8F5C0F}" type="presOf" srcId="{9D7E7789-53FA-4A3B-8BCA-F772D8C327A0}" destId="{C4248CFF-0C3C-5349-AE68-D88319E58BB3}" srcOrd="0" destOrd="0" presId="urn:microsoft.com/office/officeart/2005/8/layout/vList2"/>
    <dgm:cxn modelId="{04CFDAE3-12C5-7C4F-A74D-5175FEEEF9AE}" type="presOf" srcId="{21E95F4B-E885-4BCB-AA14-B4ACBB7549E6}" destId="{756F1DEB-15E2-054F-9025-622E5C995E92}" srcOrd="0" destOrd="0" presId="urn:microsoft.com/office/officeart/2005/8/layout/vList2"/>
    <dgm:cxn modelId="{D84EB3E9-19AC-7545-9AC2-58413A5AF594}" type="presOf" srcId="{4E5E3814-7280-4769-BE8B-136692A4E9B1}" destId="{9315CDC6-BB5E-004E-8665-B0A933907320}" srcOrd="0" destOrd="0" presId="urn:microsoft.com/office/officeart/2005/8/layout/vList2"/>
    <dgm:cxn modelId="{6F9A51F3-1D29-416D-84C9-96B02A5FC771}" srcId="{1CF16DB6-B989-4C21-A30E-B7F2FB6628E0}" destId="{4E5E3814-7280-4769-BE8B-136692A4E9B1}" srcOrd="1" destOrd="0" parTransId="{EA6C3A78-7937-4134-BEB3-FE679ECC05D3}" sibTransId="{31DD03CA-4C40-41EE-949F-7F9FC3F56372}"/>
    <dgm:cxn modelId="{82E404F5-23FD-2E4F-AAA5-B166B3BE5A0F}" type="presOf" srcId="{1CF16DB6-B989-4C21-A30E-B7F2FB6628E0}" destId="{5DCE7DA8-9805-D44E-9B0F-26B45DFF39BC}" srcOrd="0" destOrd="0" presId="urn:microsoft.com/office/officeart/2005/8/layout/vList2"/>
    <dgm:cxn modelId="{C8D1247D-8A7E-AF40-A002-EBCE0C5D43A8}" type="presParOf" srcId="{5DCE7DA8-9805-D44E-9B0F-26B45DFF39BC}" destId="{AA05B43D-2A76-C741-B9EA-66F0CEBB36AF}" srcOrd="0" destOrd="0" presId="urn:microsoft.com/office/officeart/2005/8/layout/vList2"/>
    <dgm:cxn modelId="{AA669962-D568-8349-AE06-61841ED5DEC1}" type="presParOf" srcId="{5DCE7DA8-9805-D44E-9B0F-26B45DFF39BC}" destId="{12FAC88A-00B7-8F40-91A0-9456045F0F26}" srcOrd="1" destOrd="0" presId="urn:microsoft.com/office/officeart/2005/8/layout/vList2"/>
    <dgm:cxn modelId="{7488EEF9-CC97-EC4F-9A00-336B516A9AA5}" type="presParOf" srcId="{5DCE7DA8-9805-D44E-9B0F-26B45DFF39BC}" destId="{9315CDC6-BB5E-004E-8665-B0A933907320}" srcOrd="2" destOrd="0" presId="urn:microsoft.com/office/officeart/2005/8/layout/vList2"/>
    <dgm:cxn modelId="{FAB5E44B-8088-1C42-BE56-648BBE04A661}" type="presParOf" srcId="{5DCE7DA8-9805-D44E-9B0F-26B45DFF39BC}" destId="{0DAA97B6-3891-5144-9348-43F3B9904512}" srcOrd="3" destOrd="0" presId="urn:microsoft.com/office/officeart/2005/8/layout/vList2"/>
    <dgm:cxn modelId="{1C6DE8C7-C948-D941-A9DC-3E5B290EE1FB}" type="presParOf" srcId="{5DCE7DA8-9805-D44E-9B0F-26B45DFF39BC}" destId="{756F1DEB-15E2-054F-9025-622E5C995E92}" srcOrd="4" destOrd="0" presId="urn:microsoft.com/office/officeart/2005/8/layout/vList2"/>
    <dgm:cxn modelId="{DE4D571C-AE08-944B-BD83-775022F60628}" type="presParOf" srcId="{5DCE7DA8-9805-D44E-9B0F-26B45DFF39BC}" destId="{5D60ABB9-9383-AB41-ADA8-51B585B5E947}" srcOrd="5" destOrd="0" presId="urn:microsoft.com/office/officeart/2005/8/layout/vList2"/>
    <dgm:cxn modelId="{EDF9474E-F12F-FF44-A669-1BAC6828FA8C}" type="presParOf" srcId="{5DCE7DA8-9805-D44E-9B0F-26B45DFF39BC}" destId="{F5D45545-CD49-BB4B-AF69-3347B869A6E8}" srcOrd="6" destOrd="0" presId="urn:microsoft.com/office/officeart/2005/8/layout/vList2"/>
    <dgm:cxn modelId="{33F5B654-65F5-4A4E-B172-76C122A2A4E7}" type="presParOf" srcId="{5DCE7DA8-9805-D44E-9B0F-26B45DFF39BC}" destId="{DBE7F391-4410-764D-AAAF-43EC88264E06}" srcOrd="7" destOrd="0" presId="urn:microsoft.com/office/officeart/2005/8/layout/vList2"/>
    <dgm:cxn modelId="{77C5E2C1-EA96-D04D-8710-1FDBC945935C}" type="presParOf" srcId="{5DCE7DA8-9805-D44E-9B0F-26B45DFF39BC}" destId="{740EC769-985D-1649-B8B3-C4607BCE0AE1}" srcOrd="8" destOrd="0" presId="urn:microsoft.com/office/officeart/2005/8/layout/vList2"/>
    <dgm:cxn modelId="{E303B17E-A667-2F49-BBCE-0848C3F2BB94}" type="presParOf" srcId="{5DCE7DA8-9805-D44E-9B0F-26B45DFF39BC}" destId="{CF0155B1-BCDF-954F-9C19-C2DE46B1C61B}" srcOrd="9" destOrd="0" presId="urn:microsoft.com/office/officeart/2005/8/layout/vList2"/>
    <dgm:cxn modelId="{8CD0E1E2-5954-B944-BBFD-6CAD0171C1E8}" type="presParOf" srcId="{5DCE7DA8-9805-D44E-9B0F-26B45DFF39BC}" destId="{2246CB17-18E7-8E43-86AD-8C64E323E9B8}" srcOrd="10" destOrd="0" presId="urn:microsoft.com/office/officeart/2005/8/layout/vList2"/>
    <dgm:cxn modelId="{49E9BB8E-FDCF-3E4B-AEA2-EE4C2E744621}" type="presParOf" srcId="{5DCE7DA8-9805-D44E-9B0F-26B45DFF39BC}" destId="{3932592A-055F-FC43-9B40-D232410EC21E}" srcOrd="11" destOrd="0" presId="urn:microsoft.com/office/officeart/2005/8/layout/vList2"/>
    <dgm:cxn modelId="{6F51A37D-91D8-1145-88F9-D99C2850D581}" type="presParOf" srcId="{5DCE7DA8-9805-D44E-9B0F-26B45DFF39BC}" destId="{C4248CFF-0C3C-5349-AE68-D88319E58BB3}"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5B43D-2A76-C741-B9EA-66F0CEBB36AF}">
      <dsp:nvSpPr>
        <dsp:cNvPr id="0" name=""/>
        <dsp:cNvSpPr/>
      </dsp:nvSpPr>
      <dsp:spPr>
        <a:xfrm>
          <a:off x="0" y="436784"/>
          <a:ext cx="6593202" cy="50368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a:t>Read Scene 4 and note references to the following:</a:t>
          </a:r>
          <a:endParaRPr lang="en-US" sz="2100" kern="1200"/>
        </a:p>
      </dsp:txBody>
      <dsp:txXfrm>
        <a:off x="24588" y="461372"/>
        <a:ext cx="6544026" cy="454509"/>
      </dsp:txXfrm>
    </dsp:sp>
    <dsp:sp modelId="{9315CDC6-BB5E-004E-8665-B0A933907320}">
      <dsp:nvSpPr>
        <dsp:cNvPr id="0" name=""/>
        <dsp:cNvSpPr/>
      </dsp:nvSpPr>
      <dsp:spPr>
        <a:xfrm>
          <a:off x="0" y="1000949"/>
          <a:ext cx="6593202" cy="503685"/>
        </a:xfrm>
        <a:prstGeom prst="roundRect">
          <a:avLst/>
        </a:prstGeom>
        <a:solidFill>
          <a:schemeClr val="accent5">
            <a:hueOff val="250281"/>
            <a:satOff val="1758"/>
            <a:lumOff val="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a:t>Apparitions and daggers</a:t>
          </a:r>
          <a:endParaRPr lang="en-US" sz="2100" kern="1200"/>
        </a:p>
      </dsp:txBody>
      <dsp:txXfrm>
        <a:off x="24588" y="1025537"/>
        <a:ext cx="6544026" cy="454509"/>
      </dsp:txXfrm>
    </dsp:sp>
    <dsp:sp modelId="{756F1DEB-15E2-054F-9025-622E5C995E92}">
      <dsp:nvSpPr>
        <dsp:cNvPr id="0" name=""/>
        <dsp:cNvSpPr/>
      </dsp:nvSpPr>
      <dsp:spPr>
        <a:xfrm>
          <a:off x="0" y="1565114"/>
          <a:ext cx="6593202" cy="503685"/>
        </a:xfrm>
        <a:prstGeom prst="roundRect">
          <a:avLst/>
        </a:prstGeom>
        <a:solidFill>
          <a:schemeClr val="accent5">
            <a:hueOff val="500561"/>
            <a:satOff val="3516"/>
            <a:lumOff val="15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a:t>Manhood</a:t>
          </a:r>
          <a:endParaRPr lang="en-US" sz="2100" kern="1200"/>
        </a:p>
      </dsp:txBody>
      <dsp:txXfrm>
        <a:off x="24588" y="1589702"/>
        <a:ext cx="6544026" cy="454509"/>
      </dsp:txXfrm>
    </dsp:sp>
    <dsp:sp modelId="{F5D45545-CD49-BB4B-AF69-3347B869A6E8}">
      <dsp:nvSpPr>
        <dsp:cNvPr id="0" name=""/>
        <dsp:cNvSpPr/>
      </dsp:nvSpPr>
      <dsp:spPr>
        <a:xfrm>
          <a:off x="0" y="2129279"/>
          <a:ext cx="6593202" cy="503685"/>
        </a:xfrm>
        <a:prstGeom prst="roundRect">
          <a:avLst/>
        </a:prstGeom>
        <a:solidFill>
          <a:schemeClr val="accent5">
            <a:hueOff val="750842"/>
            <a:satOff val="5275"/>
            <a:lumOff val="2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a:t>Madness </a:t>
          </a:r>
          <a:endParaRPr lang="en-US" sz="2100" kern="1200"/>
        </a:p>
      </dsp:txBody>
      <dsp:txXfrm>
        <a:off x="24588" y="2153867"/>
        <a:ext cx="6544026" cy="454509"/>
      </dsp:txXfrm>
    </dsp:sp>
    <dsp:sp modelId="{740EC769-985D-1649-B8B3-C4607BCE0AE1}">
      <dsp:nvSpPr>
        <dsp:cNvPr id="0" name=""/>
        <dsp:cNvSpPr/>
      </dsp:nvSpPr>
      <dsp:spPr>
        <a:xfrm>
          <a:off x="0" y="2693444"/>
          <a:ext cx="6593202" cy="503685"/>
        </a:xfrm>
        <a:prstGeom prst="roundRect">
          <a:avLst/>
        </a:prstGeom>
        <a:solidFill>
          <a:schemeClr val="accent5">
            <a:hueOff val="1001123"/>
            <a:satOff val="7033"/>
            <a:lumOff val="3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a:t>Guilt</a:t>
          </a:r>
          <a:endParaRPr lang="en-US" sz="2100" kern="1200"/>
        </a:p>
      </dsp:txBody>
      <dsp:txXfrm>
        <a:off x="24588" y="2718032"/>
        <a:ext cx="6544026" cy="454509"/>
      </dsp:txXfrm>
    </dsp:sp>
    <dsp:sp modelId="{2246CB17-18E7-8E43-86AD-8C64E323E9B8}">
      <dsp:nvSpPr>
        <dsp:cNvPr id="0" name=""/>
        <dsp:cNvSpPr/>
      </dsp:nvSpPr>
      <dsp:spPr>
        <a:xfrm>
          <a:off x="0" y="3257609"/>
          <a:ext cx="6593202" cy="503685"/>
        </a:xfrm>
        <a:prstGeom prst="roundRect">
          <a:avLst/>
        </a:prstGeom>
        <a:solidFill>
          <a:schemeClr val="accent5">
            <a:hueOff val="1251403"/>
            <a:satOff val="8791"/>
            <a:lumOff val="37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a:t>Fear</a:t>
          </a:r>
          <a:endParaRPr lang="en-US" sz="2100" kern="1200"/>
        </a:p>
      </dsp:txBody>
      <dsp:txXfrm>
        <a:off x="24588" y="3282197"/>
        <a:ext cx="6544026" cy="454509"/>
      </dsp:txXfrm>
    </dsp:sp>
    <dsp:sp modelId="{C4248CFF-0C3C-5349-AE68-D88319E58BB3}">
      <dsp:nvSpPr>
        <dsp:cNvPr id="0" name=""/>
        <dsp:cNvSpPr/>
      </dsp:nvSpPr>
      <dsp:spPr>
        <a:xfrm>
          <a:off x="0" y="3821774"/>
          <a:ext cx="6593202" cy="503685"/>
        </a:xfrm>
        <a:prstGeom prst="roundRect">
          <a:avLst/>
        </a:prstGeom>
        <a:solidFill>
          <a:schemeClr val="accent5">
            <a:hueOff val="1501684"/>
            <a:satOff val="10549"/>
            <a:lumOff val="45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a:t>Gory imagery</a:t>
          </a:r>
          <a:endParaRPr lang="en-US" sz="2100" kern="1200"/>
        </a:p>
      </dsp:txBody>
      <dsp:txXfrm>
        <a:off x="24588" y="3846362"/>
        <a:ext cx="6544026" cy="4545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5/2/23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089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5/2/23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646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5/2/23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48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5/2/23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20026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5/2/23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506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5/2/23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9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5/2/23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2657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5/2/23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56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5/2/23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285234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5/2/23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025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5/2/23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3392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5/2/23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7123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gx2vkK_tX2k?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04E76A4-E5B8-9114-A200-F3E899C5F5FF}"/>
              </a:ext>
            </a:extLst>
          </p:cNvPr>
          <p:cNvPicPr>
            <a:picLocks noChangeAspect="1"/>
          </p:cNvPicPr>
          <p:nvPr/>
        </p:nvPicPr>
        <p:blipFill rotWithShape="1">
          <a:blip r:embed="rId2">
            <a:alphaModFix amt="60000"/>
          </a:blip>
          <a:srcRect t="21737" r="-1" b="16771"/>
          <a:stretch/>
        </p:blipFill>
        <p:spPr>
          <a:xfrm>
            <a:off x="3048" y="10"/>
            <a:ext cx="12188952" cy="6857990"/>
          </a:xfrm>
          <a:prstGeom prst="rect">
            <a:avLst/>
          </a:prstGeom>
        </p:spPr>
      </p:pic>
      <p:sp>
        <p:nvSpPr>
          <p:cNvPr id="2" name="Title 1">
            <a:extLst>
              <a:ext uri="{FF2B5EF4-FFF2-40B4-BE49-F238E27FC236}">
                <a16:creationId xmlns:a16="http://schemas.microsoft.com/office/drawing/2014/main" id="{C7A43189-4F1F-747E-AC89-75FF1990620F}"/>
              </a:ext>
            </a:extLst>
          </p:cNvPr>
          <p:cNvSpPr>
            <a:spLocks noGrp="1"/>
          </p:cNvSpPr>
          <p:nvPr>
            <p:ph type="ctrTitle"/>
          </p:nvPr>
        </p:nvSpPr>
        <p:spPr>
          <a:xfrm>
            <a:off x="521209" y="822960"/>
            <a:ext cx="7213092" cy="5015169"/>
          </a:xfrm>
        </p:spPr>
        <p:txBody>
          <a:bodyPr>
            <a:normAutofit/>
          </a:bodyPr>
          <a:lstStyle/>
          <a:p>
            <a:r>
              <a:rPr lang="en-AU" sz="6000">
                <a:solidFill>
                  <a:srgbClr val="FFFFFF"/>
                </a:solidFill>
              </a:rPr>
              <a:t>Macbeth</a:t>
            </a:r>
          </a:p>
        </p:txBody>
      </p:sp>
      <p:sp>
        <p:nvSpPr>
          <p:cNvPr id="3" name="Subtitle 2">
            <a:extLst>
              <a:ext uri="{FF2B5EF4-FFF2-40B4-BE49-F238E27FC236}">
                <a16:creationId xmlns:a16="http://schemas.microsoft.com/office/drawing/2014/main" id="{D5266965-8809-BB56-DFD4-F2B1D255E077}"/>
              </a:ext>
            </a:extLst>
          </p:cNvPr>
          <p:cNvSpPr>
            <a:spLocks noGrp="1"/>
          </p:cNvSpPr>
          <p:nvPr>
            <p:ph type="subTitle" idx="1"/>
          </p:nvPr>
        </p:nvSpPr>
        <p:spPr>
          <a:xfrm>
            <a:off x="9261493" y="3041761"/>
            <a:ext cx="2429605" cy="2856204"/>
          </a:xfrm>
        </p:spPr>
        <p:txBody>
          <a:bodyPr>
            <a:normAutofit/>
          </a:bodyPr>
          <a:lstStyle/>
          <a:p>
            <a:r>
              <a:rPr lang="en-AU" dirty="0">
                <a:solidFill>
                  <a:srgbClr val="FFFFFF"/>
                </a:solidFill>
              </a:rPr>
              <a:t>Act 3 – Enter Madness</a:t>
            </a:r>
          </a:p>
        </p:txBody>
      </p:sp>
      <p:cxnSp>
        <p:nvCxnSpPr>
          <p:cNvPr id="11" name="Straight Connector 10">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274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0B1846-6CE5-47AE-B0D0-7202A39CE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59359-26E3-330D-46CB-7BC67B4AEA3D}"/>
              </a:ext>
            </a:extLst>
          </p:cNvPr>
          <p:cNvSpPr>
            <a:spLocks noGrp="1"/>
          </p:cNvSpPr>
          <p:nvPr>
            <p:ph type="title"/>
          </p:nvPr>
        </p:nvSpPr>
        <p:spPr>
          <a:xfrm>
            <a:off x="521208" y="908006"/>
            <a:ext cx="3503409" cy="5070171"/>
          </a:xfrm>
        </p:spPr>
        <p:txBody>
          <a:bodyPr anchor="b">
            <a:normAutofit/>
          </a:bodyPr>
          <a:lstStyle/>
          <a:p>
            <a:r>
              <a:rPr lang="en-AU" dirty="0"/>
              <a:t>Activity</a:t>
            </a:r>
          </a:p>
        </p:txBody>
      </p:sp>
      <p:cxnSp>
        <p:nvCxnSpPr>
          <p:cNvPr id="11" name="Straight Connector 10">
            <a:extLst>
              <a:ext uri="{FF2B5EF4-FFF2-40B4-BE49-F238E27FC236}">
                <a16:creationId xmlns:a16="http://schemas.microsoft.com/office/drawing/2014/main" id="{4B706659-8817-44F5-87F5-B7804F1CBE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E7E0E66-59D6-4A3A-B1A2-84B9078432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64F6F91-27E3-4BF5-9BD7-E5923D27CC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45CF229-CF41-F13A-9ED9-78C3839B0DA9}"/>
              </a:ext>
            </a:extLst>
          </p:cNvPr>
          <p:cNvGraphicFramePr>
            <a:graphicFrameLocks noGrp="1"/>
          </p:cNvGraphicFramePr>
          <p:nvPr>
            <p:ph idx="1"/>
            <p:extLst>
              <p:ext uri="{D42A27DB-BD31-4B8C-83A1-F6EECF244321}">
                <p14:modId xmlns:p14="http://schemas.microsoft.com/office/powerpoint/2010/main" val="1904165709"/>
              </p:ext>
            </p:extLst>
          </p:nvPr>
        </p:nvGraphicFramePr>
        <p:xfrm>
          <a:off x="5038410" y="1061686"/>
          <a:ext cx="6593202" cy="4762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3653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3604B-B745-390E-B82E-87B39EE0485A}"/>
              </a:ext>
            </a:extLst>
          </p:cNvPr>
          <p:cNvSpPr>
            <a:spLocks noGrp="1"/>
          </p:cNvSpPr>
          <p:nvPr>
            <p:ph type="title"/>
          </p:nvPr>
        </p:nvSpPr>
        <p:spPr/>
        <p:txBody>
          <a:bodyPr/>
          <a:lstStyle/>
          <a:p>
            <a:r>
              <a:rPr lang="en-AU" dirty="0"/>
              <a:t>Act 3, Scene 5</a:t>
            </a:r>
          </a:p>
        </p:txBody>
      </p:sp>
      <p:sp>
        <p:nvSpPr>
          <p:cNvPr id="3" name="Content Placeholder 2">
            <a:extLst>
              <a:ext uri="{FF2B5EF4-FFF2-40B4-BE49-F238E27FC236}">
                <a16:creationId xmlns:a16="http://schemas.microsoft.com/office/drawing/2014/main" id="{9C5FF84D-0D58-E9EA-7C4D-D558A34B55A2}"/>
              </a:ext>
            </a:extLst>
          </p:cNvPr>
          <p:cNvSpPr>
            <a:spLocks noGrp="1"/>
          </p:cNvSpPr>
          <p:nvPr>
            <p:ph idx="1"/>
          </p:nvPr>
        </p:nvSpPr>
        <p:spPr/>
        <p:txBody>
          <a:bodyPr/>
          <a:lstStyle/>
          <a:p>
            <a:r>
              <a:rPr lang="en-AU" dirty="0"/>
              <a:t>On a bleak heath, we are introduced to Hecate, the queen of witches. She is angry at the three weird sisters because they have not involved her in their encounters with Macbeth. Knowing that he will seek them out next morning, however, Hecate arranges with them the details of his reception. They plan to lead Macbeth to his downfall by making him feel over-confident. </a:t>
            </a:r>
          </a:p>
          <a:p>
            <a:pPr marL="0" indent="0">
              <a:buNone/>
            </a:pPr>
            <a:r>
              <a:rPr lang="en-AU" dirty="0"/>
              <a:t>Consider how the rhyming and pentameter works to create a chant-like monologue. How does this contribute to Hecate’s representation as a supernatural evil? </a:t>
            </a:r>
          </a:p>
        </p:txBody>
      </p:sp>
    </p:spTree>
    <p:extLst>
      <p:ext uri="{BB962C8B-B14F-4D97-AF65-F5344CB8AC3E}">
        <p14:creationId xmlns:p14="http://schemas.microsoft.com/office/powerpoint/2010/main" val="1984372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9E15-445C-6DA8-9CEE-D06871FD767C}"/>
              </a:ext>
            </a:extLst>
          </p:cNvPr>
          <p:cNvSpPr>
            <a:spLocks noGrp="1"/>
          </p:cNvSpPr>
          <p:nvPr>
            <p:ph type="title"/>
          </p:nvPr>
        </p:nvSpPr>
        <p:spPr/>
        <p:txBody>
          <a:bodyPr/>
          <a:lstStyle/>
          <a:p>
            <a:r>
              <a:rPr lang="en-AU" dirty="0"/>
              <a:t>Reflection </a:t>
            </a:r>
          </a:p>
        </p:txBody>
      </p:sp>
      <p:sp>
        <p:nvSpPr>
          <p:cNvPr id="3" name="Content Placeholder 2">
            <a:extLst>
              <a:ext uri="{FF2B5EF4-FFF2-40B4-BE49-F238E27FC236}">
                <a16:creationId xmlns:a16="http://schemas.microsoft.com/office/drawing/2014/main" id="{1654DF73-81FB-8340-4334-8A1159979743}"/>
              </a:ext>
            </a:extLst>
          </p:cNvPr>
          <p:cNvSpPr>
            <a:spLocks noGrp="1"/>
          </p:cNvSpPr>
          <p:nvPr>
            <p:ph idx="1"/>
          </p:nvPr>
        </p:nvSpPr>
        <p:spPr/>
        <p:txBody>
          <a:bodyPr/>
          <a:lstStyle/>
          <a:p>
            <a:r>
              <a:rPr lang="en-AU" dirty="0"/>
              <a:t>By this time in the play, events have well and truly unfolded.</a:t>
            </a:r>
          </a:p>
          <a:p>
            <a:r>
              <a:rPr lang="en-AU" dirty="0"/>
              <a:t>Nature is going haywire.</a:t>
            </a:r>
          </a:p>
          <a:p>
            <a:r>
              <a:rPr lang="en-AU" dirty="0"/>
              <a:t>Madness is beginning to show.</a:t>
            </a:r>
          </a:p>
          <a:p>
            <a:r>
              <a:rPr lang="en-AU" dirty="0"/>
              <a:t>Scotland is suffering under a tyrannical and paranoid king. </a:t>
            </a:r>
          </a:p>
          <a:p>
            <a:r>
              <a:rPr lang="en-AU" dirty="0"/>
              <a:t>The thanes are looking to England for help. </a:t>
            </a:r>
          </a:p>
          <a:p>
            <a:r>
              <a:rPr lang="en-AU" dirty="0"/>
              <a:t>For a Jacobean audience (1606 – not actually Elizabethan anymore!), what messages are conveyed through this play? Consider contextual ideas of hierarchy and natural order. </a:t>
            </a:r>
          </a:p>
        </p:txBody>
      </p:sp>
    </p:spTree>
    <p:extLst>
      <p:ext uri="{BB962C8B-B14F-4D97-AF65-F5344CB8AC3E}">
        <p14:creationId xmlns:p14="http://schemas.microsoft.com/office/powerpoint/2010/main" val="3114474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8BA4-2097-A760-80BB-87CCDE764EDA}"/>
              </a:ext>
            </a:extLst>
          </p:cNvPr>
          <p:cNvSpPr>
            <a:spLocks noGrp="1"/>
          </p:cNvSpPr>
          <p:nvPr>
            <p:ph type="title"/>
          </p:nvPr>
        </p:nvSpPr>
        <p:spPr/>
        <p:txBody>
          <a:bodyPr/>
          <a:lstStyle/>
          <a:p>
            <a:r>
              <a:rPr lang="en-AU" dirty="0"/>
              <a:t>Act 3, Scene 1</a:t>
            </a:r>
          </a:p>
        </p:txBody>
      </p:sp>
      <p:sp>
        <p:nvSpPr>
          <p:cNvPr id="3" name="Content Placeholder 2">
            <a:extLst>
              <a:ext uri="{FF2B5EF4-FFF2-40B4-BE49-F238E27FC236}">
                <a16:creationId xmlns:a16="http://schemas.microsoft.com/office/drawing/2014/main" id="{B8B49C61-751E-867F-B60F-536D1354F5DE}"/>
              </a:ext>
            </a:extLst>
          </p:cNvPr>
          <p:cNvSpPr>
            <a:spLocks noGrp="1"/>
          </p:cNvSpPr>
          <p:nvPr>
            <p:ph idx="1"/>
          </p:nvPr>
        </p:nvSpPr>
        <p:spPr/>
        <p:txBody>
          <a:bodyPr/>
          <a:lstStyle/>
          <a:p>
            <a:r>
              <a:rPr lang="en-AU" dirty="0"/>
              <a:t>Banquo is suspicious that Macbeth fulfilled the witches’ prophecy. He wonders if the prophecy will come true for him as well. </a:t>
            </a:r>
          </a:p>
          <a:p>
            <a:r>
              <a:rPr lang="en-AU" dirty="0"/>
              <a:t>Macbeth is thinking much the same thing, and he also resents Banquo’s honour (something he lacks). Macbeth also wants to make Duncan’s murder “worthwhile”, so his guilt pushes him to commit yet another murder. Logic parkour!</a:t>
            </a:r>
          </a:p>
          <a:p>
            <a:r>
              <a:rPr lang="en-AU" dirty="0"/>
              <a:t>Macbeth summons two murderers and tells them it is Banquo’s fault they’re poor and questions their manhood, using essentially the same tactics Lady Macbeth used against him. </a:t>
            </a:r>
          </a:p>
          <a:p>
            <a:r>
              <a:rPr lang="en-AU" b="1" dirty="0"/>
              <a:t>Discussion: The bible states “Violence begets violence” in Matthew 26:52. Elizabethans were a religious bunch. Consider the significance of this concept in relation to the play. </a:t>
            </a:r>
          </a:p>
          <a:p>
            <a:endParaRPr lang="en-AU" dirty="0"/>
          </a:p>
        </p:txBody>
      </p:sp>
    </p:spTree>
    <p:extLst>
      <p:ext uri="{BB962C8B-B14F-4D97-AF65-F5344CB8AC3E}">
        <p14:creationId xmlns:p14="http://schemas.microsoft.com/office/powerpoint/2010/main" val="225238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cbeth: Billy Boyd chats about Banquo &amp; Macbeth | Joseph Millson">
            <a:extLst>
              <a:ext uri="{FF2B5EF4-FFF2-40B4-BE49-F238E27FC236}">
                <a16:creationId xmlns:a16="http://schemas.microsoft.com/office/drawing/2014/main" id="{E76FF326-F995-E6B2-3862-C3D62E4A55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725400" cy="89077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416AAE1-1FC1-C4BE-75F3-882B2D7AC03C}"/>
              </a:ext>
            </a:extLst>
          </p:cNvPr>
          <p:cNvSpPr/>
          <p:nvPr/>
        </p:nvSpPr>
        <p:spPr>
          <a:xfrm>
            <a:off x="419100" y="838201"/>
            <a:ext cx="11639550" cy="4838700"/>
          </a:xfrm>
          <a:prstGeom prst="rect">
            <a:avLst/>
          </a:prstGeom>
          <a:solidFill>
            <a:schemeClr val="bg2">
              <a:lumMod val="90000"/>
              <a:alpha val="8876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74536C41-5083-F1A2-F65A-8D240DBA1812}"/>
              </a:ext>
            </a:extLst>
          </p:cNvPr>
          <p:cNvSpPr>
            <a:spLocks noGrp="1"/>
          </p:cNvSpPr>
          <p:nvPr>
            <p:ph type="title"/>
          </p:nvPr>
        </p:nvSpPr>
        <p:spPr/>
        <p:txBody>
          <a:bodyPr/>
          <a:lstStyle/>
          <a:p>
            <a:r>
              <a:rPr lang="en-AU" dirty="0"/>
              <a:t>Important quotes</a:t>
            </a:r>
          </a:p>
        </p:txBody>
      </p:sp>
      <p:sp>
        <p:nvSpPr>
          <p:cNvPr id="3" name="Content Placeholder 2">
            <a:extLst>
              <a:ext uri="{FF2B5EF4-FFF2-40B4-BE49-F238E27FC236}">
                <a16:creationId xmlns:a16="http://schemas.microsoft.com/office/drawing/2014/main" id="{3869439E-F6C1-2A64-1D54-3382C475D32C}"/>
              </a:ext>
            </a:extLst>
          </p:cNvPr>
          <p:cNvSpPr>
            <a:spLocks noGrp="1"/>
          </p:cNvSpPr>
          <p:nvPr>
            <p:ph idx="1"/>
          </p:nvPr>
        </p:nvSpPr>
        <p:spPr/>
        <p:txBody>
          <a:bodyPr/>
          <a:lstStyle/>
          <a:p>
            <a:r>
              <a:rPr lang="en-AU" dirty="0"/>
              <a:t>Banquo: “…and I fear / Thou play’dst most foully for’t;” Reference to “Fair is foul and foul is fair” Act 1 Scene 1. </a:t>
            </a:r>
          </a:p>
          <a:p>
            <a:r>
              <a:rPr lang="en-AU" dirty="0"/>
              <a:t>Macbeth: “Fail not our feast.” – deceit and deceiving appearances – Macbeth plans to ensure Banquo never attends the feast. </a:t>
            </a:r>
          </a:p>
          <a:p>
            <a:r>
              <a:rPr lang="en-AU" dirty="0"/>
              <a:t>Macbeth: “Do you find/ Your patience so predominant in your nature, / That you can let this go?... Ay, in the catalogue ye go for men; / As hounds, and greyhounds, mongrels, spaniels, curs, / Shoughs,  water-rugs, and demi-wolves, are clept / All by the name of dogs.” – Questioning of manhood much like Lady Macbeth did to him. </a:t>
            </a:r>
          </a:p>
        </p:txBody>
      </p:sp>
    </p:spTree>
    <p:extLst>
      <p:ext uri="{BB962C8B-B14F-4D97-AF65-F5344CB8AC3E}">
        <p14:creationId xmlns:p14="http://schemas.microsoft.com/office/powerpoint/2010/main" val="61062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A6C9578-7631-30D7-9194-B0FD35282EA2}"/>
              </a:ext>
            </a:extLst>
          </p:cNvPr>
          <p:cNvSpPr/>
          <p:nvPr/>
        </p:nvSpPr>
        <p:spPr>
          <a:xfrm>
            <a:off x="4900772" y="1992900"/>
            <a:ext cx="5976777" cy="3919921"/>
          </a:xfrm>
          <a:prstGeom prst="rect">
            <a:avLst/>
          </a:prstGeom>
          <a:solidFill>
            <a:schemeClr val="tx2">
              <a:lumMod val="25000"/>
              <a:lumOff val="75000"/>
              <a:alpha val="3875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07D66B61-F5B7-6D3C-DD16-3D5AD9B037EF}"/>
              </a:ext>
            </a:extLst>
          </p:cNvPr>
          <p:cNvSpPr>
            <a:spLocks noGrp="1"/>
          </p:cNvSpPr>
          <p:nvPr>
            <p:ph type="title"/>
          </p:nvPr>
        </p:nvSpPr>
        <p:spPr/>
        <p:txBody>
          <a:bodyPr/>
          <a:lstStyle/>
          <a:p>
            <a:r>
              <a:rPr lang="en-AU" dirty="0"/>
              <a:t>Soliloquy Act 3, Scene 1</a:t>
            </a:r>
          </a:p>
        </p:txBody>
      </p:sp>
      <p:sp>
        <p:nvSpPr>
          <p:cNvPr id="3" name="Content Placeholder 2">
            <a:extLst>
              <a:ext uri="{FF2B5EF4-FFF2-40B4-BE49-F238E27FC236}">
                <a16:creationId xmlns:a16="http://schemas.microsoft.com/office/drawing/2014/main" id="{6DA849F9-C24D-333F-BB2F-2538B7ECE9D6}"/>
              </a:ext>
            </a:extLst>
          </p:cNvPr>
          <p:cNvSpPr>
            <a:spLocks noGrp="1"/>
          </p:cNvSpPr>
          <p:nvPr>
            <p:ph idx="1"/>
          </p:nvPr>
        </p:nvSpPr>
        <p:spPr>
          <a:xfrm>
            <a:off x="571499" y="1879600"/>
            <a:ext cx="4152901" cy="4656282"/>
          </a:xfrm>
        </p:spPr>
        <p:txBody>
          <a:bodyPr>
            <a:normAutofit fontScale="55000" lnSpcReduction="20000"/>
          </a:bodyPr>
          <a:lstStyle/>
          <a:p>
            <a:r>
              <a:rPr lang="en-AU" b="1" i="0" dirty="0">
                <a:solidFill>
                  <a:srgbClr val="43464B"/>
                </a:solidFill>
                <a:effectLst/>
                <a:latin typeface="Helvetica" pitchFamily="2" charset="0"/>
              </a:rPr>
              <a:t>To be thus is nothing;</a:t>
            </a:r>
            <a:br>
              <a:rPr lang="en-AU" b="1" dirty="0"/>
            </a:br>
            <a:r>
              <a:rPr lang="en-AU" b="1" i="0" dirty="0">
                <a:solidFill>
                  <a:srgbClr val="43464B"/>
                </a:solidFill>
                <a:effectLst/>
                <a:latin typeface="Helvetica" pitchFamily="2" charset="0"/>
              </a:rPr>
              <a:t>But to be safely thus.–</a:t>
            </a:r>
            <a:r>
              <a:rPr lang="en-AU" b="0" i="0" dirty="0">
                <a:solidFill>
                  <a:srgbClr val="43464B"/>
                </a:solidFill>
                <a:effectLst/>
                <a:latin typeface="Helvetica" pitchFamily="2" charset="0"/>
              </a:rPr>
              <a:t>Our fears in Banquo</a:t>
            </a:r>
            <a:br>
              <a:rPr lang="en-AU" dirty="0"/>
            </a:br>
            <a:r>
              <a:rPr lang="en-AU" b="0" i="0" dirty="0">
                <a:solidFill>
                  <a:srgbClr val="43464B"/>
                </a:solidFill>
                <a:effectLst/>
                <a:latin typeface="Helvetica" pitchFamily="2" charset="0"/>
              </a:rPr>
              <a:t>Stick deep; and in his </a:t>
            </a:r>
            <a:r>
              <a:rPr lang="en-AU" b="1" i="0" dirty="0">
                <a:solidFill>
                  <a:srgbClr val="43464B"/>
                </a:solidFill>
                <a:effectLst/>
                <a:latin typeface="Helvetica" pitchFamily="2" charset="0"/>
              </a:rPr>
              <a:t>royalty of nature</a:t>
            </a:r>
            <a:br>
              <a:rPr lang="en-AU" b="1" dirty="0"/>
            </a:br>
            <a:r>
              <a:rPr lang="en-AU" b="1" i="0" dirty="0">
                <a:solidFill>
                  <a:srgbClr val="43464B"/>
                </a:solidFill>
                <a:effectLst/>
                <a:latin typeface="Helvetica" pitchFamily="2" charset="0"/>
              </a:rPr>
              <a:t>Reigns that which would be fear’d</a:t>
            </a:r>
            <a:r>
              <a:rPr lang="en-AU" b="0" i="0" dirty="0">
                <a:solidFill>
                  <a:srgbClr val="43464B"/>
                </a:solidFill>
                <a:effectLst/>
                <a:latin typeface="Helvetica" pitchFamily="2" charset="0"/>
              </a:rPr>
              <a:t>: ’tis much he dares;</a:t>
            </a:r>
            <a:br>
              <a:rPr lang="en-AU" dirty="0"/>
            </a:br>
            <a:r>
              <a:rPr lang="en-AU" b="0" i="0" dirty="0">
                <a:solidFill>
                  <a:srgbClr val="43464B"/>
                </a:solidFill>
                <a:effectLst/>
                <a:latin typeface="Helvetica" pitchFamily="2" charset="0"/>
              </a:rPr>
              <a:t>And, to that dauntless temper of his mind,</a:t>
            </a:r>
            <a:br>
              <a:rPr lang="en-AU" dirty="0"/>
            </a:br>
            <a:r>
              <a:rPr lang="en-AU" b="0" i="0" dirty="0">
                <a:solidFill>
                  <a:srgbClr val="43464B"/>
                </a:solidFill>
                <a:effectLst/>
                <a:latin typeface="Helvetica" pitchFamily="2" charset="0"/>
              </a:rPr>
              <a:t>He hath a wisdom that doth guide his valour</a:t>
            </a:r>
            <a:br>
              <a:rPr lang="en-AU" dirty="0"/>
            </a:br>
            <a:r>
              <a:rPr lang="en-AU" b="0" i="0" dirty="0">
                <a:solidFill>
                  <a:srgbClr val="43464B"/>
                </a:solidFill>
                <a:effectLst/>
                <a:latin typeface="Helvetica" pitchFamily="2" charset="0"/>
              </a:rPr>
              <a:t>To act in safety. </a:t>
            </a:r>
            <a:r>
              <a:rPr lang="en-AU" b="1" i="0" dirty="0">
                <a:solidFill>
                  <a:srgbClr val="43464B"/>
                </a:solidFill>
                <a:effectLst/>
                <a:latin typeface="Helvetica" pitchFamily="2" charset="0"/>
              </a:rPr>
              <a:t>There is none but he</a:t>
            </a:r>
            <a:br>
              <a:rPr lang="en-AU" b="1" dirty="0"/>
            </a:br>
            <a:r>
              <a:rPr lang="en-AU" b="1" i="0" dirty="0">
                <a:solidFill>
                  <a:srgbClr val="43464B"/>
                </a:solidFill>
                <a:effectLst/>
                <a:latin typeface="Helvetica" pitchFamily="2" charset="0"/>
              </a:rPr>
              <a:t>Whose being I do fear: and, under him,</a:t>
            </a:r>
            <a:br>
              <a:rPr lang="en-AU" b="1" dirty="0"/>
            </a:br>
            <a:r>
              <a:rPr lang="en-AU" b="1" i="0" dirty="0">
                <a:solidFill>
                  <a:srgbClr val="43464B"/>
                </a:solidFill>
                <a:effectLst/>
                <a:latin typeface="Helvetica" pitchFamily="2" charset="0"/>
              </a:rPr>
              <a:t>My Genius is rebuked; as, it is said,</a:t>
            </a:r>
            <a:br>
              <a:rPr lang="en-AU" b="1" dirty="0"/>
            </a:br>
            <a:r>
              <a:rPr lang="en-AU" b="1" i="0" dirty="0">
                <a:solidFill>
                  <a:srgbClr val="43464B"/>
                </a:solidFill>
                <a:effectLst/>
                <a:latin typeface="Helvetica" pitchFamily="2" charset="0"/>
              </a:rPr>
              <a:t>Mark Antony’s was by Caesar</a:t>
            </a:r>
            <a:r>
              <a:rPr lang="en-AU" b="0" i="0" dirty="0">
                <a:solidFill>
                  <a:srgbClr val="43464B"/>
                </a:solidFill>
                <a:effectLst/>
                <a:latin typeface="Helvetica" pitchFamily="2" charset="0"/>
              </a:rPr>
              <a:t>. He chid the sisters</a:t>
            </a:r>
            <a:br>
              <a:rPr lang="en-AU" dirty="0"/>
            </a:br>
            <a:r>
              <a:rPr lang="en-AU" b="0" i="0" dirty="0">
                <a:solidFill>
                  <a:srgbClr val="43464B"/>
                </a:solidFill>
                <a:effectLst/>
                <a:latin typeface="Helvetica" pitchFamily="2" charset="0"/>
              </a:rPr>
              <a:t>When first they put the name of king upon me,</a:t>
            </a:r>
            <a:br>
              <a:rPr lang="en-AU" dirty="0"/>
            </a:br>
            <a:r>
              <a:rPr lang="en-AU" b="0" i="0" dirty="0">
                <a:solidFill>
                  <a:srgbClr val="43464B"/>
                </a:solidFill>
                <a:effectLst/>
                <a:latin typeface="Helvetica" pitchFamily="2" charset="0"/>
              </a:rPr>
              <a:t>And bade them speak to him: then prophet-like</a:t>
            </a:r>
            <a:br>
              <a:rPr lang="en-AU" dirty="0"/>
            </a:br>
            <a:r>
              <a:rPr lang="en-AU" b="0" i="0" dirty="0">
                <a:solidFill>
                  <a:srgbClr val="43464B"/>
                </a:solidFill>
                <a:effectLst/>
                <a:latin typeface="Helvetica" pitchFamily="2" charset="0"/>
              </a:rPr>
              <a:t>They hail’d him father to a line of kings:</a:t>
            </a:r>
            <a:br>
              <a:rPr lang="en-AU" dirty="0"/>
            </a:br>
            <a:r>
              <a:rPr lang="en-AU" b="1" i="0" dirty="0">
                <a:solidFill>
                  <a:srgbClr val="43464B"/>
                </a:solidFill>
                <a:effectLst/>
                <a:latin typeface="Helvetica" pitchFamily="2" charset="0"/>
              </a:rPr>
              <a:t>Upon my head they placed a fruitless crown,</a:t>
            </a:r>
            <a:br>
              <a:rPr lang="en-AU" b="1" dirty="0"/>
            </a:br>
            <a:r>
              <a:rPr lang="en-AU" b="1" i="0" dirty="0">
                <a:solidFill>
                  <a:srgbClr val="43464B"/>
                </a:solidFill>
                <a:effectLst/>
                <a:latin typeface="Helvetica" pitchFamily="2" charset="0"/>
              </a:rPr>
              <a:t>And put a barren sceptre in my gripe,</a:t>
            </a:r>
            <a:br>
              <a:rPr lang="en-AU" b="1" dirty="0"/>
            </a:br>
            <a:r>
              <a:rPr lang="en-AU" b="1" i="0" dirty="0">
                <a:solidFill>
                  <a:srgbClr val="43464B"/>
                </a:solidFill>
                <a:effectLst/>
                <a:latin typeface="Helvetica" pitchFamily="2" charset="0"/>
              </a:rPr>
              <a:t>Thence to be wrench’d with an unlineal hand,</a:t>
            </a:r>
            <a:br>
              <a:rPr lang="en-AU" b="1" dirty="0"/>
            </a:br>
            <a:r>
              <a:rPr lang="en-AU" b="1" i="0" dirty="0">
                <a:solidFill>
                  <a:srgbClr val="43464B"/>
                </a:solidFill>
                <a:effectLst/>
                <a:latin typeface="Helvetica" pitchFamily="2" charset="0"/>
              </a:rPr>
              <a:t>No son of mine succeeding. </a:t>
            </a:r>
            <a:r>
              <a:rPr lang="en-AU" b="0" i="0" dirty="0">
                <a:solidFill>
                  <a:srgbClr val="43464B"/>
                </a:solidFill>
                <a:effectLst/>
                <a:latin typeface="Helvetica" pitchFamily="2" charset="0"/>
              </a:rPr>
              <a:t>If ‘t be so,</a:t>
            </a:r>
            <a:br>
              <a:rPr lang="en-AU" dirty="0"/>
            </a:br>
            <a:r>
              <a:rPr lang="en-AU" b="1" i="0" dirty="0">
                <a:solidFill>
                  <a:srgbClr val="43464B"/>
                </a:solidFill>
                <a:effectLst/>
                <a:latin typeface="Helvetica" pitchFamily="2" charset="0"/>
              </a:rPr>
              <a:t>For Banquo’s issue have I filed my mind;</a:t>
            </a:r>
            <a:br>
              <a:rPr lang="en-AU" b="1" dirty="0"/>
            </a:br>
            <a:r>
              <a:rPr lang="en-AU" b="1" i="0" dirty="0">
                <a:solidFill>
                  <a:srgbClr val="43464B"/>
                </a:solidFill>
                <a:effectLst/>
                <a:latin typeface="Helvetica" pitchFamily="2" charset="0"/>
              </a:rPr>
              <a:t>For them the gracious Duncan have I murder’d;</a:t>
            </a:r>
            <a:br>
              <a:rPr lang="en-AU" b="1" dirty="0"/>
            </a:br>
            <a:r>
              <a:rPr lang="en-AU" b="1" i="0" dirty="0">
                <a:solidFill>
                  <a:srgbClr val="43464B"/>
                </a:solidFill>
                <a:effectLst/>
                <a:latin typeface="Helvetica" pitchFamily="2" charset="0"/>
              </a:rPr>
              <a:t>Put rancours in the vessel of my peace</a:t>
            </a:r>
            <a:br>
              <a:rPr lang="en-AU" b="1" dirty="0"/>
            </a:br>
            <a:r>
              <a:rPr lang="en-AU" b="1" i="0" dirty="0">
                <a:solidFill>
                  <a:srgbClr val="43464B"/>
                </a:solidFill>
                <a:effectLst/>
                <a:latin typeface="Helvetica" pitchFamily="2" charset="0"/>
              </a:rPr>
              <a:t>Only for them;</a:t>
            </a:r>
            <a:r>
              <a:rPr lang="en-AU" b="0" i="0" dirty="0">
                <a:solidFill>
                  <a:srgbClr val="43464B"/>
                </a:solidFill>
                <a:effectLst/>
                <a:latin typeface="Helvetica" pitchFamily="2" charset="0"/>
              </a:rPr>
              <a:t> </a:t>
            </a:r>
            <a:r>
              <a:rPr lang="en-AU" b="1" i="0" dirty="0">
                <a:solidFill>
                  <a:srgbClr val="43464B"/>
                </a:solidFill>
                <a:effectLst/>
                <a:latin typeface="Helvetica" pitchFamily="2" charset="0"/>
              </a:rPr>
              <a:t>and mine eternal jewel</a:t>
            </a:r>
            <a:br>
              <a:rPr lang="en-AU" b="1" dirty="0"/>
            </a:br>
            <a:r>
              <a:rPr lang="en-AU" b="1" i="0" dirty="0">
                <a:solidFill>
                  <a:srgbClr val="43464B"/>
                </a:solidFill>
                <a:effectLst/>
                <a:latin typeface="Helvetica" pitchFamily="2" charset="0"/>
              </a:rPr>
              <a:t>Given to the common enemy of man,</a:t>
            </a:r>
            <a:br>
              <a:rPr lang="en-AU" dirty="0"/>
            </a:br>
            <a:r>
              <a:rPr lang="en-AU" b="0" i="0" dirty="0">
                <a:solidFill>
                  <a:srgbClr val="43464B"/>
                </a:solidFill>
                <a:effectLst/>
                <a:latin typeface="Helvetica" pitchFamily="2" charset="0"/>
              </a:rPr>
              <a:t>To make them kings, the seed of Banquo kings!</a:t>
            </a:r>
            <a:br>
              <a:rPr lang="en-AU" dirty="0"/>
            </a:br>
            <a:r>
              <a:rPr lang="en-AU" b="0" i="0" dirty="0">
                <a:solidFill>
                  <a:srgbClr val="43464B"/>
                </a:solidFill>
                <a:effectLst/>
                <a:latin typeface="Helvetica" pitchFamily="2" charset="0"/>
              </a:rPr>
              <a:t>Rather than so, come fate into the list.</a:t>
            </a:r>
            <a:br>
              <a:rPr lang="en-AU" dirty="0"/>
            </a:br>
            <a:r>
              <a:rPr lang="en-AU" b="0" i="0" dirty="0">
                <a:solidFill>
                  <a:srgbClr val="43464B"/>
                </a:solidFill>
                <a:effectLst/>
                <a:latin typeface="Helvetica" pitchFamily="2" charset="0"/>
              </a:rPr>
              <a:t>And champion me to the utterance!</a:t>
            </a:r>
            <a:endParaRPr lang="en-AU" dirty="0"/>
          </a:p>
        </p:txBody>
      </p:sp>
      <p:sp>
        <p:nvSpPr>
          <p:cNvPr id="4" name="TextBox 3">
            <a:extLst>
              <a:ext uri="{FF2B5EF4-FFF2-40B4-BE49-F238E27FC236}">
                <a16:creationId xmlns:a16="http://schemas.microsoft.com/office/drawing/2014/main" id="{CE1A71E2-3A19-D680-5D8D-A75B26C2DDCE}"/>
              </a:ext>
            </a:extLst>
          </p:cNvPr>
          <p:cNvSpPr txBox="1"/>
          <p:nvPr/>
        </p:nvSpPr>
        <p:spPr>
          <a:xfrm>
            <a:off x="4900772" y="2106202"/>
            <a:ext cx="5976777" cy="3693319"/>
          </a:xfrm>
          <a:prstGeom prst="rect">
            <a:avLst/>
          </a:prstGeom>
          <a:noFill/>
        </p:spPr>
        <p:txBody>
          <a:bodyPr wrap="square" rtlCol="0">
            <a:spAutoFit/>
          </a:bodyPr>
          <a:lstStyle/>
          <a:p>
            <a:r>
              <a:rPr lang="en-AU" dirty="0"/>
              <a:t>Macbeth states that to be a King always fearing competition is to be no King at all. He extolls Banquo’s virtuous qualities, but lists them as threats. This highlights his own lack of virtuousness due to his deeds. The allusion to Mark Antony and Caesar points to jealousy.</a:t>
            </a:r>
          </a:p>
          <a:p>
            <a:endParaRPr lang="en-AU" dirty="0"/>
          </a:p>
          <a:p>
            <a:r>
              <a:rPr lang="en-AU" dirty="0"/>
              <a:t>Macbeth is unable to have children, which supports the idea of the barren woman (Lady Macbeth). </a:t>
            </a:r>
          </a:p>
          <a:p>
            <a:endParaRPr lang="en-AU" dirty="0"/>
          </a:p>
          <a:p>
            <a:r>
              <a:rPr lang="en-AU" dirty="0"/>
              <a:t>If he does not kill Banquo and Fleance, then he has committed terrible acts only for the benefit of Banquo’s children. Therefore, they must die. </a:t>
            </a:r>
          </a:p>
        </p:txBody>
      </p:sp>
    </p:spTree>
    <p:extLst>
      <p:ext uri="{BB962C8B-B14F-4D97-AF65-F5344CB8AC3E}">
        <p14:creationId xmlns:p14="http://schemas.microsoft.com/office/powerpoint/2010/main" val="3993339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DC46C-35FB-99E9-B120-5A0E7D5F54E3}"/>
              </a:ext>
            </a:extLst>
          </p:cNvPr>
          <p:cNvSpPr>
            <a:spLocks noGrp="1"/>
          </p:cNvSpPr>
          <p:nvPr>
            <p:ph type="title"/>
          </p:nvPr>
        </p:nvSpPr>
        <p:spPr/>
        <p:txBody>
          <a:bodyPr/>
          <a:lstStyle/>
          <a:p>
            <a:r>
              <a:rPr lang="en-AU" dirty="0"/>
              <a:t>Act 3, Scene 2</a:t>
            </a:r>
          </a:p>
        </p:txBody>
      </p:sp>
      <p:sp>
        <p:nvSpPr>
          <p:cNvPr id="3" name="Content Placeholder 2">
            <a:extLst>
              <a:ext uri="{FF2B5EF4-FFF2-40B4-BE49-F238E27FC236}">
                <a16:creationId xmlns:a16="http://schemas.microsoft.com/office/drawing/2014/main" id="{A0AA8AA0-2D22-AB72-6DF5-541668F33FB2}"/>
              </a:ext>
            </a:extLst>
          </p:cNvPr>
          <p:cNvSpPr>
            <a:spLocks noGrp="1"/>
          </p:cNvSpPr>
          <p:nvPr>
            <p:ph idx="1"/>
          </p:nvPr>
        </p:nvSpPr>
        <p:spPr/>
        <p:txBody>
          <a:bodyPr>
            <a:normAutofit fontScale="92500" lnSpcReduction="20000"/>
          </a:bodyPr>
          <a:lstStyle/>
          <a:p>
            <a:r>
              <a:rPr lang="en-AU" dirty="0"/>
              <a:t>Read the exchange between Macbeth and Lady Macbeth. Are the cracks finally showing? What mood is constructed in this scene? </a:t>
            </a:r>
          </a:p>
          <a:p>
            <a:r>
              <a:rPr lang="en-AU" dirty="0"/>
              <a:t>Consider the overwhelming regret expressed by the couple and consider Lady Macbeth’s possible contemplation of suicide: “’Tis safer to be that which we destroy / Than, by destruction, dwell in doubtful joy.” Better to be the murdered than the murderer, plagued by anxiety. </a:t>
            </a:r>
          </a:p>
          <a:p>
            <a:r>
              <a:rPr lang="en-AU" dirty="0"/>
              <a:t>The link to appearances and deceit is strong here, with Macbeth saying: “And make our faces vizards to our hearts, / Disguising what they are.” Consider ”Fair is foul, and foul is fair.” The lines from Act 1, Scene 1 continue to appear in various forms. </a:t>
            </a:r>
          </a:p>
          <a:p>
            <a:endParaRPr lang="en-AU" dirty="0"/>
          </a:p>
          <a:p>
            <a:r>
              <a:rPr lang="en-AU" dirty="0"/>
              <a:t>Consider why Macbeth did not tell Lady Macbeth of his plan to kill Banquo. Also consider the state of their marriage at this point. </a:t>
            </a:r>
          </a:p>
        </p:txBody>
      </p:sp>
    </p:spTree>
    <p:extLst>
      <p:ext uri="{BB962C8B-B14F-4D97-AF65-F5344CB8AC3E}">
        <p14:creationId xmlns:p14="http://schemas.microsoft.com/office/powerpoint/2010/main" val="2694141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12A1-D5CB-71BA-EA74-12E3BB1ED548}"/>
              </a:ext>
            </a:extLst>
          </p:cNvPr>
          <p:cNvSpPr>
            <a:spLocks noGrp="1"/>
          </p:cNvSpPr>
          <p:nvPr>
            <p:ph type="title"/>
          </p:nvPr>
        </p:nvSpPr>
        <p:spPr/>
        <p:txBody>
          <a:bodyPr/>
          <a:lstStyle/>
          <a:p>
            <a:r>
              <a:rPr lang="en-AU" dirty="0"/>
              <a:t>Act 3, Scene 3</a:t>
            </a:r>
          </a:p>
        </p:txBody>
      </p:sp>
      <p:sp>
        <p:nvSpPr>
          <p:cNvPr id="3" name="Content Placeholder 2">
            <a:extLst>
              <a:ext uri="{FF2B5EF4-FFF2-40B4-BE49-F238E27FC236}">
                <a16:creationId xmlns:a16="http://schemas.microsoft.com/office/drawing/2014/main" id="{35011B70-549B-B612-B313-75AC4152817E}"/>
              </a:ext>
            </a:extLst>
          </p:cNvPr>
          <p:cNvSpPr>
            <a:spLocks noGrp="1"/>
          </p:cNvSpPr>
          <p:nvPr>
            <p:ph idx="1"/>
          </p:nvPr>
        </p:nvSpPr>
        <p:spPr/>
        <p:txBody>
          <a:bodyPr/>
          <a:lstStyle/>
          <a:p>
            <a:r>
              <a:rPr lang="en-AU" dirty="0"/>
              <a:t>The cracks of madness are showing even more when Macbeth sends a third murderer to accompany the two men, indicating he no longer trusts anybody.</a:t>
            </a:r>
          </a:p>
          <a:p>
            <a:r>
              <a:rPr lang="en-AU" dirty="0"/>
              <a:t>In the night, the murderers come across Banquo and Fleance. They attack, with one putting out the light. Fleance flees into the darkness, but Banquo is murdered. </a:t>
            </a:r>
          </a:p>
          <a:p>
            <a:endParaRPr lang="en-AU" dirty="0"/>
          </a:p>
          <a:p>
            <a:r>
              <a:rPr lang="en-AU" dirty="0"/>
              <a:t>The witches prophecy is fulfilled. </a:t>
            </a:r>
          </a:p>
        </p:txBody>
      </p:sp>
    </p:spTree>
    <p:extLst>
      <p:ext uri="{BB962C8B-B14F-4D97-AF65-F5344CB8AC3E}">
        <p14:creationId xmlns:p14="http://schemas.microsoft.com/office/powerpoint/2010/main" val="1841161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FD76D-2FE8-B52C-361A-893CD7BC49F7}"/>
              </a:ext>
            </a:extLst>
          </p:cNvPr>
          <p:cNvSpPr>
            <a:spLocks noGrp="1"/>
          </p:cNvSpPr>
          <p:nvPr>
            <p:ph type="title"/>
          </p:nvPr>
        </p:nvSpPr>
        <p:spPr>
          <a:xfrm>
            <a:off x="521207" y="786384"/>
            <a:ext cx="6233755" cy="1707775"/>
          </a:xfrm>
        </p:spPr>
        <p:txBody>
          <a:bodyPr anchor="t">
            <a:normAutofit/>
          </a:bodyPr>
          <a:lstStyle/>
          <a:p>
            <a:r>
              <a:rPr lang="en-AU" dirty="0"/>
              <a:t>Act 3, Scene 4</a:t>
            </a:r>
          </a:p>
        </p:txBody>
      </p:sp>
      <p:cxnSp>
        <p:nvCxnSpPr>
          <p:cNvPr id="1033" name="Straight Connector 1032">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BB884F-59E4-0385-989F-557E83823CC9}"/>
              </a:ext>
            </a:extLst>
          </p:cNvPr>
          <p:cNvSpPr>
            <a:spLocks noGrp="1"/>
          </p:cNvSpPr>
          <p:nvPr>
            <p:ph idx="1"/>
          </p:nvPr>
        </p:nvSpPr>
        <p:spPr>
          <a:xfrm>
            <a:off x="571501" y="2494159"/>
            <a:ext cx="6131953" cy="3510129"/>
          </a:xfrm>
        </p:spPr>
        <p:txBody>
          <a:bodyPr anchor="b">
            <a:normAutofit/>
          </a:bodyPr>
          <a:lstStyle/>
          <a:p>
            <a:r>
              <a:rPr lang="en-AU" sz="1800"/>
              <a:t>The famous Banquo’s ghost scene! Macbeth sees Banquo sitting in his place and reacts to the phantom. No one else can see the apparition. </a:t>
            </a:r>
          </a:p>
          <a:p>
            <a:r>
              <a:rPr lang="en-AU" sz="1800"/>
              <a:t>He denies the guilt of the act “Thou canst not say I did it: never shake / Thy gory locks at me.” He did not commit the murder himself. Banquo’s hair is full of blood. </a:t>
            </a:r>
          </a:p>
          <a:p>
            <a:endParaRPr lang="en-AU" sz="1800"/>
          </a:p>
          <a:p>
            <a:endParaRPr lang="en-AU" sz="1800"/>
          </a:p>
        </p:txBody>
      </p:sp>
      <p:cxnSp>
        <p:nvCxnSpPr>
          <p:cNvPr id="1035" name="Straight Connector 1034">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576201"/>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Macbeth Act 3 Scene 4 | Shakespeare Learning Zone">
            <a:extLst>
              <a:ext uri="{FF2B5EF4-FFF2-40B4-BE49-F238E27FC236}">
                <a16:creationId xmlns:a16="http://schemas.microsoft.com/office/drawing/2014/main" id="{6CE3B624-A3FF-598F-9831-76BC97F7C0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42" r="28775" b="3"/>
          <a:stretch/>
        </p:blipFill>
        <p:spPr bwMode="auto">
          <a:xfrm>
            <a:off x="8036732" y="853712"/>
            <a:ext cx="3583768" cy="5150567"/>
          </a:xfrm>
          <a:prstGeom prst="rect">
            <a:avLst/>
          </a:prstGeom>
          <a:noFill/>
          <a:extLst>
            <a:ext uri="{909E8E84-426E-40DD-AFC4-6F175D3DCCD1}">
              <a14:hiddenFill xmlns:a14="http://schemas.microsoft.com/office/drawing/2010/main">
                <a:solidFill>
                  <a:srgbClr val="FFFFFF"/>
                </a:solidFill>
              </a14:hiddenFill>
            </a:ext>
          </a:extLst>
        </p:spPr>
      </p:pic>
      <p:cxnSp>
        <p:nvCxnSpPr>
          <p:cNvPr id="1037" name="Straight Connector 1036">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816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9C33C-F028-2764-C015-AE3DF204524D}"/>
              </a:ext>
            </a:extLst>
          </p:cNvPr>
          <p:cNvSpPr>
            <a:spLocks noGrp="1"/>
          </p:cNvSpPr>
          <p:nvPr>
            <p:ph type="title"/>
          </p:nvPr>
        </p:nvSpPr>
        <p:spPr>
          <a:xfrm>
            <a:off x="571500" y="689289"/>
            <a:ext cx="11049000" cy="436126"/>
          </a:xfrm>
        </p:spPr>
        <p:txBody>
          <a:bodyPr>
            <a:normAutofit fontScale="90000"/>
          </a:bodyPr>
          <a:lstStyle/>
          <a:p>
            <a:r>
              <a:rPr lang="en-AU" dirty="0"/>
              <a:t>Act 3, Scene 4</a:t>
            </a:r>
          </a:p>
        </p:txBody>
      </p:sp>
      <p:pic>
        <p:nvPicPr>
          <p:cNvPr id="4" name="Online Media 3">
            <a:hlinkClick r:id="" action="ppaction://media"/>
            <a:extLst>
              <a:ext uri="{FF2B5EF4-FFF2-40B4-BE49-F238E27FC236}">
                <a16:creationId xmlns:a16="http://schemas.microsoft.com/office/drawing/2014/main" id="{2B91885E-0E95-3670-0F0F-9729D29ACC8A}"/>
              </a:ext>
            </a:extLst>
          </p:cNvPr>
          <p:cNvPicPr>
            <a:picLocks noRot="1" noChangeAspect="1"/>
          </p:cNvPicPr>
          <p:nvPr>
            <a:videoFile r:link="rId1"/>
          </p:nvPr>
        </p:nvPicPr>
        <p:blipFill>
          <a:blip r:embed="rId3"/>
          <a:stretch>
            <a:fillRect/>
          </a:stretch>
        </p:blipFill>
        <p:spPr>
          <a:xfrm>
            <a:off x="260838" y="219896"/>
            <a:ext cx="11359662" cy="6418208"/>
          </a:xfrm>
          <a:prstGeom prst="rect">
            <a:avLst/>
          </a:prstGeom>
        </p:spPr>
      </p:pic>
    </p:spTree>
    <p:extLst>
      <p:ext uri="{BB962C8B-B14F-4D97-AF65-F5344CB8AC3E}">
        <p14:creationId xmlns:p14="http://schemas.microsoft.com/office/powerpoint/2010/main" val="293414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AlignmentVTI">
  <a:themeElements>
    <a:clrScheme name="AnalogousFromRegularSeedRightStep">
      <a:dk1>
        <a:srgbClr val="000000"/>
      </a:dk1>
      <a:lt1>
        <a:srgbClr val="FFFFFF"/>
      </a:lt1>
      <a:dk2>
        <a:srgbClr val="1B302B"/>
      </a:dk2>
      <a:lt2>
        <a:srgbClr val="F1F0F3"/>
      </a:lt2>
      <a:accent1>
        <a:srgbClr val="97A91E"/>
      </a:accent1>
      <a:accent2>
        <a:srgbClr val="5CB414"/>
      </a:accent2>
      <a:accent3>
        <a:srgbClr val="26B821"/>
      </a:accent3>
      <a:accent4>
        <a:srgbClr val="14B953"/>
      </a:accent4>
      <a:accent5>
        <a:srgbClr val="20B597"/>
      </a:accent5>
      <a:accent6>
        <a:srgbClr val="17ACD5"/>
      </a:accent6>
      <a:hlink>
        <a:srgbClr val="7568CC"/>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2519</TotalTime>
  <Words>1142</Words>
  <Application>Microsoft Macintosh PowerPoint</Application>
  <PresentationFormat>Widescreen</PresentationFormat>
  <Paragraphs>51</Paragraphs>
  <Slides>11</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Batang</vt:lpstr>
      <vt:lpstr>Arial</vt:lpstr>
      <vt:lpstr>Avenir Next LT Pro Light</vt:lpstr>
      <vt:lpstr>Helvetica</vt:lpstr>
      <vt:lpstr>AlignmentVTI</vt:lpstr>
      <vt:lpstr>Macbeth</vt:lpstr>
      <vt:lpstr>Reflection </vt:lpstr>
      <vt:lpstr>Act 3, Scene 1</vt:lpstr>
      <vt:lpstr>Important quotes</vt:lpstr>
      <vt:lpstr>Soliloquy Act 3, Scene 1</vt:lpstr>
      <vt:lpstr>Act 3, Scene 2</vt:lpstr>
      <vt:lpstr>Act 3, Scene 3</vt:lpstr>
      <vt:lpstr>Act 3, Scene 4</vt:lpstr>
      <vt:lpstr>Act 3, Scene 4</vt:lpstr>
      <vt:lpstr>Activity</vt:lpstr>
      <vt:lpstr>Act 3, Scene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Macbeth</dc:title>
  <dc:creator>LITTON Emily [Willetton Senior High School]</dc:creator>
  <cp:lastModifiedBy>LITTON Emily [Willetton Senior High School]</cp:lastModifiedBy>
  <cp:revision>3</cp:revision>
  <dcterms:created xsi:type="dcterms:W3CDTF">2023-05-02T05:59:17Z</dcterms:created>
  <dcterms:modified xsi:type="dcterms:W3CDTF">2023-05-03T23:58:18Z</dcterms:modified>
</cp:coreProperties>
</file>