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p:cViewPr>
        <p:scale>
          <a:sx n="91" d="100"/>
          <a:sy n="91" d="100"/>
        </p:scale>
        <p:origin x="137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EBEDA-601E-4B1D-8EA3-DC834EB7A4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61BC8A-44CE-4676-933C-A8B36C30CFC4}">
      <dgm:prSet/>
      <dgm:spPr/>
      <dgm:t>
        <a:bodyPr/>
        <a:lstStyle/>
        <a:p>
          <a:r>
            <a:rPr lang="en-AU"/>
            <a:t>At this point, Macbeth has truly started losing it.</a:t>
          </a:r>
          <a:endParaRPr lang="en-US"/>
        </a:p>
      </dgm:t>
    </dgm:pt>
    <dgm:pt modelId="{78087A6C-DD0E-40F6-86CF-54D14FA5173A}" type="parTrans" cxnId="{A016A2AC-C704-4AA3-8B16-D0A289A5A8BD}">
      <dgm:prSet/>
      <dgm:spPr/>
      <dgm:t>
        <a:bodyPr/>
        <a:lstStyle/>
        <a:p>
          <a:endParaRPr lang="en-US"/>
        </a:p>
      </dgm:t>
    </dgm:pt>
    <dgm:pt modelId="{3892DA1A-D9A3-4404-BBBE-16920B67A197}" type="sibTrans" cxnId="{A016A2AC-C704-4AA3-8B16-D0A289A5A8BD}">
      <dgm:prSet/>
      <dgm:spPr/>
      <dgm:t>
        <a:bodyPr/>
        <a:lstStyle/>
        <a:p>
          <a:endParaRPr lang="en-US"/>
        </a:p>
      </dgm:t>
    </dgm:pt>
    <dgm:pt modelId="{72A82BD6-E346-4C9F-8289-97E4E57C06BE}">
      <dgm:prSet/>
      <dgm:spPr/>
      <dgm:t>
        <a:bodyPr/>
        <a:lstStyle/>
        <a:p>
          <a:r>
            <a:rPr lang="en-AU"/>
            <a:t>In tragedies, the hero has a fatal flaw or </a:t>
          </a:r>
          <a:r>
            <a:rPr lang="en-AU" i="1"/>
            <a:t>hamartia</a:t>
          </a:r>
          <a:r>
            <a:rPr lang="en-AU"/>
            <a:t>. </a:t>
          </a:r>
          <a:endParaRPr lang="en-US"/>
        </a:p>
      </dgm:t>
    </dgm:pt>
    <dgm:pt modelId="{A0022074-3882-4CCB-A5E0-9DA2E84B219D}" type="parTrans" cxnId="{B814C672-F25D-464A-B5AE-6995AA3E2A8F}">
      <dgm:prSet/>
      <dgm:spPr/>
      <dgm:t>
        <a:bodyPr/>
        <a:lstStyle/>
        <a:p>
          <a:endParaRPr lang="en-US"/>
        </a:p>
      </dgm:t>
    </dgm:pt>
    <dgm:pt modelId="{045819BC-FCA0-4370-B1DB-050EB2D40AAE}" type="sibTrans" cxnId="{B814C672-F25D-464A-B5AE-6995AA3E2A8F}">
      <dgm:prSet/>
      <dgm:spPr/>
      <dgm:t>
        <a:bodyPr/>
        <a:lstStyle/>
        <a:p>
          <a:endParaRPr lang="en-US"/>
        </a:p>
      </dgm:t>
    </dgm:pt>
    <dgm:pt modelId="{D2514F33-3DC5-473B-816F-C5F328001869}">
      <dgm:prSet/>
      <dgm:spPr/>
      <dgm:t>
        <a:bodyPr/>
        <a:lstStyle/>
        <a:p>
          <a:r>
            <a:rPr lang="en-AU"/>
            <a:t>What is Macbeth’s hamartia? </a:t>
          </a:r>
          <a:endParaRPr lang="en-US"/>
        </a:p>
      </dgm:t>
    </dgm:pt>
    <dgm:pt modelId="{C86B46EB-58A7-4354-8FA9-1C509510A139}" type="parTrans" cxnId="{C6F75E4D-328B-441D-BB54-BB45AFC3D877}">
      <dgm:prSet/>
      <dgm:spPr/>
      <dgm:t>
        <a:bodyPr/>
        <a:lstStyle/>
        <a:p>
          <a:endParaRPr lang="en-US"/>
        </a:p>
      </dgm:t>
    </dgm:pt>
    <dgm:pt modelId="{764FFB8B-3D04-4D2B-8BD2-989DD721776B}" type="sibTrans" cxnId="{C6F75E4D-328B-441D-BB54-BB45AFC3D877}">
      <dgm:prSet/>
      <dgm:spPr/>
      <dgm:t>
        <a:bodyPr/>
        <a:lstStyle/>
        <a:p>
          <a:endParaRPr lang="en-US"/>
        </a:p>
      </dgm:t>
    </dgm:pt>
    <dgm:pt modelId="{BEA8FBDF-2FA6-4ADC-8294-7B745BF5B2F2}">
      <dgm:prSet/>
      <dgm:spPr/>
      <dgm:t>
        <a:bodyPr/>
        <a:lstStyle/>
        <a:p>
          <a:r>
            <a:rPr lang="en-AU"/>
            <a:t>We could describe Victor Frankenstein’s ambition and behaviour as hubris – prideful and arrogant. Macbeth is neither prideful or arrogant. What is the impact of this characterisation?</a:t>
          </a:r>
          <a:endParaRPr lang="en-US"/>
        </a:p>
      </dgm:t>
    </dgm:pt>
    <dgm:pt modelId="{9D108CF6-1138-47D6-883B-4887CB28EF15}" type="parTrans" cxnId="{01B4D8C4-9599-4179-B557-8ABD4EEA477D}">
      <dgm:prSet/>
      <dgm:spPr/>
      <dgm:t>
        <a:bodyPr/>
        <a:lstStyle/>
        <a:p>
          <a:endParaRPr lang="en-US"/>
        </a:p>
      </dgm:t>
    </dgm:pt>
    <dgm:pt modelId="{3C313614-BD84-42AA-82CF-C5F51F4AC1AD}" type="sibTrans" cxnId="{01B4D8C4-9599-4179-B557-8ABD4EEA477D}">
      <dgm:prSet/>
      <dgm:spPr/>
      <dgm:t>
        <a:bodyPr/>
        <a:lstStyle/>
        <a:p>
          <a:endParaRPr lang="en-US"/>
        </a:p>
      </dgm:t>
    </dgm:pt>
    <dgm:pt modelId="{5D8384A3-717C-4A92-A8B9-C26337C3877E}">
      <dgm:prSet/>
      <dgm:spPr/>
      <dgm:t>
        <a:bodyPr/>
        <a:lstStyle/>
        <a:p>
          <a:r>
            <a:rPr lang="en-AU"/>
            <a:t>Create a timeline of Macbeth’s characterisation over the course of the play using adjectives to describe him at different points. </a:t>
          </a:r>
          <a:endParaRPr lang="en-US"/>
        </a:p>
      </dgm:t>
    </dgm:pt>
    <dgm:pt modelId="{CAD57396-EFC2-42EB-9130-E6069ECCF44E}" type="parTrans" cxnId="{1CCE6395-CC48-4753-B497-B60D02AEACFF}">
      <dgm:prSet/>
      <dgm:spPr/>
      <dgm:t>
        <a:bodyPr/>
        <a:lstStyle/>
        <a:p>
          <a:endParaRPr lang="en-US"/>
        </a:p>
      </dgm:t>
    </dgm:pt>
    <dgm:pt modelId="{238B3081-B7FF-487D-837A-178AAC98DC7A}" type="sibTrans" cxnId="{1CCE6395-CC48-4753-B497-B60D02AEACFF}">
      <dgm:prSet/>
      <dgm:spPr/>
      <dgm:t>
        <a:bodyPr/>
        <a:lstStyle/>
        <a:p>
          <a:endParaRPr lang="en-US"/>
        </a:p>
      </dgm:t>
    </dgm:pt>
    <dgm:pt modelId="{7B72624B-BE4C-40EC-A861-2525965D4C20}" type="pres">
      <dgm:prSet presAssocID="{5DBEBEDA-601E-4B1D-8EA3-DC834EB7A44F}" presName="root" presStyleCnt="0">
        <dgm:presLayoutVars>
          <dgm:dir/>
          <dgm:resizeHandles val="exact"/>
        </dgm:presLayoutVars>
      </dgm:prSet>
      <dgm:spPr/>
    </dgm:pt>
    <dgm:pt modelId="{4BB72138-B8D3-42AB-AAA6-DF936798FFE9}" type="pres">
      <dgm:prSet presAssocID="{8061BC8A-44CE-4676-933C-A8B36C30CFC4}" presName="compNode" presStyleCnt="0"/>
      <dgm:spPr/>
    </dgm:pt>
    <dgm:pt modelId="{655B7153-C205-4422-9CBE-E92488B1FF7A}" type="pres">
      <dgm:prSet presAssocID="{8061BC8A-44CE-4676-933C-A8B36C30CFC4}" presName="bgRect" presStyleLbl="bgShp" presStyleIdx="0" presStyleCnt="5"/>
      <dgm:spPr/>
    </dgm:pt>
    <dgm:pt modelId="{BFD0E322-FE09-4F6E-B08D-4801D34F6B24}" type="pres">
      <dgm:prSet presAssocID="{8061BC8A-44CE-4676-933C-A8B36C30CF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F6F5F59E-3F99-496D-B4F9-9430912E746F}" type="pres">
      <dgm:prSet presAssocID="{8061BC8A-44CE-4676-933C-A8B36C30CFC4}" presName="spaceRect" presStyleCnt="0"/>
      <dgm:spPr/>
    </dgm:pt>
    <dgm:pt modelId="{F4B91DB5-BA4B-4C1E-AD89-56E08211E74B}" type="pres">
      <dgm:prSet presAssocID="{8061BC8A-44CE-4676-933C-A8B36C30CFC4}" presName="parTx" presStyleLbl="revTx" presStyleIdx="0" presStyleCnt="5">
        <dgm:presLayoutVars>
          <dgm:chMax val="0"/>
          <dgm:chPref val="0"/>
        </dgm:presLayoutVars>
      </dgm:prSet>
      <dgm:spPr/>
    </dgm:pt>
    <dgm:pt modelId="{F00C653D-2748-436D-95EE-3617436D554B}" type="pres">
      <dgm:prSet presAssocID="{3892DA1A-D9A3-4404-BBBE-16920B67A197}" presName="sibTrans" presStyleCnt="0"/>
      <dgm:spPr/>
    </dgm:pt>
    <dgm:pt modelId="{CF2D7B5D-1421-473D-944E-7728DF368C03}" type="pres">
      <dgm:prSet presAssocID="{72A82BD6-E346-4C9F-8289-97E4E57C06BE}" presName="compNode" presStyleCnt="0"/>
      <dgm:spPr/>
    </dgm:pt>
    <dgm:pt modelId="{1E8E0178-2C10-4A46-9FA7-B556280711ED}" type="pres">
      <dgm:prSet presAssocID="{72A82BD6-E346-4C9F-8289-97E4E57C06BE}" presName="bgRect" presStyleLbl="bgShp" presStyleIdx="1" presStyleCnt="5"/>
      <dgm:spPr/>
    </dgm:pt>
    <dgm:pt modelId="{15BC9375-3A89-4CFD-BB70-5A6FEAD089B9}" type="pres">
      <dgm:prSet presAssocID="{72A82BD6-E346-4C9F-8289-97E4E57C06B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active"/>
        </a:ext>
      </dgm:extLst>
    </dgm:pt>
    <dgm:pt modelId="{C7C6A496-2222-456B-8480-0ADFDF6A6D59}" type="pres">
      <dgm:prSet presAssocID="{72A82BD6-E346-4C9F-8289-97E4E57C06BE}" presName="spaceRect" presStyleCnt="0"/>
      <dgm:spPr/>
    </dgm:pt>
    <dgm:pt modelId="{3C5494EC-7369-4EBE-AC1D-537F1FFCDCA2}" type="pres">
      <dgm:prSet presAssocID="{72A82BD6-E346-4C9F-8289-97E4E57C06BE}" presName="parTx" presStyleLbl="revTx" presStyleIdx="1" presStyleCnt="5">
        <dgm:presLayoutVars>
          <dgm:chMax val="0"/>
          <dgm:chPref val="0"/>
        </dgm:presLayoutVars>
      </dgm:prSet>
      <dgm:spPr/>
    </dgm:pt>
    <dgm:pt modelId="{D6C958B7-F02F-4A85-A6BA-50E06E4B1BDB}" type="pres">
      <dgm:prSet presAssocID="{045819BC-FCA0-4370-B1DB-050EB2D40AAE}" presName="sibTrans" presStyleCnt="0"/>
      <dgm:spPr/>
    </dgm:pt>
    <dgm:pt modelId="{2D7A0F8D-3FF4-43D2-8DA0-2F6567E3FD73}" type="pres">
      <dgm:prSet presAssocID="{D2514F33-3DC5-473B-816F-C5F328001869}" presName="compNode" presStyleCnt="0"/>
      <dgm:spPr/>
    </dgm:pt>
    <dgm:pt modelId="{3E291E60-274A-43FF-8313-5683F829B156}" type="pres">
      <dgm:prSet presAssocID="{D2514F33-3DC5-473B-816F-C5F328001869}" presName="bgRect" presStyleLbl="bgShp" presStyleIdx="2" presStyleCnt="5"/>
      <dgm:spPr/>
    </dgm:pt>
    <dgm:pt modelId="{B2A79E0C-0C9B-495E-9D75-0DA13D7E8FA6}" type="pres">
      <dgm:prSet presAssocID="{D2514F33-3DC5-473B-816F-C5F3280018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own"/>
        </a:ext>
      </dgm:extLst>
    </dgm:pt>
    <dgm:pt modelId="{F039022D-CDC0-4552-B8E5-3CDF204C25CF}" type="pres">
      <dgm:prSet presAssocID="{D2514F33-3DC5-473B-816F-C5F328001869}" presName="spaceRect" presStyleCnt="0"/>
      <dgm:spPr/>
    </dgm:pt>
    <dgm:pt modelId="{BD994C6F-E289-49BA-9B63-0564A7BBEDF6}" type="pres">
      <dgm:prSet presAssocID="{D2514F33-3DC5-473B-816F-C5F328001869}" presName="parTx" presStyleLbl="revTx" presStyleIdx="2" presStyleCnt="5">
        <dgm:presLayoutVars>
          <dgm:chMax val="0"/>
          <dgm:chPref val="0"/>
        </dgm:presLayoutVars>
      </dgm:prSet>
      <dgm:spPr/>
    </dgm:pt>
    <dgm:pt modelId="{9B864201-94D8-4C2F-A19F-CA07D7597C31}" type="pres">
      <dgm:prSet presAssocID="{764FFB8B-3D04-4D2B-8BD2-989DD721776B}" presName="sibTrans" presStyleCnt="0"/>
      <dgm:spPr/>
    </dgm:pt>
    <dgm:pt modelId="{7F4DFCD5-E24E-43D9-9FDC-D7E275B07A2B}" type="pres">
      <dgm:prSet presAssocID="{BEA8FBDF-2FA6-4ADC-8294-7B745BF5B2F2}" presName="compNode" presStyleCnt="0"/>
      <dgm:spPr/>
    </dgm:pt>
    <dgm:pt modelId="{5CB19ECB-73E8-4D26-B33D-6B7941FD7A71}" type="pres">
      <dgm:prSet presAssocID="{BEA8FBDF-2FA6-4ADC-8294-7B745BF5B2F2}" presName="bgRect" presStyleLbl="bgShp" presStyleIdx="3" presStyleCnt="5"/>
      <dgm:spPr/>
    </dgm:pt>
    <dgm:pt modelId="{FDBAA520-2879-4A51-B451-46B28CF95DD6}" type="pres">
      <dgm:prSet presAssocID="{BEA8FBDF-2FA6-4ADC-8294-7B745BF5B2F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oker Hat"/>
        </a:ext>
      </dgm:extLst>
    </dgm:pt>
    <dgm:pt modelId="{6112AE5B-4976-421E-9BB6-E34B3796AB6E}" type="pres">
      <dgm:prSet presAssocID="{BEA8FBDF-2FA6-4ADC-8294-7B745BF5B2F2}" presName="spaceRect" presStyleCnt="0"/>
      <dgm:spPr/>
    </dgm:pt>
    <dgm:pt modelId="{E4C041F4-9D6B-4970-8E86-995AA18B19A8}" type="pres">
      <dgm:prSet presAssocID="{BEA8FBDF-2FA6-4ADC-8294-7B745BF5B2F2}" presName="parTx" presStyleLbl="revTx" presStyleIdx="3" presStyleCnt="5">
        <dgm:presLayoutVars>
          <dgm:chMax val="0"/>
          <dgm:chPref val="0"/>
        </dgm:presLayoutVars>
      </dgm:prSet>
      <dgm:spPr/>
    </dgm:pt>
    <dgm:pt modelId="{8B985455-7DDD-4DA5-A751-F807233F8F7A}" type="pres">
      <dgm:prSet presAssocID="{3C313614-BD84-42AA-82CF-C5F51F4AC1AD}" presName="sibTrans" presStyleCnt="0"/>
      <dgm:spPr/>
    </dgm:pt>
    <dgm:pt modelId="{3B3BF16D-C47D-4E0B-976B-DE446B0A5846}" type="pres">
      <dgm:prSet presAssocID="{5D8384A3-717C-4A92-A8B9-C26337C3877E}" presName="compNode" presStyleCnt="0"/>
      <dgm:spPr/>
    </dgm:pt>
    <dgm:pt modelId="{DB74D0D7-B714-49B3-BA91-9C245331A36B}" type="pres">
      <dgm:prSet presAssocID="{5D8384A3-717C-4A92-A8B9-C26337C3877E}" presName="bgRect" presStyleLbl="bgShp" presStyleIdx="4" presStyleCnt="5"/>
      <dgm:spPr/>
    </dgm:pt>
    <dgm:pt modelId="{2C490A85-2B60-4C68-AF2B-495E14319ED8}" type="pres">
      <dgm:prSet presAssocID="{5D8384A3-717C-4A92-A8B9-C26337C387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ma"/>
        </a:ext>
      </dgm:extLst>
    </dgm:pt>
    <dgm:pt modelId="{0B407546-D02A-4A96-81FB-5EDB517F695D}" type="pres">
      <dgm:prSet presAssocID="{5D8384A3-717C-4A92-A8B9-C26337C3877E}" presName="spaceRect" presStyleCnt="0"/>
      <dgm:spPr/>
    </dgm:pt>
    <dgm:pt modelId="{42319917-497B-4B21-8A3E-0A702343E1B6}" type="pres">
      <dgm:prSet presAssocID="{5D8384A3-717C-4A92-A8B9-C26337C3877E}" presName="parTx" presStyleLbl="revTx" presStyleIdx="4" presStyleCnt="5">
        <dgm:presLayoutVars>
          <dgm:chMax val="0"/>
          <dgm:chPref val="0"/>
        </dgm:presLayoutVars>
      </dgm:prSet>
      <dgm:spPr/>
    </dgm:pt>
  </dgm:ptLst>
  <dgm:cxnLst>
    <dgm:cxn modelId="{93ED3C10-249A-4BA4-BC1A-55523A0B8A9C}" type="presOf" srcId="{BEA8FBDF-2FA6-4ADC-8294-7B745BF5B2F2}" destId="{E4C041F4-9D6B-4970-8E86-995AA18B19A8}" srcOrd="0" destOrd="0" presId="urn:microsoft.com/office/officeart/2018/2/layout/IconVerticalSolidList"/>
    <dgm:cxn modelId="{78AF8512-94F9-43E0-88CA-8AA7241ECB9A}" type="presOf" srcId="{D2514F33-3DC5-473B-816F-C5F328001869}" destId="{BD994C6F-E289-49BA-9B63-0564A7BBEDF6}" srcOrd="0" destOrd="0" presId="urn:microsoft.com/office/officeart/2018/2/layout/IconVerticalSolidList"/>
    <dgm:cxn modelId="{4C596F14-2782-4380-B6C3-975F931FF0B4}" type="presOf" srcId="{72A82BD6-E346-4C9F-8289-97E4E57C06BE}" destId="{3C5494EC-7369-4EBE-AC1D-537F1FFCDCA2}" srcOrd="0" destOrd="0" presId="urn:microsoft.com/office/officeart/2018/2/layout/IconVerticalSolidList"/>
    <dgm:cxn modelId="{5CDA7139-72BD-4C30-9FB7-7831F65C8331}" type="presOf" srcId="{5D8384A3-717C-4A92-A8B9-C26337C3877E}" destId="{42319917-497B-4B21-8A3E-0A702343E1B6}" srcOrd="0" destOrd="0" presId="urn:microsoft.com/office/officeart/2018/2/layout/IconVerticalSolidList"/>
    <dgm:cxn modelId="{C6F75E4D-328B-441D-BB54-BB45AFC3D877}" srcId="{5DBEBEDA-601E-4B1D-8EA3-DC834EB7A44F}" destId="{D2514F33-3DC5-473B-816F-C5F328001869}" srcOrd="2" destOrd="0" parTransId="{C86B46EB-58A7-4354-8FA9-1C509510A139}" sibTransId="{764FFB8B-3D04-4D2B-8BD2-989DD721776B}"/>
    <dgm:cxn modelId="{E0FA7357-B1EF-45A6-B636-78EF963E2968}" type="presOf" srcId="{5DBEBEDA-601E-4B1D-8EA3-DC834EB7A44F}" destId="{7B72624B-BE4C-40EC-A861-2525965D4C20}" srcOrd="0" destOrd="0" presId="urn:microsoft.com/office/officeart/2018/2/layout/IconVerticalSolidList"/>
    <dgm:cxn modelId="{B814C672-F25D-464A-B5AE-6995AA3E2A8F}" srcId="{5DBEBEDA-601E-4B1D-8EA3-DC834EB7A44F}" destId="{72A82BD6-E346-4C9F-8289-97E4E57C06BE}" srcOrd="1" destOrd="0" parTransId="{A0022074-3882-4CCB-A5E0-9DA2E84B219D}" sibTransId="{045819BC-FCA0-4370-B1DB-050EB2D40AAE}"/>
    <dgm:cxn modelId="{1CCE6395-CC48-4753-B497-B60D02AEACFF}" srcId="{5DBEBEDA-601E-4B1D-8EA3-DC834EB7A44F}" destId="{5D8384A3-717C-4A92-A8B9-C26337C3877E}" srcOrd="4" destOrd="0" parTransId="{CAD57396-EFC2-42EB-9130-E6069ECCF44E}" sibTransId="{238B3081-B7FF-487D-837A-178AAC98DC7A}"/>
    <dgm:cxn modelId="{A016A2AC-C704-4AA3-8B16-D0A289A5A8BD}" srcId="{5DBEBEDA-601E-4B1D-8EA3-DC834EB7A44F}" destId="{8061BC8A-44CE-4676-933C-A8B36C30CFC4}" srcOrd="0" destOrd="0" parTransId="{78087A6C-DD0E-40F6-86CF-54D14FA5173A}" sibTransId="{3892DA1A-D9A3-4404-BBBE-16920B67A197}"/>
    <dgm:cxn modelId="{01B4D8C4-9599-4179-B557-8ABD4EEA477D}" srcId="{5DBEBEDA-601E-4B1D-8EA3-DC834EB7A44F}" destId="{BEA8FBDF-2FA6-4ADC-8294-7B745BF5B2F2}" srcOrd="3" destOrd="0" parTransId="{9D108CF6-1138-47D6-883B-4887CB28EF15}" sibTransId="{3C313614-BD84-42AA-82CF-C5F51F4AC1AD}"/>
    <dgm:cxn modelId="{6E1D7AC8-D99B-4264-A01F-E122F75ECE0A}" type="presOf" srcId="{8061BC8A-44CE-4676-933C-A8B36C30CFC4}" destId="{F4B91DB5-BA4B-4C1E-AD89-56E08211E74B}" srcOrd="0" destOrd="0" presId="urn:microsoft.com/office/officeart/2018/2/layout/IconVerticalSolidList"/>
    <dgm:cxn modelId="{B81ED806-4573-4B57-B354-25DB5FB117BC}" type="presParOf" srcId="{7B72624B-BE4C-40EC-A861-2525965D4C20}" destId="{4BB72138-B8D3-42AB-AAA6-DF936798FFE9}" srcOrd="0" destOrd="0" presId="urn:microsoft.com/office/officeart/2018/2/layout/IconVerticalSolidList"/>
    <dgm:cxn modelId="{7C040614-22E4-4316-9857-6E598204B210}" type="presParOf" srcId="{4BB72138-B8D3-42AB-AAA6-DF936798FFE9}" destId="{655B7153-C205-4422-9CBE-E92488B1FF7A}" srcOrd="0" destOrd="0" presId="urn:microsoft.com/office/officeart/2018/2/layout/IconVerticalSolidList"/>
    <dgm:cxn modelId="{EFC45D6C-9CB7-4CC2-8AB8-973F892DFE64}" type="presParOf" srcId="{4BB72138-B8D3-42AB-AAA6-DF936798FFE9}" destId="{BFD0E322-FE09-4F6E-B08D-4801D34F6B24}" srcOrd="1" destOrd="0" presId="urn:microsoft.com/office/officeart/2018/2/layout/IconVerticalSolidList"/>
    <dgm:cxn modelId="{06F0873F-8B8B-4E6D-91FD-9D06FEF09CF2}" type="presParOf" srcId="{4BB72138-B8D3-42AB-AAA6-DF936798FFE9}" destId="{F6F5F59E-3F99-496D-B4F9-9430912E746F}" srcOrd="2" destOrd="0" presId="urn:microsoft.com/office/officeart/2018/2/layout/IconVerticalSolidList"/>
    <dgm:cxn modelId="{17F2BD5F-1AA0-4DD4-A3E1-A6D0D15AFCB3}" type="presParOf" srcId="{4BB72138-B8D3-42AB-AAA6-DF936798FFE9}" destId="{F4B91DB5-BA4B-4C1E-AD89-56E08211E74B}" srcOrd="3" destOrd="0" presId="urn:microsoft.com/office/officeart/2018/2/layout/IconVerticalSolidList"/>
    <dgm:cxn modelId="{08B6F2E9-E77C-4F69-BE8A-61288264C2E5}" type="presParOf" srcId="{7B72624B-BE4C-40EC-A861-2525965D4C20}" destId="{F00C653D-2748-436D-95EE-3617436D554B}" srcOrd="1" destOrd="0" presId="urn:microsoft.com/office/officeart/2018/2/layout/IconVerticalSolidList"/>
    <dgm:cxn modelId="{FF199D96-39E8-4460-9BB5-FC97C5AF0DB7}" type="presParOf" srcId="{7B72624B-BE4C-40EC-A861-2525965D4C20}" destId="{CF2D7B5D-1421-473D-944E-7728DF368C03}" srcOrd="2" destOrd="0" presId="urn:microsoft.com/office/officeart/2018/2/layout/IconVerticalSolidList"/>
    <dgm:cxn modelId="{B91FFD49-6A55-4778-A6D4-5A87B4038DCA}" type="presParOf" srcId="{CF2D7B5D-1421-473D-944E-7728DF368C03}" destId="{1E8E0178-2C10-4A46-9FA7-B556280711ED}" srcOrd="0" destOrd="0" presId="urn:microsoft.com/office/officeart/2018/2/layout/IconVerticalSolidList"/>
    <dgm:cxn modelId="{F2509FF0-1043-48E6-A844-448AFA79A0E1}" type="presParOf" srcId="{CF2D7B5D-1421-473D-944E-7728DF368C03}" destId="{15BC9375-3A89-4CFD-BB70-5A6FEAD089B9}" srcOrd="1" destOrd="0" presId="urn:microsoft.com/office/officeart/2018/2/layout/IconVerticalSolidList"/>
    <dgm:cxn modelId="{68913B7B-9996-4378-A151-C3F3DAA8D3BC}" type="presParOf" srcId="{CF2D7B5D-1421-473D-944E-7728DF368C03}" destId="{C7C6A496-2222-456B-8480-0ADFDF6A6D59}" srcOrd="2" destOrd="0" presId="urn:microsoft.com/office/officeart/2018/2/layout/IconVerticalSolidList"/>
    <dgm:cxn modelId="{3FAE3460-499B-4799-817E-325AA0BCA7CE}" type="presParOf" srcId="{CF2D7B5D-1421-473D-944E-7728DF368C03}" destId="{3C5494EC-7369-4EBE-AC1D-537F1FFCDCA2}" srcOrd="3" destOrd="0" presId="urn:microsoft.com/office/officeart/2018/2/layout/IconVerticalSolidList"/>
    <dgm:cxn modelId="{38B00BC4-E85E-4D93-AD4D-CD6532D3E986}" type="presParOf" srcId="{7B72624B-BE4C-40EC-A861-2525965D4C20}" destId="{D6C958B7-F02F-4A85-A6BA-50E06E4B1BDB}" srcOrd="3" destOrd="0" presId="urn:microsoft.com/office/officeart/2018/2/layout/IconVerticalSolidList"/>
    <dgm:cxn modelId="{A7485383-AA91-4EDB-A8DA-432D4D3FABD9}" type="presParOf" srcId="{7B72624B-BE4C-40EC-A861-2525965D4C20}" destId="{2D7A0F8D-3FF4-43D2-8DA0-2F6567E3FD73}" srcOrd="4" destOrd="0" presId="urn:microsoft.com/office/officeart/2018/2/layout/IconVerticalSolidList"/>
    <dgm:cxn modelId="{709411B0-34D8-4E3D-AB2F-8C24CAD174AD}" type="presParOf" srcId="{2D7A0F8D-3FF4-43D2-8DA0-2F6567E3FD73}" destId="{3E291E60-274A-43FF-8313-5683F829B156}" srcOrd="0" destOrd="0" presId="urn:microsoft.com/office/officeart/2018/2/layout/IconVerticalSolidList"/>
    <dgm:cxn modelId="{C0C0BAC7-AAF6-41B3-9A58-E522C8043502}" type="presParOf" srcId="{2D7A0F8D-3FF4-43D2-8DA0-2F6567E3FD73}" destId="{B2A79E0C-0C9B-495E-9D75-0DA13D7E8FA6}" srcOrd="1" destOrd="0" presId="urn:microsoft.com/office/officeart/2018/2/layout/IconVerticalSolidList"/>
    <dgm:cxn modelId="{D9C5A3F1-E3A4-4664-B86F-55C81CC9EF6E}" type="presParOf" srcId="{2D7A0F8D-3FF4-43D2-8DA0-2F6567E3FD73}" destId="{F039022D-CDC0-4552-B8E5-3CDF204C25CF}" srcOrd="2" destOrd="0" presId="urn:microsoft.com/office/officeart/2018/2/layout/IconVerticalSolidList"/>
    <dgm:cxn modelId="{DA745AE8-9742-48E1-90C5-1F6B87AD5D97}" type="presParOf" srcId="{2D7A0F8D-3FF4-43D2-8DA0-2F6567E3FD73}" destId="{BD994C6F-E289-49BA-9B63-0564A7BBEDF6}" srcOrd="3" destOrd="0" presId="urn:microsoft.com/office/officeart/2018/2/layout/IconVerticalSolidList"/>
    <dgm:cxn modelId="{249F315C-CF7B-4BCA-8330-8A3055F36D29}" type="presParOf" srcId="{7B72624B-BE4C-40EC-A861-2525965D4C20}" destId="{9B864201-94D8-4C2F-A19F-CA07D7597C31}" srcOrd="5" destOrd="0" presId="urn:microsoft.com/office/officeart/2018/2/layout/IconVerticalSolidList"/>
    <dgm:cxn modelId="{D9943E9A-30E0-47F5-8ED4-FCD0B310B161}" type="presParOf" srcId="{7B72624B-BE4C-40EC-A861-2525965D4C20}" destId="{7F4DFCD5-E24E-43D9-9FDC-D7E275B07A2B}" srcOrd="6" destOrd="0" presId="urn:microsoft.com/office/officeart/2018/2/layout/IconVerticalSolidList"/>
    <dgm:cxn modelId="{40C94486-4C9C-429D-B735-5C2F7BB41FBD}" type="presParOf" srcId="{7F4DFCD5-E24E-43D9-9FDC-D7E275B07A2B}" destId="{5CB19ECB-73E8-4D26-B33D-6B7941FD7A71}" srcOrd="0" destOrd="0" presId="urn:microsoft.com/office/officeart/2018/2/layout/IconVerticalSolidList"/>
    <dgm:cxn modelId="{4E31502A-E585-4122-9AF0-32A45903001B}" type="presParOf" srcId="{7F4DFCD5-E24E-43D9-9FDC-D7E275B07A2B}" destId="{FDBAA520-2879-4A51-B451-46B28CF95DD6}" srcOrd="1" destOrd="0" presId="urn:microsoft.com/office/officeart/2018/2/layout/IconVerticalSolidList"/>
    <dgm:cxn modelId="{204AA463-C6BC-443A-8BA1-9EEB906BFE8F}" type="presParOf" srcId="{7F4DFCD5-E24E-43D9-9FDC-D7E275B07A2B}" destId="{6112AE5B-4976-421E-9BB6-E34B3796AB6E}" srcOrd="2" destOrd="0" presId="urn:microsoft.com/office/officeart/2018/2/layout/IconVerticalSolidList"/>
    <dgm:cxn modelId="{9E191071-CA39-4FFE-8CAF-C100AD238B83}" type="presParOf" srcId="{7F4DFCD5-E24E-43D9-9FDC-D7E275B07A2B}" destId="{E4C041F4-9D6B-4970-8E86-995AA18B19A8}" srcOrd="3" destOrd="0" presId="urn:microsoft.com/office/officeart/2018/2/layout/IconVerticalSolidList"/>
    <dgm:cxn modelId="{19216262-99F7-4819-AEDB-766A47026AEB}" type="presParOf" srcId="{7B72624B-BE4C-40EC-A861-2525965D4C20}" destId="{8B985455-7DDD-4DA5-A751-F807233F8F7A}" srcOrd="7" destOrd="0" presId="urn:microsoft.com/office/officeart/2018/2/layout/IconVerticalSolidList"/>
    <dgm:cxn modelId="{8F1ABD8C-6EE8-4898-9BAA-0F74402CE4BF}" type="presParOf" srcId="{7B72624B-BE4C-40EC-A861-2525965D4C20}" destId="{3B3BF16D-C47D-4E0B-976B-DE446B0A5846}" srcOrd="8" destOrd="0" presId="urn:microsoft.com/office/officeart/2018/2/layout/IconVerticalSolidList"/>
    <dgm:cxn modelId="{76C34C2C-1048-4509-9B96-F315F63ECD55}" type="presParOf" srcId="{3B3BF16D-C47D-4E0B-976B-DE446B0A5846}" destId="{DB74D0D7-B714-49B3-BA91-9C245331A36B}" srcOrd="0" destOrd="0" presId="urn:microsoft.com/office/officeart/2018/2/layout/IconVerticalSolidList"/>
    <dgm:cxn modelId="{4747BAA6-0026-474E-BFAD-283E2154B1A9}" type="presParOf" srcId="{3B3BF16D-C47D-4E0B-976B-DE446B0A5846}" destId="{2C490A85-2B60-4C68-AF2B-495E14319ED8}" srcOrd="1" destOrd="0" presId="urn:microsoft.com/office/officeart/2018/2/layout/IconVerticalSolidList"/>
    <dgm:cxn modelId="{E13C359B-D634-4A9E-82C3-DEFC87452AF3}" type="presParOf" srcId="{3B3BF16D-C47D-4E0B-976B-DE446B0A5846}" destId="{0B407546-D02A-4A96-81FB-5EDB517F695D}" srcOrd="2" destOrd="0" presId="urn:microsoft.com/office/officeart/2018/2/layout/IconVerticalSolidList"/>
    <dgm:cxn modelId="{BF9DF576-7CA4-4993-9975-AB8A966F6A4B}" type="presParOf" srcId="{3B3BF16D-C47D-4E0B-976B-DE446B0A5846}" destId="{42319917-497B-4B21-8A3E-0A702343E1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B7153-C205-4422-9CBE-E92488B1FF7A}">
      <dsp:nvSpPr>
        <dsp:cNvPr id="0" name=""/>
        <dsp:cNvSpPr/>
      </dsp:nvSpPr>
      <dsp:spPr>
        <a:xfrm>
          <a:off x="0" y="439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0E322-FE09-4F6E-B08D-4801D34F6B24}">
      <dsp:nvSpPr>
        <dsp:cNvPr id="0" name=""/>
        <dsp:cNvSpPr/>
      </dsp:nvSpPr>
      <dsp:spPr>
        <a:xfrm>
          <a:off x="283167" y="215015"/>
          <a:ext cx="514850" cy="514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B91DB5-BA4B-4C1E-AD89-56E08211E74B}">
      <dsp:nvSpPr>
        <dsp:cNvPr id="0" name=""/>
        <dsp:cNvSpPr/>
      </dsp:nvSpPr>
      <dsp:spPr>
        <a:xfrm>
          <a:off x="1081186" y="439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55650">
            <a:lnSpc>
              <a:spcPct val="90000"/>
            </a:lnSpc>
            <a:spcBef>
              <a:spcPct val="0"/>
            </a:spcBef>
            <a:spcAft>
              <a:spcPct val="35000"/>
            </a:spcAft>
            <a:buNone/>
          </a:pPr>
          <a:r>
            <a:rPr lang="en-AU" sz="1700" kern="1200"/>
            <a:t>At this point, Macbeth has truly started losing it.</a:t>
          </a:r>
          <a:endParaRPr lang="en-US" sz="1700" kern="1200"/>
        </a:p>
      </dsp:txBody>
      <dsp:txXfrm>
        <a:off x="1081186" y="4394"/>
        <a:ext cx="6661396" cy="936091"/>
      </dsp:txXfrm>
    </dsp:sp>
    <dsp:sp modelId="{1E8E0178-2C10-4A46-9FA7-B556280711ED}">
      <dsp:nvSpPr>
        <dsp:cNvPr id="0" name=""/>
        <dsp:cNvSpPr/>
      </dsp:nvSpPr>
      <dsp:spPr>
        <a:xfrm>
          <a:off x="0" y="1174509"/>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C9375-3A89-4CFD-BB70-5A6FEAD089B9}">
      <dsp:nvSpPr>
        <dsp:cNvPr id="0" name=""/>
        <dsp:cNvSpPr/>
      </dsp:nvSpPr>
      <dsp:spPr>
        <a:xfrm>
          <a:off x="283167" y="1385130"/>
          <a:ext cx="514850" cy="514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494EC-7369-4EBE-AC1D-537F1FFCDCA2}">
      <dsp:nvSpPr>
        <dsp:cNvPr id="0" name=""/>
        <dsp:cNvSpPr/>
      </dsp:nvSpPr>
      <dsp:spPr>
        <a:xfrm>
          <a:off x="1081186" y="1174509"/>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55650">
            <a:lnSpc>
              <a:spcPct val="90000"/>
            </a:lnSpc>
            <a:spcBef>
              <a:spcPct val="0"/>
            </a:spcBef>
            <a:spcAft>
              <a:spcPct val="35000"/>
            </a:spcAft>
            <a:buNone/>
          </a:pPr>
          <a:r>
            <a:rPr lang="en-AU" sz="1700" kern="1200"/>
            <a:t>In tragedies, the hero has a fatal flaw or </a:t>
          </a:r>
          <a:r>
            <a:rPr lang="en-AU" sz="1700" i="1" kern="1200"/>
            <a:t>hamartia</a:t>
          </a:r>
          <a:r>
            <a:rPr lang="en-AU" sz="1700" kern="1200"/>
            <a:t>. </a:t>
          </a:r>
          <a:endParaRPr lang="en-US" sz="1700" kern="1200"/>
        </a:p>
      </dsp:txBody>
      <dsp:txXfrm>
        <a:off x="1081186" y="1174509"/>
        <a:ext cx="6661396" cy="936091"/>
      </dsp:txXfrm>
    </dsp:sp>
    <dsp:sp modelId="{3E291E60-274A-43FF-8313-5683F829B156}">
      <dsp:nvSpPr>
        <dsp:cNvPr id="0" name=""/>
        <dsp:cNvSpPr/>
      </dsp:nvSpPr>
      <dsp:spPr>
        <a:xfrm>
          <a:off x="0" y="234462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79E0C-0C9B-495E-9D75-0DA13D7E8FA6}">
      <dsp:nvSpPr>
        <dsp:cNvPr id="0" name=""/>
        <dsp:cNvSpPr/>
      </dsp:nvSpPr>
      <dsp:spPr>
        <a:xfrm>
          <a:off x="283167" y="2555245"/>
          <a:ext cx="514850" cy="514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94C6F-E289-49BA-9B63-0564A7BBEDF6}">
      <dsp:nvSpPr>
        <dsp:cNvPr id="0" name=""/>
        <dsp:cNvSpPr/>
      </dsp:nvSpPr>
      <dsp:spPr>
        <a:xfrm>
          <a:off x="1081186" y="234462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55650">
            <a:lnSpc>
              <a:spcPct val="90000"/>
            </a:lnSpc>
            <a:spcBef>
              <a:spcPct val="0"/>
            </a:spcBef>
            <a:spcAft>
              <a:spcPct val="35000"/>
            </a:spcAft>
            <a:buNone/>
          </a:pPr>
          <a:r>
            <a:rPr lang="en-AU" sz="1700" kern="1200"/>
            <a:t>What is Macbeth’s hamartia? </a:t>
          </a:r>
          <a:endParaRPr lang="en-US" sz="1700" kern="1200"/>
        </a:p>
      </dsp:txBody>
      <dsp:txXfrm>
        <a:off x="1081186" y="2344624"/>
        <a:ext cx="6661396" cy="936091"/>
      </dsp:txXfrm>
    </dsp:sp>
    <dsp:sp modelId="{5CB19ECB-73E8-4D26-B33D-6B7941FD7A71}">
      <dsp:nvSpPr>
        <dsp:cNvPr id="0" name=""/>
        <dsp:cNvSpPr/>
      </dsp:nvSpPr>
      <dsp:spPr>
        <a:xfrm>
          <a:off x="0" y="3514739"/>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AA520-2879-4A51-B451-46B28CF95DD6}">
      <dsp:nvSpPr>
        <dsp:cNvPr id="0" name=""/>
        <dsp:cNvSpPr/>
      </dsp:nvSpPr>
      <dsp:spPr>
        <a:xfrm>
          <a:off x="283167" y="3725360"/>
          <a:ext cx="514850" cy="514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041F4-9D6B-4970-8E86-995AA18B19A8}">
      <dsp:nvSpPr>
        <dsp:cNvPr id="0" name=""/>
        <dsp:cNvSpPr/>
      </dsp:nvSpPr>
      <dsp:spPr>
        <a:xfrm>
          <a:off x="1081186" y="3514739"/>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55650">
            <a:lnSpc>
              <a:spcPct val="90000"/>
            </a:lnSpc>
            <a:spcBef>
              <a:spcPct val="0"/>
            </a:spcBef>
            <a:spcAft>
              <a:spcPct val="35000"/>
            </a:spcAft>
            <a:buNone/>
          </a:pPr>
          <a:r>
            <a:rPr lang="en-AU" sz="1700" kern="1200"/>
            <a:t>We could describe Victor Frankenstein’s ambition and behaviour as hubris – prideful and arrogant. Macbeth is neither prideful or arrogant. What is the impact of this characterisation?</a:t>
          </a:r>
          <a:endParaRPr lang="en-US" sz="1700" kern="1200"/>
        </a:p>
      </dsp:txBody>
      <dsp:txXfrm>
        <a:off x="1081186" y="3514739"/>
        <a:ext cx="6661396" cy="936091"/>
      </dsp:txXfrm>
    </dsp:sp>
    <dsp:sp modelId="{DB74D0D7-B714-49B3-BA91-9C245331A36B}">
      <dsp:nvSpPr>
        <dsp:cNvPr id="0" name=""/>
        <dsp:cNvSpPr/>
      </dsp:nvSpPr>
      <dsp:spPr>
        <a:xfrm>
          <a:off x="0" y="468485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90A85-2B60-4C68-AF2B-495E14319ED8}">
      <dsp:nvSpPr>
        <dsp:cNvPr id="0" name=""/>
        <dsp:cNvSpPr/>
      </dsp:nvSpPr>
      <dsp:spPr>
        <a:xfrm>
          <a:off x="283167" y="4895474"/>
          <a:ext cx="514850" cy="514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319917-497B-4B21-8A3E-0A702343E1B6}">
      <dsp:nvSpPr>
        <dsp:cNvPr id="0" name=""/>
        <dsp:cNvSpPr/>
      </dsp:nvSpPr>
      <dsp:spPr>
        <a:xfrm>
          <a:off x="1081186" y="468485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55650">
            <a:lnSpc>
              <a:spcPct val="90000"/>
            </a:lnSpc>
            <a:spcBef>
              <a:spcPct val="0"/>
            </a:spcBef>
            <a:spcAft>
              <a:spcPct val="35000"/>
            </a:spcAft>
            <a:buNone/>
          </a:pPr>
          <a:r>
            <a:rPr lang="en-AU" sz="1700" kern="1200"/>
            <a:t>Create a timeline of Macbeth’s characterisation over the course of the play using adjectives to describe him at different points. </a:t>
          </a:r>
          <a:endParaRPr lang="en-US" sz="1700" kern="1200"/>
        </a:p>
      </dsp:txBody>
      <dsp:txXfrm>
        <a:off x="1081186" y="4684854"/>
        <a:ext cx="6661396" cy="9360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5/4/23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39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5/4/23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3540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5/4/23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05741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5/4/23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9787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5/4/23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888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5/4/23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421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5/4/23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76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5/4/23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53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5/4/23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3750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5/4/23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462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5/4/23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9618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5/4/23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281488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hakespeare.org.uk/explore-shakespeare/blogs/ominous-oboes/#:~:text=In%20Shakespeare%27s%20time%20one%20instrument,for%20%E2%80%9Chigh%20wood%E2%80%9D)."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Fmpp5CSUjpw?feature=oembed" TargetMode="External"/><Relationship Id="rId4" Type="http://schemas.openxmlformats.org/officeDocument/2006/relationships/hyperlink" Target="https://www.youtube.com/watch?v=PrTz3ok8j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7FE34-799C-579D-2679-FFE5D78C6643}"/>
              </a:ext>
            </a:extLst>
          </p:cNvPr>
          <p:cNvSpPr>
            <a:spLocks noGrp="1"/>
          </p:cNvSpPr>
          <p:nvPr>
            <p:ph type="ctrTitle"/>
          </p:nvPr>
        </p:nvSpPr>
        <p:spPr>
          <a:xfrm>
            <a:off x="146221" y="397275"/>
            <a:ext cx="2628785" cy="3761257"/>
          </a:xfrm>
        </p:spPr>
        <p:txBody>
          <a:bodyPr anchor="ctr">
            <a:normAutofit/>
          </a:bodyPr>
          <a:lstStyle/>
          <a:p>
            <a:r>
              <a:rPr lang="en-AU" sz="3200" dirty="0"/>
              <a:t>Macbeth</a:t>
            </a:r>
          </a:p>
        </p:txBody>
      </p:sp>
      <p:sp>
        <p:nvSpPr>
          <p:cNvPr id="3" name="Subtitle 2">
            <a:extLst>
              <a:ext uri="{FF2B5EF4-FFF2-40B4-BE49-F238E27FC236}">
                <a16:creationId xmlns:a16="http://schemas.microsoft.com/office/drawing/2014/main" id="{DDAAD535-96C6-5432-874D-79A5494F90D0}"/>
              </a:ext>
            </a:extLst>
          </p:cNvPr>
          <p:cNvSpPr>
            <a:spLocks noGrp="1"/>
          </p:cNvSpPr>
          <p:nvPr>
            <p:ph type="subTitle" idx="1"/>
          </p:nvPr>
        </p:nvSpPr>
        <p:spPr>
          <a:xfrm>
            <a:off x="146221" y="4846029"/>
            <a:ext cx="2550597" cy="1478402"/>
          </a:xfrm>
        </p:spPr>
        <p:txBody>
          <a:bodyPr anchor="ctr">
            <a:normAutofit/>
          </a:bodyPr>
          <a:lstStyle/>
          <a:p>
            <a:r>
              <a:rPr lang="en-AU" sz="1800" dirty="0"/>
              <a:t>Act 4</a:t>
            </a:r>
          </a:p>
        </p:txBody>
      </p:sp>
      <p:pic>
        <p:nvPicPr>
          <p:cNvPr id="4" name="Picture 3" descr="Green patterned leaves">
            <a:extLst>
              <a:ext uri="{FF2B5EF4-FFF2-40B4-BE49-F238E27FC236}">
                <a16:creationId xmlns:a16="http://schemas.microsoft.com/office/drawing/2014/main" id="{A98297EF-91FF-133E-645F-2F5D63446C8A}"/>
              </a:ext>
            </a:extLst>
          </p:cNvPr>
          <p:cNvPicPr>
            <a:picLocks noChangeAspect="1"/>
          </p:cNvPicPr>
          <p:nvPr/>
        </p:nvPicPr>
        <p:blipFill rotWithShape="1">
          <a:blip r:embed="rId2"/>
          <a:srcRect l="11000" r="-1" b="-1"/>
          <a:stretch/>
        </p:blipFill>
        <p:spPr>
          <a:xfrm>
            <a:off x="3047998" y="10"/>
            <a:ext cx="9144002" cy="6857990"/>
          </a:xfrm>
          <a:prstGeom prst="rect">
            <a:avLst/>
          </a:prstGeom>
        </p:spPr>
      </p:pic>
    </p:spTree>
    <p:extLst>
      <p:ext uri="{BB962C8B-B14F-4D97-AF65-F5344CB8AC3E}">
        <p14:creationId xmlns:p14="http://schemas.microsoft.com/office/powerpoint/2010/main" val="206281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981C-A9E6-4CDB-F321-DC66D4EE844A}"/>
              </a:ext>
            </a:extLst>
          </p:cNvPr>
          <p:cNvSpPr>
            <a:spLocks noGrp="1"/>
          </p:cNvSpPr>
          <p:nvPr>
            <p:ph type="title"/>
          </p:nvPr>
        </p:nvSpPr>
        <p:spPr/>
        <p:txBody>
          <a:bodyPr/>
          <a:lstStyle/>
          <a:p>
            <a:r>
              <a:rPr lang="en-AU" dirty="0"/>
              <a:t>Act 4, Scene 1</a:t>
            </a:r>
          </a:p>
        </p:txBody>
      </p:sp>
      <p:sp>
        <p:nvSpPr>
          <p:cNvPr id="3" name="Content Placeholder 2">
            <a:extLst>
              <a:ext uri="{FF2B5EF4-FFF2-40B4-BE49-F238E27FC236}">
                <a16:creationId xmlns:a16="http://schemas.microsoft.com/office/drawing/2014/main" id="{4A12C089-B8BC-540D-083A-51CFFD24A6C7}"/>
              </a:ext>
            </a:extLst>
          </p:cNvPr>
          <p:cNvSpPr>
            <a:spLocks noGrp="1"/>
          </p:cNvSpPr>
          <p:nvPr>
            <p:ph idx="1"/>
          </p:nvPr>
        </p:nvSpPr>
        <p:spPr/>
        <p:txBody>
          <a:bodyPr>
            <a:normAutofit fontScale="85000" lnSpcReduction="20000"/>
          </a:bodyPr>
          <a:lstStyle/>
          <a:p>
            <a:r>
              <a:rPr lang="en-AU" dirty="0"/>
              <a:t>The witches chant and dance around a bubbling cauldron, brewing a spell. Macbeth enters their cave demanding that they answer his questions; in fact, he would prefer that the universe be turned to chaos rather than be denied what he wants to know. </a:t>
            </a:r>
          </a:p>
          <a:p>
            <a:r>
              <a:rPr lang="en-AU" dirty="0"/>
              <a:t>Three apparitions appear:</a:t>
            </a:r>
          </a:p>
          <a:p>
            <a:r>
              <a:rPr lang="en-AU" dirty="0"/>
              <a:t>A severed head wearing a battle helmet.</a:t>
            </a:r>
          </a:p>
          <a:p>
            <a:r>
              <a:rPr lang="en-AU" dirty="0"/>
              <a:t>A blood covered child.</a:t>
            </a:r>
          </a:p>
          <a:p>
            <a:r>
              <a:rPr lang="en-AU" dirty="0"/>
              <a:t>A child wearing a crown and carrying a tree. </a:t>
            </a:r>
          </a:p>
          <a:p>
            <a:r>
              <a:rPr lang="en-AU" dirty="0"/>
              <a:t>They tell Macbeth to beware of Macduff; that he will not be killed by anyone born of woman.</a:t>
            </a:r>
          </a:p>
          <a:p>
            <a:r>
              <a:rPr lang="en-AU" dirty="0"/>
              <a:t>His insistent demand about Banquo’s descendants are answered by a parade of apparition-kings, each resembling Banquo.  He swears to kill Macduff’s family. </a:t>
            </a:r>
          </a:p>
        </p:txBody>
      </p:sp>
    </p:spTree>
    <p:extLst>
      <p:ext uri="{BB962C8B-B14F-4D97-AF65-F5344CB8AC3E}">
        <p14:creationId xmlns:p14="http://schemas.microsoft.com/office/powerpoint/2010/main" val="235003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2">
            <a:extLst>
              <a:ext uri="{FF2B5EF4-FFF2-40B4-BE49-F238E27FC236}">
                <a16:creationId xmlns:a16="http://schemas.microsoft.com/office/drawing/2014/main" id="{17729BF0-227B-4DC8-8855-F203649A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4">
            <a:extLst>
              <a:ext uri="{FF2B5EF4-FFF2-40B4-BE49-F238E27FC236}">
                <a16:creationId xmlns:a16="http://schemas.microsoft.com/office/drawing/2014/main" id="{741D6B95-70D1-4E75-876B-77D9C7F6F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60959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9C18A-09FE-11A0-76D3-AABB6F1FC755}"/>
              </a:ext>
            </a:extLst>
          </p:cNvPr>
          <p:cNvSpPr>
            <a:spLocks noGrp="1"/>
          </p:cNvSpPr>
          <p:nvPr>
            <p:ph type="title"/>
          </p:nvPr>
        </p:nvSpPr>
        <p:spPr>
          <a:xfrm>
            <a:off x="484552" y="3844413"/>
            <a:ext cx="5257487" cy="2332550"/>
          </a:xfrm>
        </p:spPr>
        <p:txBody>
          <a:bodyPr anchor="ctr">
            <a:normAutofit/>
          </a:bodyPr>
          <a:lstStyle/>
          <a:p>
            <a:r>
              <a:rPr lang="en-AU" dirty="0"/>
              <a:t>Act 4, Scene 1</a:t>
            </a:r>
          </a:p>
        </p:txBody>
      </p:sp>
      <p:pic>
        <p:nvPicPr>
          <p:cNvPr id="1028" name="Picture 4" descr="Pin on Macbeth">
            <a:extLst>
              <a:ext uri="{FF2B5EF4-FFF2-40B4-BE49-F238E27FC236}">
                <a16:creationId xmlns:a16="http://schemas.microsoft.com/office/drawing/2014/main" id="{9BCB5639-ADA6-500B-DB1D-9A1A761C9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28" r="13317" b="-1"/>
          <a:stretch/>
        </p:blipFill>
        <p:spPr bwMode="auto">
          <a:xfrm>
            <a:off x="2930" y="10"/>
            <a:ext cx="3046636" cy="3428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ree Witches – Act IV | macbeth">
            <a:extLst>
              <a:ext uri="{FF2B5EF4-FFF2-40B4-BE49-F238E27FC236}">
                <a16:creationId xmlns:a16="http://schemas.microsoft.com/office/drawing/2014/main" id="{1205537A-34CF-95AE-CD23-C9870FA5F8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55" r="17730" b="3"/>
          <a:stretch/>
        </p:blipFill>
        <p:spPr bwMode="auto">
          <a:xfrm>
            <a:off x="3049362" y="10"/>
            <a:ext cx="3046636" cy="3428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BE2ED86-B3CC-A125-9194-98BB11793E70}"/>
              </a:ext>
            </a:extLst>
          </p:cNvPr>
          <p:cNvSpPr>
            <a:spLocks noGrp="1"/>
          </p:cNvSpPr>
          <p:nvPr>
            <p:ph idx="1"/>
          </p:nvPr>
        </p:nvSpPr>
        <p:spPr>
          <a:xfrm>
            <a:off x="6390968" y="365125"/>
            <a:ext cx="4962832" cy="5811838"/>
          </a:xfrm>
        </p:spPr>
        <p:txBody>
          <a:bodyPr>
            <a:normAutofit/>
          </a:bodyPr>
          <a:lstStyle/>
          <a:p>
            <a:pPr>
              <a:lnSpc>
                <a:spcPct val="110000"/>
              </a:lnSpc>
            </a:pPr>
            <a:r>
              <a:rPr lang="en-AU" sz="1900"/>
              <a:t>[Thunder. First apparition: an armed Head]…”Macbeth! Macbeth! Macbeth! beware Macduff. Beware the thane of Fife. Dismiss me: enough.” [Descends]</a:t>
            </a:r>
          </a:p>
          <a:p>
            <a:pPr>
              <a:lnSpc>
                <a:spcPct val="110000"/>
              </a:lnSpc>
            </a:pPr>
            <a:r>
              <a:rPr lang="en-AU" sz="1900"/>
              <a:t>[Thunder. Second apparition: a bloody Child] … “Macbeth! Macbeth! Macbeth!... Be bloody, bold and resolute; laugh to scorn / The power of man, for none of woman born / Shall harm Macbeth.” [Descends]</a:t>
            </a:r>
          </a:p>
          <a:p>
            <a:pPr>
              <a:lnSpc>
                <a:spcPct val="110000"/>
              </a:lnSpc>
            </a:pPr>
            <a:r>
              <a:rPr lang="en-AU" sz="1900"/>
              <a:t>[Thunder. Third apparition: a Child crowned, with a tree in his hand] “…Be lion-mettled, proud, and take no care / Who chafes, who frets, or where conspirers are: / Macbeth shall never vanquish’d be until / Great Birnam wood to high Dunsinane hill / Shall come against him.” [Descends]. </a:t>
            </a:r>
          </a:p>
          <a:p>
            <a:pPr>
              <a:lnSpc>
                <a:spcPct val="110000"/>
              </a:lnSpc>
            </a:pPr>
            <a:endParaRPr lang="en-AU" sz="1900"/>
          </a:p>
        </p:txBody>
      </p:sp>
    </p:spTree>
    <p:extLst>
      <p:ext uri="{BB962C8B-B14F-4D97-AF65-F5344CB8AC3E}">
        <p14:creationId xmlns:p14="http://schemas.microsoft.com/office/powerpoint/2010/main" val="177770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E9747-14AB-B1AE-160E-51BBC5ECA2E7}"/>
              </a:ext>
            </a:extLst>
          </p:cNvPr>
          <p:cNvSpPr>
            <a:spLocks noGrp="1"/>
          </p:cNvSpPr>
          <p:nvPr>
            <p:ph type="title"/>
          </p:nvPr>
        </p:nvSpPr>
        <p:spPr>
          <a:xfrm>
            <a:off x="484553" y="365125"/>
            <a:ext cx="5288718" cy="2663825"/>
          </a:xfrm>
        </p:spPr>
        <p:txBody>
          <a:bodyPr>
            <a:normAutofit/>
          </a:bodyPr>
          <a:lstStyle/>
          <a:p>
            <a:r>
              <a:rPr lang="en-AU" dirty="0"/>
              <a:t>Visuals and sound in Macbeth</a:t>
            </a:r>
          </a:p>
        </p:txBody>
      </p:sp>
      <p:pic>
        <p:nvPicPr>
          <p:cNvPr id="2050" name="Picture 2" descr="Oboe | Philharmonia">
            <a:extLst>
              <a:ext uri="{FF2B5EF4-FFF2-40B4-BE49-F238E27FC236}">
                <a16:creationId xmlns:a16="http://schemas.microsoft.com/office/drawing/2014/main" id="{284DC134-5AA4-EE80-D806-6174D742F8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853" y="3694814"/>
            <a:ext cx="4258456" cy="2661535"/>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29B66AAD-E2D6-4E63-A491-B5CA241C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2060" name="Rectangle 2059">
              <a:extLst>
                <a:ext uri="{FF2B5EF4-FFF2-40B4-BE49-F238E27FC236}">
                  <a16:creationId xmlns:a16="http://schemas.microsoft.com/office/drawing/2014/main" id="{EB608A2F-0FE5-4AD3-A12C-CEFA9519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971BD8E-CD34-4B44-B62F-AE81B7FF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61F30CF9-CF28-22A5-11E7-741595C39942}"/>
              </a:ext>
            </a:extLst>
          </p:cNvPr>
          <p:cNvSpPr>
            <a:spLocks noGrp="1"/>
          </p:cNvSpPr>
          <p:nvPr>
            <p:ph idx="1"/>
          </p:nvPr>
        </p:nvSpPr>
        <p:spPr>
          <a:xfrm>
            <a:off x="6510671" y="649432"/>
            <a:ext cx="5301307" cy="5527531"/>
          </a:xfrm>
        </p:spPr>
        <p:txBody>
          <a:bodyPr anchor="ctr">
            <a:normAutofit/>
          </a:bodyPr>
          <a:lstStyle/>
          <a:p>
            <a:pPr>
              <a:lnSpc>
                <a:spcPct val="110000"/>
              </a:lnSpc>
            </a:pPr>
            <a:r>
              <a:rPr lang="en-AU" dirty="0"/>
              <a:t>In Act 4, Scene 1 [Hautboys] play at important moments. In this scene, we have thunder, stage directions of rising apparitions out of a cauldron, and the sound of hautboys (oboes). The oboe is associated with doom (ominous oboes!).</a:t>
            </a:r>
            <a:endParaRPr lang="en-AU"/>
          </a:p>
          <a:p>
            <a:pPr>
              <a:lnSpc>
                <a:spcPct val="110000"/>
              </a:lnSpc>
            </a:pPr>
            <a:r>
              <a:rPr lang="en-AU" dirty="0"/>
              <a:t>Consider how the use of thunder, darkness, oboes and apparitions builds a truly terrifying scene. </a:t>
            </a:r>
            <a:endParaRPr lang="en-AU"/>
          </a:p>
          <a:p>
            <a:pPr>
              <a:lnSpc>
                <a:spcPct val="110000"/>
              </a:lnSpc>
            </a:pPr>
            <a:r>
              <a:rPr lang="en-AU" dirty="0"/>
              <a:t>The hautboys play as the cauldron produces eight apparitions of Kings, following by the ghost of Banquo, signifying the prophecy of Banquo’s descendants becoming the king of Scotland. </a:t>
            </a:r>
            <a:endParaRPr lang="en-AU"/>
          </a:p>
          <a:p>
            <a:pPr>
              <a:lnSpc>
                <a:spcPct val="110000"/>
              </a:lnSpc>
            </a:pPr>
            <a:r>
              <a:rPr lang="en-AU" dirty="0">
                <a:hlinkClick r:id="rId3"/>
              </a:rPr>
              <a:t>Ominous Oboes (shakespeare.org.uk)</a:t>
            </a:r>
            <a:endParaRPr lang="en-AU"/>
          </a:p>
        </p:txBody>
      </p:sp>
    </p:spTree>
    <p:extLst>
      <p:ext uri="{BB962C8B-B14F-4D97-AF65-F5344CB8AC3E}">
        <p14:creationId xmlns:p14="http://schemas.microsoft.com/office/powerpoint/2010/main" val="9472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91F46-B8CD-3931-B7FE-7AEBE05C8984}"/>
              </a:ext>
            </a:extLst>
          </p:cNvPr>
          <p:cNvSpPr>
            <a:spLocks noGrp="1"/>
          </p:cNvSpPr>
          <p:nvPr>
            <p:ph type="title"/>
          </p:nvPr>
        </p:nvSpPr>
        <p:spPr>
          <a:xfrm>
            <a:off x="146222" y="365125"/>
            <a:ext cx="2689847" cy="3938518"/>
          </a:xfrm>
        </p:spPr>
        <p:txBody>
          <a:bodyPr>
            <a:normAutofit/>
          </a:bodyPr>
          <a:lstStyle/>
          <a:p>
            <a:r>
              <a:rPr lang="en-AU" sz="3200"/>
              <a:t>Tragedy in Macbeth</a:t>
            </a:r>
          </a:p>
        </p:txBody>
      </p:sp>
      <p:grpSp>
        <p:nvGrpSpPr>
          <p:cNvPr id="13" name="Group 12">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14" name="Rectangle 13">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1960BBDC-31CD-7641-B20A-7AC27863C19C}"/>
              </a:ext>
            </a:extLst>
          </p:cNvPr>
          <p:cNvGraphicFramePr>
            <a:graphicFrameLocks noGrp="1"/>
          </p:cNvGraphicFramePr>
          <p:nvPr>
            <p:ph idx="1"/>
            <p:extLst>
              <p:ext uri="{D42A27DB-BD31-4B8C-83A1-F6EECF244321}">
                <p14:modId xmlns:p14="http://schemas.microsoft.com/office/powerpoint/2010/main" val="1756567394"/>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81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a:hlinkClick r:id="" action="ppaction://media"/>
            <a:extLst>
              <a:ext uri="{FF2B5EF4-FFF2-40B4-BE49-F238E27FC236}">
                <a16:creationId xmlns:a16="http://schemas.microsoft.com/office/drawing/2014/main" id="{CF877BAE-3709-D769-7007-3C0C72F7BEA6}"/>
              </a:ext>
            </a:extLst>
          </p:cNvPr>
          <p:cNvPicPr>
            <a:picLocks noRot="1" noChangeAspect="1"/>
          </p:cNvPicPr>
          <p:nvPr>
            <a:videoFile r:link="rId1"/>
          </p:nvPr>
        </p:nvPicPr>
        <p:blipFill>
          <a:blip r:embed="rId3"/>
          <a:stretch>
            <a:fillRect/>
          </a:stretch>
        </p:blipFill>
        <p:spPr>
          <a:xfrm>
            <a:off x="182881" y="127055"/>
            <a:ext cx="10979480" cy="6203407"/>
          </a:xfrm>
          <a:prstGeom prst="rect">
            <a:avLst/>
          </a:prstGeom>
        </p:spPr>
      </p:pic>
      <p:sp>
        <p:nvSpPr>
          <p:cNvPr id="5" name="TextBox 4">
            <a:extLst>
              <a:ext uri="{FF2B5EF4-FFF2-40B4-BE49-F238E27FC236}">
                <a16:creationId xmlns:a16="http://schemas.microsoft.com/office/drawing/2014/main" id="{160B401D-9788-CEEB-A154-903AE560EDB7}"/>
              </a:ext>
            </a:extLst>
          </p:cNvPr>
          <p:cNvSpPr txBox="1"/>
          <p:nvPr/>
        </p:nvSpPr>
        <p:spPr>
          <a:xfrm>
            <a:off x="337623" y="6316395"/>
            <a:ext cx="10824737" cy="369332"/>
          </a:xfrm>
          <a:prstGeom prst="rect">
            <a:avLst/>
          </a:prstGeom>
          <a:noFill/>
        </p:spPr>
        <p:txBody>
          <a:bodyPr wrap="square" rtlCol="0">
            <a:spAutoFit/>
          </a:bodyPr>
          <a:lstStyle/>
          <a:p>
            <a:r>
              <a:rPr lang="en-AU" dirty="0"/>
              <a:t>A much weirder version of this scene: </a:t>
            </a:r>
            <a:r>
              <a:rPr lang="en-AU" dirty="0">
                <a:hlinkClick r:id="rId4"/>
              </a:rPr>
              <a:t>Something Wicked This Way Comes | Macbeth - YouTube</a:t>
            </a:r>
            <a:endParaRPr lang="en-AU" dirty="0"/>
          </a:p>
        </p:txBody>
      </p:sp>
    </p:spTree>
    <p:extLst>
      <p:ext uri="{BB962C8B-B14F-4D97-AF65-F5344CB8AC3E}">
        <p14:creationId xmlns:p14="http://schemas.microsoft.com/office/powerpoint/2010/main" val="210175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636F-4A17-B25B-545F-517EA9AAA4EA}"/>
              </a:ext>
            </a:extLst>
          </p:cNvPr>
          <p:cNvSpPr>
            <a:spLocks noGrp="1"/>
          </p:cNvSpPr>
          <p:nvPr>
            <p:ph type="title"/>
          </p:nvPr>
        </p:nvSpPr>
        <p:spPr/>
        <p:txBody>
          <a:bodyPr/>
          <a:lstStyle/>
          <a:p>
            <a:r>
              <a:rPr lang="en-AU" dirty="0"/>
              <a:t>Act 4, Scene 2</a:t>
            </a:r>
          </a:p>
        </p:txBody>
      </p:sp>
      <p:sp>
        <p:nvSpPr>
          <p:cNvPr id="3" name="Content Placeholder 2">
            <a:extLst>
              <a:ext uri="{FF2B5EF4-FFF2-40B4-BE49-F238E27FC236}">
                <a16:creationId xmlns:a16="http://schemas.microsoft.com/office/drawing/2014/main" id="{AB00C8A6-AE7A-21F4-AE87-13C266C7A165}"/>
              </a:ext>
            </a:extLst>
          </p:cNvPr>
          <p:cNvSpPr>
            <a:spLocks noGrp="1"/>
          </p:cNvSpPr>
          <p:nvPr>
            <p:ph idx="1"/>
          </p:nvPr>
        </p:nvSpPr>
        <p:spPr/>
        <p:txBody>
          <a:bodyPr/>
          <a:lstStyle/>
          <a:p>
            <a:r>
              <a:rPr lang="en-AU" dirty="0"/>
              <a:t>What, you egg?</a:t>
            </a:r>
          </a:p>
        </p:txBody>
      </p:sp>
    </p:spTree>
    <p:extLst>
      <p:ext uri="{BB962C8B-B14F-4D97-AF65-F5344CB8AC3E}">
        <p14:creationId xmlns:p14="http://schemas.microsoft.com/office/powerpoint/2010/main" val="10765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7E9E-47EE-5BC5-F5FF-6C9E8A049599}"/>
              </a:ext>
            </a:extLst>
          </p:cNvPr>
          <p:cNvSpPr>
            <a:spLocks noGrp="1"/>
          </p:cNvSpPr>
          <p:nvPr>
            <p:ph type="title"/>
          </p:nvPr>
        </p:nvSpPr>
        <p:spPr/>
        <p:txBody>
          <a:bodyPr/>
          <a:lstStyle/>
          <a:p>
            <a:r>
              <a:rPr lang="en-AU" dirty="0"/>
              <a:t>Act 4, Scene 3</a:t>
            </a:r>
          </a:p>
        </p:txBody>
      </p:sp>
      <p:sp>
        <p:nvSpPr>
          <p:cNvPr id="3" name="Content Placeholder 2">
            <a:extLst>
              <a:ext uri="{FF2B5EF4-FFF2-40B4-BE49-F238E27FC236}">
                <a16:creationId xmlns:a16="http://schemas.microsoft.com/office/drawing/2014/main" id="{6C084926-5A67-997D-E165-11F05FC0C70B}"/>
              </a:ext>
            </a:extLst>
          </p:cNvPr>
          <p:cNvSpPr>
            <a:spLocks noGrp="1"/>
          </p:cNvSpPr>
          <p:nvPr>
            <p:ph idx="1"/>
          </p:nvPr>
        </p:nvSpPr>
        <p:spPr/>
        <p:txBody>
          <a:bodyPr/>
          <a:lstStyle/>
          <a:p>
            <a:r>
              <a:rPr lang="en-AU" dirty="0"/>
              <a:t>Macduff goes to England to ask Malcolm to come save everyone’s butt (invade Scotland).</a:t>
            </a:r>
          </a:p>
          <a:p>
            <a:r>
              <a:rPr lang="en-AU" dirty="0"/>
              <a:t>Malcom tries to prank Macduff by saying he’d be corrupt, greedy, lecherous and vicious. Luckily he was ”totally kidding” and, after seeing Macduff’s horror and withdrawal, trusts Macduff’s integrity and agrees to help. </a:t>
            </a:r>
          </a:p>
          <a:p>
            <a:r>
              <a:rPr lang="en-AU" dirty="0"/>
              <a:t>Malcolm then says King Edward is pious and virtuous and can heal those afflicted with tuberculosis with just a touch! </a:t>
            </a:r>
          </a:p>
          <a:p>
            <a:r>
              <a:rPr lang="en-AU" dirty="0"/>
              <a:t>Macduff then finds out his whole family is dead and the manliest option is to go and kill Macbeth instead of seeking grief counselling. </a:t>
            </a:r>
          </a:p>
        </p:txBody>
      </p:sp>
    </p:spTree>
    <p:extLst>
      <p:ext uri="{BB962C8B-B14F-4D97-AF65-F5344CB8AC3E}">
        <p14:creationId xmlns:p14="http://schemas.microsoft.com/office/powerpoint/2010/main" val="289043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E454-37C0-2C45-3F99-8AD3F1FA093A}"/>
              </a:ext>
            </a:extLst>
          </p:cNvPr>
          <p:cNvSpPr>
            <a:spLocks noGrp="1"/>
          </p:cNvSpPr>
          <p:nvPr>
            <p:ph type="title"/>
          </p:nvPr>
        </p:nvSpPr>
        <p:spPr/>
        <p:txBody>
          <a:bodyPr/>
          <a:lstStyle/>
          <a:p>
            <a:r>
              <a:rPr lang="en-AU" dirty="0"/>
              <a:t>Important lines</a:t>
            </a:r>
          </a:p>
        </p:txBody>
      </p:sp>
      <p:sp>
        <p:nvSpPr>
          <p:cNvPr id="3" name="Content Placeholder 2">
            <a:extLst>
              <a:ext uri="{FF2B5EF4-FFF2-40B4-BE49-F238E27FC236}">
                <a16:creationId xmlns:a16="http://schemas.microsoft.com/office/drawing/2014/main" id="{281A06D2-C8BA-5AA4-046A-7CEAE5EC07A3}"/>
              </a:ext>
            </a:extLst>
          </p:cNvPr>
          <p:cNvSpPr>
            <a:spLocks noGrp="1"/>
          </p:cNvSpPr>
          <p:nvPr>
            <p:ph idx="1"/>
          </p:nvPr>
        </p:nvSpPr>
        <p:spPr>
          <a:xfrm>
            <a:off x="484552" y="2576513"/>
            <a:ext cx="9236223" cy="3600450"/>
          </a:xfrm>
        </p:spPr>
        <p:txBody>
          <a:bodyPr>
            <a:normAutofit fontScale="85000" lnSpcReduction="10000"/>
          </a:bodyPr>
          <a:lstStyle/>
          <a:p>
            <a:r>
              <a:rPr lang="en-AU" dirty="0"/>
              <a:t>Malcom: “Merciful heaven! / What, man! ne’er pull your hat upon your brows; / Give sorrow words: the grief that does not speak / Whispers the o’er-fraught heart, and bids it break.”</a:t>
            </a:r>
          </a:p>
          <a:p>
            <a:r>
              <a:rPr lang="en-AU" dirty="0"/>
              <a:t>Macduff: “He has no children. All my pretty ones? / Did you say all?” He could be referring to Malcolm, who has no children and therefore cannot understand his grief.</a:t>
            </a:r>
          </a:p>
          <a:p>
            <a:r>
              <a:rPr lang="en-AU" dirty="0"/>
              <a:t>Malcolm: “Dispute it like a man.”</a:t>
            </a:r>
          </a:p>
          <a:p>
            <a:r>
              <a:rPr lang="en-AU" dirty="0"/>
              <a:t>Macduff: “I shall do so; / But I must also feel it as a man…” he blames himself for his family’s death – heaven did not prevent the slaughter.</a:t>
            </a:r>
          </a:p>
          <a:p>
            <a:r>
              <a:rPr lang="en-AU" dirty="0"/>
              <a:t>Macduff: “O, I could play the woman with mine eyes… Within my sword’s length set him;”</a:t>
            </a:r>
          </a:p>
          <a:p>
            <a:r>
              <a:rPr lang="en-AU" dirty="0"/>
              <a:t>Malcom: ”This tune goes manly.”</a:t>
            </a:r>
          </a:p>
        </p:txBody>
      </p:sp>
      <p:sp>
        <p:nvSpPr>
          <p:cNvPr id="5" name="Right Brace 4">
            <a:extLst>
              <a:ext uri="{FF2B5EF4-FFF2-40B4-BE49-F238E27FC236}">
                <a16:creationId xmlns:a16="http://schemas.microsoft.com/office/drawing/2014/main" id="{8D959F57-6C71-FFB8-6EAD-0119DC838FC6}"/>
              </a:ext>
            </a:extLst>
          </p:cNvPr>
          <p:cNvSpPr/>
          <p:nvPr/>
        </p:nvSpPr>
        <p:spPr>
          <a:xfrm>
            <a:off x="9720775" y="4206240"/>
            <a:ext cx="379828" cy="153337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AU">
              <a:ln>
                <a:solidFill>
                  <a:schemeClr val="tx2">
                    <a:lumMod val="90000"/>
                    <a:lumOff val="10000"/>
                  </a:schemeClr>
                </a:solidFill>
              </a:ln>
              <a:solidFill>
                <a:schemeClr val="tx2">
                  <a:lumMod val="90000"/>
                  <a:lumOff val="10000"/>
                </a:schemeClr>
              </a:solidFill>
            </a:endParaRPr>
          </a:p>
        </p:txBody>
      </p:sp>
      <p:sp>
        <p:nvSpPr>
          <p:cNvPr id="6" name="TextBox 5">
            <a:extLst>
              <a:ext uri="{FF2B5EF4-FFF2-40B4-BE49-F238E27FC236}">
                <a16:creationId xmlns:a16="http://schemas.microsoft.com/office/drawing/2014/main" id="{B2EE0A3B-8011-2EF9-577D-D56EFFC6F050}"/>
              </a:ext>
            </a:extLst>
          </p:cNvPr>
          <p:cNvSpPr txBox="1"/>
          <p:nvPr/>
        </p:nvSpPr>
        <p:spPr>
          <a:xfrm>
            <a:off x="10213145" y="4740812"/>
            <a:ext cx="1772529" cy="646331"/>
          </a:xfrm>
          <a:prstGeom prst="rect">
            <a:avLst/>
          </a:prstGeom>
          <a:noFill/>
        </p:spPr>
        <p:txBody>
          <a:bodyPr wrap="square" rtlCol="0">
            <a:spAutoFit/>
          </a:bodyPr>
          <a:lstStyle/>
          <a:p>
            <a:r>
              <a:rPr lang="en-AU" dirty="0"/>
              <a:t>Manhood and emotions</a:t>
            </a:r>
          </a:p>
        </p:txBody>
      </p:sp>
    </p:spTree>
    <p:extLst>
      <p:ext uri="{BB962C8B-B14F-4D97-AF65-F5344CB8AC3E}">
        <p14:creationId xmlns:p14="http://schemas.microsoft.com/office/powerpoint/2010/main" val="2118402921"/>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1E362C"/>
      </a:dk2>
      <a:lt2>
        <a:srgbClr val="E2E3E8"/>
      </a:lt2>
      <a:accent1>
        <a:srgbClr val="AAA081"/>
      </a:accent1>
      <a:accent2>
        <a:srgbClr val="9CA671"/>
      </a:accent2>
      <a:accent3>
        <a:srgbClr val="90A87F"/>
      </a:accent3>
      <a:accent4>
        <a:srgbClr val="76AD77"/>
      </a:accent4>
      <a:accent5>
        <a:srgbClr val="81AB93"/>
      </a:accent5>
      <a:accent6>
        <a:srgbClr val="74AAA2"/>
      </a:accent6>
      <a:hlink>
        <a:srgbClr val="6979AE"/>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283</TotalTime>
  <Words>761</Words>
  <Application>Microsoft Macintosh PowerPoint</Application>
  <PresentationFormat>Widescreen</PresentationFormat>
  <Paragraphs>41</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Bahnschrift</vt:lpstr>
      <vt:lpstr>MatrixVTI</vt:lpstr>
      <vt:lpstr>Macbeth</vt:lpstr>
      <vt:lpstr>Act 4, Scene 1</vt:lpstr>
      <vt:lpstr>Act 4, Scene 1</vt:lpstr>
      <vt:lpstr>Visuals and sound in Macbeth</vt:lpstr>
      <vt:lpstr>Tragedy in Macbeth</vt:lpstr>
      <vt:lpstr>PowerPoint Presentation</vt:lpstr>
      <vt:lpstr>Act 4, Scene 2</vt:lpstr>
      <vt:lpstr>Act 4, Scene 3</vt:lpstr>
      <vt:lpstr>Important 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Macbeth</dc:title>
  <dc:creator>LITTON Emily [Willetton Senior High School]</dc:creator>
  <cp:lastModifiedBy>LITTON Emily [Willetton Senior High School]</cp:lastModifiedBy>
  <cp:revision>4</cp:revision>
  <dcterms:created xsi:type="dcterms:W3CDTF">2023-05-04T00:02:28Z</dcterms:created>
  <dcterms:modified xsi:type="dcterms:W3CDTF">2023-05-04T04:45:47Z</dcterms:modified>
</cp:coreProperties>
</file>