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82"/>
    <p:restoredTop sz="94595"/>
  </p:normalViewPr>
  <p:slideViewPr>
    <p:cSldViewPr snapToGrid="0">
      <p:cViewPr>
        <p:scale>
          <a:sx n="95" d="100"/>
          <a:sy n="95" d="100"/>
        </p:scale>
        <p:origin x="5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01735-EB24-5B45-BDA3-C1879E0069F8}" type="datetimeFigureOut">
              <a:rPr lang="en-AU" smtClean="0"/>
              <a:t>26/4/2023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D1983-12AB-2946-BF00-437E16AAB1F4}" type="slidenum">
              <a:rPr lang="en-AU" smtClean="0"/>
              <a:t>‹#›</a:t>
            </a:fld>
            <a:endParaRPr lang="en-AU"/>
          </a:p>
        </p:txBody>
      </p:sp>
    </p:spTree>
    <p:extLst>
      <p:ext uri="{BB962C8B-B14F-4D97-AF65-F5344CB8AC3E}">
        <p14:creationId xmlns:p14="http://schemas.microsoft.com/office/powerpoint/2010/main" val="3873387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Themes: Fate and Nature and the unnatural. Literary devices: Paradox </a:t>
            </a:r>
          </a:p>
        </p:txBody>
      </p:sp>
      <p:sp>
        <p:nvSpPr>
          <p:cNvPr id="4" name="Slide Number Placeholder 3"/>
          <p:cNvSpPr>
            <a:spLocks noGrp="1"/>
          </p:cNvSpPr>
          <p:nvPr>
            <p:ph type="sldNum" sz="quarter" idx="5"/>
          </p:nvPr>
        </p:nvSpPr>
        <p:spPr/>
        <p:txBody>
          <a:bodyPr/>
          <a:lstStyle/>
          <a:p>
            <a:fld id="{ED1D1983-12AB-2946-BF00-437E16AAB1F4}" type="slidenum">
              <a:rPr lang="en-AU" smtClean="0"/>
              <a:t>2</a:t>
            </a:fld>
            <a:endParaRPr lang="en-AU"/>
          </a:p>
        </p:txBody>
      </p:sp>
    </p:spTree>
    <p:extLst>
      <p:ext uri="{BB962C8B-B14F-4D97-AF65-F5344CB8AC3E}">
        <p14:creationId xmlns:p14="http://schemas.microsoft.com/office/powerpoint/2010/main" val="4038676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D1B9-2761-DC08-32A4-F509A0F59E7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21CFE4AC-1519-B556-EA9B-F3D8645EC4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FBAEE668-B04F-65C8-42FF-C0A33BA826E1}"/>
              </a:ext>
            </a:extLst>
          </p:cNvPr>
          <p:cNvSpPr>
            <a:spLocks noGrp="1"/>
          </p:cNvSpPr>
          <p:nvPr>
            <p:ph type="dt" sz="half" idx="10"/>
          </p:nvPr>
        </p:nvSpPr>
        <p:spPr/>
        <p:txBody>
          <a:bodyPr/>
          <a:lstStyle/>
          <a:p>
            <a:fld id="{FC6F653B-3881-0643-B5C8-1A17FC17686E}" type="datetimeFigureOut">
              <a:rPr lang="en-AU" smtClean="0"/>
              <a:t>26/4/2023</a:t>
            </a:fld>
            <a:endParaRPr lang="en-AU"/>
          </a:p>
        </p:txBody>
      </p:sp>
      <p:sp>
        <p:nvSpPr>
          <p:cNvPr id="5" name="Footer Placeholder 4">
            <a:extLst>
              <a:ext uri="{FF2B5EF4-FFF2-40B4-BE49-F238E27FC236}">
                <a16:creationId xmlns:a16="http://schemas.microsoft.com/office/drawing/2014/main" id="{C6B46ECA-DB33-3F9E-38D7-600056CC75F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69E40AC-FEAF-0BFC-8AE6-D7FE7D0D5EE2}"/>
              </a:ext>
            </a:extLst>
          </p:cNvPr>
          <p:cNvSpPr>
            <a:spLocks noGrp="1"/>
          </p:cNvSpPr>
          <p:nvPr>
            <p:ph type="sldNum" sz="quarter" idx="12"/>
          </p:nvPr>
        </p:nvSpPr>
        <p:spPr/>
        <p:txBody>
          <a:bodyPr/>
          <a:lstStyle/>
          <a:p>
            <a:fld id="{BD57A4FB-ECC1-5A4A-858A-114499A69D74}" type="slidenum">
              <a:rPr lang="en-AU" smtClean="0"/>
              <a:t>‹#›</a:t>
            </a:fld>
            <a:endParaRPr lang="en-AU"/>
          </a:p>
        </p:txBody>
      </p:sp>
    </p:spTree>
    <p:extLst>
      <p:ext uri="{BB962C8B-B14F-4D97-AF65-F5344CB8AC3E}">
        <p14:creationId xmlns:p14="http://schemas.microsoft.com/office/powerpoint/2010/main" val="1902573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5738-9120-61D5-F8EB-B1F15A4A7081}"/>
              </a:ext>
            </a:extLst>
          </p:cNvPr>
          <p:cNvSpPr>
            <a:spLocks noGrp="1"/>
          </p:cNvSpPr>
          <p:nvPr>
            <p:ph type="title"/>
          </p:nvPr>
        </p:nvSpPr>
        <p:spPr/>
        <p:txBody>
          <a:bodyPr/>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61028D37-A473-832A-A8A6-36CCBB6C2A0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C0696AB4-5E8F-DD8C-1F06-F78171488262}"/>
              </a:ext>
            </a:extLst>
          </p:cNvPr>
          <p:cNvSpPr>
            <a:spLocks noGrp="1"/>
          </p:cNvSpPr>
          <p:nvPr>
            <p:ph type="dt" sz="half" idx="10"/>
          </p:nvPr>
        </p:nvSpPr>
        <p:spPr/>
        <p:txBody>
          <a:bodyPr/>
          <a:lstStyle/>
          <a:p>
            <a:fld id="{FC6F653B-3881-0643-B5C8-1A17FC17686E}" type="datetimeFigureOut">
              <a:rPr lang="en-AU" smtClean="0"/>
              <a:t>26/4/2023</a:t>
            </a:fld>
            <a:endParaRPr lang="en-AU"/>
          </a:p>
        </p:txBody>
      </p:sp>
      <p:sp>
        <p:nvSpPr>
          <p:cNvPr id="5" name="Footer Placeholder 4">
            <a:extLst>
              <a:ext uri="{FF2B5EF4-FFF2-40B4-BE49-F238E27FC236}">
                <a16:creationId xmlns:a16="http://schemas.microsoft.com/office/drawing/2014/main" id="{F28BF0E8-6E2B-77F8-2627-71B105779C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BC3FB4-9A0E-4051-7811-64A6BC11510B}"/>
              </a:ext>
            </a:extLst>
          </p:cNvPr>
          <p:cNvSpPr>
            <a:spLocks noGrp="1"/>
          </p:cNvSpPr>
          <p:nvPr>
            <p:ph type="sldNum" sz="quarter" idx="12"/>
          </p:nvPr>
        </p:nvSpPr>
        <p:spPr/>
        <p:txBody>
          <a:bodyPr/>
          <a:lstStyle/>
          <a:p>
            <a:fld id="{BD57A4FB-ECC1-5A4A-858A-114499A69D74}" type="slidenum">
              <a:rPr lang="en-AU" smtClean="0"/>
              <a:t>‹#›</a:t>
            </a:fld>
            <a:endParaRPr lang="en-AU"/>
          </a:p>
        </p:txBody>
      </p:sp>
    </p:spTree>
    <p:extLst>
      <p:ext uri="{BB962C8B-B14F-4D97-AF65-F5344CB8AC3E}">
        <p14:creationId xmlns:p14="http://schemas.microsoft.com/office/powerpoint/2010/main" val="45957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EAC8C6-E294-DA6F-95AD-E5422A24DA1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AU"/>
          </a:p>
        </p:txBody>
      </p:sp>
      <p:sp>
        <p:nvSpPr>
          <p:cNvPr id="3" name="Vertical Text Placeholder 2">
            <a:extLst>
              <a:ext uri="{FF2B5EF4-FFF2-40B4-BE49-F238E27FC236}">
                <a16:creationId xmlns:a16="http://schemas.microsoft.com/office/drawing/2014/main" id="{F62CAD17-2A21-1DC7-955E-EFFBF5CAB70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2F2FDAF6-B795-BCE8-6748-23D2234A7F47}"/>
              </a:ext>
            </a:extLst>
          </p:cNvPr>
          <p:cNvSpPr>
            <a:spLocks noGrp="1"/>
          </p:cNvSpPr>
          <p:nvPr>
            <p:ph type="dt" sz="half" idx="10"/>
          </p:nvPr>
        </p:nvSpPr>
        <p:spPr/>
        <p:txBody>
          <a:bodyPr/>
          <a:lstStyle/>
          <a:p>
            <a:fld id="{FC6F653B-3881-0643-B5C8-1A17FC17686E}" type="datetimeFigureOut">
              <a:rPr lang="en-AU" smtClean="0"/>
              <a:t>26/4/2023</a:t>
            </a:fld>
            <a:endParaRPr lang="en-AU"/>
          </a:p>
        </p:txBody>
      </p:sp>
      <p:sp>
        <p:nvSpPr>
          <p:cNvPr id="5" name="Footer Placeholder 4">
            <a:extLst>
              <a:ext uri="{FF2B5EF4-FFF2-40B4-BE49-F238E27FC236}">
                <a16:creationId xmlns:a16="http://schemas.microsoft.com/office/drawing/2014/main" id="{01789CA5-4B34-D5CB-9CA4-C2C6FEEBEEE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31C34F6-5522-239A-561F-EB8C315121BA}"/>
              </a:ext>
            </a:extLst>
          </p:cNvPr>
          <p:cNvSpPr>
            <a:spLocks noGrp="1"/>
          </p:cNvSpPr>
          <p:nvPr>
            <p:ph type="sldNum" sz="quarter" idx="12"/>
          </p:nvPr>
        </p:nvSpPr>
        <p:spPr/>
        <p:txBody>
          <a:bodyPr/>
          <a:lstStyle/>
          <a:p>
            <a:fld id="{BD57A4FB-ECC1-5A4A-858A-114499A69D74}" type="slidenum">
              <a:rPr lang="en-AU" smtClean="0"/>
              <a:t>‹#›</a:t>
            </a:fld>
            <a:endParaRPr lang="en-AU"/>
          </a:p>
        </p:txBody>
      </p:sp>
    </p:spTree>
    <p:extLst>
      <p:ext uri="{BB962C8B-B14F-4D97-AF65-F5344CB8AC3E}">
        <p14:creationId xmlns:p14="http://schemas.microsoft.com/office/powerpoint/2010/main" val="248475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843C-5D88-20D1-026C-E3F7081518DE}"/>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F98ADFC5-330A-F7F0-78EE-80C9298603C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C444B69A-1AE5-B967-B08D-E9C5D530ACA2}"/>
              </a:ext>
            </a:extLst>
          </p:cNvPr>
          <p:cNvSpPr>
            <a:spLocks noGrp="1"/>
          </p:cNvSpPr>
          <p:nvPr>
            <p:ph type="dt" sz="half" idx="10"/>
          </p:nvPr>
        </p:nvSpPr>
        <p:spPr/>
        <p:txBody>
          <a:bodyPr/>
          <a:lstStyle/>
          <a:p>
            <a:fld id="{FC6F653B-3881-0643-B5C8-1A17FC17686E}" type="datetimeFigureOut">
              <a:rPr lang="en-AU" smtClean="0"/>
              <a:t>26/4/2023</a:t>
            </a:fld>
            <a:endParaRPr lang="en-AU"/>
          </a:p>
        </p:txBody>
      </p:sp>
      <p:sp>
        <p:nvSpPr>
          <p:cNvPr id="5" name="Footer Placeholder 4">
            <a:extLst>
              <a:ext uri="{FF2B5EF4-FFF2-40B4-BE49-F238E27FC236}">
                <a16:creationId xmlns:a16="http://schemas.microsoft.com/office/drawing/2014/main" id="{F45ECCD3-704E-F9B2-1BDD-7FAD7781AE1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F79B99C-A616-6F4D-9E3F-8098F2EFE9DC}"/>
              </a:ext>
            </a:extLst>
          </p:cNvPr>
          <p:cNvSpPr>
            <a:spLocks noGrp="1"/>
          </p:cNvSpPr>
          <p:nvPr>
            <p:ph type="sldNum" sz="quarter" idx="12"/>
          </p:nvPr>
        </p:nvSpPr>
        <p:spPr/>
        <p:txBody>
          <a:bodyPr/>
          <a:lstStyle/>
          <a:p>
            <a:fld id="{BD57A4FB-ECC1-5A4A-858A-114499A69D74}" type="slidenum">
              <a:rPr lang="en-AU" smtClean="0"/>
              <a:t>‹#›</a:t>
            </a:fld>
            <a:endParaRPr lang="en-AU"/>
          </a:p>
        </p:txBody>
      </p:sp>
    </p:spTree>
    <p:extLst>
      <p:ext uri="{BB962C8B-B14F-4D97-AF65-F5344CB8AC3E}">
        <p14:creationId xmlns:p14="http://schemas.microsoft.com/office/powerpoint/2010/main" val="2355321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8C2E2-2D1A-908E-383D-ADA51847167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AU"/>
          </a:p>
        </p:txBody>
      </p:sp>
      <p:sp>
        <p:nvSpPr>
          <p:cNvPr id="3" name="Text Placeholder 2">
            <a:extLst>
              <a:ext uri="{FF2B5EF4-FFF2-40B4-BE49-F238E27FC236}">
                <a16:creationId xmlns:a16="http://schemas.microsoft.com/office/drawing/2014/main" id="{749F5000-BFD7-535A-AC78-3F03F720CF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CF47241-5B99-3998-B9BF-7D99377C7E53}"/>
              </a:ext>
            </a:extLst>
          </p:cNvPr>
          <p:cNvSpPr>
            <a:spLocks noGrp="1"/>
          </p:cNvSpPr>
          <p:nvPr>
            <p:ph type="dt" sz="half" idx="10"/>
          </p:nvPr>
        </p:nvSpPr>
        <p:spPr/>
        <p:txBody>
          <a:bodyPr/>
          <a:lstStyle/>
          <a:p>
            <a:fld id="{FC6F653B-3881-0643-B5C8-1A17FC17686E}" type="datetimeFigureOut">
              <a:rPr lang="en-AU" smtClean="0"/>
              <a:t>26/4/2023</a:t>
            </a:fld>
            <a:endParaRPr lang="en-AU"/>
          </a:p>
        </p:txBody>
      </p:sp>
      <p:sp>
        <p:nvSpPr>
          <p:cNvPr id="5" name="Footer Placeholder 4">
            <a:extLst>
              <a:ext uri="{FF2B5EF4-FFF2-40B4-BE49-F238E27FC236}">
                <a16:creationId xmlns:a16="http://schemas.microsoft.com/office/drawing/2014/main" id="{5D68FCCB-F72C-3F6F-DC62-7BF033D1976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73030B2-EE6F-EDA9-914A-51DBB4661CA0}"/>
              </a:ext>
            </a:extLst>
          </p:cNvPr>
          <p:cNvSpPr>
            <a:spLocks noGrp="1"/>
          </p:cNvSpPr>
          <p:nvPr>
            <p:ph type="sldNum" sz="quarter" idx="12"/>
          </p:nvPr>
        </p:nvSpPr>
        <p:spPr/>
        <p:txBody>
          <a:bodyPr/>
          <a:lstStyle/>
          <a:p>
            <a:fld id="{BD57A4FB-ECC1-5A4A-858A-114499A69D74}" type="slidenum">
              <a:rPr lang="en-AU" smtClean="0"/>
              <a:t>‹#›</a:t>
            </a:fld>
            <a:endParaRPr lang="en-AU"/>
          </a:p>
        </p:txBody>
      </p:sp>
    </p:spTree>
    <p:extLst>
      <p:ext uri="{BB962C8B-B14F-4D97-AF65-F5344CB8AC3E}">
        <p14:creationId xmlns:p14="http://schemas.microsoft.com/office/powerpoint/2010/main" val="1916411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A8207-E750-B20C-1F90-D7E3B6C54AC1}"/>
              </a:ext>
            </a:extLst>
          </p:cNvPr>
          <p:cNvSpPr>
            <a:spLocks noGrp="1"/>
          </p:cNvSpPr>
          <p:nvPr>
            <p:ph type="title"/>
          </p:nvPr>
        </p:nvSpPr>
        <p:spPr/>
        <p:txBody>
          <a:bodyPr/>
          <a:lstStyle/>
          <a:p>
            <a:r>
              <a:rPr lang="en-GB"/>
              <a:t>Click to edit Master title style</a:t>
            </a:r>
            <a:endParaRPr lang="en-AU"/>
          </a:p>
        </p:txBody>
      </p:sp>
      <p:sp>
        <p:nvSpPr>
          <p:cNvPr id="3" name="Content Placeholder 2">
            <a:extLst>
              <a:ext uri="{FF2B5EF4-FFF2-40B4-BE49-F238E27FC236}">
                <a16:creationId xmlns:a16="http://schemas.microsoft.com/office/drawing/2014/main" id="{AA42875C-3C86-39C7-E119-506A89B7E4F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Content Placeholder 3">
            <a:extLst>
              <a:ext uri="{FF2B5EF4-FFF2-40B4-BE49-F238E27FC236}">
                <a16:creationId xmlns:a16="http://schemas.microsoft.com/office/drawing/2014/main" id="{445E415E-F42D-E3C6-E101-F5B46CC9CEE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Date Placeholder 4">
            <a:extLst>
              <a:ext uri="{FF2B5EF4-FFF2-40B4-BE49-F238E27FC236}">
                <a16:creationId xmlns:a16="http://schemas.microsoft.com/office/drawing/2014/main" id="{685AB991-BD04-6A75-1D16-87874DCD08E6}"/>
              </a:ext>
            </a:extLst>
          </p:cNvPr>
          <p:cNvSpPr>
            <a:spLocks noGrp="1"/>
          </p:cNvSpPr>
          <p:nvPr>
            <p:ph type="dt" sz="half" idx="10"/>
          </p:nvPr>
        </p:nvSpPr>
        <p:spPr/>
        <p:txBody>
          <a:bodyPr/>
          <a:lstStyle/>
          <a:p>
            <a:fld id="{FC6F653B-3881-0643-B5C8-1A17FC17686E}" type="datetimeFigureOut">
              <a:rPr lang="en-AU" smtClean="0"/>
              <a:t>26/4/2023</a:t>
            </a:fld>
            <a:endParaRPr lang="en-AU"/>
          </a:p>
        </p:txBody>
      </p:sp>
      <p:sp>
        <p:nvSpPr>
          <p:cNvPr id="6" name="Footer Placeholder 5">
            <a:extLst>
              <a:ext uri="{FF2B5EF4-FFF2-40B4-BE49-F238E27FC236}">
                <a16:creationId xmlns:a16="http://schemas.microsoft.com/office/drawing/2014/main" id="{89D5F236-E793-B039-C59B-A041189E0D0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4FCFF3C-3FEE-6AB1-353D-AB85C703DFEB}"/>
              </a:ext>
            </a:extLst>
          </p:cNvPr>
          <p:cNvSpPr>
            <a:spLocks noGrp="1"/>
          </p:cNvSpPr>
          <p:nvPr>
            <p:ph type="sldNum" sz="quarter" idx="12"/>
          </p:nvPr>
        </p:nvSpPr>
        <p:spPr/>
        <p:txBody>
          <a:bodyPr/>
          <a:lstStyle/>
          <a:p>
            <a:fld id="{BD57A4FB-ECC1-5A4A-858A-114499A69D74}" type="slidenum">
              <a:rPr lang="en-AU" smtClean="0"/>
              <a:t>‹#›</a:t>
            </a:fld>
            <a:endParaRPr lang="en-AU"/>
          </a:p>
        </p:txBody>
      </p:sp>
    </p:spTree>
    <p:extLst>
      <p:ext uri="{BB962C8B-B14F-4D97-AF65-F5344CB8AC3E}">
        <p14:creationId xmlns:p14="http://schemas.microsoft.com/office/powerpoint/2010/main" val="3667953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963F2-59F3-9FB9-62E8-57D7C6BFC7BF}"/>
              </a:ext>
            </a:extLst>
          </p:cNvPr>
          <p:cNvSpPr>
            <a:spLocks noGrp="1"/>
          </p:cNvSpPr>
          <p:nvPr>
            <p:ph type="title"/>
          </p:nvPr>
        </p:nvSpPr>
        <p:spPr>
          <a:xfrm>
            <a:off x="839788" y="365125"/>
            <a:ext cx="10515600" cy="1325563"/>
          </a:xfrm>
        </p:spPr>
        <p:txBody>
          <a:bodyPr/>
          <a:lstStyle/>
          <a:p>
            <a:r>
              <a:rPr lang="en-GB"/>
              <a:t>Click to edit Master title style</a:t>
            </a:r>
            <a:endParaRPr lang="en-AU"/>
          </a:p>
        </p:txBody>
      </p:sp>
      <p:sp>
        <p:nvSpPr>
          <p:cNvPr id="3" name="Text Placeholder 2">
            <a:extLst>
              <a:ext uri="{FF2B5EF4-FFF2-40B4-BE49-F238E27FC236}">
                <a16:creationId xmlns:a16="http://schemas.microsoft.com/office/drawing/2014/main" id="{797FB7AF-83C1-4590-8DA0-07C60C307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0E78BD9-7BE3-F44C-7751-6C147BADA0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5" name="Text Placeholder 4">
            <a:extLst>
              <a:ext uri="{FF2B5EF4-FFF2-40B4-BE49-F238E27FC236}">
                <a16:creationId xmlns:a16="http://schemas.microsoft.com/office/drawing/2014/main" id="{FBDB2713-1A45-6DEB-2049-408617C631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C94D728-96F2-EE53-1EFA-07110E6D005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7" name="Date Placeholder 6">
            <a:extLst>
              <a:ext uri="{FF2B5EF4-FFF2-40B4-BE49-F238E27FC236}">
                <a16:creationId xmlns:a16="http://schemas.microsoft.com/office/drawing/2014/main" id="{DA279F2A-D5CE-28E8-0A72-0FE5969B6479}"/>
              </a:ext>
            </a:extLst>
          </p:cNvPr>
          <p:cNvSpPr>
            <a:spLocks noGrp="1"/>
          </p:cNvSpPr>
          <p:nvPr>
            <p:ph type="dt" sz="half" idx="10"/>
          </p:nvPr>
        </p:nvSpPr>
        <p:spPr/>
        <p:txBody>
          <a:bodyPr/>
          <a:lstStyle/>
          <a:p>
            <a:fld id="{FC6F653B-3881-0643-B5C8-1A17FC17686E}" type="datetimeFigureOut">
              <a:rPr lang="en-AU" smtClean="0"/>
              <a:t>26/4/2023</a:t>
            </a:fld>
            <a:endParaRPr lang="en-AU"/>
          </a:p>
        </p:txBody>
      </p:sp>
      <p:sp>
        <p:nvSpPr>
          <p:cNvPr id="8" name="Footer Placeholder 7">
            <a:extLst>
              <a:ext uri="{FF2B5EF4-FFF2-40B4-BE49-F238E27FC236}">
                <a16:creationId xmlns:a16="http://schemas.microsoft.com/office/drawing/2014/main" id="{1C248671-9EB9-465A-5F9F-2D92E74A0FA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19A805B-B148-5F28-6FF6-F624029A9C95}"/>
              </a:ext>
            </a:extLst>
          </p:cNvPr>
          <p:cNvSpPr>
            <a:spLocks noGrp="1"/>
          </p:cNvSpPr>
          <p:nvPr>
            <p:ph type="sldNum" sz="quarter" idx="12"/>
          </p:nvPr>
        </p:nvSpPr>
        <p:spPr/>
        <p:txBody>
          <a:bodyPr/>
          <a:lstStyle/>
          <a:p>
            <a:fld id="{BD57A4FB-ECC1-5A4A-858A-114499A69D74}" type="slidenum">
              <a:rPr lang="en-AU" smtClean="0"/>
              <a:t>‹#›</a:t>
            </a:fld>
            <a:endParaRPr lang="en-AU"/>
          </a:p>
        </p:txBody>
      </p:sp>
    </p:spTree>
    <p:extLst>
      <p:ext uri="{BB962C8B-B14F-4D97-AF65-F5344CB8AC3E}">
        <p14:creationId xmlns:p14="http://schemas.microsoft.com/office/powerpoint/2010/main" val="3340399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41EF-CC1B-4D17-4AC0-D1EDCCA86993}"/>
              </a:ext>
            </a:extLst>
          </p:cNvPr>
          <p:cNvSpPr>
            <a:spLocks noGrp="1"/>
          </p:cNvSpPr>
          <p:nvPr>
            <p:ph type="title"/>
          </p:nvPr>
        </p:nvSpPr>
        <p:spPr/>
        <p:txBody>
          <a:bodyPr/>
          <a:lstStyle/>
          <a:p>
            <a:r>
              <a:rPr lang="en-GB"/>
              <a:t>Click to edit Master title style</a:t>
            </a:r>
            <a:endParaRPr lang="en-AU"/>
          </a:p>
        </p:txBody>
      </p:sp>
      <p:sp>
        <p:nvSpPr>
          <p:cNvPr id="3" name="Date Placeholder 2">
            <a:extLst>
              <a:ext uri="{FF2B5EF4-FFF2-40B4-BE49-F238E27FC236}">
                <a16:creationId xmlns:a16="http://schemas.microsoft.com/office/drawing/2014/main" id="{079D97CF-87E2-845C-2151-6A2E6BCAC8E7}"/>
              </a:ext>
            </a:extLst>
          </p:cNvPr>
          <p:cNvSpPr>
            <a:spLocks noGrp="1"/>
          </p:cNvSpPr>
          <p:nvPr>
            <p:ph type="dt" sz="half" idx="10"/>
          </p:nvPr>
        </p:nvSpPr>
        <p:spPr/>
        <p:txBody>
          <a:bodyPr/>
          <a:lstStyle/>
          <a:p>
            <a:fld id="{FC6F653B-3881-0643-B5C8-1A17FC17686E}" type="datetimeFigureOut">
              <a:rPr lang="en-AU" smtClean="0"/>
              <a:t>26/4/2023</a:t>
            </a:fld>
            <a:endParaRPr lang="en-AU"/>
          </a:p>
        </p:txBody>
      </p:sp>
      <p:sp>
        <p:nvSpPr>
          <p:cNvPr id="4" name="Footer Placeholder 3">
            <a:extLst>
              <a:ext uri="{FF2B5EF4-FFF2-40B4-BE49-F238E27FC236}">
                <a16:creationId xmlns:a16="http://schemas.microsoft.com/office/drawing/2014/main" id="{F03E3BF4-48CB-425D-BA14-C96FBF84A8E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736C635-695D-95C3-6AB6-175FA5F3C8A4}"/>
              </a:ext>
            </a:extLst>
          </p:cNvPr>
          <p:cNvSpPr>
            <a:spLocks noGrp="1"/>
          </p:cNvSpPr>
          <p:nvPr>
            <p:ph type="sldNum" sz="quarter" idx="12"/>
          </p:nvPr>
        </p:nvSpPr>
        <p:spPr/>
        <p:txBody>
          <a:bodyPr/>
          <a:lstStyle/>
          <a:p>
            <a:fld id="{BD57A4FB-ECC1-5A4A-858A-114499A69D74}" type="slidenum">
              <a:rPr lang="en-AU" smtClean="0"/>
              <a:t>‹#›</a:t>
            </a:fld>
            <a:endParaRPr lang="en-AU"/>
          </a:p>
        </p:txBody>
      </p:sp>
    </p:spTree>
    <p:extLst>
      <p:ext uri="{BB962C8B-B14F-4D97-AF65-F5344CB8AC3E}">
        <p14:creationId xmlns:p14="http://schemas.microsoft.com/office/powerpoint/2010/main" val="1157260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A8B5A-05CB-3E8B-89B7-EBFA4506AFC2}"/>
              </a:ext>
            </a:extLst>
          </p:cNvPr>
          <p:cNvSpPr>
            <a:spLocks noGrp="1"/>
          </p:cNvSpPr>
          <p:nvPr>
            <p:ph type="dt" sz="half" idx="10"/>
          </p:nvPr>
        </p:nvSpPr>
        <p:spPr/>
        <p:txBody>
          <a:bodyPr/>
          <a:lstStyle/>
          <a:p>
            <a:fld id="{FC6F653B-3881-0643-B5C8-1A17FC17686E}" type="datetimeFigureOut">
              <a:rPr lang="en-AU" smtClean="0"/>
              <a:t>26/4/2023</a:t>
            </a:fld>
            <a:endParaRPr lang="en-AU"/>
          </a:p>
        </p:txBody>
      </p:sp>
      <p:sp>
        <p:nvSpPr>
          <p:cNvPr id="3" name="Footer Placeholder 2">
            <a:extLst>
              <a:ext uri="{FF2B5EF4-FFF2-40B4-BE49-F238E27FC236}">
                <a16:creationId xmlns:a16="http://schemas.microsoft.com/office/drawing/2014/main" id="{8E276E45-D907-C488-D5FF-57C169F4245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A063640-CB8D-BAAB-8422-07FFF43C100B}"/>
              </a:ext>
            </a:extLst>
          </p:cNvPr>
          <p:cNvSpPr>
            <a:spLocks noGrp="1"/>
          </p:cNvSpPr>
          <p:nvPr>
            <p:ph type="sldNum" sz="quarter" idx="12"/>
          </p:nvPr>
        </p:nvSpPr>
        <p:spPr/>
        <p:txBody>
          <a:bodyPr/>
          <a:lstStyle/>
          <a:p>
            <a:fld id="{BD57A4FB-ECC1-5A4A-858A-114499A69D74}" type="slidenum">
              <a:rPr lang="en-AU" smtClean="0"/>
              <a:t>‹#›</a:t>
            </a:fld>
            <a:endParaRPr lang="en-AU"/>
          </a:p>
        </p:txBody>
      </p:sp>
    </p:spTree>
    <p:extLst>
      <p:ext uri="{BB962C8B-B14F-4D97-AF65-F5344CB8AC3E}">
        <p14:creationId xmlns:p14="http://schemas.microsoft.com/office/powerpoint/2010/main" val="2156304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00E2-0282-8F4F-AE81-F4472063A55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Content Placeholder 2">
            <a:extLst>
              <a:ext uri="{FF2B5EF4-FFF2-40B4-BE49-F238E27FC236}">
                <a16:creationId xmlns:a16="http://schemas.microsoft.com/office/drawing/2014/main" id="{129BD1E6-CDE2-FA69-C224-92215D1CE0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Text Placeholder 3">
            <a:extLst>
              <a:ext uri="{FF2B5EF4-FFF2-40B4-BE49-F238E27FC236}">
                <a16:creationId xmlns:a16="http://schemas.microsoft.com/office/drawing/2014/main" id="{EC8F6319-E603-FD5A-27CF-5B2F37C62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717870-6B3D-FE73-0522-D8917FCA8952}"/>
              </a:ext>
            </a:extLst>
          </p:cNvPr>
          <p:cNvSpPr>
            <a:spLocks noGrp="1"/>
          </p:cNvSpPr>
          <p:nvPr>
            <p:ph type="dt" sz="half" idx="10"/>
          </p:nvPr>
        </p:nvSpPr>
        <p:spPr/>
        <p:txBody>
          <a:bodyPr/>
          <a:lstStyle/>
          <a:p>
            <a:fld id="{FC6F653B-3881-0643-B5C8-1A17FC17686E}" type="datetimeFigureOut">
              <a:rPr lang="en-AU" smtClean="0"/>
              <a:t>26/4/2023</a:t>
            </a:fld>
            <a:endParaRPr lang="en-AU"/>
          </a:p>
        </p:txBody>
      </p:sp>
      <p:sp>
        <p:nvSpPr>
          <p:cNvPr id="6" name="Footer Placeholder 5">
            <a:extLst>
              <a:ext uri="{FF2B5EF4-FFF2-40B4-BE49-F238E27FC236}">
                <a16:creationId xmlns:a16="http://schemas.microsoft.com/office/drawing/2014/main" id="{FCC9F277-29DD-655C-6B5B-27ADE5F59CC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9C2B2C6-D2DF-D826-B942-B649F538C5FA}"/>
              </a:ext>
            </a:extLst>
          </p:cNvPr>
          <p:cNvSpPr>
            <a:spLocks noGrp="1"/>
          </p:cNvSpPr>
          <p:nvPr>
            <p:ph type="sldNum" sz="quarter" idx="12"/>
          </p:nvPr>
        </p:nvSpPr>
        <p:spPr/>
        <p:txBody>
          <a:bodyPr/>
          <a:lstStyle/>
          <a:p>
            <a:fld id="{BD57A4FB-ECC1-5A4A-858A-114499A69D74}" type="slidenum">
              <a:rPr lang="en-AU" smtClean="0"/>
              <a:t>‹#›</a:t>
            </a:fld>
            <a:endParaRPr lang="en-AU"/>
          </a:p>
        </p:txBody>
      </p:sp>
    </p:spTree>
    <p:extLst>
      <p:ext uri="{BB962C8B-B14F-4D97-AF65-F5344CB8AC3E}">
        <p14:creationId xmlns:p14="http://schemas.microsoft.com/office/powerpoint/2010/main" val="706381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4CC2-9644-4A24-9997-B59AEBD9568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AU"/>
          </a:p>
        </p:txBody>
      </p:sp>
      <p:sp>
        <p:nvSpPr>
          <p:cNvPr id="3" name="Picture Placeholder 2">
            <a:extLst>
              <a:ext uri="{FF2B5EF4-FFF2-40B4-BE49-F238E27FC236}">
                <a16:creationId xmlns:a16="http://schemas.microsoft.com/office/drawing/2014/main" id="{656C7197-45B6-81DA-278D-04ACF8ECB0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D843642-1A19-4F18-3EA9-57EEDB89C6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574B376-B5DC-8452-4CD8-1195CA8D470F}"/>
              </a:ext>
            </a:extLst>
          </p:cNvPr>
          <p:cNvSpPr>
            <a:spLocks noGrp="1"/>
          </p:cNvSpPr>
          <p:nvPr>
            <p:ph type="dt" sz="half" idx="10"/>
          </p:nvPr>
        </p:nvSpPr>
        <p:spPr/>
        <p:txBody>
          <a:bodyPr/>
          <a:lstStyle/>
          <a:p>
            <a:fld id="{FC6F653B-3881-0643-B5C8-1A17FC17686E}" type="datetimeFigureOut">
              <a:rPr lang="en-AU" smtClean="0"/>
              <a:t>26/4/2023</a:t>
            </a:fld>
            <a:endParaRPr lang="en-AU"/>
          </a:p>
        </p:txBody>
      </p:sp>
      <p:sp>
        <p:nvSpPr>
          <p:cNvPr id="6" name="Footer Placeholder 5">
            <a:extLst>
              <a:ext uri="{FF2B5EF4-FFF2-40B4-BE49-F238E27FC236}">
                <a16:creationId xmlns:a16="http://schemas.microsoft.com/office/drawing/2014/main" id="{14B1D12B-15E5-C797-F418-15DA685B20E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F2D45A0-F9CD-B905-ACC0-A0376B702052}"/>
              </a:ext>
            </a:extLst>
          </p:cNvPr>
          <p:cNvSpPr>
            <a:spLocks noGrp="1"/>
          </p:cNvSpPr>
          <p:nvPr>
            <p:ph type="sldNum" sz="quarter" idx="12"/>
          </p:nvPr>
        </p:nvSpPr>
        <p:spPr/>
        <p:txBody>
          <a:bodyPr/>
          <a:lstStyle/>
          <a:p>
            <a:fld id="{BD57A4FB-ECC1-5A4A-858A-114499A69D74}" type="slidenum">
              <a:rPr lang="en-AU" smtClean="0"/>
              <a:t>‹#›</a:t>
            </a:fld>
            <a:endParaRPr lang="en-AU"/>
          </a:p>
        </p:txBody>
      </p:sp>
    </p:spTree>
    <p:extLst>
      <p:ext uri="{BB962C8B-B14F-4D97-AF65-F5344CB8AC3E}">
        <p14:creationId xmlns:p14="http://schemas.microsoft.com/office/powerpoint/2010/main" val="112211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12BBAC-99DE-A06B-7EEC-ADF9D62321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AU"/>
          </a:p>
        </p:txBody>
      </p:sp>
      <p:sp>
        <p:nvSpPr>
          <p:cNvPr id="3" name="Text Placeholder 2">
            <a:extLst>
              <a:ext uri="{FF2B5EF4-FFF2-40B4-BE49-F238E27FC236}">
                <a16:creationId xmlns:a16="http://schemas.microsoft.com/office/drawing/2014/main" id="{DA119F10-C06A-D8D2-CE22-D3212869BE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4" name="Date Placeholder 3">
            <a:extLst>
              <a:ext uri="{FF2B5EF4-FFF2-40B4-BE49-F238E27FC236}">
                <a16:creationId xmlns:a16="http://schemas.microsoft.com/office/drawing/2014/main" id="{642A6A4D-1652-325D-408E-14053CDDD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F653B-3881-0643-B5C8-1A17FC17686E}" type="datetimeFigureOut">
              <a:rPr lang="en-AU" smtClean="0"/>
              <a:t>26/4/2023</a:t>
            </a:fld>
            <a:endParaRPr lang="en-AU"/>
          </a:p>
        </p:txBody>
      </p:sp>
      <p:sp>
        <p:nvSpPr>
          <p:cNvPr id="5" name="Footer Placeholder 4">
            <a:extLst>
              <a:ext uri="{FF2B5EF4-FFF2-40B4-BE49-F238E27FC236}">
                <a16:creationId xmlns:a16="http://schemas.microsoft.com/office/drawing/2014/main" id="{7F484A10-8FC4-6C2A-82E3-F633065B66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7186561-11C7-BF28-80D6-6025AE3AA6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57A4FB-ECC1-5A4A-858A-114499A69D74}" type="slidenum">
              <a:rPr lang="en-AU" smtClean="0"/>
              <a:t>‹#›</a:t>
            </a:fld>
            <a:endParaRPr lang="en-AU"/>
          </a:p>
        </p:txBody>
      </p:sp>
    </p:spTree>
    <p:extLst>
      <p:ext uri="{BB962C8B-B14F-4D97-AF65-F5344CB8AC3E}">
        <p14:creationId xmlns:p14="http://schemas.microsoft.com/office/powerpoint/2010/main" val="1678857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litcharts.com/lit/macbeth/characters/macbeth" TargetMode="External"/><Relationship Id="rId4" Type="http://schemas.openxmlformats.org/officeDocument/2006/relationships/hyperlink" Target="https://www.litcharts.com/lit/macbeth/characters/weird-sister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e Black Moor on Behance">
            <a:extLst>
              <a:ext uri="{FF2B5EF4-FFF2-40B4-BE49-F238E27FC236}">
                <a16:creationId xmlns:a16="http://schemas.microsoft.com/office/drawing/2014/main" id="{CAAF149C-51E1-69A7-4531-CAB2314DEDEF}"/>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6336" r="-1" b="-1"/>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4DBA0B3-1B10-2778-330E-D5887E60BF3E}"/>
              </a:ext>
            </a:extLst>
          </p:cNvPr>
          <p:cNvSpPr>
            <a:spLocks noGrp="1"/>
          </p:cNvSpPr>
          <p:nvPr>
            <p:ph type="ctrTitle"/>
          </p:nvPr>
        </p:nvSpPr>
        <p:spPr>
          <a:xfrm>
            <a:off x="1524000" y="1122363"/>
            <a:ext cx="9144000" cy="3063240"/>
          </a:xfrm>
        </p:spPr>
        <p:txBody>
          <a:bodyPr>
            <a:normAutofit/>
          </a:bodyPr>
          <a:lstStyle/>
          <a:p>
            <a:r>
              <a:rPr lang="en-AU" sz="6600">
                <a:solidFill>
                  <a:srgbClr val="FFFFFF"/>
                </a:solidFill>
              </a:rPr>
              <a:t>Macbeth</a:t>
            </a:r>
          </a:p>
        </p:txBody>
      </p:sp>
      <p:sp>
        <p:nvSpPr>
          <p:cNvPr id="3" name="Subtitle 2">
            <a:extLst>
              <a:ext uri="{FF2B5EF4-FFF2-40B4-BE49-F238E27FC236}">
                <a16:creationId xmlns:a16="http://schemas.microsoft.com/office/drawing/2014/main" id="{8BB6BB42-A012-CC8C-E8D2-F28C4E0B4F82}"/>
              </a:ext>
            </a:extLst>
          </p:cNvPr>
          <p:cNvSpPr>
            <a:spLocks noGrp="1"/>
          </p:cNvSpPr>
          <p:nvPr>
            <p:ph type="subTitle" idx="1"/>
          </p:nvPr>
        </p:nvSpPr>
        <p:spPr>
          <a:xfrm>
            <a:off x="1527048" y="4599432"/>
            <a:ext cx="9144000" cy="1536192"/>
          </a:xfrm>
        </p:spPr>
        <p:txBody>
          <a:bodyPr>
            <a:normAutofit/>
          </a:bodyPr>
          <a:lstStyle/>
          <a:p>
            <a:r>
              <a:rPr lang="en-AU">
                <a:solidFill>
                  <a:srgbClr val="FFFFFF"/>
                </a:solidFill>
              </a:rPr>
              <a:t>Act 1</a:t>
            </a:r>
          </a:p>
        </p:txBody>
      </p:sp>
      <p:sp>
        <p:nvSpPr>
          <p:cNvPr id="1036"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20360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4CC4D-BF01-B551-B7B2-42A661B405F6}"/>
              </a:ext>
            </a:extLst>
          </p:cNvPr>
          <p:cNvSpPr>
            <a:spLocks noGrp="1"/>
          </p:cNvSpPr>
          <p:nvPr>
            <p:ph type="title"/>
          </p:nvPr>
        </p:nvSpPr>
        <p:spPr>
          <a:xfrm>
            <a:off x="2292401" y="106456"/>
            <a:ext cx="3126170" cy="693644"/>
          </a:xfrm>
        </p:spPr>
        <p:txBody>
          <a:bodyPr>
            <a:normAutofit/>
          </a:bodyPr>
          <a:lstStyle/>
          <a:p>
            <a:r>
              <a:rPr lang="en-AU" sz="4000" dirty="0"/>
              <a:t>Act 1, Scene 7</a:t>
            </a:r>
          </a:p>
        </p:txBody>
      </p:sp>
      <p:sp>
        <p:nvSpPr>
          <p:cNvPr id="3" name="Content Placeholder 2">
            <a:extLst>
              <a:ext uri="{FF2B5EF4-FFF2-40B4-BE49-F238E27FC236}">
                <a16:creationId xmlns:a16="http://schemas.microsoft.com/office/drawing/2014/main" id="{C37E7A7E-E3CC-64C4-61E5-2010B8AD9D0C}"/>
              </a:ext>
            </a:extLst>
          </p:cNvPr>
          <p:cNvSpPr>
            <a:spLocks noGrp="1"/>
          </p:cNvSpPr>
          <p:nvPr>
            <p:ph idx="1"/>
          </p:nvPr>
        </p:nvSpPr>
        <p:spPr>
          <a:xfrm>
            <a:off x="191221" y="906555"/>
            <a:ext cx="6572650" cy="5346327"/>
          </a:xfrm>
        </p:spPr>
        <p:txBody>
          <a:bodyPr>
            <a:normAutofit lnSpcReduction="10000"/>
          </a:bodyPr>
          <a:lstStyle/>
          <a:p>
            <a:r>
              <a:rPr lang="en-AU" sz="1400" dirty="0">
                <a:effectLst/>
                <a:latin typeface="Calibri" panose="020F0502020204030204" pitchFamily="34" charset="0"/>
                <a:ea typeface="Calibri" panose="020F0502020204030204" pitchFamily="34" charset="0"/>
                <a:cs typeface="Times New Roman" panose="02020603050405020304" pitchFamily="18" charset="0"/>
              </a:rPr>
              <a:t>Macbeth, alone, agonizes about whether to kill Duncan. He'd be willing to murder Duncan if he thought that would be the end of it. But he knows that "bloody instructions, being taught, return to plague the inventor" (1.7.10). Also, Macbeth notes, Duncan is a guest, kinsmen, and good king. He decides ambition is not enough to justify the murder.</a:t>
            </a:r>
          </a:p>
          <a:p>
            <a:r>
              <a:rPr lang="en-AU" sz="1400" i="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Macbeth wrestles with his ambition and wins! He knows that murdering Duncan will only end up leading to more bloodshed, and ruin his honour, which he prizes. (ambition, violence, manhood). </a:t>
            </a:r>
          </a:p>
          <a:p>
            <a:r>
              <a:rPr lang="en-AU" sz="1400" dirty="0">
                <a:effectLst/>
                <a:latin typeface="Calibri" panose="020F0502020204030204" pitchFamily="34" charset="0"/>
                <a:ea typeface="Calibri" panose="020F0502020204030204" pitchFamily="34" charset="0"/>
                <a:cs typeface="Times New Roman" panose="02020603050405020304" pitchFamily="18" charset="0"/>
              </a:rPr>
              <a:t>Lady Macbeth enters, asking where he's been. Macbeth tells her they won't murder Duncan. She questions his manhood. Macbeth replies: "I dare do all that may become a man; who dares do more is none" (1.7.46-47). But Lady Macbeth continues, mocking Macbeth's fickleness: she says she has loved and nursed a baby, but she would have sworn to "das[h] the [baby's] brains out" (1.7.56) if her oaths were as worthless as Macbeth's.</a:t>
            </a:r>
          </a:p>
          <a:p>
            <a:r>
              <a:rPr lang="en-AU" sz="1400" i="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Lady Macbeth and Macbeth debate about manhood and courage. She says it's taking what you want. He says it's the power to put responsibility before selfishness, the power to not take what you want. (ambition, violence, manhood). </a:t>
            </a:r>
          </a:p>
          <a:p>
            <a:r>
              <a:rPr lang="en-AU" sz="1400" dirty="0">
                <a:effectLst/>
                <a:latin typeface="Calibri" panose="020F0502020204030204" pitchFamily="34" charset="0"/>
                <a:ea typeface="Calibri" panose="020F0502020204030204" pitchFamily="34" charset="0"/>
                <a:cs typeface="Times New Roman" panose="02020603050405020304" pitchFamily="18" charset="0"/>
              </a:rPr>
              <a:t>Macbeth asks what will happen if they fail. Lady Macbeth assures him they won't fail if they have courage. She outlines the plan: she'll give Duncan's bedroom attendants enough wine to ensure they black out from drunkenness. Then she and Macbeth will commit the murder and frame the attendants. Macbeth, impressed by her courage, agrees.</a:t>
            </a:r>
          </a:p>
          <a:p>
            <a:r>
              <a:rPr lang="en-AU" sz="1400" i="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Lady Macbeth's tragedy is that she doesn't realize that murdering Duncan will torment and ultimately destroy her. Macbeth's tragedy is more profound: he does realize it, and still gives in to his ambition. (fate, ambition, violence). </a:t>
            </a:r>
          </a:p>
          <a:p>
            <a:endParaRPr lang="en-AU" sz="1000" dirty="0"/>
          </a:p>
        </p:txBody>
      </p:sp>
      <p:pic>
        <p:nvPicPr>
          <p:cNvPr id="8194" name="Picture 2" descr="Lady Macbeth | Victorian Illustrated Shakespeare Archive">
            <a:extLst>
              <a:ext uri="{FF2B5EF4-FFF2-40B4-BE49-F238E27FC236}">
                <a16:creationId xmlns:a16="http://schemas.microsoft.com/office/drawing/2014/main" id="{DB1CDF7C-2C0C-D12A-1A97-4350613CF3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335" r="35980" b="1"/>
          <a:stretch/>
        </p:blipFill>
        <p:spPr bwMode="auto">
          <a:xfrm>
            <a:off x="7199440" y="10"/>
            <a:ext cx="4992560"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7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REVIEW: “Macbeth” | Keith &amp; the Movies">
            <a:extLst>
              <a:ext uri="{FF2B5EF4-FFF2-40B4-BE49-F238E27FC236}">
                <a16:creationId xmlns:a16="http://schemas.microsoft.com/office/drawing/2014/main" id="{8B5B697C-A445-BCFF-A429-9309FF03DDEA}"/>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b="10000"/>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D48138A-AC94-63A3-625C-085C482C0444}"/>
              </a:ext>
            </a:extLst>
          </p:cNvPr>
          <p:cNvSpPr>
            <a:spLocks noGrp="1"/>
          </p:cNvSpPr>
          <p:nvPr>
            <p:ph type="title"/>
          </p:nvPr>
        </p:nvSpPr>
        <p:spPr>
          <a:xfrm>
            <a:off x="841249" y="941832"/>
            <a:ext cx="10506456" cy="2057400"/>
          </a:xfrm>
        </p:spPr>
        <p:txBody>
          <a:bodyPr anchor="b">
            <a:normAutofit/>
          </a:bodyPr>
          <a:lstStyle/>
          <a:p>
            <a:r>
              <a:rPr lang="en-AU" sz="5000"/>
              <a:t>In summary</a:t>
            </a:r>
          </a:p>
        </p:txBody>
      </p:sp>
      <p:sp>
        <p:nvSpPr>
          <p:cNvPr id="9225" name="Rectangle 92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227" name="Rectangle 92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1CE0808-D1E9-B045-E8B2-ED5875D4818B}"/>
              </a:ext>
            </a:extLst>
          </p:cNvPr>
          <p:cNvSpPr>
            <a:spLocks noGrp="1"/>
          </p:cNvSpPr>
          <p:nvPr>
            <p:ph idx="1"/>
          </p:nvPr>
        </p:nvSpPr>
        <p:spPr>
          <a:xfrm>
            <a:off x="841248" y="3502152"/>
            <a:ext cx="10506456" cy="2670048"/>
          </a:xfrm>
        </p:spPr>
        <p:txBody>
          <a:bodyPr>
            <a:normAutofit/>
          </a:bodyPr>
          <a:lstStyle/>
          <a:p>
            <a:r>
              <a:rPr lang="en-AU" sz="2000"/>
              <a:t>Act 1 establishes the unnatural, paradoxical nature of the play. It introduces the theme of fate, as well as ambition, manhood, and violence. </a:t>
            </a:r>
          </a:p>
          <a:p>
            <a:r>
              <a:rPr lang="en-AU" sz="2000"/>
              <a:t>In keeping with the complex characterisation in Shakespearean plays, Macbeth wrestles with his conscience and experiences inner turmoil.</a:t>
            </a:r>
          </a:p>
          <a:p>
            <a:r>
              <a:rPr lang="en-AU" sz="2000"/>
              <a:t>Biblical and Roman allusions abound, reflecting the moral questions posed in the first act. </a:t>
            </a:r>
          </a:p>
          <a:p>
            <a:r>
              <a:rPr lang="en-AU" sz="2000"/>
              <a:t>The idea of manhood and womanhood are twisted and perverted through the Macbeth’s actions and conversations. </a:t>
            </a:r>
          </a:p>
        </p:txBody>
      </p:sp>
    </p:spTree>
    <p:extLst>
      <p:ext uri="{BB962C8B-B14F-4D97-AF65-F5344CB8AC3E}">
        <p14:creationId xmlns:p14="http://schemas.microsoft.com/office/powerpoint/2010/main" val="8632920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6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haracter analysis: The Witches in Macbeth | The British Library">
            <a:extLst>
              <a:ext uri="{FF2B5EF4-FFF2-40B4-BE49-F238E27FC236}">
                <a16:creationId xmlns:a16="http://schemas.microsoft.com/office/drawing/2014/main" id="{03CBD1C4-E3DE-26BB-DA03-74477F5226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0689"/>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67" name="Rectangle 206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9257BF-39B7-0C59-6490-70C366037ABE}"/>
              </a:ext>
            </a:extLst>
          </p:cNvPr>
          <p:cNvSpPr>
            <a:spLocks noGrp="1"/>
          </p:cNvSpPr>
          <p:nvPr>
            <p:ph type="title"/>
          </p:nvPr>
        </p:nvSpPr>
        <p:spPr>
          <a:xfrm>
            <a:off x="7531610" y="365125"/>
            <a:ext cx="3822189" cy="1899912"/>
          </a:xfrm>
        </p:spPr>
        <p:txBody>
          <a:bodyPr>
            <a:normAutofit/>
          </a:bodyPr>
          <a:lstStyle/>
          <a:p>
            <a:r>
              <a:rPr lang="en-AU" sz="4000" dirty="0"/>
              <a:t>Act 1, Scene 1</a:t>
            </a:r>
          </a:p>
        </p:txBody>
      </p:sp>
      <p:sp>
        <p:nvSpPr>
          <p:cNvPr id="3" name="Content Placeholder 2">
            <a:extLst>
              <a:ext uri="{FF2B5EF4-FFF2-40B4-BE49-F238E27FC236}">
                <a16:creationId xmlns:a16="http://schemas.microsoft.com/office/drawing/2014/main" id="{361AAEC2-8242-EB1B-0F5A-533022B0EB64}"/>
              </a:ext>
            </a:extLst>
          </p:cNvPr>
          <p:cNvSpPr>
            <a:spLocks noGrp="1"/>
          </p:cNvSpPr>
          <p:nvPr>
            <p:ph idx="1"/>
          </p:nvPr>
        </p:nvSpPr>
        <p:spPr>
          <a:xfrm>
            <a:off x="7401612" y="1780164"/>
            <a:ext cx="4427028" cy="3742762"/>
          </a:xfrm>
        </p:spPr>
        <p:txBody>
          <a:bodyPr>
            <a:noAutofit/>
          </a:bodyPr>
          <a:lstStyle/>
          <a:p>
            <a:r>
              <a:rPr lang="en-AU" sz="1800" b="0" i="0" dirty="0">
                <a:effectLst/>
                <a:latin typeface="+mj-lt"/>
                <a:cs typeface="Arial" panose="020B0604020202020204" pitchFamily="34" charset="0"/>
              </a:rPr>
              <a:t>As a storm rages, </a:t>
            </a:r>
            <a:r>
              <a:rPr lang="en-AU" sz="1800" b="1" i="0" u="none" strike="noStrike" dirty="0">
                <a:effectLst/>
                <a:latin typeface="+mj-lt"/>
                <a:cs typeface="Arial" panose="020B0604020202020204" pitchFamily="34" charset="0"/>
                <a:hlinkClick r:id="rId4">
                  <a:extLst>
                    <a:ext uri="{A12FA001-AC4F-418D-AE19-62706E023703}">
                      <ahyp:hlinkClr xmlns:ahyp="http://schemas.microsoft.com/office/drawing/2018/hyperlinkcolor" val="tx"/>
                    </a:ext>
                  </a:extLst>
                </a:hlinkClick>
              </a:rPr>
              <a:t>three witches</a:t>
            </a:r>
            <a:r>
              <a:rPr lang="en-AU" sz="1800" b="0" i="0" dirty="0">
                <a:effectLst/>
                <a:latin typeface="+mj-lt"/>
                <a:cs typeface="Arial" panose="020B0604020202020204" pitchFamily="34" charset="0"/>
              </a:rPr>
              <a:t> appear, speaking in rhyming, paradoxical couplets: "when the battle's lost and won" (1.1.4); "fair is foul, and foul is fair" (1.1.10). They agree to meet again on the heath (plain) when the battle now raging ends. There they'll meet </a:t>
            </a:r>
            <a:r>
              <a:rPr lang="en-AU" sz="1800" b="1" i="0" u="none" strike="noStrike" dirty="0">
                <a:effectLst/>
                <a:latin typeface="+mj-lt"/>
                <a:cs typeface="Arial" panose="020B0604020202020204" pitchFamily="34" charset="0"/>
                <a:hlinkClick r:id="rId5">
                  <a:extLst>
                    <a:ext uri="{A12FA001-AC4F-418D-AE19-62706E023703}">
                      <ahyp:hlinkClr xmlns:ahyp="http://schemas.microsoft.com/office/drawing/2018/hyperlinkcolor" val="tx"/>
                    </a:ext>
                  </a:extLst>
                </a:hlinkClick>
              </a:rPr>
              <a:t>Macbeth</a:t>
            </a:r>
            <a:r>
              <a:rPr lang="en-AU" sz="1800" b="0" i="0" dirty="0">
                <a:effectLst/>
                <a:latin typeface="+mj-lt"/>
                <a:cs typeface="Arial" panose="020B0604020202020204" pitchFamily="34" charset="0"/>
              </a:rPr>
              <a:t>.</a:t>
            </a:r>
          </a:p>
          <a:p>
            <a:endParaRPr lang="en-AU" sz="1800" dirty="0">
              <a:latin typeface="+mj-lt"/>
              <a:cs typeface="Arial" panose="020B0604020202020204" pitchFamily="34" charset="0"/>
            </a:endParaRPr>
          </a:p>
          <a:p>
            <a:r>
              <a:rPr lang="en-AU" sz="1800" b="0" i="0" dirty="0">
                <a:effectLst/>
                <a:latin typeface="+mj-lt"/>
                <a:cs typeface="Arial" panose="020B0604020202020204" pitchFamily="34" charset="0"/>
              </a:rPr>
              <a:t>The witches' rhyming speech makes them seem inhuman, ominous, and paranormal, which, in fact, they are.</a:t>
            </a:r>
          </a:p>
          <a:p>
            <a:endParaRPr lang="en-AU" sz="1800" dirty="0">
              <a:latin typeface="+mj-lt"/>
              <a:cs typeface="Arial" panose="020B0604020202020204" pitchFamily="34" charset="0"/>
            </a:endParaRPr>
          </a:p>
          <a:p>
            <a:r>
              <a:rPr lang="en-AU" sz="1800" b="1" u="sng" dirty="0">
                <a:latin typeface="+mj-lt"/>
                <a:cs typeface="Arial" panose="020B0604020202020204" pitchFamily="34" charset="0"/>
              </a:rPr>
              <a:t>Discuss: </a:t>
            </a:r>
          </a:p>
          <a:p>
            <a:r>
              <a:rPr lang="en-AU" sz="1800" dirty="0">
                <a:latin typeface="+mj-lt"/>
                <a:cs typeface="Arial" panose="020B0604020202020204" pitchFamily="34" charset="0"/>
              </a:rPr>
              <a:t>What effect does this have on our expectations of the play? </a:t>
            </a:r>
          </a:p>
          <a:p>
            <a:r>
              <a:rPr lang="en-AU" sz="1800" dirty="0">
                <a:latin typeface="+mj-lt"/>
                <a:cs typeface="Arial" panose="020B0604020202020204" pitchFamily="34" charset="0"/>
              </a:rPr>
              <a:t>What themes does this introduce?</a:t>
            </a:r>
          </a:p>
        </p:txBody>
      </p:sp>
    </p:spTree>
    <p:extLst>
      <p:ext uri="{BB962C8B-B14F-4D97-AF65-F5344CB8AC3E}">
        <p14:creationId xmlns:p14="http://schemas.microsoft.com/office/powerpoint/2010/main" val="2219631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Macbeth Act 1 - storesgreat">
            <a:extLst>
              <a:ext uri="{FF2B5EF4-FFF2-40B4-BE49-F238E27FC236}">
                <a16:creationId xmlns:a16="http://schemas.microsoft.com/office/drawing/2014/main" id="{3EE63B7A-8480-E4AF-E674-45A732EF44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091" b="9091"/>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079" name="Rectangle 307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18B559-0C4E-1318-AD9C-F65249016964}"/>
              </a:ext>
            </a:extLst>
          </p:cNvPr>
          <p:cNvSpPr>
            <a:spLocks noGrp="1"/>
          </p:cNvSpPr>
          <p:nvPr>
            <p:ph type="title"/>
          </p:nvPr>
        </p:nvSpPr>
        <p:spPr>
          <a:xfrm>
            <a:off x="838200" y="365125"/>
            <a:ext cx="10515600" cy="1325563"/>
          </a:xfrm>
        </p:spPr>
        <p:txBody>
          <a:bodyPr>
            <a:normAutofit/>
          </a:bodyPr>
          <a:lstStyle/>
          <a:p>
            <a:r>
              <a:rPr lang="en-AU" dirty="0"/>
              <a:t>Act 1, Scene 2</a:t>
            </a:r>
          </a:p>
        </p:txBody>
      </p:sp>
      <p:sp>
        <p:nvSpPr>
          <p:cNvPr id="3" name="Content Placeholder 2">
            <a:extLst>
              <a:ext uri="{FF2B5EF4-FFF2-40B4-BE49-F238E27FC236}">
                <a16:creationId xmlns:a16="http://schemas.microsoft.com/office/drawing/2014/main" id="{D4830E06-1D33-7DBA-B7D7-3AA877DCC06D}"/>
              </a:ext>
            </a:extLst>
          </p:cNvPr>
          <p:cNvSpPr>
            <a:spLocks noGrp="1"/>
          </p:cNvSpPr>
          <p:nvPr>
            <p:ph idx="1"/>
          </p:nvPr>
        </p:nvSpPr>
        <p:spPr>
          <a:xfrm>
            <a:off x="838200" y="1574800"/>
            <a:ext cx="10515600" cy="4792663"/>
          </a:xfrm>
        </p:spPr>
        <p:txBody>
          <a:bodyPr>
            <a:normAutofit fontScale="92500" lnSpcReduction="10000"/>
          </a:bodyPr>
          <a:lstStyle/>
          <a:p>
            <a:r>
              <a:rPr lang="en-AU" sz="1600" b="0" i="0" dirty="0">
                <a:effectLst/>
              </a:rPr>
              <a:t>At a military camp, </a:t>
            </a:r>
            <a:r>
              <a:rPr lang="en-AU" sz="1600" b="1" i="0" strike="noStrike" dirty="0">
                <a:effectLst/>
              </a:rPr>
              <a:t>King Duncan</a:t>
            </a:r>
            <a:r>
              <a:rPr lang="en-AU" sz="1600" b="0" i="0" dirty="0">
                <a:effectLst/>
              </a:rPr>
              <a:t> of Scotland, his sons </a:t>
            </a:r>
            <a:r>
              <a:rPr lang="en-AU" sz="1600" b="1" i="0" strike="noStrike" dirty="0">
                <a:effectLst/>
              </a:rPr>
              <a:t>Malcolm</a:t>
            </a:r>
            <a:r>
              <a:rPr lang="en-AU" sz="1600" b="0" i="0" dirty="0">
                <a:effectLst/>
              </a:rPr>
              <a:t> and </a:t>
            </a:r>
            <a:r>
              <a:rPr lang="en-AU" sz="1600" b="1" i="0" strike="noStrike" dirty="0">
                <a:effectLst/>
              </a:rPr>
              <a:t>Donalbain</a:t>
            </a:r>
            <a:r>
              <a:rPr lang="en-AU" sz="1600" b="0" i="0" dirty="0">
                <a:effectLst/>
              </a:rPr>
              <a:t>, and the Thane of </a:t>
            </a:r>
            <a:r>
              <a:rPr lang="en-AU" sz="1600" b="1" i="0" strike="noStrike" dirty="0">
                <a:effectLst/>
              </a:rPr>
              <a:t>Lennox</a:t>
            </a:r>
            <a:r>
              <a:rPr lang="en-AU" sz="1600" b="0" i="0" dirty="0">
                <a:effectLst/>
              </a:rPr>
              <a:t> wait for news of the war. A </a:t>
            </a:r>
            <a:r>
              <a:rPr lang="en-AU" sz="1600" b="1" i="0" strike="noStrike" dirty="0">
                <a:effectLst/>
              </a:rPr>
              <a:t>captain</a:t>
            </a:r>
            <a:r>
              <a:rPr lang="en-AU" sz="1600" b="0" i="0" dirty="0">
                <a:effectLst/>
              </a:rPr>
              <a:t> enters, covered in so much </a:t>
            </a:r>
            <a:r>
              <a:rPr lang="en-AU" sz="1600" b="1" i="0" strike="noStrike" dirty="0">
                <a:effectLst/>
              </a:rPr>
              <a:t>blood</a:t>
            </a:r>
            <a:r>
              <a:rPr lang="en-AU" sz="1600" b="0" i="0" dirty="0">
                <a:effectLst/>
              </a:rPr>
              <a:t> he is almost unrecognizable. The captain tells them of the state of the battle against the invading Norwegians and the Scottish rebels Macdonald and the Thane of Cawdor. Two Scottish nobleman have been especially brave, </a:t>
            </a:r>
            <a:r>
              <a:rPr lang="en-AU" sz="1600" b="1" i="0" strike="noStrike" dirty="0">
                <a:effectLst/>
              </a:rPr>
              <a:t>Macbeth</a:t>
            </a:r>
            <a:r>
              <a:rPr lang="en-AU" sz="1600" b="0" i="0" dirty="0">
                <a:effectLst/>
              </a:rPr>
              <a:t> (the Thane of Glamis) and </a:t>
            </a:r>
            <a:r>
              <a:rPr lang="en-AU" sz="1600" b="1" i="0" strike="noStrike" dirty="0">
                <a:effectLst/>
              </a:rPr>
              <a:t>Banquo</a:t>
            </a:r>
            <a:r>
              <a:rPr lang="en-AU" sz="1600" b="0" i="0" dirty="0">
                <a:effectLst/>
              </a:rPr>
              <a:t>. Macbeth killed Macdonald ("unseamed him from the nave to th' chops" (1.2.22)).</a:t>
            </a:r>
          </a:p>
          <a:p>
            <a:r>
              <a:rPr lang="en-AU" sz="1600" b="0" i="1" dirty="0">
                <a:solidFill>
                  <a:schemeClr val="accent1">
                    <a:lumMod val="50000"/>
                  </a:schemeClr>
                </a:solidFill>
                <a:effectLst/>
              </a:rPr>
              <a:t>The blood covering the captain makes him an unrecognizable monster, just as Macbeth, who in this scene is described as a noble hero who is brave and loyal to his king, will be transformed into a monster as he becomes "covered" with the metaphorical blood of those he kills to achieve his ambitions.</a:t>
            </a:r>
            <a:endParaRPr lang="en-AU" sz="1600" i="1" dirty="0">
              <a:solidFill>
                <a:schemeClr val="accent1">
                  <a:lumMod val="50000"/>
                </a:schemeClr>
              </a:solidFill>
            </a:endParaRPr>
          </a:p>
          <a:p>
            <a:endParaRPr lang="en-AU" sz="1600" b="0" i="0" dirty="0">
              <a:effectLst/>
            </a:endParaRPr>
          </a:p>
          <a:p>
            <a:r>
              <a:rPr lang="en-AU" sz="1600" b="0" i="0" dirty="0">
                <a:effectLst/>
              </a:rPr>
              <a:t>The Thane of </a:t>
            </a:r>
            <a:r>
              <a:rPr lang="en-AU" sz="1600" b="1" i="0" strike="noStrike" dirty="0">
                <a:effectLst/>
              </a:rPr>
              <a:t>Ross</a:t>
            </a:r>
            <a:r>
              <a:rPr lang="en-AU" sz="1600" b="0" i="0" dirty="0">
                <a:effectLst/>
              </a:rPr>
              <a:t> arrives, and describes how </a:t>
            </a:r>
            <a:r>
              <a:rPr lang="en-AU" sz="1600" b="1" i="0" strike="noStrike" dirty="0">
                <a:effectLst/>
              </a:rPr>
              <a:t>Macbeth</a:t>
            </a:r>
            <a:r>
              <a:rPr lang="en-AU" sz="1600" b="0" i="0" dirty="0">
                <a:effectLst/>
              </a:rPr>
              <a:t> defeated Sweno, the Norwegian King, who now begs for a truce. </a:t>
            </a:r>
            <a:r>
              <a:rPr lang="en-AU" sz="1600" b="1" i="0" strike="noStrike" dirty="0">
                <a:effectLst/>
              </a:rPr>
              <a:t>Duncan</a:t>
            </a:r>
            <a:r>
              <a:rPr lang="en-AU" sz="1600" b="0" i="0" dirty="0">
                <a:effectLst/>
              </a:rPr>
              <a:t> proclaims that the traitorous Thane of Cawdor shall be put to death, and that </a:t>
            </a:r>
            <a:r>
              <a:rPr lang="en-AU" sz="1600" b="1" i="0" strike="noStrike" dirty="0">
                <a:effectLst/>
              </a:rPr>
              <a:t>Macbeth</a:t>
            </a:r>
            <a:r>
              <a:rPr lang="en-AU" sz="1600" b="0" i="0" dirty="0">
                <a:effectLst/>
              </a:rPr>
              <a:t> shall be made Thane of Cawdor.</a:t>
            </a:r>
            <a:endParaRPr lang="en-AU" sz="1600" dirty="0"/>
          </a:p>
          <a:p>
            <a:r>
              <a:rPr lang="en-AU" sz="1600" b="0" i="1" dirty="0">
                <a:solidFill>
                  <a:schemeClr val="accent1">
                    <a:lumMod val="50000"/>
                  </a:schemeClr>
                </a:solidFill>
                <a:effectLst/>
              </a:rPr>
              <a:t>Duncan rewards and trusts his subjects. This is the opposite of personal ambition. Ironically, though, he replaces one traitor with a much worse traitor.</a:t>
            </a:r>
          </a:p>
          <a:p>
            <a:endParaRPr lang="en-AU" sz="1600" i="1" dirty="0"/>
          </a:p>
          <a:p>
            <a:r>
              <a:rPr lang="en-AU" sz="1600" b="1" dirty="0"/>
              <a:t>Activity: </a:t>
            </a:r>
          </a:p>
          <a:p>
            <a:r>
              <a:rPr lang="en-AU" sz="1600" b="1" dirty="0"/>
              <a:t>Discuss how allusion and foreshadowing work within this scene (Allusions in this scene reference Roman goddesses).</a:t>
            </a:r>
          </a:p>
          <a:p>
            <a:r>
              <a:rPr lang="en-AU" sz="1600" b="1" dirty="0"/>
              <a:t>Consider the influence of Roman and Greek mythology in Shakespearean literature. What purpose do they serve?</a:t>
            </a:r>
          </a:p>
        </p:txBody>
      </p:sp>
    </p:spTree>
    <p:extLst>
      <p:ext uri="{BB962C8B-B14F-4D97-AF65-F5344CB8AC3E}">
        <p14:creationId xmlns:p14="http://schemas.microsoft.com/office/powerpoint/2010/main" val="195048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alpha val="32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3223-38FC-2D2A-7DB8-D4012627C8F7}"/>
              </a:ext>
            </a:extLst>
          </p:cNvPr>
          <p:cNvSpPr>
            <a:spLocks noGrp="1"/>
          </p:cNvSpPr>
          <p:nvPr>
            <p:ph type="title"/>
          </p:nvPr>
        </p:nvSpPr>
        <p:spPr>
          <a:xfrm>
            <a:off x="838200" y="235743"/>
            <a:ext cx="10515600" cy="890588"/>
          </a:xfrm>
        </p:spPr>
        <p:txBody>
          <a:bodyPr/>
          <a:lstStyle/>
          <a:p>
            <a:r>
              <a:rPr lang="en-AU" dirty="0"/>
              <a:t>Act 1, Scene 3</a:t>
            </a:r>
          </a:p>
        </p:txBody>
      </p:sp>
      <p:sp>
        <p:nvSpPr>
          <p:cNvPr id="3" name="Content Placeholder 2">
            <a:extLst>
              <a:ext uri="{FF2B5EF4-FFF2-40B4-BE49-F238E27FC236}">
                <a16:creationId xmlns:a16="http://schemas.microsoft.com/office/drawing/2014/main" id="{63BE4D79-587D-99A8-21EA-37E9B1D04BA5}"/>
              </a:ext>
            </a:extLst>
          </p:cNvPr>
          <p:cNvSpPr>
            <a:spLocks noGrp="1"/>
          </p:cNvSpPr>
          <p:nvPr>
            <p:ph idx="1"/>
          </p:nvPr>
        </p:nvSpPr>
        <p:spPr>
          <a:xfrm>
            <a:off x="366712" y="1243013"/>
            <a:ext cx="11577638" cy="5257800"/>
          </a:xfrm>
        </p:spPr>
        <p:txBody>
          <a:bodyPr>
            <a:normAutofit fontScale="85000" lnSpcReduction="20000"/>
          </a:bodyPr>
          <a:lstStyle/>
          <a:p>
            <a:r>
              <a:rPr lang="en-AU" sz="2100" dirty="0">
                <a:effectLst/>
                <a:latin typeface="Calibri" panose="020F0502020204030204" pitchFamily="34" charset="0"/>
                <a:ea typeface="Calibri" panose="020F0502020204030204" pitchFamily="34" charset="0"/>
                <a:cs typeface="Times New Roman" panose="02020603050405020304" pitchFamily="18" charset="0"/>
              </a:rPr>
              <a:t>On the heath the witches appear. They call themselves the "weird sisters" (1.3.30) and brag of their dread and magical deeds such as killing swine and cursing a sailor to waste away.</a:t>
            </a:r>
          </a:p>
          <a:p>
            <a:r>
              <a:rPr lang="en-AU" sz="2100" i="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The witches are established as both wicked and magically powerful.</a:t>
            </a:r>
          </a:p>
          <a:p>
            <a:r>
              <a:rPr lang="en-AU" sz="2100" dirty="0">
                <a:effectLst/>
                <a:latin typeface="Calibri" panose="020F0502020204030204" pitchFamily="34" charset="0"/>
                <a:ea typeface="Calibri" panose="020F0502020204030204" pitchFamily="34" charset="0"/>
                <a:cs typeface="Times New Roman" panose="02020603050405020304" pitchFamily="18" charset="0"/>
              </a:rPr>
              <a:t>Macbeth and Banquo enter. The witches hail Macbeth as Thane of Glamis, Thane of Cawdor, and "king hereafter" (1.3.47). Banquo asks Macbeth why he seems to fear this good news, then questions the witches about his own future. They say that Banquo is "lesser than Macbeth and greater" (1.3.63) because though he'll never be king, his descendants will.</a:t>
            </a:r>
          </a:p>
          <a:p>
            <a:r>
              <a:rPr lang="en-AU" sz="2100" i="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Does the fear Banquo notes in Macbeth signal that Macbeth's doomed struggle against his ambition starts the instant he hears the prophecy?</a:t>
            </a:r>
          </a:p>
          <a:p>
            <a:r>
              <a:rPr lang="en-AU" sz="2100" dirty="0">
                <a:effectLst/>
                <a:latin typeface="Calibri" panose="020F0502020204030204" pitchFamily="34" charset="0"/>
                <a:ea typeface="Calibri" panose="020F0502020204030204" pitchFamily="34" charset="0"/>
                <a:cs typeface="Times New Roman" panose="02020603050405020304" pitchFamily="18" charset="0"/>
              </a:rPr>
              <a:t>Macbeth asks how the witches know this information. But the witches vanish, making the two men wonder if they could have imagined the whole thing. Just then, Ross and Angus enter. They tell Macbeth that the old Thane of Cawdor was a traitor and that Duncan has made Macbeth the new Thane of Cawdor.</a:t>
            </a:r>
          </a:p>
          <a:p>
            <a:r>
              <a:rPr lang="en-AU" sz="2100" i="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The prophecy is fulfilled and the witches' power is proved to be genuine. The traitorous old Thane of Cawdor is replaced by Macbeth.</a:t>
            </a:r>
          </a:p>
          <a:p>
            <a:r>
              <a:rPr lang="en-AU" sz="2100" dirty="0">
                <a:effectLst/>
                <a:latin typeface="Calibri" panose="020F0502020204030204" pitchFamily="34" charset="0"/>
                <a:ea typeface="Calibri" panose="020F0502020204030204" pitchFamily="34" charset="0"/>
                <a:cs typeface="Times New Roman" panose="02020603050405020304" pitchFamily="18" charset="0"/>
              </a:rPr>
              <a:t>Macbeth and Banquo are shocked. Macbeth asks Banquo if he now thinks that his children will be king. Banquo seems unsure, and comments that "instruments of darkness" sometimes tell half truths to bring men to ruin.</a:t>
            </a:r>
          </a:p>
          <a:p>
            <a:r>
              <a:rPr lang="en-AU" sz="2100" i="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Banquo guesses the witches' plot exactly. This means that when Macbeth chooses to believe the witches and act, he knows the risks.</a:t>
            </a:r>
          </a:p>
          <a:p>
            <a:r>
              <a:rPr lang="en-AU" sz="2100" b="1" dirty="0">
                <a:effectLst/>
                <a:latin typeface="Calibri" panose="020F0502020204030204" pitchFamily="34" charset="0"/>
                <a:ea typeface="Calibri" panose="020F0502020204030204" pitchFamily="34" charset="0"/>
                <a:cs typeface="Times New Roman" panose="02020603050405020304" pitchFamily="18" charset="0"/>
              </a:rPr>
              <a:t>Literary devices: foreshadowing, motif, imagery, metaphor and paradox. </a:t>
            </a:r>
          </a:p>
          <a:p>
            <a:endParaRPr lang="en-AU" dirty="0"/>
          </a:p>
        </p:txBody>
      </p:sp>
    </p:spTree>
    <p:extLst>
      <p:ext uri="{BB962C8B-B14F-4D97-AF65-F5344CB8AC3E}">
        <p14:creationId xmlns:p14="http://schemas.microsoft.com/office/powerpoint/2010/main" val="408302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alpha val="31342"/>
          </a:schemeClr>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4733B91-BB0C-409D-7D7C-BE5B1D071F7A}"/>
              </a:ext>
            </a:extLst>
          </p:cNvPr>
          <p:cNvSpPr/>
          <p:nvPr/>
        </p:nvSpPr>
        <p:spPr>
          <a:xfrm>
            <a:off x="149952" y="1168764"/>
            <a:ext cx="5715000" cy="5522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useBgFill="1">
        <p:nvSpPr>
          <p:cNvPr id="4107" name="Rectangle 410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1120B1-9FF5-431A-4E88-ACC7C5464558}"/>
              </a:ext>
            </a:extLst>
          </p:cNvPr>
          <p:cNvSpPr>
            <a:spLocks noGrp="1"/>
          </p:cNvSpPr>
          <p:nvPr>
            <p:ph type="title"/>
          </p:nvPr>
        </p:nvSpPr>
        <p:spPr>
          <a:xfrm>
            <a:off x="838201" y="365125"/>
            <a:ext cx="5251316" cy="1807305"/>
          </a:xfrm>
        </p:spPr>
        <p:txBody>
          <a:bodyPr>
            <a:normAutofit/>
          </a:bodyPr>
          <a:lstStyle/>
          <a:p>
            <a:r>
              <a:rPr lang="en-AU" sz="7200" dirty="0">
                <a:latin typeface="Baguet Script" panose="020F0502020204030204" pitchFamily="34" charset="0"/>
                <a:cs typeface="Baguet Script" panose="020F0502020204030204" pitchFamily="34" charset="0"/>
              </a:rPr>
              <a:t>Fate</a:t>
            </a:r>
          </a:p>
        </p:txBody>
      </p:sp>
      <p:sp>
        <p:nvSpPr>
          <p:cNvPr id="3" name="Content Placeholder 2">
            <a:extLst>
              <a:ext uri="{FF2B5EF4-FFF2-40B4-BE49-F238E27FC236}">
                <a16:creationId xmlns:a16="http://schemas.microsoft.com/office/drawing/2014/main" id="{44353B2F-7D21-02C2-9435-42B74031A1FF}"/>
              </a:ext>
            </a:extLst>
          </p:cNvPr>
          <p:cNvSpPr>
            <a:spLocks noGrp="1"/>
          </p:cNvSpPr>
          <p:nvPr>
            <p:ph idx="1"/>
          </p:nvPr>
        </p:nvSpPr>
        <p:spPr>
          <a:xfrm>
            <a:off x="838200" y="2172429"/>
            <a:ext cx="4662488" cy="4004533"/>
          </a:xfrm>
        </p:spPr>
        <p:txBody>
          <a:bodyPr>
            <a:normAutofit/>
          </a:bodyPr>
          <a:lstStyle/>
          <a:p>
            <a:r>
              <a:rPr lang="en-AU" sz="2000" dirty="0"/>
              <a:t>Much of the first act explores the theme of fate. </a:t>
            </a:r>
          </a:p>
          <a:p>
            <a:pPr marL="0" indent="0">
              <a:buNone/>
            </a:pPr>
            <a:endParaRPr lang="en-AU" sz="2000" dirty="0"/>
          </a:p>
          <a:p>
            <a:pPr marL="0" indent="0">
              <a:buNone/>
            </a:pPr>
            <a:r>
              <a:rPr lang="en-AU" sz="2000" b="1" dirty="0"/>
              <a:t>Reflection:</a:t>
            </a:r>
          </a:p>
          <a:p>
            <a:r>
              <a:rPr lang="en-AU" sz="2000" dirty="0"/>
              <a:t>What are your personal opinions of “fate”? Do you believe fate is real? </a:t>
            </a:r>
          </a:p>
          <a:p>
            <a:r>
              <a:rPr lang="en-AU" sz="2000" dirty="0"/>
              <a:t>In a literary world where fate is real, are characters truly responsible for their own actions? </a:t>
            </a:r>
          </a:p>
          <a:p>
            <a:r>
              <a:rPr lang="en-AU" sz="2000" dirty="0"/>
              <a:t>Can we manifest “fate” through belief and actions? </a:t>
            </a:r>
          </a:p>
        </p:txBody>
      </p:sp>
      <p:pic>
        <p:nvPicPr>
          <p:cNvPr id="4098" name="Picture 2" descr="NPG 6903; The Three Witches from Macbeth (Elizabeth Lamb, Viscountess  Melbourne; Georgiana, Duchess of Devonshire; Anne Seymour Damer) - Portrait  - National Portrait Gallery">
            <a:extLst>
              <a:ext uri="{FF2B5EF4-FFF2-40B4-BE49-F238E27FC236}">
                <a16:creationId xmlns:a16="http://schemas.microsoft.com/office/drawing/2014/main" id="{5320ECEF-CCC2-5E0B-34E0-FB13E82372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103"/>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754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17FDC9C-8D71-3756-74F8-831F3E850821}"/>
              </a:ext>
            </a:extLst>
          </p:cNvPr>
          <p:cNvSpPr>
            <a:spLocks noGrp="1"/>
          </p:cNvSpPr>
          <p:nvPr>
            <p:ph type="title"/>
          </p:nvPr>
        </p:nvSpPr>
        <p:spPr>
          <a:xfrm>
            <a:off x="550864" y="365125"/>
            <a:ext cx="11090274" cy="471783"/>
          </a:xfrm>
        </p:spPr>
        <p:txBody>
          <a:bodyPr>
            <a:normAutofit fontScale="90000"/>
          </a:bodyPr>
          <a:lstStyle/>
          <a:p>
            <a:r>
              <a:rPr lang="en-AU" sz="4000" dirty="0"/>
              <a:t>Act 1, Scene 4</a:t>
            </a:r>
          </a:p>
        </p:txBody>
      </p:sp>
      <p:sp>
        <p:nvSpPr>
          <p:cNvPr id="4" name="Rectangle 3">
            <a:extLst>
              <a:ext uri="{FF2B5EF4-FFF2-40B4-BE49-F238E27FC236}">
                <a16:creationId xmlns:a16="http://schemas.microsoft.com/office/drawing/2014/main" id="{C3E48AA0-686E-2EDA-5020-C0ED46C1240A}"/>
              </a:ext>
            </a:extLst>
          </p:cNvPr>
          <p:cNvSpPr/>
          <p:nvPr/>
        </p:nvSpPr>
        <p:spPr>
          <a:xfrm>
            <a:off x="1128760" y="1570831"/>
            <a:ext cx="10353993" cy="4819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Content Placeholder 2">
            <a:extLst>
              <a:ext uri="{FF2B5EF4-FFF2-40B4-BE49-F238E27FC236}">
                <a16:creationId xmlns:a16="http://schemas.microsoft.com/office/drawing/2014/main" id="{E0549D96-CFF0-E477-F0AF-B7C51F4CF674}"/>
              </a:ext>
            </a:extLst>
          </p:cNvPr>
          <p:cNvSpPr>
            <a:spLocks noGrp="1"/>
          </p:cNvSpPr>
          <p:nvPr>
            <p:ph idx="1"/>
          </p:nvPr>
        </p:nvSpPr>
        <p:spPr>
          <a:xfrm>
            <a:off x="2089741" y="1103499"/>
            <a:ext cx="7970188" cy="5187765"/>
          </a:xfrm>
        </p:spPr>
        <p:txBody>
          <a:bodyPr>
            <a:normAutofit lnSpcReduction="10000"/>
          </a:bodyPr>
          <a:lstStyle/>
          <a:p>
            <a:pPr marL="171450" indent="-171450" defTabSz="685800">
              <a:spcBef>
                <a:spcPts val="750"/>
              </a:spcBef>
            </a:pPr>
            <a:r>
              <a:rPr lang="en-AU" sz="1600" kern="1200" dirty="0">
                <a:solidFill>
                  <a:schemeClr val="tx1"/>
                </a:solidFill>
                <a:latin typeface="Calibri" panose="020F0502020204030204" pitchFamily="34" charset="0"/>
                <a:ea typeface="+mn-ea"/>
                <a:cs typeface="Times New Roman" panose="02020603050405020304" pitchFamily="18" charset="0"/>
              </a:rPr>
              <a:t>At a camp near the battlefield, Malcolm tells Duncan that the old Thane of Cawdor confessed and repented before being executed. Duncan notes that you can't always trust a man by his outward show. Macbeth, Banquo, Ross, and Angus enter. Duncan says that even the gift of Cawdor is not as much as Macbeth deserves. Macbeth responds: "The service and loyalty I owe, in doing it, pays itself" (1.4.22).</a:t>
            </a:r>
          </a:p>
          <a:p>
            <a:pPr marL="171450" indent="-171450" defTabSz="685800">
              <a:spcBef>
                <a:spcPts val="750"/>
              </a:spcBef>
            </a:pPr>
            <a:r>
              <a:rPr lang="en-AU" sz="1600" i="1" kern="1200" dirty="0">
                <a:solidFill>
                  <a:schemeClr val="accent1">
                    <a:lumMod val="50000"/>
                  </a:schemeClr>
                </a:solidFill>
                <a:latin typeface="Calibri" panose="020F0502020204030204" pitchFamily="34" charset="0"/>
                <a:ea typeface="+mn-ea"/>
                <a:cs typeface="Times New Roman" panose="02020603050405020304" pitchFamily="18" charset="0"/>
              </a:rPr>
              <a:t> Deeply ironic that just as Duncan comments about how you can't trust people's outward shows, Macbeth enters. Duncan's great strength as a king is his trust in his people and his thanes, but it also makes him vulnerable to treachery.</a:t>
            </a:r>
            <a:endParaRPr lang="en-AU" sz="1600" kern="1200" dirty="0">
              <a:solidFill>
                <a:schemeClr val="tx1"/>
              </a:solidFill>
              <a:latin typeface="Calibri" panose="020F0502020204030204" pitchFamily="34" charset="0"/>
              <a:ea typeface="+mn-ea"/>
              <a:cs typeface="Times New Roman" panose="02020603050405020304" pitchFamily="18" charset="0"/>
            </a:endParaRPr>
          </a:p>
          <a:p>
            <a:pPr marL="171450" indent="-171450" defTabSz="685800">
              <a:spcBef>
                <a:spcPts val="750"/>
              </a:spcBef>
            </a:pPr>
            <a:r>
              <a:rPr lang="en-AU" sz="1600" kern="1200" dirty="0">
                <a:solidFill>
                  <a:schemeClr val="tx1"/>
                </a:solidFill>
                <a:latin typeface="Calibri" panose="020F0502020204030204" pitchFamily="34" charset="0"/>
                <a:ea typeface="+mn-ea"/>
                <a:cs typeface="Times New Roman" panose="02020603050405020304" pitchFamily="18" charset="0"/>
              </a:rPr>
              <a:t>Duncan is pleased. He says: "I have begun to plant thee, and will labour to make thee full of growing" (1.4.28-29). Next, he announces that Malcolm will be heir to the Scottish throne (the kingship was not hereditary in Scotland at that time). Duncan then adjourns the meeting and decides to spend the night at Inverness, Macbeth's castle.</a:t>
            </a:r>
          </a:p>
          <a:p>
            <a:pPr marL="171450" indent="-171450" defTabSz="685800">
              <a:spcBef>
                <a:spcPts val="750"/>
              </a:spcBef>
            </a:pPr>
            <a:r>
              <a:rPr lang="en-AU" sz="1600" i="1" kern="1200" dirty="0">
                <a:solidFill>
                  <a:schemeClr val="accent1">
                    <a:lumMod val="50000"/>
                  </a:schemeClr>
                </a:solidFill>
                <a:latin typeface="Calibri" panose="020F0502020204030204" pitchFamily="34" charset="0"/>
                <a:ea typeface="+mn-ea"/>
                <a:cs typeface="Times New Roman" panose="02020603050405020304" pitchFamily="18" charset="0"/>
              </a:rPr>
              <a:t>Duncan thinks of his role as King in terms of what he can give. He's like a gardener in nature; putting his country above his own desires...</a:t>
            </a:r>
            <a:endParaRPr lang="en-AU" sz="1600" kern="1200" dirty="0">
              <a:solidFill>
                <a:schemeClr val="tx1"/>
              </a:solidFill>
              <a:latin typeface="Calibri" panose="020F0502020204030204" pitchFamily="34" charset="0"/>
              <a:ea typeface="+mn-ea"/>
              <a:cs typeface="Times New Roman" panose="02020603050405020304" pitchFamily="18" charset="0"/>
            </a:endParaRPr>
          </a:p>
          <a:p>
            <a:pPr marL="171450" indent="-171450" defTabSz="685800">
              <a:spcBef>
                <a:spcPts val="750"/>
              </a:spcBef>
            </a:pPr>
            <a:r>
              <a:rPr lang="en-AU" sz="1600" kern="1200" dirty="0">
                <a:solidFill>
                  <a:schemeClr val="tx1"/>
                </a:solidFill>
                <a:latin typeface="Calibri" panose="020F0502020204030204" pitchFamily="34" charset="0"/>
                <a:ea typeface="+mn-ea"/>
                <a:cs typeface="Times New Roman" panose="02020603050405020304" pitchFamily="18" charset="0"/>
              </a:rPr>
              <a:t>Macbeth goes ahead to prepare for the King's visit, but notes that Malcolm now stands between him and the throne. He begs the stars to "hide your fires, let not light see my black and deep desires" (1.4.51).</a:t>
            </a:r>
          </a:p>
          <a:p>
            <a:pPr marL="171450" indent="-171450" defTabSz="685800">
              <a:spcBef>
                <a:spcPts val="750"/>
              </a:spcBef>
            </a:pPr>
            <a:r>
              <a:rPr lang="en-AU" sz="1600" i="1" kern="1200" dirty="0">
                <a:solidFill>
                  <a:schemeClr val="accent1">
                    <a:lumMod val="50000"/>
                  </a:schemeClr>
                </a:solidFill>
                <a:latin typeface="Calibri" panose="020F0502020204030204" pitchFamily="34" charset="0"/>
                <a:ea typeface="+mn-ea"/>
                <a:cs typeface="Times New Roman" panose="02020603050405020304" pitchFamily="18" charset="0"/>
              </a:rPr>
              <a:t>...Macbeth, in contrast, thinks in terms of what he can take. This makes his relationship with nature adversarial.</a:t>
            </a:r>
          </a:p>
          <a:p>
            <a:pPr marL="171450" indent="-171450" defTabSz="685800">
              <a:spcBef>
                <a:spcPts val="750"/>
              </a:spcBef>
            </a:pPr>
            <a:endParaRPr lang="en-AU" sz="1600" i="1" kern="1200" dirty="0">
              <a:solidFill>
                <a:schemeClr val="accent1">
                  <a:lumMod val="50000"/>
                </a:schemeClr>
              </a:solidFill>
              <a:latin typeface="Calibri" panose="020F0502020204030204" pitchFamily="34" charset="0"/>
              <a:ea typeface="+mn-ea"/>
              <a:cs typeface="Times New Roman" panose="02020603050405020304" pitchFamily="18" charset="0"/>
            </a:endParaRPr>
          </a:p>
          <a:p>
            <a:pPr marL="171450" indent="-171450" defTabSz="685800">
              <a:spcBef>
                <a:spcPts val="750"/>
              </a:spcBef>
            </a:pPr>
            <a:r>
              <a:rPr lang="en-AU" sz="1600" b="1" kern="1200" dirty="0">
                <a:solidFill>
                  <a:schemeClr val="tx1"/>
                </a:solidFill>
                <a:latin typeface="+mn-lt"/>
                <a:ea typeface="+mn-ea"/>
                <a:cs typeface="+mn-cs"/>
              </a:rPr>
              <a:t>Themes: ambition, fate, natural and the unnatural </a:t>
            </a:r>
            <a:endParaRPr lang="en-AU" sz="2000" b="1" dirty="0"/>
          </a:p>
        </p:txBody>
      </p:sp>
    </p:spTree>
    <p:extLst>
      <p:ext uri="{BB962C8B-B14F-4D97-AF65-F5344CB8AC3E}">
        <p14:creationId xmlns:p14="http://schemas.microsoft.com/office/powerpoint/2010/main" val="1170454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Lady Macbeth Is Not Evil; You Guys Are Just Sexist – Writer's Block Magazine">
            <a:extLst>
              <a:ext uri="{FF2B5EF4-FFF2-40B4-BE49-F238E27FC236}">
                <a16:creationId xmlns:a16="http://schemas.microsoft.com/office/drawing/2014/main" id="{0076A264-23B5-A659-B6CD-D64C536DD9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264" r="19921"/>
          <a:stretch/>
        </p:blipFill>
        <p:spPr bwMode="auto">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87BD3B0-9DA1-76C8-0A76-B5B52101DF22}"/>
              </a:ext>
            </a:extLst>
          </p:cNvPr>
          <p:cNvSpPr>
            <a:spLocks noGrp="1"/>
          </p:cNvSpPr>
          <p:nvPr>
            <p:ph type="title"/>
          </p:nvPr>
        </p:nvSpPr>
        <p:spPr>
          <a:xfrm>
            <a:off x="1096771" y="-1"/>
            <a:ext cx="6831188" cy="1322887"/>
          </a:xfrm>
        </p:spPr>
        <p:txBody>
          <a:bodyPr>
            <a:normAutofit/>
          </a:bodyPr>
          <a:lstStyle/>
          <a:p>
            <a:r>
              <a:rPr lang="en-AU" dirty="0"/>
              <a:t>Act 1, Scene 5</a:t>
            </a:r>
          </a:p>
        </p:txBody>
      </p:sp>
      <p:sp>
        <p:nvSpPr>
          <p:cNvPr id="3" name="Content Placeholder 2">
            <a:extLst>
              <a:ext uri="{FF2B5EF4-FFF2-40B4-BE49-F238E27FC236}">
                <a16:creationId xmlns:a16="http://schemas.microsoft.com/office/drawing/2014/main" id="{83B3F7E0-EA42-4B70-5055-EB82CCA41919}"/>
              </a:ext>
            </a:extLst>
          </p:cNvPr>
          <p:cNvSpPr>
            <a:spLocks noGrp="1"/>
          </p:cNvSpPr>
          <p:nvPr>
            <p:ph idx="1"/>
          </p:nvPr>
        </p:nvSpPr>
        <p:spPr>
          <a:xfrm>
            <a:off x="285655" y="1169895"/>
            <a:ext cx="7190909" cy="5298140"/>
          </a:xfrm>
        </p:spPr>
        <p:txBody>
          <a:bodyPr>
            <a:normAutofit fontScale="92500" lnSpcReduction="10000"/>
          </a:bodyPr>
          <a:lstStyle/>
          <a:p>
            <a:r>
              <a:rPr lang="en-AU" sz="1700" dirty="0">
                <a:effectLst/>
                <a:latin typeface="Calibri" panose="020F0502020204030204" pitchFamily="34" charset="0"/>
                <a:ea typeface="Calibri" panose="020F0502020204030204" pitchFamily="34" charset="0"/>
                <a:cs typeface="Times New Roman" panose="02020603050405020304" pitchFamily="18" charset="0"/>
              </a:rPr>
              <a:t>At Inverness, Lady Macbeth reads a letter in which Macbeth tells her of the witches' prophecy. Lady Macbeth worries Macbeth is too kind and honourable to fulfill his ambition and the prophecy. She decides to question his manhood to make him act.</a:t>
            </a:r>
          </a:p>
          <a:p>
            <a:r>
              <a:rPr lang="en-AU" sz="1700" i="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Lady Macbeth is established as power-hungry. She sees honour as a weakness, and knows how to push her husband's buttons: question his courage.</a:t>
            </a:r>
            <a:r>
              <a:rPr lang="en-AU" sz="1700" b="1" i="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 (fate, ambition, manhood). </a:t>
            </a:r>
          </a:p>
          <a:p>
            <a:r>
              <a:rPr lang="en-AU" sz="1700" dirty="0">
                <a:effectLst/>
                <a:latin typeface="Calibri" panose="020F0502020204030204" pitchFamily="34" charset="0"/>
                <a:ea typeface="Calibri" panose="020F0502020204030204" pitchFamily="34" charset="0"/>
                <a:cs typeface="Times New Roman" panose="02020603050405020304" pitchFamily="18" charset="0"/>
              </a:rPr>
              <a:t>A servant enters with news that Duncan will spend the night, then exits. Lady Macbeth says Duncan's visit will be fatal, and calls on spirits to "unsex me here… and take my milk for gall" (1.5.39-46).</a:t>
            </a:r>
          </a:p>
          <a:p>
            <a:r>
              <a:rPr lang="en-AU" sz="1700" i="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In order to murder Duncan, Lady Macbeth not only renounces her womanhood, she literally asks to be turned into an unnatural fiend! </a:t>
            </a:r>
            <a:r>
              <a:rPr lang="en-AU" sz="1700" b="1" i="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(fate, ambition, nature versus unnatural, violence, manhood). </a:t>
            </a:r>
          </a:p>
          <a:p>
            <a:r>
              <a:rPr lang="en-AU" sz="1700" dirty="0">
                <a:effectLst/>
                <a:latin typeface="Calibri" panose="020F0502020204030204" pitchFamily="34" charset="0"/>
                <a:ea typeface="Calibri" panose="020F0502020204030204" pitchFamily="34" charset="0"/>
                <a:cs typeface="Times New Roman" panose="02020603050405020304" pitchFamily="18" charset="0"/>
              </a:rPr>
              <a:t>Macbeth enters, and says Duncan will spend the night and leave the next day. Lady Macbeth says Duncan will never see that day. She counsels Macbeth to look like an "innocent flower," but be the viper hiding beneath it (1.5.63). Macbeth remains unconvinced. Lady Macbeth tells him to leave the plan to her.</a:t>
            </a:r>
          </a:p>
          <a:p>
            <a:r>
              <a:rPr lang="en-AU" sz="1700" i="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Macbeth is still struggling against his ambition. Lady Macbeth's advice on how to hide one's true intentions involves exploiting nature. (Note: in the Garden of Eden, the devil hid himself in the form of a snake.) </a:t>
            </a:r>
            <a:r>
              <a:rPr lang="en-AU" sz="1700" b="1" i="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(fate, violence, natural versus unnatural) </a:t>
            </a:r>
          </a:p>
          <a:p>
            <a:endParaRPr lang="en-AU" sz="1100" dirty="0"/>
          </a:p>
        </p:txBody>
      </p:sp>
    </p:spTree>
    <p:extLst>
      <p:ext uri="{BB962C8B-B14F-4D97-AF65-F5344CB8AC3E}">
        <p14:creationId xmlns:p14="http://schemas.microsoft.com/office/powerpoint/2010/main" val="267846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0" name="Rectangle 5126">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06B8AF-31F2-4A94-F3B4-61437F8ECDD2}"/>
              </a:ext>
            </a:extLst>
          </p:cNvPr>
          <p:cNvSpPr>
            <a:spLocks noGrp="1"/>
          </p:cNvSpPr>
          <p:nvPr>
            <p:ph type="title"/>
          </p:nvPr>
        </p:nvSpPr>
        <p:spPr>
          <a:xfrm>
            <a:off x="5297762" y="329184"/>
            <a:ext cx="6251110" cy="1783080"/>
          </a:xfrm>
        </p:spPr>
        <p:txBody>
          <a:bodyPr anchor="b">
            <a:normAutofit/>
          </a:bodyPr>
          <a:lstStyle/>
          <a:p>
            <a:r>
              <a:rPr lang="en-AU" sz="5400"/>
              <a:t>Allusion and metaphor in Scene 5</a:t>
            </a:r>
          </a:p>
        </p:txBody>
      </p:sp>
      <p:pic>
        <p:nvPicPr>
          <p:cNvPr id="5122" name="Picture 2" descr="Look like the innocent flower but be the serpent under't” This quote is in  direct correlation with the one tha… | Shakespeare tattoo, Lady macbeth,  Hippie painting">
            <a:extLst>
              <a:ext uri="{FF2B5EF4-FFF2-40B4-BE49-F238E27FC236}">
                <a16:creationId xmlns:a16="http://schemas.microsoft.com/office/drawing/2014/main" id="{364C8BDF-2FF8-9BD9-3A61-1D981850B5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34" r="2" b="8240"/>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5129"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E3CC81-0AB3-0712-1F28-9A8CC3DD9F39}"/>
              </a:ext>
            </a:extLst>
          </p:cNvPr>
          <p:cNvSpPr>
            <a:spLocks noGrp="1"/>
          </p:cNvSpPr>
          <p:nvPr>
            <p:ph idx="1"/>
          </p:nvPr>
        </p:nvSpPr>
        <p:spPr>
          <a:xfrm>
            <a:off x="5297762" y="2706624"/>
            <a:ext cx="6251110" cy="3483864"/>
          </a:xfrm>
        </p:spPr>
        <p:txBody>
          <a:bodyPr>
            <a:normAutofit/>
          </a:bodyPr>
          <a:lstStyle/>
          <a:p>
            <a:r>
              <a:rPr lang="en-AU" sz="1500" b="1" i="0">
                <a:effectLst/>
              </a:rPr>
              <a:t>Explanation and Analysis—Serpents:</a:t>
            </a:r>
          </a:p>
          <a:p>
            <a:r>
              <a:rPr lang="en-AU" sz="1500" b="0" i="0">
                <a:effectLst/>
              </a:rPr>
              <a:t>Images of serpents appear several times throughout </a:t>
            </a:r>
            <a:r>
              <a:rPr lang="en-AU" sz="1500" b="0" i="1">
                <a:effectLst/>
              </a:rPr>
              <a:t>Macbeth. </a:t>
            </a:r>
            <a:r>
              <a:rPr lang="en-AU" sz="1500" b="0" i="0">
                <a:effectLst/>
              </a:rPr>
              <a:t>In some instances, this motif seems to represent the theme of treachery, but Shakespeare also uses it to symbolize the concept of lineage.</a:t>
            </a:r>
          </a:p>
          <a:p>
            <a:r>
              <a:rPr lang="en-AU" sz="1500" b="0" i="0">
                <a:effectLst/>
              </a:rPr>
              <a:t>In Act 1, Scene 5, Lady Macbeth encourages Macbeth to play the part of the gracious host when Duncan arrives at Inverness:</a:t>
            </a:r>
          </a:p>
          <a:p>
            <a:r>
              <a:rPr lang="en-AU" sz="1500" b="0" i="0">
                <a:effectLst/>
              </a:rPr>
              <a:t>Lady Macbeth: Look like th’ innocent</a:t>
            </a:r>
            <a:br>
              <a:rPr lang="en-AU" sz="1500" b="0" i="0">
                <a:effectLst/>
              </a:rPr>
            </a:br>
            <a:r>
              <a:rPr lang="en-AU" sz="1500" b="0" i="0">
                <a:effectLst/>
              </a:rPr>
              <a:t>    flower,</a:t>
            </a:r>
            <a:br>
              <a:rPr lang="en-AU" sz="1500" b="0" i="0">
                <a:effectLst/>
              </a:rPr>
            </a:br>
            <a:r>
              <a:rPr lang="en-AU" sz="1500" b="0" i="0">
                <a:effectLst/>
              </a:rPr>
              <a:t>But be the serpent under ’t</a:t>
            </a:r>
          </a:p>
          <a:p>
            <a:endParaRPr lang="en-AU" sz="1500"/>
          </a:p>
          <a:p>
            <a:r>
              <a:rPr lang="en-AU" sz="1500"/>
              <a:t>Analysis: explore the effect and meaning behind the Biblical allusion in Scene 5. </a:t>
            </a:r>
          </a:p>
        </p:txBody>
      </p:sp>
    </p:spTree>
    <p:extLst>
      <p:ext uri="{BB962C8B-B14F-4D97-AF65-F5344CB8AC3E}">
        <p14:creationId xmlns:p14="http://schemas.microsoft.com/office/powerpoint/2010/main" val="1884155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Saoirse Ronan as a hypnotic Lady Macbeth and Ian McKellen's Chekhov  masterclass | Financial Times">
            <a:extLst>
              <a:ext uri="{FF2B5EF4-FFF2-40B4-BE49-F238E27FC236}">
                <a16:creationId xmlns:a16="http://schemas.microsoft.com/office/drawing/2014/main" id="{9D6BC87E-C6D0-3486-704C-8E2FB3D8F6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useBgFill="1">
        <p:nvSpPr>
          <p:cNvPr id="7177" name="Freeform: Shape 7176">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C8D8A00-1306-F73F-0654-6D6C0E885ECC}"/>
              </a:ext>
            </a:extLst>
          </p:cNvPr>
          <p:cNvSpPr>
            <a:spLocks noGrp="1"/>
          </p:cNvSpPr>
          <p:nvPr>
            <p:ph type="title"/>
          </p:nvPr>
        </p:nvSpPr>
        <p:spPr>
          <a:xfrm>
            <a:off x="1037809" y="1071350"/>
            <a:ext cx="4775162" cy="519680"/>
          </a:xfrm>
        </p:spPr>
        <p:txBody>
          <a:bodyPr>
            <a:normAutofit fontScale="90000"/>
          </a:bodyPr>
          <a:lstStyle/>
          <a:p>
            <a:pPr algn="ctr"/>
            <a:r>
              <a:rPr lang="en-AU" sz="3600" dirty="0"/>
              <a:t>Act 1, Scene 6</a:t>
            </a:r>
          </a:p>
        </p:txBody>
      </p:sp>
      <p:sp>
        <p:nvSpPr>
          <p:cNvPr id="7179"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C68F30-6897-E622-A57B-33AB7380BA6A}"/>
              </a:ext>
            </a:extLst>
          </p:cNvPr>
          <p:cNvSpPr>
            <a:spLocks noGrp="1"/>
          </p:cNvSpPr>
          <p:nvPr>
            <p:ph idx="1"/>
          </p:nvPr>
        </p:nvSpPr>
        <p:spPr>
          <a:xfrm>
            <a:off x="1189319" y="1591030"/>
            <a:ext cx="4458446" cy="4065967"/>
          </a:xfrm>
        </p:spPr>
        <p:txBody>
          <a:bodyPr anchor="ctr">
            <a:normAutofit/>
          </a:bodyPr>
          <a:lstStyle/>
          <a:p>
            <a:r>
              <a:rPr lang="en-AU" sz="1400" dirty="0">
                <a:effectLst/>
                <a:latin typeface="Calibri" panose="020F0502020204030204" pitchFamily="34" charset="0"/>
                <a:ea typeface="Calibri" panose="020F0502020204030204" pitchFamily="34" charset="0"/>
                <a:cs typeface="Times New Roman" panose="02020603050405020304" pitchFamily="18" charset="0"/>
              </a:rPr>
              <a:t>Duncan, Malcolm, Donalbain, Banquo, Lennox, Macduff, Ross, and Angus arrive at Inverness. Duncan comments on the sweetness of the air. Banquo notes that martlets, a species of bird that usually nests in churches, have nested in the castle.</a:t>
            </a:r>
          </a:p>
          <a:p>
            <a:r>
              <a:rPr lang="en-AU" sz="1400" i="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It is ironic that Duncan thinks the castle where he'll be murdered is beautiful. The beauty of the castle, and the way it seems blessed by nature with sweet air and nesting birds, also shows what Macbeth loses when he gives in to his ambition to commit the unnatural act of murder. (Natural versus unnatural)</a:t>
            </a:r>
            <a:endParaRPr lang="en-AU" sz="14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AU" sz="1400" dirty="0">
                <a:effectLst/>
                <a:latin typeface="Calibri" panose="020F0502020204030204" pitchFamily="34" charset="0"/>
                <a:ea typeface="Calibri" panose="020F0502020204030204" pitchFamily="34" charset="0"/>
                <a:cs typeface="Times New Roman" panose="02020603050405020304" pitchFamily="18" charset="0"/>
              </a:rPr>
              <a:t>Lady Macbeth warmly greets the King and the thanes, though Macbeth is nowhere to be seen.</a:t>
            </a:r>
          </a:p>
          <a:p>
            <a:r>
              <a:rPr lang="en-AU" sz="1400" i="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rPr>
              <a:t>At this point, the planned murder weighs more on Macbeth than on Lady Macbeth. (Manhood)</a:t>
            </a:r>
          </a:p>
          <a:p>
            <a:endParaRPr lang="en-AU" sz="1100" dirty="0"/>
          </a:p>
        </p:txBody>
      </p:sp>
    </p:spTree>
    <p:extLst>
      <p:ext uri="{BB962C8B-B14F-4D97-AF65-F5344CB8AC3E}">
        <p14:creationId xmlns:p14="http://schemas.microsoft.com/office/powerpoint/2010/main" val="2234906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1193</TotalTime>
  <Words>2086</Words>
  <Application>Microsoft Macintosh PowerPoint</Application>
  <PresentationFormat>Widescreen</PresentationFormat>
  <Paragraphs>79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Baguet Script</vt:lpstr>
      <vt:lpstr>Calibri</vt:lpstr>
      <vt:lpstr>Calibri Light</vt:lpstr>
      <vt:lpstr>Office Theme</vt:lpstr>
      <vt:lpstr>Macbeth</vt:lpstr>
      <vt:lpstr>Act 1, Scene 1</vt:lpstr>
      <vt:lpstr>Act 1, Scene 2</vt:lpstr>
      <vt:lpstr>Act 1, Scene 3</vt:lpstr>
      <vt:lpstr>Fate</vt:lpstr>
      <vt:lpstr>Act 1, Scene 4</vt:lpstr>
      <vt:lpstr>Act 1, Scene 5</vt:lpstr>
      <vt:lpstr>Allusion and metaphor in Scene 5</vt:lpstr>
      <vt:lpstr>Act 1, Scene 6</vt:lpstr>
      <vt:lpstr>Act 1, Scene 7</vt:lpstr>
      <vt:lpstr>In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Macbeth</dc:title>
  <dc:creator>LITTON Emily [Willetton Senior High School]</dc:creator>
  <cp:lastModifiedBy>LITTON Emily [Willetton Senior High School]</cp:lastModifiedBy>
  <cp:revision>3</cp:revision>
  <dcterms:created xsi:type="dcterms:W3CDTF">2023-04-26T04:53:47Z</dcterms:created>
  <dcterms:modified xsi:type="dcterms:W3CDTF">2023-04-27T00:46:48Z</dcterms:modified>
</cp:coreProperties>
</file>