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63" r:id="rId3"/>
    <p:sldId id="264" r:id="rId4"/>
    <p:sldId id="265" r:id="rId5"/>
    <p:sldId id="266" r:id="rId6"/>
    <p:sldId id="257" r:id="rId7"/>
    <p:sldId id="258" r:id="rId8"/>
    <p:sldId id="260" r:id="rId9"/>
    <p:sldId id="259" r:id="rId10"/>
    <p:sldId id="261" r:id="rId11"/>
    <p:sldId id="262"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63"/>
    <p:restoredTop sz="95631"/>
  </p:normalViewPr>
  <p:slideViewPr>
    <p:cSldViewPr snapToGrid="0">
      <p:cViewPr>
        <p:scale>
          <a:sx n="120" d="100"/>
          <a:sy n="120" d="100"/>
        </p:scale>
        <p:origin x="49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00:35:19.080"/>
    </inkml:context>
    <inkml:brush xml:id="br0">
      <inkml:brushProperty name="width" value="0.3" units="cm"/>
      <inkml:brushProperty name="height" value="0.6" units="cm"/>
      <inkml:brushProperty name="color" value="#D9AEFF"/>
      <inkml:brushProperty name="tip" value="rectangle"/>
      <inkml:brushProperty name="rasterOp" value="maskPen"/>
    </inkml:brush>
  </inkml:definitions>
  <inkml:trace contextRef="#ctx0" brushRef="#br0">0 248 16383,'100'0'0,"-48"0"0,1 0 0,6 0 0,2 0 0,0 0 0,4 0 0,21 0 0,-3 0 0,13 0 0,-27 0 0,-2 0 0,10 0 0,-24 0 0,3 0 0,6 0 0,1 0 0,-2 0 0,-1 0 0,-4 0 0,-1 0 0,-4 1 0,-1 1 0,41 2 0,-4 0 0,3 2 0,0-2 0,-2 3 0,-5 0 0,0-3 0,11-1 0,-39-2 0,3-1 0,5 0 0,1 0 0,2 0 0,0 0 0,-2 0 0,-1 0 0,-2 0 0,0 0 0,0 0 0,2 0 0,2 0 0,0 0 0,4-1 0,0 0 0,-2-1 0,0 0 0,3 0 0,-4 0 0,16-2 0,-25 1 0,9-3 0,11-5 0,8-3 0,-7 1 0,-3 1 0,2-1 0,-3 0 0,11-2 0,2 0 0,-9 2 0,-8 1 0,-6 2 0,4 0 0,17-2 0,5 0 0,0 1 0,2 1 0,1 1 0,-2 2 0,-7 1 0,-1 1 0,-3 1 0,-7 2 0,-3 1 0,-1 0 0,27 1 0,-4 0 0,-10 0 0,-3 0 0,-8 0 0,-4 0 0,-10 0 0,-3 0 0,37 0 0,-15 0 0,-13 0 0,-2-2 0,8-5 0,0 0 0,-13-2 0,-19 3 0,-1 3 0,24 1 0,8 1 0,19 1 0,-22 0 0,9 0 0,-3 0 0,11 0 0,0 0 0,-11 0 0,3 0 0,1 0 0,1 0 0,0 0 0,-2 0 0,27 2 0,-4 0 0,-16 1 0,-4 1 0,-13 0 0,-4 1 0,36 2 0,-41-4 0,-5-2 0,-1-1 0,37 0 0,12 0 0,-30 0 0,-3 1 0,2 4 0,10 9 0,-28-3 0,2 1 0,1 1 0,0 0 0,39 12 0,-14-4 0,-4-4 0,-7 0 0,-8-7 0,-10-3 0,-11-4 0,-8-3 0,-4 0 0,-2 0 0,-2 0 0,-1 0 0,-7 0 0,5 0 0,-4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00:35:23.455"/>
    </inkml:context>
    <inkml:brush xml:id="br0">
      <inkml:brushProperty name="width" value="0.3" units="cm"/>
      <inkml:brushProperty name="height" value="0.6" units="cm"/>
      <inkml:brushProperty name="color" value="#D9AEFF"/>
      <inkml:brushProperty name="tip" value="rectangle"/>
      <inkml:brushProperty name="rasterOp" value="maskPen"/>
    </inkml:brush>
  </inkml:definitions>
  <inkml:trace contextRef="#ctx0" brushRef="#br0">1 310 16383,'86'-20'0,"-1"1"0,1-1 0,-14 5 0,2 0 0,0 0 0,3 0 0,11-2 0,2-1 0,1 1 0,1 0 0,1 2 0,0 0 0,1 1 0,2 1 0,-14 4 0,3 1 0,0 1 0,-3 1 0,-6 0 0,12-2 0,-6 2 0,3 0 0,-6 3 0,4 1 0,-1 0 0,-5 1 0,-3 1 0,-5 0 0,3 0 0,19 0 0,5 1 0,1 0 0,1 2 0,2 0 0,-2 2 0,-6 1 0,-1 1 0,-3 1 0,-8 1 0,-2 2 0,-2 0 0,-5 0 0,0 2 0,-2-1 0,28 3 0,-3-2 0,-9-1 0,-3-1 0,-11-2 0,-7 0 0,23 4 0,-46-5 0,-28-5 0,-8-6 0,55 1 0,11 1 0,13 2 0,-19-1 0,5 0 0,3 0 0,-2-2 0,4-1 0,2 0 0,1 0 0,6 0 0,2 0 0,1 0 0,-1 0 0,2 0 0,-1 0 0,1-1 0,0 1 0,3 0 0,0-1 0,1 1 0,-3-1 0,-9 2 0,-1 0 0,-2 0 0,-1-1 0,13-2 0,-2-1 0,-4-1 0,21-3 0,-9-2 0,-25 3 0,-6 0 0,32-3 0,-24 10 0,15 1 0,-18 1 0,13 0 0,4 0 0,1 0 0,-7 0 0,-4 0 0,-4 0 0,1 0 0,9 0 0,-4 0 0,7 0 0,5 0 0,3 0 0,0 0 0,-2 0 0,-6 0 0,10 0 0,-3 0 0,-3 0 0,2 0 0,4 0 0,0 0 0,3 0 0,2 0 0,1 0 0,-1 0 0,0 0 0,-3 0 0,2 0 0,-1 0 0,-1 0 0,-2 1 0,-3 0 0,3 1 0,-2 0 0,-3 0 0,-2 1 0,-5 1 0,-1 0 0,-4 0 0,-4 1 0,-4 1 0,31 4 0,-7 0 0,-12-1 0,2-3 0,-3-6 0,6-3 0,-2 0 0,-11 2 0,-2 1 0,9-1 0,-4-1 0,9 0 0,3-1 0,1 1 0,-5 1 0,8 0 0,-3 1 0,0 1 0,5-1 0,-2 0 0,5-1 0,1 1 0,1 0 0,-2 1 0,-1 0 0,-1-1 0,0 2 0,-1 0 0,-1 1 0,-4 2 0,0 1 0,-2 1 0,-3 0 0,-6-2 0,10 0 0,-6 0 0,-3 1 0,-9 3 0,-2 2 0,-1-3 0,32-7 0,-6-2 0,-33 1 0,3 0 0,5 0 0,11-1 0,3 1 0,-6 1 0,-3 0 0,-4 0 0,3 1 0,19 2 0,5 1 0,0 2 0,1 1 0,0 2 0,-3 2 0,-9 1 0,-2 2 0,-2 1 0,-4 1 0,-1 0 0,-3 1 0,23 6 0,-5 0 0,-12-3 0,-5-1 0,-17-3 0,-6-1 0,22 7 0,-26-8 0,-19-7 0,-12-7 0,-5-1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00:35:29.671"/>
    </inkml:context>
    <inkml:brush xml:id="br0">
      <inkml:brushProperty name="width" value="0.3" units="cm"/>
      <inkml:brushProperty name="height" value="0.6" units="cm"/>
      <inkml:brushProperty name="color" value="#D9AEFF"/>
      <inkml:brushProperty name="tip" value="rectangle"/>
      <inkml:brushProperty name="rasterOp" value="maskPen"/>
    </inkml:brush>
  </inkml:definitions>
  <inkml:trace contextRef="#ctx0" brushRef="#br0">55 137 16383,'90'0'0,"7"0"0,-43 0 0,2 0 0,1 0 0,1 0 0,7 1 0,-3-2 0,26 0 0,-31-1 0,-2-2 0,26-7 0,-32 3 0,1-1 0,42-10 0,-17 3 0,-16 7 0,-6 5 0,-4 4 0,5 0 0,11 0 0,7 1 0,3 6 0,0 9 0,-4 6 0,6 3 0,-30-14 0,4-2 0,14-1 0,6-1 0,24-1 0,8-2 0,-15-2 0,4 0 0,4 0 0,-14-1 0,4 0 0,1 0 0,3-1 0,-9 1 0,1-1 0,2 0 0,1-1 0,1 1 0,8 0 0,2 0 0,1 0 0,1 0 0,1-1 0,-9 0 0,0-1 0,2 0 0,0 0 0,1-1 0,2 0 0,-9 0 0,1 0 0,1-1 0,0 0 0,1-1 0,1 1 0,0-1 0,5 0 0,0-1 0,1-1 0,0 1 0,1 0 0,0-1 0,0 1 0,1-1 0,1 0 0,-1 0 0,1 1 0,0-1 0,-1 1 0,0 0 0,-1 1 0,-1 0 0,1 0 0,-1 0 0,-1 1 0,1 0 0,-1 1 0,-2-1 0,0 1 0,-1 0 0,0 0 0,0 1 0,0 1 0,-1 0 0,-1 2 0,2 1 0,1 1 0,-2 0 0,-3 1 0,-4-2 0,-6 1 0,14-2 0,-7-1 0,-4 1 0,-2 2 0,33 4 0,-3 1 0,-54-3 0,-54-5 0,32 0 0,20 0 0,20 0 0,-4 0 0,17 0 0,11 0 0,3 0 0,-4 0 0,-10 0 0,1 0 0,-9 0 0,3 0 0,11 0 0,-11 0 0,10 0 0,7 0 0,3 0 0,2 0 0,-2 0 0,-5 0 0,-6 0 0,-1 0 0,-5 0 0,-3 0 0,-1 0 0,3 0 0,4 0 0,5 0 0,3 0 0,2 0 0,2 0 0,1 0 0,-1 0 0,0 0 0,-11 0 0,1 0 0,1 0 0,-1 0 0,0 0 0,0 0 0,-2 0 0,0 0 0,6 0 0,-1 0 0,0 0 0,-1 0 0,-1 0 0,-3 0 0,-2 0 0,16 0 0,-3 0 0,-2 0 0,-4 0 0,-6 0 0,21 0 0,-7 0 0,-7 0 0,6 0 0,-5 0 0,1 0 0,-3 0 0,-26-1 0,2 2 0,15 0 0,10 1 0,-4 1 0,-20 1 0,-4 2 0,3 0 0,13 2 0,4 2 0,-1 1 0,-6 0 0,0 2 0,-4 1 0,19 6 0,-7 2 0,-12-2 0,-6 1 0,-13-3 0,-3 0 0,29 14 0,-15-8 0,-13-3 0,-10-5 0,-9-3 0,-11-1 0,-8-2 0,-4 2 0,-3 0 0,-1 3 0,1 5 0,-1 2 0,-1 5 0,-2 7 0,-1 8 0,-3 7 0,-5 1 0,-17 0 0,-31 2 0,2-25 0,-8-2 0,-17 2 0,-7-3 0,20-9 0,-3-1 0,-2-2 0,-6-1 0,-3-2 0,1-1 0,-2-1 0,0-2 0,0-2 0,-4 0 0,0-1 0,-2 0 0,-3-1 0,-1-1 0,1 1 0,1-1 0,0 0 0,0 0 0,0 0 0,0 0 0,0 0 0,2 0 0,0 0 0,1 0 0,3 0 0,1-1 0,1 1 0,-1-2 0,1-1 0,1-1 0,2 0 0,2-1 0,-1-1 0,3 0 0,1-1 0,0 0 0,1-1 0,1 0 0,0 0 0,-29-3 0,3 0 0,7 2 0,5 0 0,13 1 0,6 0 0,-26-8 0,39-6 0,29-22 0,14-2 0,-6 8 0,-43 14 0,-14 16 0,-21 5 0,5 0 0,-13 0 0,-5 0 0,7-1 0,20 0 0,4 0 0,-2-1 0,-8 0 0,-6 1 0,-8 0 0,-5 0 0,-4 0 0,2 0 0,4 0 0,8 0 0,2 1 0,1-1 0,-1 1 0,-3-1 0,-3 1 0,8-1 0,-3 1 0,-2-1 0,-2 1 0,-1-1 0,-1 1 0,1-1 0,-1 1 0,8 0 0,-1 0 0,0 0 0,-1-1 0,0 1 0,0 0 0,0 0 0,1 0 0,2 1 0,-7-1 0,0 0 0,0 0 0,1 1 0,1-1 0,1 0 0,2 1 0,1-1 0,-14 0 0,1 0 0,1 0 0,3 0 0,2 0 0,2 0 0,-2 0 0,1 1 0,3 0 0,2-1 0,4 1 0,-2 0 0,3 1 0,4-1 0,3 0 0,-2-1 0,4-1 0,4-3 0,-20-14 0,12 0 0,-2 3 0,24-20 0,14 38 0,-10-1 0,-12 2 0,2 0 0,-6 1 0,-6 2 0,0 0 0,-5 1 0,-4 1 0,-1 1 0,6 0 0,-2 1 0,-3 0 0,0 1 0,0 1 0,-6 0 0,-2 1 0,0 1 0,0 0 0,-1-1 0,-1 1 0,-1 0 0,0 0 0,0 0 0,3 0 0,7-1 0,1-1 0,2 1 0,0 0 0,1-1 0,-16 2 0,2-1 0,1 0 0,2 0 0,8-1 0,2-1 0,1 0 0,2 0 0,-20 1 0,3 0 0,0-1 0,4-1 0,0-2 0,5 0 0,12-2 0,4-2 0,2 1 0,-19-1 0,5 0 0,20-2 0,7 0 0,-9 0 0,12 0 0,7 0 0,-40 0 0,23 0 0,11 0 0,-2 0 0,-30 0 0,29 0 0,-4 0 0,-1 0 0,-1 0 0,2 0 0,1 0 0,2 0 0,2 0 0,2 1 0,2 0 0,0 2 0,1 1 0,-42 4 0,7 2 0,15 0 0,22 0 0,16 1 0,17 0 0,7 2 0,3 0 0,2 6 0,8-3 0,4 2 0,4-3 0,-3 2 0,-2 4 0,3 1 0,5 3 0,22 1 0,41 12 0,-16-14 0,6 1 0,21 4 0,7 0 0,-23-8 0,2-1 0,2 0 0,2-1 0,1-1 0,1-2 0,-1-1 0,1-2 0,-2-1 0,-4-1 0,-1-2 0,-1-1 0,-5-2 0,-2-1 0,-2-1 0,25-1 0,-3-1 0,-9 0 0,-2 0 0,-6-2 0,-3-1 0,-7-1 0,-2-2 0,-5-1 0,-1-1 0,45-10 0,-5-3 0,2 2 0,1-1 0,-45 10 0,0 0 0,3 1 0,0 1 0,2 2 0,0 1 0,4 1 0,-1 1 0,2 0 0,-1 1 0,-1 0 0,1 0 0,5 0 0,0 0 0,-5 0 0,-1 0 0,-7 0 0,0 0 0,6 0 0,1 0 0,8 0 0,5 0 0,-4 0 0,6 0 0,-4 0 0,12 0 0,0 0 0,-12 0 0,2 0 0,-6 0 0,-6 0 0,-3 0 0,13 0 0,0 0 0,-7 0 0,-3 0 0,37 0 0,-24 0 0,-21 0 0,-16 0 0,-7 0 0,-5 0 0,5 0 0,-12 0 0,-1 0 0,-13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00:35:31.383"/>
    </inkml:context>
    <inkml:brush xml:id="br0">
      <inkml:brushProperty name="width" value="0.3" units="cm"/>
      <inkml:brushProperty name="height" value="0.6" units="cm"/>
      <inkml:brushProperty name="color" value="#D9AEFF"/>
      <inkml:brushProperty name="tip" value="rectangle"/>
      <inkml:brushProperty name="rasterOp" value="maskPen"/>
    </inkml:brush>
  </inkml:definitions>
  <inkml:trace contextRef="#ctx0" brushRef="#br0">1 24 16383,'73'0'0,"0"0"0,1 0 0,18-1 0,4-1 0,5 0 0,-9 1 0,4-1 0,3 1 0,1-1 0,-11 1 0,3 0 0,1-1 0,0 1 0,0 0 0,-2 0 0,1 0 0,-1-1 0,1 2 0,1-1 0,5 1 0,2-1 0,0 2 0,-4-1 0,-9 0 0,8 0 0,-8 0 0,0 0 0,13-1 0,1 1 0,-14 1 0,-26 2 0,-6 1 0,13 2 0,0 2 0,-8 1 0,-4 1 0,19 11 0,-27-8 0,-11-6 0,-18-4 0,-2-3 0,-12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00:35:59.328"/>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0 0 24575,'0'0'0</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5/1/23</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9074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5/1/23</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84378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5/1/23</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10658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5/1/23</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15827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5/1/23</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669624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5/1/23</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912054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5/1/23</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97660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5/1/23</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144136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5/1/23</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77196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5/1/23</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83807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5/1/23</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145391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5/1/23</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82891945"/>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14" r:id="rId7"/>
    <p:sldLayoutId id="2147483715" r:id="rId8"/>
    <p:sldLayoutId id="2147483716" r:id="rId9"/>
    <p:sldLayoutId id="2147483717" r:id="rId10"/>
    <p:sldLayoutId id="2147483724"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customXml" Target="../ink/ink4.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video" Target="https://www.youtube.com/embed/20JDStW6GPk?feature=oembe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C321AD-2C92-446F-AF58-8CAA634BF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A855B9-EE27-4441-846C-35DF1C648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961C21E-37A7-07D2-F4C9-803CE624073F}"/>
              </a:ext>
            </a:extLst>
          </p:cNvPr>
          <p:cNvPicPr>
            <a:picLocks noChangeAspect="1"/>
          </p:cNvPicPr>
          <p:nvPr/>
        </p:nvPicPr>
        <p:blipFill rotWithShape="1">
          <a:blip r:embed="rId2">
            <a:alphaModFix amt="50000"/>
          </a:blip>
          <a:srcRect t="23161" b="15364"/>
          <a:stretch/>
        </p:blipFill>
        <p:spPr>
          <a:xfrm>
            <a:off x="20" y="10"/>
            <a:ext cx="12191979" cy="6857989"/>
          </a:xfrm>
          <a:prstGeom prst="rect">
            <a:avLst/>
          </a:prstGeom>
        </p:spPr>
      </p:pic>
      <p:sp>
        <p:nvSpPr>
          <p:cNvPr id="2" name="Title 1">
            <a:extLst>
              <a:ext uri="{FF2B5EF4-FFF2-40B4-BE49-F238E27FC236}">
                <a16:creationId xmlns:a16="http://schemas.microsoft.com/office/drawing/2014/main" id="{39DAFD52-B209-4474-A182-63FBC433BDBE}"/>
              </a:ext>
            </a:extLst>
          </p:cNvPr>
          <p:cNvSpPr>
            <a:spLocks noGrp="1"/>
          </p:cNvSpPr>
          <p:nvPr>
            <p:ph type="ctrTitle"/>
          </p:nvPr>
        </p:nvSpPr>
        <p:spPr>
          <a:xfrm>
            <a:off x="1600200" y="1261872"/>
            <a:ext cx="7142018" cy="2852928"/>
          </a:xfrm>
        </p:spPr>
        <p:txBody>
          <a:bodyPr>
            <a:normAutofit/>
          </a:bodyPr>
          <a:lstStyle/>
          <a:p>
            <a:r>
              <a:rPr lang="en-AU">
                <a:solidFill>
                  <a:srgbClr val="FFFFFF"/>
                </a:solidFill>
              </a:rPr>
              <a:t>Macbeth</a:t>
            </a:r>
          </a:p>
        </p:txBody>
      </p:sp>
      <p:sp>
        <p:nvSpPr>
          <p:cNvPr id="3" name="Subtitle 2">
            <a:extLst>
              <a:ext uri="{FF2B5EF4-FFF2-40B4-BE49-F238E27FC236}">
                <a16:creationId xmlns:a16="http://schemas.microsoft.com/office/drawing/2014/main" id="{CC6ADE10-75CF-CA2A-F4F1-2052C2BF84A5}"/>
              </a:ext>
            </a:extLst>
          </p:cNvPr>
          <p:cNvSpPr>
            <a:spLocks noGrp="1"/>
          </p:cNvSpPr>
          <p:nvPr>
            <p:ph type="subTitle" idx="1"/>
          </p:nvPr>
        </p:nvSpPr>
        <p:spPr>
          <a:xfrm>
            <a:off x="1600200" y="4681728"/>
            <a:ext cx="7142018" cy="929296"/>
          </a:xfrm>
        </p:spPr>
        <p:txBody>
          <a:bodyPr>
            <a:normAutofit/>
          </a:bodyPr>
          <a:lstStyle/>
          <a:p>
            <a:r>
              <a:rPr lang="en-AU">
                <a:solidFill>
                  <a:srgbClr val="FFFFFF"/>
                </a:solidFill>
              </a:rPr>
              <a:t>Act 2</a:t>
            </a:r>
          </a:p>
        </p:txBody>
      </p:sp>
      <p:sp>
        <p:nvSpPr>
          <p:cNvPr id="13" name="Rectangle 12">
            <a:extLst>
              <a:ext uri="{FF2B5EF4-FFF2-40B4-BE49-F238E27FC236}">
                <a16:creationId xmlns:a16="http://schemas.microsoft.com/office/drawing/2014/main" id="{2BF5D4DB-368A-4B23-81E4-E0454BAD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3" y="322803"/>
            <a:ext cx="642729" cy="2930667"/>
          </a:xfrm>
          <a:prstGeom prst="rect">
            <a:avLst/>
          </a:prstGeom>
          <a:blipFill dpi="0" rotWithShape="1">
            <a:blip r:embed="rId3">
              <a:alphaModFix amt="99000"/>
              <a:extLst>
                <a:ext uri="{96DAC541-7B7A-43D3-8B79-37D633B846F1}">
                  <asvg:svgBlip xmlns:asvg="http://schemas.microsoft.com/office/drawing/2016/SVG/main" r:embed="rId4"/>
                </a:ext>
              </a:extLst>
            </a:blip>
            <a:srcRect/>
            <a:tile tx="0" ty="0" sx="6000" sy="6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14">
            <a:extLst>
              <a:ext uri="{FF2B5EF4-FFF2-40B4-BE49-F238E27FC236}">
                <a16:creationId xmlns:a16="http://schemas.microsoft.com/office/drawing/2014/main" id="{F372D7B9-36D5-4C1F-B7C9-36717C28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6429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E866E-CAD8-E77D-E325-E817404DE9B9}"/>
              </a:ext>
            </a:extLst>
          </p:cNvPr>
          <p:cNvSpPr>
            <a:spLocks noGrp="1"/>
          </p:cNvSpPr>
          <p:nvPr>
            <p:ph type="title"/>
          </p:nvPr>
        </p:nvSpPr>
        <p:spPr/>
        <p:txBody>
          <a:bodyPr/>
          <a:lstStyle/>
          <a:p>
            <a:r>
              <a:rPr lang="en-AU" dirty="0"/>
              <a:t>Act 2, scene 2</a:t>
            </a:r>
          </a:p>
        </p:txBody>
      </p:sp>
      <p:sp>
        <p:nvSpPr>
          <p:cNvPr id="3" name="Content Placeholder 2">
            <a:extLst>
              <a:ext uri="{FF2B5EF4-FFF2-40B4-BE49-F238E27FC236}">
                <a16:creationId xmlns:a16="http://schemas.microsoft.com/office/drawing/2014/main" id="{5DAE39DD-361D-3AE0-3619-38AD723D8650}"/>
              </a:ext>
            </a:extLst>
          </p:cNvPr>
          <p:cNvSpPr>
            <a:spLocks noGrp="1"/>
          </p:cNvSpPr>
          <p:nvPr>
            <p:ph idx="1"/>
          </p:nvPr>
        </p:nvSpPr>
        <p:spPr/>
        <p:txBody>
          <a:bodyPr>
            <a:normAutofit fontScale="85000" lnSpcReduction="10000"/>
          </a:bodyPr>
          <a:lstStyle/>
          <a:p>
            <a:r>
              <a:rPr lang="en-AU" sz="1800" dirty="0">
                <a:effectLst/>
                <a:latin typeface="Calibri" panose="020F0502020204030204" pitchFamily="34" charset="0"/>
                <a:ea typeface="Calibri" panose="020F0502020204030204" pitchFamily="34" charset="0"/>
                <a:cs typeface="Times New Roman" panose="02020603050405020304" pitchFamily="18" charset="0"/>
              </a:rPr>
              <a:t>Lady Macbeth waits in agitation for Macbeth to do the deed. She comments that had the sleeping Duncan not looked like her father she'd have killed him herself.</a:t>
            </a:r>
          </a:p>
          <a:p>
            <a:r>
              <a:rPr lang="en-AU" sz="1800" i="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Lady Macbeth isn't completely cold-blooded, foreshadowing her future feelings of guilt.</a:t>
            </a:r>
          </a:p>
          <a:p>
            <a:r>
              <a:rPr lang="en-AU" sz="1800" dirty="0">
                <a:effectLst/>
                <a:latin typeface="Calibri" panose="020F0502020204030204" pitchFamily="34" charset="0"/>
                <a:ea typeface="Calibri" panose="020F0502020204030204" pitchFamily="34" charset="0"/>
                <a:cs typeface="Times New Roman" panose="02020603050405020304" pitchFamily="18" charset="0"/>
              </a:rPr>
              <a:t>Macbeth enters. He's killed Duncan. His hands are bloodstained and he's upset that when one of the attendants said "God bless us" in his sleep, he was unable to say "Amen." He also thought he heard a voice say "Macbeth does murder sleep" (2.2.34).</a:t>
            </a:r>
          </a:p>
          <a:p>
            <a:r>
              <a:rPr lang="en-AU" sz="1800" i="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Bloodstained hands and sleeplessness: symbols of guilt. Macbeth is anguished: he knows the consequences of this murder.</a:t>
            </a:r>
          </a:p>
          <a:p>
            <a:r>
              <a:rPr lang="en-AU" sz="1800" dirty="0">
                <a:effectLst/>
                <a:latin typeface="Calibri" panose="020F0502020204030204" pitchFamily="34" charset="0"/>
                <a:ea typeface="Calibri" panose="020F0502020204030204" pitchFamily="34" charset="0"/>
                <a:cs typeface="Times New Roman" panose="02020603050405020304" pitchFamily="18" charset="0"/>
              </a:rPr>
              <a:t>Lady Macbeth soothes him and tells him to wash his hands, but notices he's still carrying the daggers he used to kill Duncan. Macbeth refuses to return to the scene of the crime. Lady Macbeth, furious, runs off to plant the daggers on the sleeping attendants.</a:t>
            </a:r>
          </a:p>
          <a:p>
            <a:r>
              <a:rPr lang="en-AU" sz="1800" i="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Compare Macbeth's nervousness to Lady Macbeth's calm, collected behaviour.</a:t>
            </a:r>
          </a:p>
          <a:p>
            <a:endParaRPr lang="en-AU" dirty="0"/>
          </a:p>
        </p:txBody>
      </p:sp>
      <p:sp>
        <p:nvSpPr>
          <p:cNvPr id="4" name="Oval 3">
            <a:extLst>
              <a:ext uri="{FF2B5EF4-FFF2-40B4-BE49-F238E27FC236}">
                <a16:creationId xmlns:a16="http://schemas.microsoft.com/office/drawing/2014/main" id="{D82ACC4E-C8D5-6034-AF40-DBED2F2C6056}"/>
              </a:ext>
            </a:extLst>
          </p:cNvPr>
          <p:cNvSpPr/>
          <p:nvPr/>
        </p:nvSpPr>
        <p:spPr>
          <a:xfrm>
            <a:off x="5710990" y="1106408"/>
            <a:ext cx="7347284" cy="7074568"/>
          </a:xfrm>
          <a:prstGeom prst="ellipse">
            <a:avLst/>
          </a:prstGeom>
          <a:solidFill>
            <a:schemeClr val="bg2">
              <a:lumMod val="75000"/>
              <a:alpha val="2335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388131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259810B-767A-F046-D1C8-21C26066D6FB}"/>
              </a:ext>
            </a:extLst>
          </p:cNvPr>
          <p:cNvSpPr/>
          <p:nvPr/>
        </p:nvSpPr>
        <p:spPr>
          <a:xfrm>
            <a:off x="89695" y="-1786814"/>
            <a:ext cx="11293643" cy="10431628"/>
          </a:xfrm>
          <a:prstGeom prst="ellipse">
            <a:avLst/>
          </a:prstGeom>
          <a:solidFill>
            <a:schemeClr val="bg2">
              <a:lumMod val="90000"/>
              <a:alpha val="5617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08565783-727C-27B2-FF21-ADA1A10C067E}"/>
              </a:ext>
            </a:extLst>
          </p:cNvPr>
          <p:cNvSpPr>
            <a:spLocks noGrp="1"/>
          </p:cNvSpPr>
          <p:nvPr>
            <p:ph type="title"/>
          </p:nvPr>
        </p:nvSpPr>
        <p:spPr/>
        <p:txBody>
          <a:bodyPr/>
          <a:lstStyle/>
          <a:p>
            <a:r>
              <a:rPr lang="en-AU" dirty="0"/>
              <a:t>Continued </a:t>
            </a:r>
          </a:p>
        </p:txBody>
      </p:sp>
      <p:sp>
        <p:nvSpPr>
          <p:cNvPr id="3" name="Content Placeholder 2">
            <a:extLst>
              <a:ext uri="{FF2B5EF4-FFF2-40B4-BE49-F238E27FC236}">
                <a16:creationId xmlns:a16="http://schemas.microsoft.com/office/drawing/2014/main" id="{D346040E-326A-5B10-E7FD-D30032524FDE}"/>
              </a:ext>
            </a:extLst>
          </p:cNvPr>
          <p:cNvSpPr>
            <a:spLocks noGrp="1"/>
          </p:cNvSpPr>
          <p:nvPr>
            <p:ph idx="1"/>
          </p:nvPr>
        </p:nvSpPr>
        <p:spPr/>
        <p:txBody>
          <a:bodyPr>
            <a:normAutofit lnSpcReduction="10000"/>
          </a:bodyPr>
          <a:lstStyle/>
          <a:p>
            <a:r>
              <a:rPr lang="en-AU" sz="1800" dirty="0">
                <a:effectLst/>
                <a:latin typeface="Calibri" panose="020F0502020204030204" pitchFamily="34" charset="0"/>
                <a:ea typeface="Calibri" panose="020F0502020204030204" pitchFamily="34" charset="0"/>
                <a:cs typeface="Times New Roman" panose="02020603050405020304" pitchFamily="18" charset="0"/>
              </a:rPr>
              <a:t>A knock sounds, terrifying Macbeth. He worries that not all the water in the world could wash the blood from his hands.</a:t>
            </a:r>
          </a:p>
          <a:p>
            <a:r>
              <a:rPr lang="en-AU" sz="1800" i="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The knock at the door parallels the "knocking" of Macbeth's heart in scene 1.3.</a:t>
            </a:r>
          </a:p>
          <a:p>
            <a:r>
              <a:rPr lang="en-AU" sz="1800" dirty="0">
                <a:effectLst/>
                <a:latin typeface="Calibri" panose="020F0502020204030204" pitchFamily="34" charset="0"/>
                <a:ea typeface="Calibri" panose="020F0502020204030204" pitchFamily="34" charset="0"/>
                <a:cs typeface="Times New Roman" panose="02020603050405020304" pitchFamily="18" charset="0"/>
              </a:rPr>
              <a:t>Lady Macbeth returns, her hands now as bloody as Macbeth's. But she's calm, and identifies the 'mysterious' knocking as someone at the south entrance. She says: "a little water clears us of this deed" (2.2.65), and tells Macbeth to go and put his nightgown on so no one will suspect them.</a:t>
            </a:r>
          </a:p>
          <a:p>
            <a:r>
              <a:rPr lang="en-AU" sz="1800" i="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Lady Macbeth is calm. She identifies the "mysterious" knocking as someone at the South entrance. But she is naïve, thinking water can wash away her guilt.</a:t>
            </a:r>
          </a:p>
          <a:p>
            <a:r>
              <a:rPr lang="en-AU" sz="1800" dirty="0">
                <a:effectLst/>
                <a:latin typeface="Calibri" panose="020F0502020204030204" pitchFamily="34" charset="0"/>
                <a:ea typeface="Calibri" panose="020F0502020204030204" pitchFamily="34" charset="0"/>
                <a:cs typeface="Times New Roman" panose="02020603050405020304" pitchFamily="18" charset="0"/>
              </a:rPr>
              <a:t>Macbeth wishes that the knocking could wake Duncan.</a:t>
            </a:r>
          </a:p>
          <a:p>
            <a:r>
              <a:rPr lang="en-AU" sz="1800" i="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Macbeth shows remorse.</a:t>
            </a:r>
          </a:p>
          <a:p>
            <a:endParaRPr lang="en-AU" dirty="0"/>
          </a:p>
        </p:txBody>
      </p:sp>
    </p:spTree>
    <p:extLst>
      <p:ext uri="{BB962C8B-B14F-4D97-AF65-F5344CB8AC3E}">
        <p14:creationId xmlns:p14="http://schemas.microsoft.com/office/powerpoint/2010/main" val="1690506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30A0-75C8-62DA-46FC-DB46FB1C6C49}"/>
              </a:ext>
            </a:extLst>
          </p:cNvPr>
          <p:cNvSpPr>
            <a:spLocks noGrp="1"/>
          </p:cNvSpPr>
          <p:nvPr>
            <p:ph type="title"/>
          </p:nvPr>
        </p:nvSpPr>
        <p:spPr>
          <a:xfrm>
            <a:off x="808661" y="365125"/>
            <a:ext cx="10357666" cy="1325563"/>
          </a:xfrm>
        </p:spPr>
        <p:txBody>
          <a:bodyPr>
            <a:normAutofit/>
          </a:bodyPr>
          <a:lstStyle/>
          <a:p>
            <a:r>
              <a:rPr lang="en-AU" dirty="0"/>
              <a:t>Act 2, Scene 3</a:t>
            </a:r>
          </a:p>
        </p:txBody>
      </p:sp>
      <p:sp>
        <p:nvSpPr>
          <p:cNvPr id="3" name="Content Placeholder 2">
            <a:extLst>
              <a:ext uri="{FF2B5EF4-FFF2-40B4-BE49-F238E27FC236}">
                <a16:creationId xmlns:a16="http://schemas.microsoft.com/office/drawing/2014/main" id="{BF4F9FE9-B7C7-BAEF-3F69-28C5181E68A2}"/>
              </a:ext>
            </a:extLst>
          </p:cNvPr>
          <p:cNvSpPr>
            <a:spLocks noGrp="1"/>
          </p:cNvSpPr>
          <p:nvPr>
            <p:ph idx="1"/>
          </p:nvPr>
        </p:nvSpPr>
        <p:spPr>
          <a:xfrm>
            <a:off x="808663" y="2019299"/>
            <a:ext cx="5701405" cy="4114801"/>
          </a:xfrm>
        </p:spPr>
        <p:txBody>
          <a:bodyPr>
            <a:normAutofit/>
          </a:bodyPr>
          <a:lstStyle/>
          <a:p>
            <a:pPr>
              <a:lnSpc>
                <a:spcPct val="120000"/>
              </a:lnSpc>
            </a:pPr>
            <a:r>
              <a:rPr lang="en-AU" sz="1600"/>
              <a:t>Comic relief of the porter – research why Shakespeare’s play consistently have moments of comic relief? What purpose does it serve? Is it typical of plays within his context?</a:t>
            </a:r>
          </a:p>
          <a:p>
            <a:pPr>
              <a:lnSpc>
                <a:spcPct val="120000"/>
              </a:lnSpc>
            </a:pPr>
            <a:endParaRPr lang="en-AU" sz="1600"/>
          </a:p>
          <a:p>
            <a:pPr>
              <a:lnSpc>
                <a:spcPct val="120000"/>
              </a:lnSpc>
            </a:pPr>
            <a:r>
              <a:rPr lang="en-AU" sz="1600"/>
              <a:t>This scene also explores the contrast between Macbeth and Macduff – namely Macduff’s integrity and Macbeth’s ability to deceive. </a:t>
            </a:r>
          </a:p>
          <a:p>
            <a:pPr>
              <a:lnSpc>
                <a:spcPct val="120000"/>
              </a:lnSpc>
            </a:pPr>
            <a:endParaRPr lang="en-AU" sz="1600"/>
          </a:p>
          <a:p>
            <a:pPr>
              <a:lnSpc>
                <a:spcPct val="120000"/>
              </a:lnSpc>
            </a:pPr>
            <a:r>
              <a:rPr lang="en-AU" sz="1600"/>
              <a:t>In this scene, there is also the realisation that any of the thanes could be the murderer. How does this contribute to the themes of disorder and deceit? </a:t>
            </a:r>
          </a:p>
        </p:txBody>
      </p:sp>
      <p:pic>
        <p:nvPicPr>
          <p:cNvPr id="3074" name="Picture 2" descr="Macduff | Heroes Wiki | Fandom">
            <a:extLst>
              <a:ext uri="{FF2B5EF4-FFF2-40B4-BE49-F238E27FC236}">
                <a16:creationId xmlns:a16="http://schemas.microsoft.com/office/drawing/2014/main" id="{AA44BED4-E4AE-D01F-7B03-C1B6923F85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0249" b="-1"/>
          <a:stretch/>
        </p:blipFill>
        <p:spPr bwMode="auto">
          <a:xfrm>
            <a:off x="7639470" y="2252591"/>
            <a:ext cx="3919441" cy="3919441"/>
          </a:xfrm>
          <a:custGeom>
            <a:avLst/>
            <a:gdLst/>
            <a:ahLst/>
            <a:cxnLst/>
            <a:rect l="l" t="t" r="r" b="b"/>
            <a:pathLst>
              <a:path w="4625350" h="4625350">
                <a:moveTo>
                  <a:pt x="2312675" y="0"/>
                </a:moveTo>
                <a:cubicBezTo>
                  <a:pt x="3589930" y="0"/>
                  <a:pt x="4625350" y="1035420"/>
                  <a:pt x="4625350" y="2312675"/>
                </a:cubicBezTo>
                <a:cubicBezTo>
                  <a:pt x="4625350" y="3589930"/>
                  <a:pt x="3589930" y="4625350"/>
                  <a:pt x="2312675" y="4625350"/>
                </a:cubicBezTo>
                <a:cubicBezTo>
                  <a:pt x="1035420" y="4625350"/>
                  <a:pt x="0" y="3589930"/>
                  <a:pt x="0" y="2312675"/>
                </a:cubicBezTo>
                <a:cubicBezTo>
                  <a:pt x="0" y="1035420"/>
                  <a:pt x="1035420" y="0"/>
                  <a:pt x="2312675" y="0"/>
                </a:cubicBezTo>
                <a:close/>
              </a:path>
            </a:pathLst>
          </a:custGeom>
          <a:solidFill>
            <a:srgbClr val="FFFFFF"/>
          </a:solidFill>
          <a:effectLst>
            <a:outerShdw dist="165100" dir="19800000" algn="tr" rotWithShape="0">
              <a:schemeClr val="tx1"/>
            </a:outerShdw>
          </a:effectLst>
          <a:extLst>
            <a:ext uri="{909E8E84-426E-40DD-AFC4-6F175D3DCCD1}">
              <a14:hiddenFill xmlns:a14="http://schemas.microsoft.com/office/drawing/2010/main">
                <a:solidFill>
                  <a:srgbClr val="FFFFFF"/>
                </a:solidFill>
              </a14:hiddenFill>
            </a:ext>
          </a:extLst>
        </p:spPr>
      </p:pic>
      <p:sp>
        <p:nvSpPr>
          <p:cNvPr id="3079" name="Date Placeholder 5">
            <a:extLst>
              <a:ext uri="{FF2B5EF4-FFF2-40B4-BE49-F238E27FC236}">
                <a16:creationId xmlns:a16="http://schemas.microsoft.com/office/drawing/2014/main" id="{DB25F3CA-ED6C-43F4-8781-642CC385E5AB}"/>
              </a:ext>
            </a:extLst>
          </p:cNvPr>
          <p:cNvSpPr>
            <a:spLocks noGrp="1"/>
          </p:cNvSpPr>
          <p:nvPr>
            <p:ph type="dt" sz="half" idx="10"/>
          </p:nvPr>
        </p:nvSpPr>
        <p:spPr>
          <a:xfrm>
            <a:off x="795014" y="6342042"/>
            <a:ext cx="2743200" cy="365125"/>
          </a:xfrm>
        </p:spPr>
        <p:txBody>
          <a:bodyPr/>
          <a:lstStyle/>
          <a:p>
            <a:pPr>
              <a:spcAft>
                <a:spcPts val="600"/>
              </a:spcAft>
            </a:pPr>
            <a:fld id="{1A9D57EA-9234-4741-9E58-6CA9DE1C0DEC}" type="datetime1">
              <a:rPr lang="en-US" smtClean="0"/>
              <a:pPr>
                <a:spcAft>
                  <a:spcPts val="600"/>
                </a:spcAft>
              </a:pPr>
              <a:t>5/2/23</a:t>
            </a:fld>
            <a:endParaRPr lang="en-US"/>
          </a:p>
        </p:txBody>
      </p:sp>
      <p:sp>
        <p:nvSpPr>
          <p:cNvPr id="3081" name="Footer Placeholder 6">
            <a:extLst>
              <a:ext uri="{FF2B5EF4-FFF2-40B4-BE49-F238E27FC236}">
                <a16:creationId xmlns:a16="http://schemas.microsoft.com/office/drawing/2014/main" id="{E105F10E-684A-4498-9801-E3A6CE5CAA5C}"/>
              </a:ext>
            </a:extLst>
          </p:cNvPr>
          <p:cNvSpPr>
            <a:spLocks noGrp="1"/>
          </p:cNvSpPr>
          <p:nvPr>
            <p:ph type="ftr" sz="quarter" idx="11"/>
          </p:nvPr>
        </p:nvSpPr>
        <p:spPr>
          <a:xfrm>
            <a:off x="7696200" y="6342042"/>
            <a:ext cx="3470128" cy="365125"/>
          </a:xfrm>
        </p:spPr>
        <p:txBody>
          <a:bodyPr/>
          <a:lstStyle/>
          <a:p>
            <a:pPr>
              <a:spcAft>
                <a:spcPts val="600"/>
              </a:spcAft>
            </a:pPr>
            <a:r>
              <a:rPr lang="en-US" dirty="0">
                <a:solidFill>
                  <a:srgbClr val="000000"/>
                </a:solidFill>
              </a:rPr>
              <a:t>Sample Footer Text</a:t>
            </a:r>
          </a:p>
        </p:txBody>
      </p:sp>
      <p:sp>
        <p:nvSpPr>
          <p:cNvPr id="3083" name="Slide Number Placeholder 7">
            <a:extLst>
              <a:ext uri="{FF2B5EF4-FFF2-40B4-BE49-F238E27FC236}">
                <a16:creationId xmlns:a16="http://schemas.microsoft.com/office/drawing/2014/main" id="{F590EA15-4F4D-4705-B34A-FB7CFC9B8ECA}"/>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solidFill>
                  <a:srgbClr val="000000"/>
                </a:solidFill>
              </a:rPr>
              <a:pPr>
                <a:spcAft>
                  <a:spcPts val="600"/>
                </a:spcAft>
              </a:pPr>
              <a:t>12</a:t>
            </a:fld>
            <a:endParaRPr lang="en-US">
              <a:solidFill>
                <a:srgbClr val="000000"/>
              </a:solidFill>
            </a:endParaRPr>
          </a:p>
        </p:txBody>
      </p:sp>
      <p:sp>
        <p:nvSpPr>
          <p:cNvPr id="4" name="Oval 3">
            <a:extLst>
              <a:ext uri="{FF2B5EF4-FFF2-40B4-BE49-F238E27FC236}">
                <a16:creationId xmlns:a16="http://schemas.microsoft.com/office/drawing/2014/main" id="{8D86FBD2-FB4B-5A95-1054-309F2514E18C}"/>
              </a:ext>
            </a:extLst>
          </p:cNvPr>
          <p:cNvSpPr/>
          <p:nvPr/>
        </p:nvSpPr>
        <p:spPr>
          <a:xfrm>
            <a:off x="-96253" y="-176960"/>
            <a:ext cx="6047874" cy="5952118"/>
          </a:xfrm>
          <a:prstGeom prst="ellipse">
            <a:avLst/>
          </a:prstGeom>
          <a:solidFill>
            <a:schemeClr val="bg2">
              <a:lumMod val="75000"/>
              <a:alpha val="2335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871337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90C34-21DC-0692-4C6E-57AD43937D09}"/>
              </a:ext>
            </a:extLst>
          </p:cNvPr>
          <p:cNvSpPr>
            <a:spLocks noGrp="1"/>
          </p:cNvSpPr>
          <p:nvPr>
            <p:ph type="title"/>
          </p:nvPr>
        </p:nvSpPr>
        <p:spPr>
          <a:xfrm>
            <a:off x="808661" y="365126"/>
            <a:ext cx="10066373" cy="1325562"/>
          </a:xfrm>
        </p:spPr>
        <p:txBody>
          <a:bodyPr>
            <a:normAutofit/>
          </a:bodyPr>
          <a:lstStyle/>
          <a:p>
            <a:r>
              <a:rPr lang="en-AU"/>
              <a:t>Act 2, Scene 4</a:t>
            </a:r>
            <a:endParaRPr lang="en-AU" dirty="0"/>
          </a:p>
        </p:txBody>
      </p:sp>
      <p:pic>
        <p:nvPicPr>
          <p:cNvPr id="2050" name="Picture 2" descr="Aggression - What's with the angry face ? — Brighter Equines">
            <a:extLst>
              <a:ext uri="{FF2B5EF4-FFF2-40B4-BE49-F238E27FC236}">
                <a16:creationId xmlns:a16="http://schemas.microsoft.com/office/drawing/2014/main" id="{43DEC61D-B3EC-9F56-475C-6D07AE323E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64" r="22388" b="2"/>
          <a:stretch/>
        </p:blipFill>
        <p:spPr bwMode="auto">
          <a:xfrm>
            <a:off x="917052" y="2233761"/>
            <a:ext cx="3782169" cy="3782169"/>
          </a:xfrm>
          <a:custGeom>
            <a:avLst/>
            <a:gdLst/>
            <a:ahLst/>
            <a:cxnLst/>
            <a:rect l="l" t="t" r="r" b="b"/>
            <a:pathLst>
              <a:path w="3960118" h="3960118">
                <a:moveTo>
                  <a:pt x="1980059" y="0"/>
                </a:moveTo>
                <a:cubicBezTo>
                  <a:pt x="3073615" y="0"/>
                  <a:pt x="3960118" y="886503"/>
                  <a:pt x="3960118" y="1980059"/>
                </a:cubicBezTo>
                <a:cubicBezTo>
                  <a:pt x="3960118" y="3073615"/>
                  <a:pt x="3073615" y="3960118"/>
                  <a:pt x="1980059" y="3960118"/>
                </a:cubicBezTo>
                <a:cubicBezTo>
                  <a:pt x="886503" y="3960118"/>
                  <a:pt x="0" y="3073615"/>
                  <a:pt x="0" y="1980059"/>
                </a:cubicBezTo>
                <a:cubicBezTo>
                  <a:pt x="0" y="886503"/>
                  <a:pt x="886503" y="0"/>
                  <a:pt x="1980059" y="0"/>
                </a:cubicBezTo>
                <a:close/>
              </a:path>
            </a:pathLst>
          </a:custGeom>
          <a:solidFill>
            <a:srgbClr val="FFFFFF"/>
          </a:solidFill>
          <a:effectLst>
            <a:outerShdw dist="165100" dir="8100000" algn="tr" rotWithShape="0">
              <a:schemeClr val="tx1"/>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633613A-4B0F-356F-4F0E-C756226D16EC}"/>
              </a:ext>
            </a:extLst>
          </p:cNvPr>
          <p:cNvSpPr>
            <a:spLocks noGrp="1"/>
          </p:cNvSpPr>
          <p:nvPr>
            <p:ph idx="1"/>
          </p:nvPr>
        </p:nvSpPr>
        <p:spPr>
          <a:xfrm>
            <a:off x="5695736" y="2019301"/>
            <a:ext cx="5179298" cy="4157662"/>
          </a:xfrm>
        </p:spPr>
        <p:txBody>
          <a:bodyPr>
            <a:normAutofit/>
          </a:bodyPr>
          <a:lstStyle/>
          <a:p>
            <a:pPr>
              <a:lnSpc>
                <a:spcPct val="120000"/>
              </a:lnSpc>
            </a:pPr>
            <a:r>
              <a:rPr lang="en-AU" sz="1600"/>
              <a:t>Ross and an old man discuss the havoc in the natural world that is occurring. For example, darkness during the day, owls killing hawks, and horses eating one another. Consider why imagery of unnatural occurrences within nature is repeated throughout </a:t>
            </a:r>
            <a:r>
              <a:rPr lang="en-AU" sz="1600" i="1"/>
              <a:t>Macbeth. </a:t>
            </a:r>
            <a:r>
              <a:rPr lang="en-AU" sz="1600"/>
              <a:t>What purpose does this serve?</a:t>
            </a:r>
          </a:p>
          <a:p>
            <a:pPr>
              <a:lnSpc>
                <a:spcPct val="120000"/>
              </a:lnSpc>
            </a:pPr>
            <a:r>
              <a:rPr lang="en-AU" sz="1600"/>
              <a:t>While a lot of the violence occurs off-stage, the imagery conveyed through dialogue is extremely graphic and violent in nature. How does this contribute to the mood of the play? What is the Elizabethan relationship with nature and the natural order? </a:t>
            </a:r>
          </a:p>
        </p:txBody>
      </p:sp>
      <p:sp>
        <p:nvSpPr>
          <p:cNvPr id="2061" name="Date Placeholder 3">
            <a:extLst>
              <a:ext uri="{FF2B5EF4-FFF2-40B4-BE49-F238E27FC236}">
                <a16:creationId xmlns:a16="http://schemas.microsoft.com/office/drawing/2014/main" id="{280D3485-35FA-4364-ACD1-AC9CB3429726}"/>
              </a:ext>
            </a:extLst>
          </p:cNvPr>
          <p:cNvSpPr>
            <a:spLocks noGrp="1"/>
          </p:cNvSpPr>
          <p:nvPr>
            <p:ph type="dt" sz="half" idx="10"/>
          </p:nvPr>
        </p:nvSpPr>
        <p:spPr>
          <a:xfrm>
            <a:off x="795014" y="6342042"/>
            <a:ext cx="2743200" cy="365125"/>
          </a:xfrm>
        </p:spPr>
        <p:txBody>
          <a:bodyPr/>
          <a:lstStyle/>
          <a:p>
            <a:pPr>
              <a:spcAft>
                <a:spcPts val="600"/>
              </a:spcAft>
            </a:pPr>
            <a:fld id="{E71FD227-57B6-422C-8E17-FE617E3190C2}" type="datetime1">
              <a:rPr lang="en-US" smtClean="0">
                <a:solidFill>
                  <a:srgbClr val="000000"/>
                </a:solidFill>
              </a:rPr>
              <a:pPr>
                <a:spcAft>
                  <a:spcPts val="600"/>
                </a:spcAft>
              </a:pPr>
              <a:t>5/2/23</a:t>
            </a:fld>
            <a:endParaRPr lang="en-US" dirty="0">
              <a:solidFill>
                <a:srgbClr val="000000"/>
              </a:solidFill>
            </a:endParaRPr>
          </a:p>
        </p:txBody>
      </p:sp>
      <p:sp>
        <p:nvSpPr>
          <p:cNvPr id="2062" name="Footer Placeholder 4">
            <a:extLst>
              <a:ext uri="{FF2B5EF4-FFF2-40B4-BE49-F238E27FC236}">
                <a16:creationId xmlns:a16="http://schemas.microsoft.com/office/drawing/2014/main" id="{2E3EBE5B-BE59-474D-9979-6F3CE0E0DE62}"/>
              </a:ext>
            </a:extLst>
          </p:cNvPr>
          <p:cNvSpPr>
            <a:spLocks noGrp="1"/>
          </p:cNvSpPr>
          <p:nvPr>
            <p:ph type="ftr" sz="quarter" idx="11"/>
          </p:nvPr>
        </p:nvSpPr>
        <p:spPr>
          <a:xfrm>
            <a:off x="7696200" y="6342042"/>
            <a:ext cx="3470128" cy="365125"/>
          </a:xfrm>
        </p:spPr>
        <p:txBody>
          <a:bodyPr/>
          <a:lstStyle/>
          <a:p>
            <a:pPr>
              <a:spcAft>
                <a:spcPts val="600"/>
              </a:spcAft>
            </a:pPr>
            <a:r>
              <a:rPr lang="en-US"/>
              <a:t>Sample Footer Text</a:t>
            </a:r>
          </a:p>
        </p:txBody>
      </p:sp>
      <p:sp>
        <p:nvSpPr>
          <p:cNvPr id="2063" name="Slide Number Placeholder 5">
            <a:extLst>
              <a:ext uri="{FF2B5EF4-FFF2-40B4-BE49-F238E27FC236}">
                <a16:creationId xmlns:a16="http://schemas.microsoft.com/office/drawing/2014/main" id="{410EBDE5-250E-45D1-9F96-F8F5AAE37FD7}"/>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pPr>
                <a:spcAft>
                  <a:spcPts val="600"/>
                </a:spcAft>
              </a:pPr>
              <a:t>13</a:t>
            </a:fld>
            <a:endParaRPr lang="en-US"/>
          </a:p>
        </p:txBody>
      </p:sp>
    </p:spTree>
    <p:extLst>
      <p:ext uri="{BB962C8B-B14F-4D97-AF65-F5344CB8AC3E}">
        <p14:creationId xmlns:p14="http://schemas.microsoft.com/office/powerpoint/2010/main" val="109439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CA996-D920-8653-B22B-CA2451255D3C}"/>
              </a:ext>
            </a:extLst>
          </p:cNvPr>
          <p:cNvSpPr>
            <a:spLocks noGrp="1"/>
          </p:cNvSpPr>
          <p:nvPr>
            <p:ph type="title"/>
          </p:nvPr>
        </p:nvSpPr>
        <p:spPr/>
        <p:txBody>
          <a:bodyPr/>
          <a:lstStyle/>
          <a:p>
            <a:r>
              <a:rPr lang="en-AU" dirty="0"/>
              <a:t>Act 2, Scene 4</a:t>
            </a:r>
          </a:p>
        </p:txBody>
      </p:sp>
      <p:sp>
        <p:nvSpPr>
          <p:cNvPr id="3" name="Content Placeholder 2">
            <a:extLst>
              <a:ext uri="{FF2B5EF4-FFF2-40B4-BE49-F238E27FC236}">
                <a16:creationId xmlns:a16="http://schemas.microsoft.com/office/drawing/2014/main" id="{56613592-F050-D4AB-7EFB-46D8BE6E7DFB}"/>
              </a:ext>
            </a:extLst>
          </p:cNvPr>
          <p:cNvSpPr>
            <a:spLocks noGrp="1"/>
          </p:cNvSpPr>
          <p:nvPr>
            <p:ph idx="1"/>
          </p:nvPr>
        </p:nvSpPr>
        <p:spPr/>
        <p:txBody>
          <a:bodyPr>
            <a:normAutofit fontScale="92500" lnSpcReduction="10000"/>
          </a:bodyPr>
          <a:lstStyle/>
          <a:p>
            <a:r>
              <a:rPr lang="en-AU" dirty="0"/>
              <a:t>This act ends with suspicion, despite Macbeth’s plan working and Duncan’s attendants being blamed for his death. Malcolm and Donaldbain are thought to be behind the plot, making Duncan’s murder not only regicide, but patricide. </a:t>
            </a:r>
          </a:p>
          <a:p>
            <a:r>
              <a:rPr lang="en-AU" dirty="0"/>
              <a:t>Analysis:</a:t>
            </a:r>
          </a:p>
          <a:p>
            <a:pPr marL="0" indent="0">
              <a:buNone/>
            </a:pPr>
            <a:r>
              <a:rPr lang="en-AU" dirty="0"/>
              <a:t>Look back through Act 2 and find evidence for the following themes:</a:t>
            </a:r>
          </a:p>
          <a:p>
            <a:r>
              <a:rPr lang="en-AU" b="1" dirty="0"/>
              <a:t>Nature and the unnatural</a:t>
            </a:r>
          </a:p>
          <a:p>
            <a:r>
              <a:rPr lang="en-AU" b="1" dirty="0"/>
              <a:t>Violence</a:t>
            </a:r>
          </a:p>
          <a:p>
            <a:r>
              <a:rPr lang="en-AU" b="1" dirty="0"/>
              <a:t>Ambition</a:t>
            </a:r>
          </a:p>
          <a:p>
            <a:r>
              <a:rPr lang="en-AU" b="1" dirty="0"/>
              <a:t>Fate</a:t>
            </a:r>
          </a:p>
        </p:txBody>
      </p:sp>
    </p:spTree>
    <p:extLst>
      <p:ext uri="{BB962C8B-B14F-4D97-AF65-F5344CB8AC3E}">
        <p14:creationId xmlns:p14="http://schemas.microsoft.com/office/powerpoint/2010/main" val="674906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LeftLion - Theatre Review: Macbeth">
            <a:extLst>
              <a:ext uri="{FF2B5EF4-FFF2-40B4-BE49-F238E27FC236}">
                <a16:creationId xmlns:a16="http://schemas.microsoft.com/office/drawing/2014/main" id="{18F9F4C0-3B9F-9663-E36E-544C1E164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28" y="-561473"/>
            <a:ext cx="12829255" cy="855019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78C03EE-CB37-E18A-486E-910907BCBF24}"/>
              </a:ext>
            </a:extLst>
          </p:cNvPr>
          <p:cNvSpPr/>
          <p:nvPr/>
        </p:nvSpPr>
        <p:spPr>
          <a:xfrm>
            <a:off x="208547" y="882316"/>
            <a:ext cx="8165432" cy="5273841"/>
          </a:xfrm>
          <a:prstGeom prst="rect">
            <a:avLst/>
          </a:prstGeom>
          <a:solidFill>
            <a:schemeClr val="bg1">
              <a:alpha val="6943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4930C286-6604-64B2-F651-B51618CF60FB}"/>
              </a:ext>
            </a:extLst>
          </p:cNvPr>
          <p:cNvSpPr>
            <a:spLocks noGrp="1"/>
          </p:cNvSpPr>
          <p:nvPr>
            <p:ph type="title"/>
          </p:nvPr>
        </p:nvSpPr>
        <p:spPr/>
        <p:txBody>
          <a:bodyPr/>
          <a:lstStyle/>
          <a:p>
            <a:r>
              <a:rPr lang="en-AU" dirty="0">
                <a:solidFill>
                  <a:schemeClr val="bg2">
                    <a:lumMod val="10000"/>
                  </a:schemeClr>
                </a:solidFill>
              </a:rPr>
              <a:t>Dramatic conventions</a:t>
            </a:r>
          </a:p>
        </p:txBody>
      </p:sp>
      <p:sp>
        <p:nvSpPr>
          <p:cNvPr id="3" name="Content Placeholder 2">
            <a:extLst>
              <a:ext uri="{FF2B5EF4-FFF2-40B4-BE49-F238E27FC236}">
                <a16:creationId xmlns:a16="http://schemas.microsoft.com/office/drawing/2014/main" id="{6E408E0D-28AB-EFE4-D2F0-73C8B5541B1C}"/>
              </a:ext>
            </a:extLst>
          </p:cNvPr>
          <p:cNvSpPr>
            <a:spLocks noGrp="1"/>
          </p:cNvSpPr>
          <p:nvPr>
            <p:ph idx="1"/>
          </p:nvPr>
        </p:nvSpPr>
        <p:spPr>
          <a:xfrm>
            <a:off x="808662" y="2019299"/>
            <a:ext cx="2656433" cy="4114801"/>
          </a:xfrm>
        </p:spPr>
        <p:txBody>
          <a:bodyPr/>
          <a:lstStyle/>
          <a:p>
            <a:r>
              <a:rPr lang="en-AU" b="1" dirty="0">
                <a:solidFill>
                  <a:schemeClr val="bg2">
                    <a:lumMod val="10000"/>
                  </a:schemeClr>
                </a:solidFill>
              </a:rPr>
              <a:t>Iambs</a:t>
            </a:r>
          </a:p>
          <a:p>
            <a:r>
              <a:rPr lang="en-AU" b="1" dirty="0">
                <a:solidFill>
                  <a:schemeClr val="bg2">
                    <a:lumMod val="10000"/>
                  </a:schemeClr>
                </a:solidFill>
              </a:rPr>
              <a:t>Pentameter</a:t>
            </a:r>
          </a:p>
          <a:p>
            <a:r>
              <a:rPr lang="en-AU" b="1" dirty="0">
                <a:solidFill>
                  <a:schemeClr val="bg2">
                    <a:lumMod val="10000"/>
                  </a:schemeClr>
                </a:solidFill>
              </a:rPr>
              <a:t>Soliloquy </a:t>
            </a:r>
          </a:p>
          <a:p>
            <a:r>
              <a:rPr lang="en-AU" b="1" dirty="0">
                <a:solidFill>
                  <a:schemeClr val="bg2">
                    <a:lumMod val="10000"/>
                  </a:schemeClr>
                </a:solidFill>
              </a:rPr>
              <a:t>Monologue</a:t>
            </a:r>
          </a:p>
          <a:p>
            <a:r>
              <a:rPr lang="en-AU" b="1" dirty="0">
                <a:solidFill>
                  <a:schemeClr val="bg2">
                    <a:lumMod val="10000"/>
                  </a:schemeClr>
                </a:solidFill>
              </a:rPr>
              <a:t>Aside</a:t>
            </a:r>
          </a:p>
          <a:p>
            <a:r>
              <a:rPr lang="en-AU" b="1" dirty="0">
                <a:solidFill>
                  <a:schemeClr val="bg2">
                    <a:lumMod val="10000"/>
                  </a:schemeClr>
                </a:solidFill>
              </a:rPr>
              <a:t>Stage directions</a:t>
            </a:r>
          </a:p>
          <a:p>
            <a:r>
              <a:rPr lang="en-AU" b="1" dirty="0">
                <a:solidFill>
                  <a:schemeClr val="bg2">
                    <a:lumMod val="10000"/>
                  </a:schemeClr>
                </a:solidFill>
              </a:rPr>
              <a:t>Sound</a:t>
            </a:r>
          </a:p>
        </p:txBody>
      </p:sp>
      <p:sp>
        <p:nvSpPr>
          <p:cNvPr id="4" name="Content Placeholder 2">
            <a:extLst>
              <a:ext uri="{FF2B5EF4-FFF2-40B4-BE49-F238E27FC236}">
                <a16:creationId xmlns:a16="http://schemas.microsoft.com/office/drawing/2014/main" id="{FC172B3F-C9ED-1676-779A-8E86CD345760}"/>
              </a:ext>
            </a:extLst>
          </p:cNvPr>
          <p:cNvSpPr txBox="1">
            <a:spLocks/>
          </p:cNvSpPr>
          <p:nvPr/>
        </p:nvSpPr>
        <p:spPr>
          <a:xfrm>
            <a:off x="3848641" y="2041356"/>
            <a:ext cx="2656433" cy="4114801"/>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j-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j-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j-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j-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b="1" dirty="0">
                <a:solidFill>
                  <a:schemeClr val="bg2">
                    <a:lumMod val="10000"/>
                  </a:schemeClr>
                </a:solidFill>
              </a:rPr>
              <a:t>Language features</a:t>
            </a:r>
          </a:p>
          <a:p>
            <a:r>
              <a:rPr lang="en-AU" b="1" dirty="0">
                <a:solidFill>
                  <a:schemeClr val="bg2">
                    <a:lumMod val="10000"/>
                  </a:schemeClr>
                </a:solidFill>
              </a:rPr>
              <a:t>Acts/scenes</a:t>
            </a:r>
          </a:p>
          <a:p>
            <a:r>
              <a:rPr lang="en-AU" b="1" dirty="0">
                <a:solidFill>
                  <a:schemeClr val="bg2">
                    <a:lumMod val="10000"/>
                  </a:schemeClr>
                </a:solidFill>
              </a:rPr>
              <a:t>Characterisation</a:t>
            </a:r>
          </a:p>
          <a:p>
            <a:r>
              <a:rPr lang="en-AU" b="1" dirty="0">
                <a:solidFill>
                  <a:schemeClr val="bg2">
                    <a:lumMod val="10000"/>
                  </a:schemeClr>
                </a:solidFill>
              </a:rPr>
              <a:t>Plot</a:t>
            </a:r>
          </a:p>
          <a:p>
            <a:r>
              <a:rPr lang="en-AU" b="1" dirty="0">
                <a:solidFill>
                  <a:schemeClr val="bg2">
                    <a:lumMod val="10000"/>
                  </a:schemeClr>
                </a:solidFill>
              </a:rPr>
              <a:t>Setting</a:t>
            </a:r>
          </a:p>
          <a:p>
            <a:r>
              <a:rPr lang="en-AU" b="1" dirty="0">
                <a:solidFill>
                  <a:schemeClr val="bg2">
                    <a:lumMod val="10000"/>
                  </a:schemeClr>
                </a:solidFill>
              </a:rPr>
              <a:t>Dialogue</a:t>
            </a:r>
          </a:p>
          <a:p>
            <a:endParaRPr lang="en-AU" dirty="0"/>
          </a:p>
        </p:txBody>
      </p:sp>
    </p:spTree>
    <p:extLst>
      <p:ext uri="{BB962C8B-B14F-4D97-AF65-F5344CB8AC3E}">
        <p14:creationId xmlns:p14="http://schemas.microsoft.com/office/powerpoint/2010/main" val="3201873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view: A 'Macbeth' at Ease in the Dark and Noisy City - The New York Times">
            <a:extLst>
              <a:ext uri="{FF2B5EF4-FFF2-40B4-BE49-F238E27FC236}">
                <a16:creationId xmlns:a16="http://schemas.microsoft.com/office/drawing/2014/main" id="{93A83CE0-F126-A24F-6864-960A9B29C5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884" y="-921837"/>
            <a:ext cx="14742695" cy="84221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27E82A7-230D-6F9E-D802-1ABE7753FF1F}"/>
              </a:ext>
            </a:extLst>
          </p:cNvPr>
          <p:cNvSpPr/>
          <p:nvPr/>
        </p:nvSpPr>
        <p:spPr>
          <a:xfrm>
            <a:off x="0" y="2512751"/>
            <a:ext cx="10689808" cy="4345249"/>
          </a:xfrm>
          <a:prstGeom prst="rect">
            <a:avLst/>
          </a:prstGeom>
          <a:solidFill>
            <a:schemeClr val="bg1">
              <a:alpha val="9041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A76B537A-5FE1-8196-2C94-8AA58A509371}"/>
              </a:ext>
            </a:extLst>
          </p:cNvPr>
          <p:cNvSpPr>
            <a:spLocks noGrp="1"/>
          </p:cNvSpPr>
          <p:nvPr>
            <p:ph type="title"/>
          </p:nvPr>
        </p:nvSpPr>
        <p:spPr>
          <a:xfrm>
            <a:off x="332141" y="1993400"/>
            <a:ext cx="10357666" cy="1438450"/>
          </a:xfrm>
        </p:spPr>
        <p:txBody>
          <a:bodyPr/>
          <a:lstStyle/>
          <a:p>
            <a:r>
              <a:rPr lang="en-AU" dirty="0"/>
              <a:t>Soliloquy</a:t>
            </a:r>
          </a:p>
        </p:txBody>
      </p:sp>
      <p:sp>
        <p:nvSpPr>
          <p:cNvPr id="3" name="Content Placeholder 2">
            <a:extLst>
              <a:ext uri="{FF2B5EF4-FFF2-40B4-BE49-F238E27FC236}">
                <a16:creationId xmlns:a16="http://schemas.microsoft.com/office/drawing/2014/main" id="{063EBCA8-BF00-13EE-B6B4-A8E505C005A8}"/>
              </a:ext>
            </a:extLst>
          </p:cNvPr>
          <p:cNvSpPr>
            <a:spLocks noGrp="1"/>
          </p:cNvSpPr>
          <p:nvPr>
            <p:ph idx="1"/>
          </p:nvPr>
        </p:nvSpPr>
        <p:spPr>
          <a:xfrm>
            <a:off x="332142" y="3647574"/>
            <a:ext cx="10357666" cy="4114801"/>
          </a:xfrm>
        </p:spPr>
        <p:txBody>
          <a:bodyPr/>
          <a:lstStyle/>
          <a:p>
            <a:r>
              <a:rPr lang="en-AU" dirty="0"/>
              <a:t>Soliloquy refers to a monologue that is given when the character is alone. Monologues refer to long speeches given by a character. </a:t>
            </a:r>
          </a:p>
          <a:p>
            <a:r>
              <a:rPr lang="en-AU" dirty="0"/>
              <a:t>Soliloquys work in </a:t>
            </a:r>
            <a:r>
              <a:rPr lang="en-AU" i="1" dirty="0"/>
              <a:t>Macbeth</a:t>
            </a:r>
            <a:r>
              <a:rPr lang="en-AU" dirty="0"/>
              <a:t> to explore the character’s inner thoughts and turmoil, and reveal deeper aspects of their characterisation.</a:t>
            </a:r>
          </a:p>
          <a:p>
            <a:r>
              <a:rPr lang="en-AU" dirty="0"/>
              <a:t>Because they are alone, they reveal private thoughts and schemes. </a:t>
            </a:r>
          </a:p>
          <a:p>
            <a:r>
              <a:rPr lang="en-AU" dirty="0"/>
              <a:t>Today we will be focusing on Macbeth’s soliloquy in Act 2. </a:t>
            </a:r>
          </a:p>
        </p:txBody>
      </p:sp>
    </p:spTree>
    <p:extLst>
      <p:ext uri="{BB962C8B-B14F-4D97-AF65-F5344CB8AC3E}">
        <p14:creationId xmlns:p14="http://schemas.microsoft.com/office/powerpoint/2010/main" val="3631053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60FA-2CCD-2918-79F4-1D403E805B6B}"/>
              </a:ext>
            </a:extLst>
          </p:cNvPr>
          <p:cNvSpPr>
            <a:spLocks noGrp="1"/>
          </p:cNvSpPr>
          <p:nvPr>
            <p:ph type="title"/>
          </p:nvPr>
        </p:nvSpPr>
        <p:spPr/>
        <p:txBody>
          <a:bodyPr/>
          <a:lstStyle/>
          <a:p>
            <a:r>
              <a:rPr lang="en-AU" dirty="0"/>
              <a:t>Stage directions and sound</a:t>
            </a:r>
          </a:p>
        </p:txBody>
      </p:sp>
      <p:sp>
        <p:nvSpPr>
          <p:cNvPr id="3" name="Content Placeholder 2">
            <a:extLst>
              <a:ext uri="{FF2B5EF4-FFF2-40B4-BE49-F238E27FC236}">
                <a16:creationId xmlns:a16="http://schemas.microsoft.com/office/drawing/2014/main" id="{AC76C4C6-375D-F32E-B575-27D775194CB1}"/>
              </a:ext>
            </a:extLst>
          </p:cNvPr>
          <p:cNvSpPr>
            <a:spLocks noGrp="1"/>
          </p:cNvSpPr>
          <p:nvPr>
            <p:ph idx="1"/>
          </p:nvPr>
        </p:nvSpPr>
        <p:spPr/>
        <p:txBody>
          <a:bodyPr/>
          <a:lstStyle/>
          <a:p>
            <a:r>
              <a:rPr lang="en-AU" dirty="0"/>
              <a:t>Often in plays, these are embedded within the text like so:</a:t>
            </a:r>
          </a:p>
          <a:p>
            <a:endParaRPr lang="en-AU" dirty="0"/>
          </a:p>
        </p:txBody>
      </p:sp>
      <p:pic>
        <p:nvPicPr>
          <p:cNvPr id="1028" name="Picture 4">
            <a:extLst>
              <a:ext uri="{FF2B5EF4-FFF2-40B4-BE49-F238E27FC236}">
                <a16:creationId xmlns:a16="http://schemas.microsoft.com/office/drawing/2014/main" id="{006737DD-58BC-C958-7456-B4055F2E8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0" y="2857500"/>
            <a:ext cx="6350000" cy="3276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61AA5B06-0474-14F9-1FB3-A41504E647F4}"/>
                  </a:ext>
                </a:extLst>
              </p14:cNvPr>
              <p14:cNvContentPartPr/>
              <p14:nvPr/>
            </p14:nvContentPartPr>
            <p14:xfrm>
              <a:off x="3012442" y="4094520"/>
              <a:ext cx="3530880" cy="105120"/>
            </p14:xfrm>
          </p:contentPart>
        </mc:Choice>
        <mc:Fallback>
          <p:pic>
            <p:nvPicPr>
              <p:cNvPr id="4" name="Ink 3">
                <a:extLst>
                  <a:ext uri="{FF2B5EF4-FFF2-40B4-BE49-F238E27FC236}">
                    <a16:creationId xmlns:a16="http://schemas.microsoft.com/office/drawing/2014/main" id="{61AA5B06-0474-14F9-1FB3-A41504E647F4}"/>
                  </a:ext>
                </a:extLst>
              </p:cNvPr>
              <p:cNvPicPr/>
              <p:nvPr/>
            </p:nvPicPr>
            <p:blipFill>
              <a:blip r:embed="rId4"/>
              <a:stretch>
                <a:fillRect/>
              </a:stretch>
            </p:blipFill>
            <p:spPr>
              <a:xfrm>
                <a:off x="2958442" y="3986520"/>
                <a:ext cx="363852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49EAD0DA-3004-F413-2DA8-5D99846353CF}"/>
                  </a:ext>
                </a:extLst>
              </p14:cNvPr>
              <p14:cNvContentPartPr/>
              <p14:nvPr/>
            </p14:nvContentPartPr>
            <p14:xfrm>
              <a:off x="2985802" y="5218080"/>
              <a:ext cx="6159240" cy="182160"/>
            </p14:xfrm>
          </p:contentPart>
        </mc:Choice>
        <mc:Fallback>
          <p:pic>
            <p:nvPicPr>
              <p:cNvPr id="5" name="Ink 4">
                <a:extLst>
                  <a:ext uri="{FF2B5EF4-FFF2-40B4-BE49-F238E27FC236}">
                    <a16:creationId xmlns:a16="http://schemas.microsoft.com/office/drawing/2014/main" id="{49EAD0DA-3004-F413-2DA8-5D99846353CF}"/>
                  </a:ext>
                </a:extLst>
              </p:cNvPr>
              <p:cNvPicPr/>
              <p:nvPr/>
            </p:nvPicPr>
            <p:blipFill>
              <a:blip r:embed="rId6"/>
              <a:stretch>
                <a:fillRect/>
              </a:stretch>
            </p:blipFill>
            <p:spPr>
              <a:xfrm>
                <a:off x="2932162" y="5110440"/>
                <a:ext cx="626688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5681C537-139E-AB39-A226-A39C5CF1B18D}"/>
                  </a:ext>
                </a:extLst>
              </p14:cNvPr>
              <p14:cNvContentPartPr/>
              <p14:nvPr/>
            </p14:nvContentPartPr>
            <p14:xfrm>
              <a:off x="3000202" y="2933880"/>
              <a:ext cx="5821560" cy="483120"/>
            </p14:xfrm>
          </p:contentPart>
        </mc:Choice>
        <mc:Fallback>
          <p:pic>
            <p:nvPicPr>
              <p:cNvPr id="6" name="Ink 5">
                <a:extLst>
                  <a:ext uri="{FF2B5EF4-FFF2-40B4-BE49-F238E27FC236}">
                    <a16:creationId xmlns:a16="http://schemas.microsoft.com/office/drawing/2014/main" id="{5681C537-139E-AB39-A226-A39C5CF1B18D}"/>
                  </a:ext>
                </a:extLst>
              </p:cNvPr>
              <p:cNvPicPr/>
              <p:nvPr/>
            </p:nvPicPr>
            <p:blipFill>
              <a:blip r:embed="rId8"/>
              <a:stretch>
                <a:fillRect/>
              </a:stretch>
            </p:blipFill>
            <p:spPr>
              <a:xfrm>
                <a:off x="2946562" y="2825880"/>
                <a:ext cx="5929200" cy="6987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7DC5014A-0C3A-4B53-BAA2-D51A5ABF3CB9}"/>
                  </a:ext>
                </a:extLst>
              </p14:cNvPr>
              <p14:cNvContentPartPr/>
              <p14:nvPr/>
            </p14:nvContentPartPr>
            <p14:xfrm>
              <a:off x="7455202" y="3064920"/>
              <a:ext cx="1232280" cy="30960"/>
            </p14:xfrm>
          </p:contentPart>
        </mc:Choice>
        <mc:Fallback>
          <p:pic>
            <p:nvPicPr>
              <p:cNvPr id="7" name="Ink 6">
                <a:extLst>
                  <a:ext uri="{FF2B5EF4-FFF2-40B4-BE49-F238E27FC236}">
                    <a16:creationId xmlns:a16="http://schemas.microsoft.com/office/drawing/2014/main" id="{7DC5014A-0C3A-4B53-BAA2-D51A5ABF3CB9}"/>
                  </a:ext>
                </a:extLst>
              </p:cNvPr>
              <p:cNvPicPr/>
              <p:nvPr/>
            </p:nvPicPr>
            <p:blipFill>
              <a:blip r:embed="rId10"/>
              <a:stretch>
                <a:fillRect/>
              </a:stretch>
            </p:blipFill>
            <p:spPr>
              <a:xfrm>
                <a:off x="7401562" y="2957280"/>
                <a:ext cx="1339920" cy="246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8" name="Ink 7">
                <a:extLst>
                  <a:ext uri="{FF2B5EF4-FFF2-40B4-BE49-F238E27FC236}">
                    <a16:creationId xmlns:a16="http://schemas.microsoft.com/office/drawing/2014/main" id="{3A60C4AA-7939-7373-A035-D9F98C930EB6}"/>
                  </a:ext>
                </a:extLst>
              </p14:cNvPr>
              <p14:cNvContentPartPr/>
              <p14:nvPr/>
            </p14:nvContentPartPr>
            <p14:xfrm>
              <a:off x="3182002" y="-791040"/>
              <a:ext cx="360" cy="360"/>
            </p14:xfrm>
          </p:contentPart>
        </mc:Choice>
        <mc:Fallback>
          <p:pic>
            <p:nvPicPr>
              <p:cNvPr id="8" name="Ink 7">
                <a:extLst>
                  <a:ext uri="{FF2B5EF4-FFF2-40B4-BE49-F238E27FC236}">
                    <a16:creationId xmlns:a16="http://schemas.microsoft.com/office/drawing/2014/main" id="{3A60C4AA-7939-7373-A035-D9F98C930EB6}"/>
                  </a:ext>
                </a:extLst>
              </p:cNvPr>
              <p:cNvPicPr/>
              <p:nvPr/>
            </p:nvPicPr>
            <p:blipFill>
              <a:blip r:embed="rId12"/>
              <a:stretch>
                <a:fillRect/>
              </a:stretch>
            </p:blipFill>
            <p:spPr>
              <a:xfrm>
                <a:off x="3164002" y="-809040"/>
                <a:ext cx="36000" cy="36000"/>
              </a:xfrm>
              <a:prstGeom prst="rect">
                <a:avLst/>
              </a:prstGeom>
            </p:spPr>
          </p:pic>
        </mc:Fallback>
      </mc:AlternateContent>
    </p:spTree>
    <p:extLst>
      <p:ext uri="{BB962C8B-B14F-4D97-AF65-F5344CB8AC3E}">
        <p14:creationId xmlns:p14="http://schemas.microsoft.com/office/powerpoint/2010/main" val="1671650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amous Quotes | Macbeth | Royal Shakespeare Company">
            <a:extLst>
              <a:ext uri="{FF2B5EF4-FFF2-40B4-BE49-F238E27FC236}">
                <a16:creationId xmlns:a16="http://schemas.microsoft.com/office/drawing/2014/main" id="{3CD4C4BA-81AC-43A0-ABE9-A7F4FBBB0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612" y="-2491083"/>
            <a:ext cx="12622212" cy="1058795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0BE30E4-403F-0BB0-AFAE-DEB3A9E51B61}"/>
              </a:ext>
            </a:extLst>
          </p:cNvPr>
          <p:cNvSpPr/>
          <p:nvPr/>
        </p:nvSpPr>
        <p:spPr>
          <a:xfrm>
            <a:off x="-215106" y="215642"/>
            <a:ext cx="11871158" cy="5174505"/>
          </a:xfrm>
          <a:prstGeom prst="rect">
            <a:avLst/>
          </a:prstGeom>
          <a:solidFill>
            <a:schemeClr val="bg1">
              <a:alpha val="888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7CDCB8C3-48B5-62E6-BD6A-5F6391841B2E}"/>
              </a:ext>
            </a:extLst>
          </p:cNvPr>
          <p:cNvSpPr>
            <a:spLocks noGrp="1"/>
          </p:cNvSpPr>
          <p:nvPr>
            <p:ph type="title"/>
          </p:nvPr>
        </p:nvSpPr>
        <p:spPr/>
        <p:txBody>
          <a:bodyPr/>
          <a:lstStyle/>
          <a:p>
            <a:r>
              <a:rPr lang="en-AU" dirty="0"/>
              <a:t>Stage directions and sound in </a:t>
            </a:r>
            <a:r>
              <a:rPr lang="en-AU" i="1" dirty="0"/>
              <a:t>Macbeth</a:t>
            </a:r>
          </a:p>
        </p:txBody>
      </p:sp>
      <p:sp>
        <p:nvSpPr>
          <p:cNvPr id="3" name="Content Placeholder 2">
            <a:extLst>
              <a:ext uri="{FF2B5EF4-FFF2-40B4-BE49-F238E27FC236}">
                <a16:creationId xmlns:a16="http://schemas.microsoft.com/office/drawing/2014/main" id="{F388F58D-BC28-C0DC-4E43-1F1C7B1D1E73}"/>
              </a:ext>
            </a:extLst>
          </p:cNvPr>
          <p:cNvSpPr>
            <a:spLocks noGrp="1"/>
          </p:cNvSpPr>
          <p:nvPr>
            <p:ph idx="1"/>
          </p:nvPr>
        </p:nvSpPr>
        <p:spPr/>
        <p:txBody>
          <a:bodyPr/>
          <a:lstStyle/>
          <a:p>
            <a:r>
              <a:rPr lang="en-AU" dirty="0"/>
              <a:t>There are some explicit stage and sound directions in the play. However, a lot of the movement is placed within the dialogue. This means it is </a:t>
            </a:r>
            <a:r>
              <a:rPr lang="en-AU" i="1" dirty="0"/>
              <a:t>intra dialogic </a:t>
            </a:r>
            <a:r>
              <a:rPr lang="en-AU" dirty="0"/>
              <a:t>(within dialogue) rather than </a:t>
            </a:r>
            <a:r>
              <a:rPr lang="en-AU" i="1" dirty="0"/>
              <a:t>extra dialogic </a:t>
            </a:r>
            <a:r>
              <a:rPr lang="en-AU" dirty="0"/>
              <a:t>(outside of dialogue).</a:t>
            </a:r>
          </a:p>
          <a:p>
            <a:r>
              <a:rPr lang="en-AU" dirty="0"/>
              <a:t>If you were answering a question about the use of dramatic conventions within </a:t>
            </a:r>
            <a:r>
              <a:rPr lang="en-AU" i="1" dirty="0"/>
              <a:t>Macbeth</a:t>
            </a:r>
            <a:r>
              <a:rPr lang="en-AU" dirty="0"/>
              <a:t>, you will also need to be aware of the </a:t>
            </a:r>
            <a:r>
              <a:rPr lang="en-AU" i="1" dirty="0"/>
              <a:t>intra dialogic </a:t>
            </a:r>
            <a:r>
              <a:rPr lang="en-AU" dirty="0"/>
              <a:t>directions. </a:t>
            </a:r>
          </a:p>
          <a:p>
            <a:r>
              <a:rPr lang="en-AU" dirty="0"/>
              <a:t>When we watch the performance of Macbeth’s Act 2 soliloquy, you will be able to see how the intra dialogic stage and sound directions work within the script. </a:t>
            </a:r>
          </a:p>
        </p:txBody>
      </p:sp>
    </p:spTree>
    <p:extLst>
      <p:ext uri="{BB962C8B-B14F-4D97-AF65-F5344CB8AC3E}">
        <p14:creationId xmlns:p14="http://schemas.microsoft.com/office/powerpoint/2010/main" val="3864467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DD23-649A-9491-1154-402E84F5D1D2}"/>
              </a:ext>
            </a:extLst>
          </p:cNvPr>
          <p:cNvSpPr>
            <a:spLocks noGrp="1"/>
          </p:cNvSpPr>
          <p:nvPr>
            <p:ph type="title"/>
          </p:nvPr>
        </p:nvSpPr>
        <p:spPr>
          <a:xfrm>
            <a:off x="808661" y="365125"/>
            <a:ext cx="10357666" cy="647875"/>
          </a:xfrm>
        </p:spPr>
        <p:txBody>
          <a:bodyPr/>
          <a:lstStyle/>
          <a:p>
            <a:r>
              <a:rPr lang="en-AU" dirty="0"/>
              <a:t>Act 2, Scene 1</a:t>
            </a:r>
          </a:p>
        </p:txBody>
      </p:sp>
      <p:sp>
        <p:nvSpPr>
          <p:cNvPr id="3" name="Content Placeholder 2">
            <a:extLst>
              <a:ext uri="{FF2B5EF4-FFF2-40B4-BE49-F238E27FC236}">
                <a16:creationId xmlns:a16="http://schemas.microsoft.com/office/drawing/2014/main" id="{61CEBC7B-F52C-23DF-2CCC-4B24C5E37AA7}"/>
              </a:ext>
            </a:extLst>
          </p:cNvPr>
          <p:cNvSpPr>
            <a:spLocks noGrp="1"/>
          </p:cNvSpPr>
          <p:nvPr>
            <p:ph idx="1"/>
          </p:nvPr>
        </p:nvSpPr>
        <p:spPr>
          <a:xfrm>
            <a:off x="554662" y="1193800"/>
            <a:ext cx="10888038" cy="5299075"/>
          </a:xfrm>
        </p:spPr>
        <p:txBody>
          <a:bodyPr>
            <a:normAutofit fontScale="85000" lnSpcReduction="20000"/>
          </a:bodyPr>
          <a:lstStyle/>
          <a:p>
            <a:r>
              <a:rPr lang="en-AU" sz="1800" dirty="0">
                <a:effectLst/>
                <a:latin typeface="Calibri" panose="020F0502020204030204" pitchFamily="34" charset="0"/>
                <a:ea typeface="Calibri" panose="020F0502020204030204" pitchFamily="34" charset="0"/>
                <a:cs typeface="Times New Roman" panose="02020603050405020304" pitchFamily="18" charset="0"/>
              </a:rPr>
              <a:t> It is after midnight in Inverness. Banquo talks with his son Fleance and notices the stars aren't shining. He prays for angels to "restrain in me the cursed thoughts that nature gives way to in repose" (2.1.7-8).</a:t>
            </a:r>
          </a:p>
          <a:p>
            <a:r>
              <a:rPr lang="en-AU" sz="1800" i="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Banquo is also struggling against ambition. Earlier Macbeth begged the stars to hide (1.4.51). They have.</a:t>
            </a:r>
          </a:p>
          <a:p>
            <a:r>
              <a:rPr lang="en-AU" sz="1800" dirty="0">
                <a:effectLst/>
                <a:latin typeface="Calibri" panose="020F0502020204030204" pitchFamily="34" charset="0"/>
                <a:ea typeface="Calibri" panose="020F0502020204030204" pitchFamily="34" charset="0"/>
                <a:cs typeface="Times New Roman" panose="02020603050405020304" pitchFamily="18" charset="0"/>
              </a:rPr>
              <a:t>Macbeth enters. Banquo tells Macbeth his sleep has been troubled by dreams of the weird sisters. Macbeth claims never to think about them. But he suggests they talk about the witches soon, and adds that if Banquo supports him when the time comes he'll reward and honour Banquo for it.</a:t>
            </a:r>
          </a:p>
          <a:p>
            <a:r>
              <a:rPr lang="en-AU" sz="1800" i="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Banquo is open about the troubling "dreams" the witches have inspired in him. Macbeth, who has decided to act on his own selfish ambition, is not. </a:t>
            </a:r>
          </a:p>
          <a:p>
            <a:r>
              <a:rPr lang="en-AU" sz="1800" dirty="0">
                <a:effectLst/>
                <a:latin typeface="Calibri" panose="020F0502020204030204" pitchFamily="34" charset="0"/>
                <a:ea typeface="Calibri" panose="020F0502020204030204" pitchFamily="34" charset="0"/>
                <a:cs typeface="Times New Roman" panose="02020603050405020304" pitchFamily="18" charset="0"/>
              </a:rPr>
              <a:t>Banquo says he'll be receptive to what Macbeth has to say provided he loses no honour in seeking to gain more. Banquo and Fleance head off to bed. </a:t>
            </a:r>
          </a:p>
          <a:p>
            <a:r>
              <a:rPr lang="en-AU" sz="1800" i="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Banquo believes true manhood means acting honourably—just what Macbeth used to believe.</a:t>
            </a:r>
          </a:p>
          <a:p>
            <a:r>
              <a:rPr lang="en-AU" sz="1800" dirty="0">
                <a:effectLst/>
                <a:latin typeface="Calibri" panose="020F0502020204030204" pitchFamily="34" charset="0"/>
                <a:ea typeface="Calibri" panose="020F0502020204030204" pitchFamily="34" charset="0"/>
                <a:cs typeface="Times New Roman" panose="02020603050405020304" pitchFamily="18" charset="0"/>
              </a:rPr>
              <a:t>Alone, Macbeth sees a bloody dagger floating in the air. He can't grasp it, and can't decide whether it's a phantom or his imagination. "Nature seems dead" to him (2.1.50).</a:t>
            </a:r>
          </a:p>
          <a:p>
            <a:r>
              <a:rPr lang="en-AU" sz="1800" i="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As Macbeth gets closer to the murder, nature starts to go haywire.</a:t>
            </a:r>
          </a:p>
          <a:p>
            <a:r>
              <a:rPr lang="en-AU" sz="1800" dirty="0">
                <a:effectLst/>
                <a:latin typeface="Calibri" panose="020F0502020204030204" pitchFamily="34" charset="0"/>
                <a:ea typeface="Calibri" panose="020F0502020204030204" pitchFamily="34" charset="0"/>
                <a:cs typeface="Times New Roman" panose="02020603050405020304" pitchFamily="18" charset="0"/>
              </a:rPr>
              <a:t>Offstage, Lady Macbeth rings the bell to signal that Duncan's attendants are asleep. Macbeth goes to murder Duncan.</a:t>
            </a:r>
          </a:p>
          <a:p>
            <a:r>
              <a:rPr lang="en-AU" sz="1800" i="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Interesting that in Macbeth, most of the violence happens offstage.</a:t>
            </a:r>
          </a:p>
          <a:p>
            <a:endParaRPr lang="en-AU" dirty="0"/>
          </a:p>
        </p:txBody>
      </p:sp>
    </p:spTree>
    <p:extLst>
      <p:ext uri="{BB962C8B-B14F-4D97-AF65-F5344CB8AC3E}">
        <p14:creationId xmlns:p14="http://schemas.microsoft.com/office/powerpoint/2010/main" val="3405854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F4B866-7CD5-0AFD-31D2-FD3441EE7C8F}"/>
              </a:ext>
            </a:extLst>
          </p:cNvPr>
          <p:cNvSpPr/>
          <p:nvPr/>
        </p:nvSpPr>
        <p:spPr>
          <a:xfrm>
            <a:off x="181274" y="557631"/>
            <a:ext cx="10985053" cy="5089191"/>
          </a:xfrm>
          <a:prstGeom prst="rect">
            <a:avLst/>
          </a:prstGeom>
          <a:solidFill>
            <a:schemeClr val="accent4">
              <a:lumMod val="20000"/>
              <a:lumOff val="8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EE470E3F-ADDA-1E47-97FB-CC761BA8447C}"/>
              </a:ext>
            </a:extLst>
          </p:cNvPr>
          <p:cNvSpPr>
            <a:spLocks noGrp="1"/>
          </p:cNvSpPr>
          <p:nvPr>
            <p:ph type="title"/>
          </p:nvPr>
        </p:nvSpPr>
        <p:spPr/>
        <p:txBody>
          <a:bodyPr/>
          <a:lstStyle/>
          <a:p>
            <a:r>
              <a:rPr lang="en-AU" dirty="0"/>
              <a:t>Activity</a:t>
            </a:r>
          </a:p>
        </p:txBody>
      </p:sp>
      <p:sp>
        <p:nvSpPr>
          <p:cNvPr id="3" name="Content Placeholder 2">
            <a:extLst>
              <a:ext uri="{FF2B5EF4-FFF2-40B4-BE49-F238E27FC236}">
                <a16:creationId xmlns:a16="http://schemas.microsoft.com/office/drawing/2014/main" id="{27DAFC17-7F06-98B7-151D-234EEB8FEF62}"/>
              </a:ext>
            </a:extLst>
          </p:cNvPr>
          <p:cNvSpPr>
            <a:spLocks noGrp="1"/>
          </p:cNvSpPr>
          <p:nvPr>
            <p:ph idx="1"/>
          </p:nvPr>
        </p:nvSpPr>
        <p:spPr/>
        <p:txBody>
          <a:bodyPr/>
          <a:lstStyle/>
          <a:p>
            <a:pPr marL="0" indent="0">
              <a:buNone/>
            </a:pPr>
            <a:r>
              <a:rPr lang="en-AU" b="1" dirty="0"/>
              <a:t>Close analysis of Macbeth’s soliloquy </a:t>
            </a:r>
            <a:endParaRPr lang="en-AU" dirty="0"/>
          </a:p>
          <a:p>
            <a:r>
              <a:rPr lang="en-AU" dirty="0"/>
              <a:t>Read the soliloquy in Act 2, Scene 1 and annotate for language features.</a:t>
            </a:r>
          </a:p>
          <a:p>
            <a:r>
              <a:rPr lang="en-AU" dirty="0"/>
              <a:t>Write a short analysis (200 words) of your interpretation of the soliloquy, focusing on how it contributes to theme and characterisation. </a:t>
            </a:r>
          </a:p>
          <a:p>
            <a:r>
              <a:rPr lang="en-AU" dirty="0"/>
              <a:t>Consider: what does this soliloquy reflect about Macbeth’s character? What does it foreshadow?</a:t>
            </a:r>
          </a:p>
        </p:txBody>
      </p:sp>
      <p:sp>
        <p:nvSpPr>
          <p:cNvPr id="5" name="Oval 4">
            <a:extLst>
              <a:ext uri="{FF2B5EF4-FFF2-40B4-BE49-F238E27FC236}">
                <a16:creationId xmlns:a16="http://schemas.microsoft.com/office/drawing/2014/main" id="{5E1F7309-23BC-B76B-26DA-588774EE7987}"/>
              </a:ext>
            </a:extLst>
          </p:cNvPr>
          <p:cNvSpPr/>
          <p:nvPr/>
        </p:nvSpPr>
        <p:spPr>
          <a:xfrm>
            <a:off x="5518484" y="1315453"/>
            <a:ext cx="6063916" cy="5542547"/>
          </a:xfrm>
          <a:prstGeom prst="ellipse">
            <a:avLst/>
          </a:prstGeom>
          <a:solidFill>
            <a:schemeClr val="accent6">
              <a:lumMod val="20000"/>
              <a:lumOff val="80000"/>
              <a:alpha val="3379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01553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a:hlinkClick r:id="" action="ppaction://media"/>
            <a:extLst>
              <a:ext uri="{FF2B5EF4-FFF2-40B4-BE49-F238E27FC236}">
                <a16:creationId xmlns:a16="http://schemas.microsoft.com/office/drawing/2014/main" id="{6A3E5378-AC09-FEDA-D8ED-C944F2664623}"/>
              </a:ext>
            </a:extLst>
          </p:cNvPr>
          <p:cNvPicPr>
            <a:picLocks noRot="1" noChangeAspect="1"/>
          </p:cNvPicPr>
          <p:nvPr>
            <a:videoFile r:link="rId1"/>
          </p:nvPr>
        </p:nvPicPr>
        <p:blipFill>
          <a:blip r:embed="rId3"/>
          <a:stretch>
            <a:fillRect/>
          </a:stretch>
        </p:blipFill>
        <p:spPr>
          <a:xfrm>
            <a:off x="796835" y="430138"/>
            <a:ext cx="10636904" cy="6009851"/>
          </a:xfrm>
          <a:prstGeom prst="rect">
            <a:avLst/>
          </a:prstGeom>
        </p:spPr>
      </p:pic>
    </p:spTree>
    <p:extLst>
      <p:ext uri="{BB962C8B-B14F-4D97-AF65-F5344CB8AC3E}">
        <p14:creationId xmlns:p14="http://schemas.microsoft.com/office/powerpoint/2010/main" val="137614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6106293-92CD-8878-F41D-099D0269F867}"/>
              </a:ext>
            </a:extLst>
          </p:cNvPr>
          <p:cNvSpPr/>
          <p:nvPr/>
        </p:nvSpPr>
        <p:spPr>
          <a:xfrm>
            <a:off x="288758" y="290075"/>
            <a:ext cx="10940716" cy="5405769"/>
          </a:xfrm>
          <a:prstGeom prst="rect">
            <a:avLst/>
          </a:prstGeom>
          <a:solidFill>
            <a:schemeClr val="bg1">
              <a:alpha val="8603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Content Placeholder 2">
            <a:extLst>
              <a:ext uri="{FF2B5EF4-FFF2-40B4-BE49-F238E27FC236}">
                <a16:creationId xmlns:a16="http://schemas.microsoft.com/office/drawing/2014/main" id="{485ECC21-E6F1-CB86-80EA-87D98F3022D0}"/>
              </a:ext>
            </a:extLst>
          </p:cNvPr>
          <p:cNvSpPr>
            <a:spLocks noGrp="1"/>
          </p:cNvSpPr>
          <p:nvPr>
            <p:ph idx="1"/>
          </p:nvPr>
        </p:nvSpPr>
        <p:spPr>
          <a:xfrm>
            <a:off x="808662" y="600891"/>
            <a:ext cx="4834492" cy="5533209"/>
          </a:xfrm>
        </p:spPr>
        <p:txBody>
          <a:bodyPr>
            <a:normAutofit fontScale="77500" lnSpcReduction="20000"/>
          </a:bodyPr>
          <a:lstStyle/>
          <a:p>
            <a:r>
              <a:rPr lang="en-AU" b="0" i="0" dirty="0">
                <a:solidFill>
                  <a:srgbClr val="333333"/>
                </a:solidFill>
                <a:effectLst/>
                <a:latin typeface="open sans" panose="020B0606030504020204" pitchFamily="34" charset="0"/>
              </a:rPr>
              <a:t>Is this a dagger which I see before me,</a:t>
            </a:r>
            <a:br>
              <a:rPr lang="en-AU" dirty="0"/>
            </a:br>
            <a:r>
              <a:rPr lang="en-AU" b="0" i="0" dirty="0">
                <a:solidFill>
                  <a:srgbClr val="333333"/>
                </a:solidFill>
                <a:effectLst/>
                <a:latin typeface="open sans" panose="020B0606030504020204" pitchFamily="34" charset="0"/>
              </a:rPr>
              <a:t>The handle toward my hand? Come, let me clutch thee.</a:t>
            </a:r>
            <a:br>
              <a:rPr lang="en-AU" dirty="0"/>
            </a:br>
            <a:r>
              <a:rPr lang="en-AU" b="0" i="0" dirty="0">
                <a:solidFill>
                  <a:srgbClr val="333333"/>
                </a:solidFill>
                <a:effectLst/>
                <a:latin typeface="open sans" panose="020B0606030504020204" pitchFamily="34" charset="0"/>
              </a:rPr>
              <a:t>I have thee not, and yet I see thee still.</a:t>
            </a:r>
            <a:br>
              <a:rPr lang="en-AU" dirty="0"/>
            </a:br>
            <a:r>
              <a:rPr lang="en-AU" b="0" i="0" dirty="0">
                <a:solidFill>
                  <a:srgbClr val="333333"/>
                </a:solidFill>
                <a:effectLst/>
                <a:latin typeface="open sans" panose="020B0606030504020204" pitchFamily="34" charset="0"/>
              </a:rPr>
              <a:t>Art thou not, fatal vision, sensible</a:t>
            </a:r>
            <a:br>
              <a:rPr lang="en-AU" dirty="0"/>
            </a:br>
            <a:r>
              <a:rPr lang="en-AU" b="0" i="0" dirty="0">
                <a:solidFill>
                  <a:srgbClr val="333333"/>
                </a:solidFill>
                <a:effectLst/>
                <a:latin typeface="open sans" panose="020B0606030504020204" pitchFamily="34" charset="0"/>
              </a:rPr>
              <a:t>To feeling as to sight? or art thou but</a:t>
            </a:r>
            <a:br>
              <a:rPr lang="en-AU" dirty="0"/>
            </a:br>
            <a:r>
              <a:rPr lang="en-AU" b="0" i="0" dirty="0">
                <a:solidFill>
                  <a:srgbClr val="333333"/>
                </a:solidFill>
                <a:effectLst/>
                <a:latin typeface="open sans" panose="020B0606030504020204" pitchFamily="34" charset="0"/>
              </a:rPr>
              <a:t>A dagger of the mind, a false creation,</a:t>
            </a:r>
            <a:br>
              <a:rPr lang="en-AU" dirty="0"/>
            </a:br>
            <a:r>
              <a:rPr lang="en-AU" b="0" i="0" dirty="0">
                <a:solidFill>
                  <a:srgbClr val="333333"/>
                </a:solidFill>
                <a:effectLst/>
                <a:latin typeface="open sans" panose="020B0606030504020204" pitchFamily="34" charset="0"/>
              </a:rPr>
              <a:t>Proceeding from the heat-oppressed brain?</a:t>
            </a:r>
            <a:br>
              <a:rPr lang="en-AU" dirty="0"/>
            </a:br>
            <a:r>
              <a:rPr lang="en-AU" b="0" i="0" dirty="0">
                <a:solidFill>
                  <a:srgbClr val="333333"/>
                </a:solidFill>
                <a:effectLst/>
                <a:latin typeface="open sans" panose="020B0606030504020204" pitchFamily="34" charset="0"/>
              </a:rPr>
              <a:t>I see thee yet, in form as palpable</a:t>
            </a:r>
            <a:br>
              <a:rPr lang="en-AU" dirty="0"/>
            </a:br>
            <a:r>
              <a:rPr lang="en-AU" b="0" i="0" dirty="0">
                <a:solidFill>
                  <a:srgbClr val="333333"/>
                </a:solidFill>
                <a:effectLst/>
                <a:latin typeface="open sans" panose="020B0606030504020204" pitchFamily="34" charset="0"/>
              </a:rPr>
              <a:t>As this which now I draw.</a:t>
            </a:r>
            <a:br>
              <a:rPr lang="en-AU" dirty="0"/>
            </a:br>
            <a:r>
              <a:rPr lang="en-AU" b="0" i="0" dirty="0">
                <a:solidFill>
                  <a:srgbClr val="333333"/>
                </a:solidFill>
                <a:effectLst/>
                <a:latin typeface="open sans" panose="020B0606030504020204" pitchFamily="34" charset="0"/>
              </a:rPr>
              <a:t>Thou marshall’st me the way that I was going;</a:t>
            </a:r>
            <a:br>
              <a:rPr lang="en-AU" dirty="0"/>
            </a:br>
            <a:r>
              <a:rPr lang="en-AU" b="0" i="0" dirty="0">
                <a:solidFill>
                  <a:srgbClr val="333333"/>
                </a:solidFill>
                <a:effectLst/>
                <a:latin typeface="open sans" panose="020B0606030504020204" pitchFamily="34" charset="0"/>
              </a:rPr>
              <a:t>And such an instrument I was to use.</a:t>
            </a:r>
            <a:br>
              <a:rPr lang="en-AU" dirty="0"/>
            </a:br>
            <a:r>
              <a:rPr lang="en-AU" b="0" i="0" dirty="0">
                <a:solidFill>
                  <a:srgbClr val="333333"/>
                </a:solidFill>
                <a:effectLst/>
                <a:latin typeface="open sans" panose="020B0606030504020204" pitchFamily="34" charset="0"/>
              </a:rPr>
              <a:t>Mine eyes are made the fools o’ the other senses,</a:t>
            </a:r>
            <a:br>
              <a:rPr lang="en-AU" dirty="0"/>
            </a:br>
            <a:r>
              <a:rPr lang="en-AU" b="0" i="0" dirty="0">
                <a:solidFill>
                  <a:srgbClr val="333333"/>
                </a:solidFill>
                <a:effectLst/>
                <a:latin typeface="open sans" panose="020B0606030504020204" pitchFamily="34" charset="0"/>
              </a:rPr>
              <a:t>Or else worth all the rest; I see thee still,</a:t>
            </a:r>
            <a:br>
              <a:rPr lang="en-AU" dirty="0"/>
            </a:br>
            <a:r>
              <a:rPr lang="en-AU" b="0" i="0" dirty="0">
                <a:solidFill>
                  <a:srgbClr val="333333"/>
                </a:solidFill>
                <a:effectLst/>
                <a:latin typeface="open sans" panose="020B0606030504020204" pitchFamily="34" charset="0"/>
              </a:rPr>
              <a:t>And on thy blade and dudgeon gouts of blood,</a:t>
            </a:r>
            <a:br>
              <a:rPr lang="en-AU" dirty="0"/>
            </a:br>
            <a:r>
              <a:rPr lang="en-AU" b="0" i="0" dirty="0">
                <a:solidFill>
                  <a:srgbClr val="333333"/>
                </a:solidFill>
                <a:effectLst/>
                <a:latin typeface="open sans" panose="020B0606030504020204" pitchFamily="34" charset="0"/>
              </a:rPr>
              <a:t>Which was not so before. There’s no such thing:</a:t>
            </a:r>
            <a:br>
              <a:rPr lang="en-AU" dirty="0"/>
            </a:br>
            <a:endParaRPr lang="en-AU" dirty="0"/>
          </a:p>
        </p:txBody>
      </p:sp>
      <p:sp>
        <p:nvSpPr>
          <p:cNvPr id="4" name="TextBox 3">
            <a:extLst>
              <a:ext uri="{FF2B5EF4-FFF2-40B4-BE49-F238E27FC236}">
                <a16:creationId xmlns:a16="http://schemas.microsoft.com/office/drawing/2014/main" id="{71B70EA6-DC65-044E-AF78-A64A69E7C77C}"/>
              </a:ext>
            </a:extLst>
          </p:cNvPr>
          <p:cNvSpPr txBox="1"/>
          <p:nvPr/>
        </p:nvSpPr>
        <p:spPr>
          <a:xfrm>
            <a:off x="6335484" y="496389"/>
            <a:ext cx="4611189" cy="5016758"/>
          </a:xfrm>
          <a:prstGeom prst="rect">
            <a:avLst/>
          </a:prstGeom>
          <a:noFill/>
        </p:spPr>
        <p:txBody>
          <a:bodyPr wrap="square" rtlCol="0">
            <a:spAutoFit/>
          </a:bodyPr>
          <a:lstStyle/>
          <a:p>
            <a:r>
              <a:rPr lang="en-AU" sz="1600" b="0" i="0" dirty="0">
                <a:solidFill>
                  <a:srgbClr val="333333"/>
                </a:solidFill>
                <a:effectLst/>
                <a:latin typeface="open sans" panose="020B0606030504020204" pitchFamily="34" charset="0"/>
              </a:rPr>
              <a:t>It is the bloody business which informs</a:t>
            </a:r>
            <a:br>
              <a:rPr lang="en-AU" sz="1600" dirty="0"/>
            </a:br>
            <a:r>
              <a:rPr lang="en-AU" sz="1600" b="0" i="0" dirty="0">
                <a:solidFill>
                  <a:srgbClr val="333333"/>
                </a:solidFill>
                <a:effectLst/>
                <a:latin typeface="open sans" panose="020B0606030504020204" pitchFamily="34" charset="0"/>
              </a:rPr>
              <a:t>Thus to mine eyes. Now o’er the one halfworld</a:t>
            </a:r>
            <a:br>
              <a:rPr lang="en-AU" sz="1600" dirty="0"/>
            </a:br>
            <a:r>
              <a:rPr lang="en-AU" sz="1600" b="0" i="0" dirty="0">
                <a:solidFill>
                  <a:srgbClr val="333333"/>
                </a:solidFill>
                <a:effectLst/>
                <a:latin typeface="open sans" panose="020B0606030504020204" pitchFamily="34" charset="0"/>
              </a:rPr>
              <a:t>Nature seems dead, and wicked dreams abuse</a:t>
            </a:r>
            <a:br>
              <a:rPr lang="en-AU" sz="1600" dirty="0"/>
            </a:br>
            <a:r>
              <a:rPr lang="en-AU" sz="1600" b="0" i="0" dirty="0">
                <a:solidFill>
                  <a:srgbClr val="333333"/>
                </a:solidFill>
                <a:effectLst/>
                <a:latin typeface="open sans" panose="020B0606030504020204" pitchFamily="34" charset="0"/>
              </a:rPr>
              <a:t>The curtain’d sleep; witchcraft celebrates</a:t>
            </a:r>
            <a:br>
              <a:rPr lang="en-AU" sz="1600" dirty="0"/>
            </a:br>
            <a:r>
              <a:rPr lang="en-AU" sz="1600" b="0" i="0" dirty="0">
                <a:solidFill>
                  <a:srgbClr val="333333"/>
                </a:solidFill>
                <a:effectLst/>
                <a:latin typeface="open sans" panose="020B0606030504020204" pitchFamily="34" charset="0"/>
              </a:rPr>
              <a:t>Pale Hecate’s offerings, and wither’d murder,</a:t>
            </a:r>
            <a:br>
              <a:rPr lang="en-AU" sz="1600" dirty="0"/>
            </a:br>
            <a:r>
              <a:rPr lang="en-AU" sz="1600" b="0" i="0" dirty="0">
                <a:solidFill>
                  <a:srgbClr val="333333"/>
                </a:solidFill>
                <a:effectLst/>
                <a:latin typeface="open sans" panose="020B0606030504020204" pitchFamily="34" charset="0"/>
              </a:rPr>
              <a:t>Alarum’d by his sentinel, the wolf,</a:t>
            </a:r>
            <a:br>
              <a:rPr lang="en-AU" sz="1600" dirty="0"/>
            </a:br>
            <a:r>
              <a:rPr lang="en-AU" sz="1600" b="0" i="0" dirty="0">
                <a:solidFill>
                  <a:srgbClr val="333333"/>
                </a:solidFill>
                <a:effectLst/>
                <a:latin typeface="open sans" panose="020B0606030504020204" pitchFamily="34" charset="0"/>
              </a:rPr>
              <a:t>Whose howl’s his watch, thus with his stealthy pace.</a:t>
            </a:r>
            <a:br>
              <a:rPr lang="en-AU" sz="1600" dirty="0"/>
            </a:br>
            <a:r>
              <a:rPr lang="en-AU" sz="1600" b="0" i="0" dirty="0">
                <a:solidFill>
                  <a:srgbClr val="333333"/>
                </a:solidFill>
                <a:effectLst/>
                <a:latin typeface="open sans" panose="020B0606030504020204" pitchFamily="34" charset="0"/>
              </a:rPr>
              <a:t>With Tarquin’s ravishing strides, towards his design</a:t>
            </a:r>
            <a:br>
              <a:rPr lang="en-AU" sz="1600" dirty="0"/>
            </a:br>
            <a:r>
              <a:rPr lang="en-AU" sz="1600" b="0" i="0" dirty="0">
                <a:solidFill>
                  <a:srgbClr val="333333"/>
                </a:solidFill>
                <a:effectLst/>
                <a:latin typeface="open sans" panose="020B0606030504020204" pitchFamily="34" charset="0"/>
              </a:rPr>
              <a:t>Moves like a ghost. Thou sure and firm-set earth,</a:t>
            </a:r>
            <a:br>
              <a:rPr lang="en-AU" sz="1600" dirty="0"/>
            </a:br>
            <a:r>
              <a:rPr lang="en-AU" sz="1600" b="0" i="0" dirty="0">
                <a:solidFill>
                  <a:srgbClr val="333333"/>
                </a:solidFill>
                <a:effectLst/>
                <a:latin typeface="open sans" panose="020B0606030504020204" pitchFamily="34" charset="0"/>
              </a:rPr>
              <a:t>Hear not my steps, which way they walk, for fear</a:t>
            </a:r>
            <a:br>
              <a:rPr lang="en-AU" sz="1600" dirty="0"/>
            </a:br>
            <a:r>
              <a:rPr lang="en-AU" sz="1600" b="0" i="0" dirty="0">
                <a:solidFill>
                  <a:srgbClr val="333333"/>
                </a:solidFill>
                <a:effectLst/>
                <a:latin typeface="open sans" panose="020B0606030504020204" pitchFamily="34" charset="0"/>
              </a:rPr>
              <a:t>Thy very stones prate of my whereabout,</a:t>
            </a:r>
            <a:br>
              <a:rPr lang="en-AU" sz="1600" dirty="0"/>
            </a:br>
            <a:r>
              <a:rPr lang="en-AU" sz="1600" b="0" i="0" dirty="0">
                <a:solidFill>
                  <a:srgbClr val="333333"/>
                </a:solidFill>
                <a:effectLst/>
                <a:latin typeface="open sans" panose="020B0606030504020204" pitchFamily="34" charset="0"/>
              </a:rPr>
              <a:t>And take the present horror from the time,</a:t>
            </a:r>
            <a:br>
              <a:rPr lang="en-AU" sz="1600" dirty="0"/>
            </a:br>
            <a:r>
              <a:rPr lang="en-AU" sz="1600" b="0" i="0" dirty="0">
                <a:solidFill>
                  <a:srgbClr val="333333"/>
                </a:solidFill>
                <a:effectLst/>
                <a:latin typeface="open sans" panose="020B0606030504020204" pitchFamily="34" charset="0"/>
              </a:rPr>
              <a:t>Which now suits with it. Whiles I threat, he lives:</a:t>
            </a:r>
            <a:br>
              <a:rPr lang="en-AU" sz="1600" dirty="0"/>
            </a:br>
            <a:r>
              <a:rPr lang="en-AU" sz="1600" b="0" i="0" dirty="0">
                <a:solidFill>
                  <a:srgbClr val="333333"/>
                </a:solidFill>
                <a:effectLst/>
                <a:latin typeface="open sans" panose="020B0606030504020204" pitchFamily="34" charset="0"/>
              </a:rPr>
              <a:t>Words to the heat of deeds too cold breath gives.</a:t>
            </a:r>
            <a:endParaRPr lang="en-AU" sz="1600" dirty="0"/>
          </a:p>
        </p:txBody>
      </p:sp>
    </p:spTree>
    <p:extLst>
      <p:ext uri="{BB962C8B-B14F-4D97-AF65-F5344CB8AC3E}">
        <p14:creationId xmlns:p14="http://schemas.microsoft.com/office/powerpoint/2010/main" val="1708110436"/>
      </p:ext>
    </p:extLst>
  </p:cSld>
  <p:clrMapOvr>
    <a:masterClrMapping/>
  </p:clrMapOvr>
</p:sld>
</file>

<file path=ppt/theme/theme1.xml><?xml version="1.0" encoding="utf-8"?>
<a:theme xmlns:a="http://schemas.openxmlformats.org/drawingml/2006/main" name="VeniceBeachVTI">
  <a:themeElements>
    <a:clrScheme name="AnalogousFromRegularSeedLeftStep">
      <a:dk1>
        <a:srgbClr val="000000"/>
      </a:dk1>
      <a:lt1>
        <a:srgbClr val="FFFFFF"/>
      </a:lt1>
      <a:dk2>
        <a:srgbClr val="30241B"/>
      </a:dk2>
      <a:lt2>
        <a:srgbClr val="F0F1F3"/>
      </a:lt2>
      <a:accent1>
        <a:srgbClr val="BD9D22"/>
      </a:accent1>
      <a:accent2>
        <a:srgbClr val="D55F17"/>
      </a:accent2>
      <a:accent3>
        <a:srgbClr val="E72930"/>
      </a:accent3>
      <a:accent4>
        <a:srgbClr val="D5176D"/>
      </a:accent4>
      <a:accent5>
        <a:srgbClr val="E729CE"/>
      </a:accent5>
      <a:accent6>
        <a:srgbClr val="9F17D5"/>
      </a:accent6>
      <a:hlink>
        <a:srgbClr val="5269C5"/>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otalTime>3014</TotalTime>
  <Words>1477</Words>
  <Application>Microsoft Macintosh PowerPoint</Application>
  <PresentationFormat>Widescreen</PresentationFormat>
  <Paragraphs>82</Paragraphs>
  <Slides>14</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Avenir Next LT Pro Light</vt:lpstr>
      <vt:lpstr>Calibri</vt:lpstr>
      <vt:lpstr>open sans</vt:lpstr>
      <vt:lpstr>VeniceBeachVTI</vt:lpstr>
      <vt:lpstr>Macbeth</vt:lpstr>
      <vt:lpstr>Dramatic conventions</vt:lpstr>
      <vt:lpstr>Soliloquy</vt:lpstr>
      <vt:lpstr>Stage directions and sound</vt:lpstr>
      <vt:lpstr>Stage directions and sound in Macbeth</vt:lpstr>
      <vt:lpstr>Act 2, Scene 1</vt:lpstr>
      <vt:lpstr>Activity</vt:lpstr>
      <vt:lpstr>PowerPoint Presentation</vt:lpstr>
      <vt:lpstr>PowerPoint Presentation</vt:lpstr>
      <vt:lpstr>Act 2, scene 2</vt:lpstr>
      <vt:lpstr>Continued </vt:lpstr>
      <vt:lpstr>Act 2, Scene 3</vt:lpstr>
      <vt:lpstr>Act 2, Scene 4</vt:lpstr>
      <vt:lpstr>Act 2, Scene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Macbeth</dc:title>
  <dc:creator>LITTON Emily [Willetton Senior High School]</dc:creator>
  <cp:lastModifiedBy>LITTON Emily [Willetton Senior High School]</cp:lastModifiedBy>
  <cp:revision>7</cp:revision>
  <dcterms:created xsi:type="dcterms:W3CDTF">2023-05-01T02:12:23Z</dcterms:created>
  <dcterms:modified xsi:type="dcterms:W3CDTF">2023-05-03T04:27:03Z</dcterms:modified>
</cp:coreProperties>
</file>