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Lst>
  <p:notesMasterIdLst>
    <p:notesMasterId r:id="rId28"/>
  </p:notesMasterIdLst>
  <p:handoutMasterIdLst>
    <p:handoutMasterId r:id="rId29"/>
  </p:handoutMasterIdLst>
  <p:sldIdLst>
    <p:sldId id="256" r:id="rId3"/>
    <p:sldId id="257" r:id="rId4"/>
    <p:sldId id="258" r:id="rId5"/>
    <p:sldId id="259" r:id="rId6"/>
    <p:sldId id="260" r:id="rId7"/>
    <p:sldId id="277" r:id="rId8"/>
    <p:sldId id="279" r:id="rId9"/>
    <p:sldId id="261" r:id="rId10"/>
    <p:sldId id="280" r:id="rId11"/>
    <p:sldId id="262" r:id="rId12"/>
    <p:sldId id="263" r:id="rId13"/>
    <p:sldId id="264" r:id="rId14"/>
    <p:sldId id="265" r:id="rId15"/>
    <p:sldId id="266" r:id="rId16"/>
    <p:sldId id="267" r:id="rId17"/>
    <p:sldId id="278" r:id="rId18"/>
    <p:sldId id="268" r:id="rId19"/>
    <p:sldId id="269" r:id="rId20"/>
    <p:sldId id="270" r:id="rId21"/>
    <p:sldId id="271" r:id="rId22"/>
    <p:sldId id="272" r:id="rId23"/>
    <p:sldId id="273" r:id="rId24"/>
    <p:sldId id="274" r:id="rId25"/>
    <p:sldId id="275" r:id="rId26"/>
    <p:sldId id="276" r:id="rId27"/>
  </p:sldIdLst>
  <p:sldSz cx="12192000" cy="6858000"/>
  <p:notesSz cx="6794500" cy="9931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89" autoAdjust="0"/>
  </p:normalViewPr>
  <p:slideViewPr>
    <p:cSldViewPr snapToGrid="0">
      <p:cViewPr varScale="1">
        <p:scale>
          <a:sx n="59" d="100"/>
          <a:sy n="59" d="100"/>
        </p:scale>
        <p:origin x="9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8645" y="0"/>
            <a:ext cx="2944283" cy="498295"/>
          </a:xfrm>
          <a:prstGeom prst="rect">
            <a:avLst/>
          </a:prstGeom>
        </p:spPr>
        <p:txBody>
          <a:bodyPr vert="horz" lIns="91440" tIns="45720" rIns="91440" bIns="45720" rtlCol="0"/>
          <a:lstStyle>
            <a:lvl1pPr algn="r">
              <a:defRPr sz="1200"/>
            </a:lvl1pPr>
          </a:lstStyle>
          <a:p>
            <a:fld id="{39A8164A-A1E0-4C2E-9E17-A52488136935}" type="datetimeFigureOut">
              <a:rPr lang="en-AU" smtClean="0"/>
              <a:t>3/03/2022</a:t>
            </a:fld>
            <a:endParaRPr lang="en-AU"/>
          </a:p>
        </p:txBody>
      </p:sp>
      <p:sp>
        <p:nvSpPr>
          <p:cNvPr id="4" name="Footer Placeholder 3"/>
          <p:cNvSpPr>
            <a:spLocks noGrp="1"/>
          </p:cNvSpPr>
          <p:nvPr>
            <p:ph type="ftr" sz="quarter" idx="2"/>
          </p:nvPr>
        </p:nvSpPr>
        <p:spPr>
          <a:xfrm>
            <a:off x="0" y="9433107"/>
            <a:ext cx="2944283" cy="498294"/>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8645" y="9433107"/>
            <a:ext cx="2944283" cy="498294"/>
          </a:xfrm>
          <a:prstGeom prst="rect">
            <a:avLst/>
          </a:prstGeom>
        </p:spPr>
        <p:txBody>
          <a:bodyPr vert="horz" lIns="91440" tIns="45720" rIns="91440" bIns="45720" rtlCol="0" anchor="b"/>
          <a:lstStyle>
            <a:lvl1pPr algn="r">
              <a:defRPr sz="1200"/>
            </a:lvl1pPr>
          </a:lstStyle>
          <a:p>
            <a:fld id="{EABA57C3-F6A2-414F-AD42-46E4ABDF7B2A}" type="slidenum">
              <a:rPr lang="en-AU" smtClean="0"/>
              <a:t>‹#›</a:t>
            </a:fld>
            <a:endParaRPr lang="en-AU"/>
          </a:p>
        </p:txBody>
      </p:sp>
    </p:spTree>
    <p:extLst>
      <p:ext uri="{BB962C8B-B14F-4D97-AF65-F5344CB8AC3E}">
        <p14:creationId xmlns:p14="http://schemas.microsoft.com/office/powerpoint/2010/main" val="3333127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79450" y="4717415"/>
            <a:ext cx="5435600" cy="446913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9: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9: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0: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0: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1: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11: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2: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12: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3: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13: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4: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14: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5: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5: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6: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16: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7: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17: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8: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18: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These ideologies often include the dominant ideologies. </a:t>
            </a:r>
            <a:endParaRPr dirty="0"/>
          </a:p>
        </p:txBody>
      </p:sp>
      <p:sp>
        <p:nvSpPr>
          <p:cNvPr id="178" name="Google Shape;178;p2: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9: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19: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0: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20: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1: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Metafiction: </a:t>
            </a:r>
            <a:r>
              <a:rPr lang="en-AU" sz="1100" b="0" i="0" u="none" strike="noStrike" cap="none" dirty="0">
                <a:solidFill>
                  <a:srgbClr val="000000"/>
                </a:solidFill>
                <a:effectLst/>
                <a:latin typeface="Arial"/>
                <a:ea typeface="Arial"/>
                <a:cs typeface="Arial"/>
                <a:sym typeface="Arial"/>
              </a:rPr>
              <a:t>fiction in which the author self-consciously alludes to the artificiality or literariness of a work by parodying or departing from novelistic conventions and traditional narrative techniques.</a:t>
            </a:r>
            <a:endParaRPr dirty="0"/>
          </a:p>
        </p:txBody>
      </p:sp>
      <p:sp>
        <p:nvSpPr>
          <p:cNvPr id="379" name="Google Shape;379;p21: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3: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4: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4: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AU" sz="1100" b="0" i="0" u="none" strike="noStrike" dirty="0">
                <a:solidFill>
                  <a:srgbClr val="000000"/>
                </a:solidFill>
                <a:effectLst/>
                <a:latin typeface="Calibri" panose="020F0502020204030204" pitchFamily="34" charset="0"/>
              </a:rPr>
              <a:t>British Hegemony</a:t>
            </a:r>
            <a:r>
              <a:rPr lang="en-AU" sz="1100" b="0" i="0" dirty="0">
                <a:solidFill>
                  <a:srgbClr val="000000"/>
                </a:solidFill>
                <a:effectLst/>
                <a:latin typeface="Calibri" panose="020F0502020204030204" pitchFamily="34" charset="0"/>
              </a:rPr>
              <a: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AU" sz="1100" b="0" i="0" u="none" strike="noStrike" dirty="0">
                <a:solidFill>
                  <a:srgbClr val="000000"/>
                </a:solidFill>
                <a:effectLst/>
                <a:latin typeface="Calibri" panose="020F0502020204030204" pitchFamily="34" charset="0"/>
              </a:rPr>
              <a:t>No - </a:t>
            </a:r>
            <a:r>
              <a:rPr lang="en-AU" sz="1100" b="0" i="0" dirty="0">
                <a:solidFill>
                  <a:srgbClr val="000000"/>
                </a:solidFill>
                <a:effectLst/>
                <a:latin typeface="Calibri" panose="020F0502020204030204" pitchFamily="34" charset="0"/>
              </a:rPr>
              <a: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AU" sz="1100" b="0" i="0" u="none" strike="noStrike" dirty="0">
                <a:solidFill>
                  <a:srgbClr val="000000"/>
                </a:solidFill>
                <a:effectLst/>
                <a:latin typeface="Calibri" panose="020F0502020204030204" pitchFamily="34" charset="0"/>
              </a:rPr>
              <a:t>Cultural divide, treating them an inferior, their farming practices, taking care of the land to ensure food sources, stable social structure, Aboriginal people represented as strong and beautiful, represented as an extension of the land - in the way that they were meant to be there. The aboriginal people were represented as powerful hunter - they only killed the British settlers with they were retaliating/protecting themselves.</a:t>
            </a:r>
            <a:r>
              <a:rPr lang="en-AU" sz="1100" b="0" i="0" dirty="0">
                <a:solidFill>
                  <a:srgbClr val="000000"/>
                </a:solidFill>
                <a:effectLst/>
                <a:latin typeface="Calibri" panose="020F0502020204030204" pitchFamily="34" charset="0"/>
              </a:rPr>
              <a:t> </a:t>
            </a:r>
            <a:endParaRPr lang="en-AU" b="0" i="0" dirty="0">
              <a:solidFill>
                <a:srgbClr val="000000"/>
              </a:solidFill>
              <a:effectLst/>
              <a:latin typeface="Segoe UI" panose="020B0502040204020203" pitchFamily="3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AU" sz="1100" b="0" i="0" dirty="0">
              <a:solidFill>
                <a:srgbClr val="000000"/>
              </a:solidFill>
              <a:effectLst/>
              <a:latin typeface="Calibri" panose="020F0502020204030204" pitchFamily="3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AU" sz="1100" b="0" i="0" dirty="0">
              <a:solidFill>
                <a:srgbClr val="000000"/>
              </a:solidFill>
              <a:effectLst/>
              <a:latin typeface="Calibri" panose="020F0502020204030204" pitchFamily="34" charset="0"/>
            </a:endParaRPr>
          </a:p>
          <a:p>
            <a:endParaRPr lang="en-AU" dirty="0"/>
          </a:p>
        </p:txBody>
      </p:sp>
    </p:spTree>
    <p:extLst>
      <p:ext uri="{BB962C8B-B14F-4D97-AF65-F5344CB8AC3E}">
        <p14:creationId xmlns:p14="http://schemas.microsoft.com/office/powerpoint/2010/main" val="3487223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6: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6: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7: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7: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8:notes"/>
          <p:cNvSpPr txBox="1">
            <a:spLocks noGrp="1"/>
          </p:cNvSpPr>
          <p:nvPr>
            <p:ph type="body" idx="1"/>
          </p:nvPr>
        </p:nvSpPr>
        <p:spPr>
          <a:xfrm>
            <a:off x="679450" y="4717415"/>
            <a:ext cx="5435600" cy="446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8:notes"/>
          <p:cNvSpPr>
            <a:spLocks noGrp="1" noRot="1" noChangeAspect="1"/>
          </p:cNvSpPr>
          <p:nvPr>
            <p:ph type="sldImg" idx="2"/>
          </p:nvPr>
        </p:nvSpPr>
        <p:spPr>
          <a:xfrm>
            <a:off x="87313" y="744538"/>
            <a:ext cx="6619875" cy="372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8"/>
        <p:cNvGrpSpPr/>
        <p:nvPr/>
      </p:nvGrpSpPr>
      <p:grpSpPr>
        <a:xfrm>
          <a:off x="0" y="0"/>
          <a:ext cx="0" cy="0"/>
          <a:chOff x="0" y="0"/>
          <a:chExt cx="0" cy="0"/>
        </a:xfrm>
      </p:grpSpPr>
      <p:pic>
        <p:nvPicPr>
          <p:cNvPr id="159" name="Google Shape;159;p2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0" name="Google Shape;160;p20"/>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20"/>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62" name="Google Shape;162;p2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6F61-C784-4A04-9B6C-FBE844ABD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2F31DBE-B7BF-4DC5-841A-B91C81E5B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5FDFD20-A5F3-4416-9B38-1247E5386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2875B-2A8A-424E-B4A6-DA756016C242}"/>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D776FDAE-EEA8-471C-BEFA-0396DB28C30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B50787B-9780-474E-952C-36F819EE86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83594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FAB2-FF82-47B3-BE74-16EBF751968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3C43ABB-A1B9-4CA3-B785-BAD5E06B28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D5EB919-E6FD-4836-82D0-1B37E16FD337}"/>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F0804821-7B21-4429-BD7D-3F2EEC77166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7FB3E0E-13D5-45EC-B245-961173AE09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09824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09D27-300A-4DFC-9942-B9F774B24C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845152B-AE19-40A9-A1E6-3F6E659703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6264CE-1907-4735-9CF2-B73828CE82FE}"/>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914C7114-19C3-4886-B293-30335C1DDDC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3C00BBE-90A3-43F9-AB93-56346C9EFE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516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FEAE-3717-4BCA-9F6D-1056051D48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BBFB33-6B85-410C-8ECE-2F65E532B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B92C95F-B81D-4A25-ADA2-D67F5A721499}"/>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2E7B9822-1833-40F3-901E-4E282D380F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66583C3-1F9B-494F-8239-C3CE946A08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175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D801-4659-467A-A871-AF53CDB088A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9224880-1416-46CD-B461-8810F6EAAA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D2FE62D-6147-4136-9644-8431E041446D}"/>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7CA2F957-49FC-437F-9F60-760860CE0E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58A9621-6359-4729-9726-274F978352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58016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97BE-EFFE-4D03-8F9A-6590CF0B5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E11A46-E99E-497F-954B-9F882DDC3F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ADDC50-80D4-4D8C-92E9-C652BDA31FAB}"/>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0DFC03F1-1AD9-4F3E-8503-095C86FC86D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467E86-29EC-41AB-8DA7-A51DA557A9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7349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7D59-12B6-4760-B6BC-8A65E7DD315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E1C7B40-ECE6-45E7-A88B-F89D968A66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8A7A115-1741-4A40-9386-05BDEEC330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ED1374C-22DC-4B95-AA21-468A4E3EF4D4}"/>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21EDB6B5-65CC-45BB-9FA8-E39A0F1600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3F71FE9-C105-4FBF-BFDF-572146B181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8597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DE07-6769-4C13-8BCE-809552E9FD3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3F2BA44-28FE-4C8C-AD0F-F3A5F6BAB3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676CDA-2182-4F98-96AA-F0A8938AC8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3660174-3141-4190-A6CE-F10AEAFAF7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228FB-F472-4ECD-B3A4-261CA389E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D24C0FB-8B7E-4065-867C-4F39D35506BD}"/>
              </a:ext>
            </a:extLst>
          </p:cNvPr>
          <p:cNvSpPr>
            <a:spLocks noGrp="1"/>
          </p:cNvSpPr>
          <p:nvPr>
            <p:ph type="dt" sz="half" idx="10"/>
          </p:nvPr>
        </p:nvSpPr>
        <p:spPr/>
        <p:txBody>
          <a:bodyPr/>
          <a:lstStyle/>
          <a:p>
            <a:endParaRPr lang="en-AU"/>
          </a:p>
        </p:txBody>
      </p:sp>
      <p:sp>
        <p:nvSpPr>
          <p:cNvPr id="8" name="Footer Placeholder 7">
            <a:extLst>
              <a:ext uri="{FF2B5EF4-FFF2-40B4-BE49-F238E27FC236}">
                <a16:creationId xmlns:a16="http://schemas.microsoft.com/office/drawing/2014/main" id="{B421B895-E6EA-49E7-80BF-D44A9666CD3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5319819-36D5-4A0D-91C2-DC3E5D05D6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1229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C2D1-4CDC-48C6-87D6-6AFE4A1F75D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0F2C016-A3DF-46D1-BBB9-14E124906A19}"/>
              </a:ext>
            </a:extLst>
          </p:cNvPr>
          <p:cNvSpPr>
            <a:spLocks noGrp="1"/>
          </p:cNvSpPr>
          <p:nvPr>
            <p:ph type="dt" sz="half" idx="10"/>
          </p:nvPr>
        </p:nvSpPr>
        <p:spPr/>
        <p:txBody>
          <a:bodyPr/>
          <a:lstStyle/>
          <a:p>
            <a:endParaRPr lang="en-AU"/>
          </a:p>
        </p:txBody>
      </p:sp>
      <p:sp>
        <p:nvSpPr>
          <p:cNvPr id="4" name="Footer Placeholder 3">
            <a:extLst>
              <a:ext uri="{FF2B5EF4-FFF2-40B4-BE49-F238E27FC236}">
                <a16:creationId xmlns:a16="http://schemas.microsoft.com/office/drawing/2014/main" id="{02B4433B-B182-4140-9CC2-F0109E098C3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1353404-D008-4B6A-A4E2-F324587D4E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721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94F6C9-B434-45B6-AAC7-EF3DCE0C6395}"/>
              </a:ext>
            </a:extLst>
          </p:cNvPr>
          <p:cNvSpPr>
            <a:spLocks noGrp="1"/>
          </p:cNvSpPr>
          <p:nvPr>
            <p:ph type="dt" sz="half" idx="10"/>
          </p:nvPr>
        </p:nvSpPr>
        <p:spPr/>
        <p:txBody>
          <a:bodyPr/>
          <a:lstStyle/>
          <a:p>
            <a:endParaRPr lang="en-AU"/>
          </a:p>
        </p:txBody>
      </p:sp>
      <p:sp>
        <p:nvSpPr>
          <p:cNvPr id="3" name="Footer Placeholder 2">
            <a:extLst>
              <a:ext uri="{FF2B5EF4-FFF2-40B4-BE49-F238E27FC236}">
                <a16:creationId xmlns:a16="http://schemas.microsoft.com/office/drawing/2014/main" id="{CCF43F54-E37E-4A73-99FE-D09B1C6BD2F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09CAC19-CDAC-465B-B0E8-C5E9FA60D9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6290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B1EA-AF1F-43AC-9A42-B4EA7147B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E253C57-57B9-464F-AF93-5AF94E86A8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1754EDC-B104-4A7F-92EA-CB7A51157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374A6-1984-4F39-9AC3-6ABD3AC3239C}"/>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9A484E10-F3CB-4626-B7FE-B5401B7E884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C612F89-E518-4460-81C9-3524A8F5DF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438848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pic>
        <p:nvPicPr>
          <p:cNvPr id="152" name="Google Shape;152;p19" descr="\\DROBO-FS\QuickDrops\JB\PPTX NG\Droplets\LightingOverlay.png"/>
          <p:cNvPicPr preferRelativeResize="0"/>
          <p:nvPr/>
        </p:nvPicPr>
        <p:blipFill rotWithShape="1">
          <a:blip r:embed="rId3">
            <a:alphaModFix amt="70000"/>
          </a:blip>
          <a:srcRect/>
          <a:stretch/>
        </p:blipFill>
        <p:spPr>
          <a:xfrm>
            <a:off x="0" y="0"/>
            <a:ext cx="12192003" cy="6858001"/>
          </a:xfrm>
          <a:prstGeom prst="rect">
            <a:avLst/>
          </a:prstGeom>
          <a:noFill/>
          <a:ln>
            <a:noFill/>
          </a:ln>
        </p:spPr>
      </p:pic>
      <p:sp>
        <p:nvSpPr>
          <p:cNvPr id="153" name="Google Shape;153;p19"/>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4" name="Google Shape;154;p19"/>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55" name="Google Shape;155;p1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56" name="Google Shape;156;p1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57" name="Google Shape;157;p1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u="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00" b="0" u="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00" b="0" u="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00" b="0" u="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00" b="0" u="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00" b="0" u="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00" b="0" u="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00" b="0" u="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00" b="0" u="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2D3699-6AB8-48B8-9E1F-7AB63DFC9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91360DE-D83F-4690-801A-8E8316F9CE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370AD12-7240-4A08-AF87-F1FD010BC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U"/>
          </a:p>
        </p:txBody>
      </p:sp>
      <p:sp>
        <p:nvSpPr>
          <p:cNvPr id="5" name="Footer Placeholder 4">
            <a:extLst>
              <a:ext uri="{FF2B5EF4-FFF2-40B4-BE49-F238E27FC236}">
                <a16:creationId xmlns:a16="http://schemas.microsoft.com/office/drawing/2014/main" id="{AF30C73C-E84D-45D4-BA68-26CF60090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812F073-3AB7-4AEC-AA6A-FA7FB2C52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7477424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hyperlink" Target="https://australianstogether.org.au/discover/australian-history/colonisation/#colonisationreference3"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australianstogether.org.au/discover/australian-history/colonisation/#colonisationreference6"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australianstogether.org.au/discover/australian-history/colonisation/#colonisationreference7"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hyperlink" Target="https://www.britannica.com/topic/self-determinatio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merriam-webster.com/dictionary/legitimating" TargetMode="External"/><Relationship Id="rId2" Type="http://schemas.openxmlformats.org/officeDocument/2006/relationships/hyperlink" Target="https://www.merriam-webster.com/dictionary/Hegemony" TargetMode="External"/><Relationship Id="rId1" Type="http://schemas.openxmlformats.org/officeDocument/2006/relationships/slideLayout" Target="../slideLayouts/slideLayout3.xml"/><Relationship Id="rId6" Type="http://schemas.openxmlformats.org/officeDocument/2006/relationships/hyperlink" Target="https://www.britannica.com/topic/hegemony" TargetMode="External"/><Relationship Id="rId5" Type="http://schemas.openxmlformats.org/officeDocument/2006/relationships/hyperlink" Target="https://www.merriam-webster.com/dictionary/alternative" TargetMode="External"/><Relationship Id="rId4" Type="http://schemas.openxmlformats.org/officeDocument/2006/relationships/hyperlink" Target="https://www.merriam-webster.com/dictionary/inhibiting"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Explanation" TargetMode="External"/><Relationship Id="rId13" Type="http://schemas.openxmlformats.org/officeDocument/2006/relationships/hyperlink" Target="https://en.wikipedia.org/wiki/Norm_(sociology)" TargetMode="External"/><Relationship Id="rId3" Type="http://schemas.openxmlformats.org/officeDocument/2006/relationships/hyperlink" Target="https://en.wikipedia.org/wiki/Marxist_philosophy" TargetMode="External"/><Relationship Id="rId7" Type="http://schemas.openxmlformats.org/officeDocument/2006/relationships/hyperlink" Target="https://en.wikipedia.org/wiki/Belief" TargetMode="External"/><Relationship Id="rId12" Type="http://schemas.openxmlformats.org/officeDocument/2006/relationships/hyperlink" Target="https://en.wikipedia.org/wiki/Worldview"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en.wikipedia.org/wiki/Culture" TargetMode="External"/><Relationship Id="rId11" Type="http://schemas.openxmlformats.org/officeDocument/2006/relationships/hyperlink" Target="https://en.wikipedia.org/wiki/Mores" TargetMode="External"/><Relationship Id="rId5" Type="http://schemas.openxmlformats.org/officeDocument/2006/relationships/hyperlink" Target="https://en.wikipedia.org/wiki/Ruling_class" TargetMode="External"/><Relationship Id="rId10" Type="http://schemas.openxmlformats.org/officeDocument/2006/relationships/hyperlink" Target="https://en.wikipedia.org/wiki/Value_system" TargetMode="External"/><Relationship Id="rId4" Type="http://schemas.openxmlformats.org/officeDocument/2006/relationships/hyperlink" Target="https://en.wikipedia.org/wiki/Dominance_hierarchy" TargetMode="External"/><Relationship Id="rId9" Type="http://schemas.openxmlformats.org/officeDocument/2006/relationships/hyperlink" Target="https://en.wikipedia.org/wiki/Percep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britannica.com/place/Latin-America" TargetMode="External"/><Relationship Id="rId7" Type="http://schemas.openxmlformats.org/officeDocument/2006/relationships/hyperlink" Target="https://www.britannica.com/topic/neocolonialism" TargetMode="External"/><Relationship Id="rId2" Type="http://schemas.openxmlformats.org/officeDocument/2006/relationships/hyperlink" Target="https://www.britannica.com/event/World-War-II" TargetMode="External"/><Relationship Id="rId1" Type="http://schemas.openxmlformats.org/officeDocument/2006/relationships/slideLayout" Target="../slideLayouts/slideLayout3.xml"/><Relationship Id="rId6" Type="http://schemas.openxmlformats.org/officeDocument/2006/relationships/hyperlink" Target="https://www.britannica.com/topic/capitalism" TargetMode="External"/><Relationship Id="rId5" Type="http://schemas.openxmlformats.org/officeDocument/2006/relationships/hyperlink" Target="https://www.britannica.com/topic/Western-colonialism" TargetMode="External"/><Relationship Id="rId4" Type="http://schemas.openxmlformats.org/officeDocument/2006/relationships/hyperlink" Target="https://www.britannica.com/topic/corpor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p:nvPr/>
        </p:nvSpPr>
        <p:spPr>
          <a:xfrm>
            <a:off x="0" y="0"/>
            <a:ext cx="12192000" cy="6858000"/>
          </a:xfrm>
          <a:prstGeom prst="rect">
            <a:avLst/>
          </a:prstGeom>
          <a:gradFill>
            <a:gsLst>
              <a:gs pos="0">
                <a:srgbClr val="FFFFFF"/>
              </a:gs>
              <a:gs pos="100000">
                <a:srgbClr val="E3DFC7"/>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170" name="Google Shape;170;p21"/>
          <p:cNvPicPr preferRelativeResize="0"/>
          <p:nvPr/>
        </p:nvPicPr>
        <p:blipFill rotWithShape="1">
          <a:blip r:embed="rId3">
            <a:alphaModFix/>
          </a:blip>
          <a:srcRect/>
          <a:stretch/>
        </p:blipFill>
        <p:spPr>
          <a:xfrm>
            <a:off x="0" y="92467"/>
            <a:ext cx="12192003" cy="6858001"/>
          </a:xfrm>
          <a:prstGeom prst="rect">
            <a:avLst/>
          </a:prstGeom>
          <a:solidFill>
            <a:schemeClr val="bg1"/>
          </a:solidFill>
          <a:ln>
            <a:noFill/>
          </a:ln>
        </p:spPr>
      </p:pic>
      <p:pic>
        <p:nvPicPr>
          <p:cNvPr id="171" name="Google Shape;171;p21" descr="Australian frontier wars - Wikipedia"/>
          <p:cNvPicPr preferRelativeResize="0"/>
          <p:nvPr/>
        </p:nvPicPr>
        <p:blipFill rotWithShape="1">
          <a:blip r:embed="rId4">
            <a:alphaModFix/>
          </a:blip>
          <a:srcRect/>
          <a:stretch/>
        </p:blipFill>
        <p:spPr>
          <a:xfrm>
            <a:off x="20" y="10"/>
            <a:ext cx="12191980" cy="4190990"/>
          </a:xfrm>
          <a:prstGeom prst="rect">
            <a:avLst/>
          </a:prstGeom>
          <a:noFill/>
          <a:ln>
            <a:noFill/>
          </a:ln>
        </p:spPr>
      </p:pic>
      <p:cxnSp>
        <p:nvCxnSpPr>
          <p:cNvPr id="172" name="Google Shape;172;p21"/>
          <p:cNvCxnSpPr/>
          <p:nvPr/>
        </p:nvCxnSpPr>
        <p:spPr>
          <a:xfrm>
            <a:off x="0" y="4229100"/>
            <a:ext cx="12192000" cy="0"/>
          </a:xfrm>
          <a:prstGeom prst="straightConnector1">
            <a:avLst/>
          </a:prstGeom>
          <a:noFill/>
          <a:ln w="82550" cap="sq" cmpd="sng">
            <a:solidFill>
              <a:srgbClr val="D9D9D9"/>
            </a:solidFill>
            <a:prstDash val="solid"/>
            <a:miter lim="800000"/>
            <a:headEnd type="none" w="sm" len="sm"/>
            <a:tailEnd type="none" w="sm" len="sm"/>
          </a:ln>
        </p:spPr>
      </p:cxnSp>
      <p:sp>
        <p:nvSpPr>
          <p:cNvPr id="174" name="Google Shape;174;p21"/>
          <p:cNvSpPr txBox="1">
            <a:spLocks noGrp="1"/>
          </p:cNvSpPr>
          <p:nvPr>
            <p:ph type="ctrTitle"/>
          </p:nvPr>
        </p:nvSpPr>
        <p:spPr>
          <a:xfrm>
            <a:off x="-87086" y="4515985"/>
            <a:ext cx="12279086" cy="111671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Twentieth Century"/>
              <a:buNone/>
            </a:pPr>
            <a:r>
              <a:rPr lang="en-GB" dirty="0"/>
              <a:t>Post-Colonialism and The Secret River</a:t>
            </a:r>
            <a:endParaRPr dirty="0"/>
          </a:p>
        </p:txBody>
      </p:sp>
      <p:sp>
        <p:nvSpPr>
          <p:cNvPr id="175" name="Google Shape;175;p21"/>
          <p:cNvSpPr txBox="1">
            <a:spLocks noGrp="1"/>
          </p:cNvSpPr>
          <p:nvPr>
            <p:ph type="subTitle" idx="1"/>
          </p:nvPr>
        </p:nvSpPr>
        <p:spPr>
          <a:xfrm>
            <a:off x="1751012" y="5841043"/>
            <a:ext cx="8689976" cy="535939"/>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SzPts val="2200"/>
              <a:buNone/>
            </a:pPr>
            <a:r>
              <a:rPr lang="en-GB" dirty="0">
                <a:solidFill>
                  <a:srgbClr val="7F7F7F"/>
                </a:solidFill>
              </a:rPr>
              <a:t>LITERATURE THROUGH A CRITICAL LENS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4"/>
        <p:cNvGrpSpPr/>
        <p:nvPr/>
      </p:nvGrpSpPr>
      <p:grpSpPr>
        <a:xfrm>
          <a:off x="0" y="0"/>
          <a:ext cx="0" cy="0"/>
          <a:chOff x="0" y="0"/>
          <a:chExt cx="0" cy="0"/>
        </a:xfrm>
      </p:grpSpPr>
      <p:sp>
        <p:nvSpPr>
          <p:cNvPr id="2" name="TextBox 1">
            <a:extLst>
              <a:ext uri="{FF2B5EF4-FFF2-40B4-BE49-F238E27FC236}">
                <a16:creationId xmlns:a16="http://schemas.microsoft.com/office/drawing/2014/main" id="{3FCA6AFF-B3EA-4A2D-9520-5DA6B84E1730}"/>
              </a:ext>
            </a:extLst>
          </p:cNvPr>
          <p:cNvSpPr txBox="1"/>
          <p:nvPr/>
        </p:nvSpPr>
        <p:spPr>
          <a:xfrm>
            <a:off x="1653363" y="365760"/>
            <a:ext cx="9367203" cy="11887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Postcolonial Lense</a:t>
            </a:r>
          </a:p>
        </p:txBody>
      </p:sp>
      <p:sp>
        <p:nvSpPr>
          <p:cNvPr id="192" name="Freeform: Shape 191">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3" name="Freeform: Shape 19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 name="Freeform: Shape 19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5" name="Google Shape;265;p27"/>
          <p:cNvSpPr txBox="1">
            <a:spLocks noGrp="1"/>
          </p:cNvSpPr>
          <p:nvPr>
            <p:ph idx="1"/>
          </p:nvPr>
        </p:nvSpPr>
        <p:spPr>
          <a:xfrm>
            <a:off x="1653363" y="1920241"/>
            <a:ext cx="9367204" cy="4818016"/>
          </a:xfrm>
          <a:prstGeom prst="rect">
            <a:avLst/>
          </a:prstGeom>
        </p:spPr>
        <p:txBody>
          <a:bodyPr spcFirstLastPara="1" vert="horz" lIns="91440" tIns="45720" rIns="91440" bIns="45720" rtlCol="0" anchor="t" anchorCtr="0">
            <a:normAutofit/>
          </a:bodyPr>
          <a:lstStyle/>
          <a:p>
            <a:pPr marL="0" lvl="0">
              <a:spcBef>
                <a:spcPts val="0"/>
              </a:spcBef>
              <a:spcAft>
                <a:spcPts val="0"/>
              </a:spcAft>
              <a:buSzPts val="3565"/>
            </a:pPr>
            <a:r>
              <a:rPr lang="en-US" sz="1600" b="1" dirty="0"/>
              <a:t>A post-colonial reading - typical questions:</a:t>
            </a:r>
            <a:endParaRPr lang="en-US" sz="1600" dirty="0"/>
          </a:p>
          <a:p>
            <a:pPr marL="228600" lvl="0">
              <a:spcBef>
                <a:spcPts val="1000"/>
              </a:spcBef>
              <a:spcAft>
                <a:spcPts val="0"/>
              </a:spcAft>
              <a:buSzPts val="1550"/>
            </a:pPr>
            <a:r>
              <a:rPr lang="en-US" sz="1600" dirty="0"/>
              <a:t>How does the literary text, explicitly or allegorically, represent various aspects of colonial oppression?</a:t>
            </a:r>
          </a:p>
          <a:p>
            <a:pPr marL="228600" lvl="0">
              <a:spcBef>
                <a:spcPts val="1000"/>
              </a:spcBef>
              <a:spcAft>
                <a:spcPts val="0"/>
              </a:spcAft>
              <a:buSzPts val="1550"/>
            </a:pPr>
            <a:r>
              <a:rPr lang="en-US" sz="1600" dirty="0"/>
              <a:t>What does the text reveal about the problematics of post-colonial identity, including the relationship between personal and cultural identity and such issues as double consciousness and hybridity?</a:t>
            </a:r>
          </a:p>
          <a:p>
            <a:pPr marL="228600" lvl="0">
              <a:spcBef>
                <a:spcPts val="1000"/>
              </a:spcBef>
              <a:spcAft>
                <a:spcPts val="0"/>
              </a:spcAft>
              <a:buSzPts val="1550"/>
            </a:pPr>
            <a:r>
              <a:rPr lang="en-US" sz="1600" dirty="0"/>
              <a:t>What person(s) or groups does the work identify as "other" or stranger? How are such persons/groups described and treated?</a:t>
            </a:r>
          </a:p>
          <a:p>
            <a:pPr marL="228600" lvl="0">
              <a:spcBef>
                <a:spcPts val="1000"/>
              </a:spcBef>
              <a:spcAft>
                <a:spcPts val="0"/>
              </a:spcAft>
              <a:buSzPts val="1550"/>
            </a:pPr>
            <a:r>
              <a:rPr lang="en-US" sz="1600" dirty="0"/>
              <a:t>What does the text reveal about the politics and/or psychology of anti-colonialist resistance?</a:t>
            </a:r>
          </a:p>
          <a:p>
            <a:pPr marL="228600" lvl="0">
              <a:spcBef>
                <a:spcPts val="1000"/>
              </a:spcBef>
              <a:spcAft>
                <a:spcPts val="0"/>
              </a:spcAft>
              <a:buSzPts val="1550"/>
            </a:pPr>
            <a:r>
              <a:rPr lang="en-US" sz="1600" dirty="0"/>
              <a:t>What does the text reveal about the operations of cultural difference - the ways in which race, religion, class, gender, sexual orientation, cultural beliefs, and customs combine to form individual identity - in shaping our perceptions of ourselves, others, and the world in which we live?</a:t>
            </a:r>
          </a:p>
          <a:p>
            <a:pPr marL="228600" lvl="0">
              <a:spcBef>
                <a:spcPts val="1000"/>
              </a:spcBef>
              <a:spcAft>
                <a:spcPts val="0"/>
              </a:spcAft>
              <a:buSzPts val="1550"/>
            </a:pPr>
            <a:r>
              <a:rPr lang="en-US" sz="1600" dirty="0"/>
              <a:t>How does the text respond to or comment upon the characters, themes, or assumptions of a canonized (colonialist) work?</a:t>
            </a:r>
          </a:p>
          <a:p>
            <a:pPr marL="228600" lvl="0">
              <a:spcBef>
                <a:spcPts val="1000"/>
              </a:spcBef>
              <a:spcAft>
                <a:spcPts val="0"/>
              </a:spcAft>
              <a:buSzPts val="1550"/>
            </a:pPr>
            <a:r>
              <a:rPr lang="en-US" sz="1600" dirty="0"/>
              <a:t>Are there meaningful similarities among the literatures of different post-colonial populations?</a:t>
            </a:r>
          </a:p>
          <a:p>
            <a:pPr marL="228600" lvl="0">
              <a:spcBef>
                <a:spcPts val="1000"/>
              </a:spcBef>
              <a:spcAft>
                <a:spcPts val="0"/>
              </a:spcAft>
              <a:buSzPts val="1550"/>
            </a:pPr>
            <a:r>
              <a:rPr lang="en-US" sz="1600" dirty="0"/>
              <a:t>How does a literary text in the western canon reinforce or undermine colonialist ideology through its representation of colonialization and/or its inappropriate silence about colonized peoples? (Tyson 378-379)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70" name="Google Shape;270;p28"/>
          <p:cNvSpPr txBox="1">
            <a:spLocks noGrp="1"/>
          </p:cNvSpPr>
          <p:nvPr>
            <p:ph type="title"/>
          </p:nvPr>
        </p:nvSpPr>
        <p:spPr>
          <a:xfrm>
            <a:off x="838200" y="401221"/>
            <a:ext cx="10515600" cy="1348065"/>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3600"/>
              <a:buFont typeface="Twentieth Century"/>
              <a:buNone/>
            </a:pPr>
            <a:r>
              <a:rPr lang="en-AU" sz="3000" b="1">
                <a:solidFill>
                  <a:srgbClr val="FFFFFF"/>
                </a:solidFill>
              </a:rPr>
              <a:t>COLONIAL AND POST-COLONIAL ASPECTS OF AUSTRALIAN IDENTITY.</a:t>
            </a:r>
            <a:br>
              <a:rPr lang="en-AU" sz="3000" b="1">
                <a:solidFill>
                  <a:srgbClr val="FFFFFF"/>
                </a:solidFill>
              </a:rPr>
            </a:br>
            <a:endParaRPr lang="en-AU" sz="3000">
              <a:solidFill>
                <a:srgbClr val="FFFFFF"/>
              </a:solidFill>
            </a:endParaRPr>
          </a:p>
        </p:txBody>
      </p:sp>
      <p:sp>
        <p:nvSpPr>
          <p:cNvPr id="271" name="Google Shape;271;p28"/>
          <p:cNvSpPr txBox="1">
            <a:spLocks noGrp="1"/>
          </p:cNvSpPr>
          <p:nvPr>
            <p:ph idx="1"/>
          </p:nvPr>
        </p:nvSpPr>
        <p:spPr>
          <a:xfrm>
            <a:off x="838200" y="2586789"/>
            <a:ext cx="10515600" cy="3590174"/>
          </a:xfrm>
          <a:prstGeom prst="rect">
            <a:avLst/>
          </a:prstGeom>
        </p:spPr>
        <p:txBody>
          <a:bodyPr spcFirstLastPara="1" lIns="91425" tIns="45700" rIns="91425" bIns="45700" anchorCtr="0">
            <a:normAutofit/>
          </a:bodyPr>
          <a:lstStyle/>
          <a:p>
            <a:pPr marL="228600" lvl="0" indent="-228600" rtl="0">
              <a:spcBef>
                <a:spcPts val="0"/>
              </a:spcBef>
              <a:spcAft>
                <a:spcPts val="0"/>
              </a:spcAft>
              <a:buSzPts val="2000"/>
              <a:buChar char="•"/>
            </a:pPr>
            <a:r>
              <a:rPr lang="en-AU" sz="2200" dirty="0"/>
              <a:t>The colonisation of Australia had a devastating impact on Indigenous people, who have lived on this land for thousands of years.</a:t>
            </a:r>
          </a:p>
          <a:p>
            <a:pPr marL="228600" lvl="0" indent="-228600" rtl="0">
              <a:spcBef>
                <a:spcPts val="1000"/>
              </a:spcBef>
              <a:spcAft>
                <a:spcPts val="0"/>
              </a:spcAft>
              <a:buSzPts val="2000"/>
              <a:buChar char="•"/>
            </a:pPr>
            <a:r>
              <a:rPr lang="en-AU" sz="2200" dirty="0"/>
              <a:t>Prior to British settlement, more than 500 Indigenous groups inhabited the Australian continent, approximately 750,000 people in total.</a:t>
            </a:r>
            <a:r>
              <a:rPr lang="en-AU" sz="2200" u="sng" baseline="30000" dirty="0"/>
              <a:t>[</a:t>
            </a:r>
            <a:endParaRPr lang="en-AU" sz="2200" dirty="0"/>
          </a:p>
          <a:p>
            <a:pPr marL="228600" lvl="0" indent="-228600" rtl="0">
              <a:spcBef>
                <a:spcPts val="1000"/>
              </a:spcBef>
              <a:spcAft>
                <a:spcPts val="0"/>
              </a:spcAft>
              <a:buSzPts val="2000"/>
              <a:buChar char="•"/>
            </a:pPr>
            <a:r>
              <a:rPr lang="en-AU" sz="2200" dirty="0"/>
              <a:t>Their cultures developed over 60,000 years, making Indigenous Australians the custodians of the world’s most ancient living culture. Each group lived in close relationship with the land and had custody over their own country.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5"/>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7" name="Google Shape;277;p29"/>
          <p:cNvPicPr preferRelativeResize="0"/>
          <p:nvPr/>
        </p:nvPicPr>
        <p:blipFill rotWithShape="1">
          <a:blip r:embed="rId3">
            <a:alphaModFix amt="40000"/>
          </a:blip>
          <a:srcRect r="30690"/>
          <a:stretch/>
        </p:blipFill>
        <p:spPr>
          <a:xfrm>
            <a:off x="20" y="10"/>
            <a:ext cx="8450297" cy="6857990"/>
          </a:xfrm>
          <a:prstGeom prst="rect">
            <a:avLst/>
          </a:prstGeom>
          <a:noFill/>
        </p:spPr>
      </p:pic>
      <p:sp>
        <p:nvSpPr>
          <p:cNvPr id="281" name="Google Shape;281;p29"/>
          <p:cNvSpPr txBox="1">
            <a:spLocks noGrp="1"/>
          </p:cNvSpPr>
          <p:nvPr>
            <p:ph type="title"/>
          </p:nvPr>
        </p:nvSpPr>
        <p:spPr>
          <a:xfrm>
            <a:off x="838201" y="365125"/>
            <a:ext cx="5251316" cy="1627636"/>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2250"/>
              <a:buFont typeface="Twentieth Century"/>
              <a:buNone/>
            </a:pPr>
            <a:r>
              <a:rPr lang="en-AU" sz="3400" b="1">
                <a:solidFill>
                  <a:srgbClr val="FFFFFF"/>
                </a:solidFill>
              </a:rPr>
              <a:t>CAPTAIN COOK CLAIMS POSSESSION FOR ENGLAND</a:t>
            </a:r>
            <a:br>
              <a:rPr lang="en-AU" sz="3400" b="1">
                <a:solidFill>
                  <a:srgbClr val="FFFFFF"/>
                </a:solidFill>
              </a:rPr>
            </a:br>
            <a:endParaRPr lang="en-AU" sz="3400" b="1">
              <a:solidFill>
                <a:srgbClr val="FFFFFF"/>
              </a:solidFill>
            </a:endParaRPr>
          </a:p>
        </p:txBody>
      </p:sp>
      <p:sp>
        <p:nvSpPr>
          <p:cNvPr id="282" name="Google Shape;282;p29"/>
          <p:cNvSpPr txBox="1">
            <a:spLocks noGrp="1"/>
          </p:cNvSpPr>
          <p:nvPr>
            <p:ph idx="1"/>
          </p:nvPr>
        </p:nvSpPr>
        <p:spPr>
          <a:xfrm>
            <a:off x="838200" y="2219785"/>
            <a:ext cx="4619621" cy="3957178"/>
          </a:xfrm>
          <a:prstGeom prst="rect">
            <a:avLst/>
          </a:prstGeom>
        </p:spPr>
        <p:txBody>
          <a:bodyPr spcFirstLastPara="1" lIns="91425" tIns="45700" rIns="91425" bIns="45700" anchorCtr="0">
            <a:normAutofit/>
          </a:bodyPr>
          <a:lstStyle/>
          <a:p>
            <a:pPr marL="0" lvl="0" indent="0" rtl="0">
              <a:spcBef>
                <a:spcPts val="0"/>
              </a:spcBef>
              <a:spcAft>
                <a:spcPts val="0"/>
              </a:spcAft>
              <a:buSzPts val="1800"/>
              <a:buNone/>
            </a:pPr>
            <a:r>
              <a:rPr lang="en-AU" sz="2000">
                <a:solidFill>
                  <a:srgbClr val="FFFFFF"/>
                </a:solidFill>
              </a:rPr>
              <a:t>In 1770, during his first pacific voyage, lieutenant James Cook claimed possession of the east coast of Australia for the British crown. Upon his return to Britain, Cook’s reports inspired the authorities to establish a penal colony in the newly claimed territory. The new colony was intended to alleviate overcrowding in British prisons, expand the British empire, assert Britain’s claim to the territory against other colonial powers, and establish a British base in the global south.</a:t>
            </a:r>
          </a:p>
          <a:p>
            <a:pPr marL="228600" lvl="0" indent="-139700" rtl="0">
              <a:spcBef>
                <a:spcPts val="1000"/>
              </a:spcBef>
              <a:spcAft>
                <a:spcPts val="0"/>
              </a:spcAft>
              <a:buSzPts val="1400"/>
              <a:buNone/>
            </a:pPr>
            <a:endParaRPr lang="en-AU" sz="2000">
              <a:solidFill>
                <a:srgbClr val="FFFFFF"/>
              </a:solidFill>
            </a:endParaRPr>
          </a:p>
        </p:txBody>
      </p:sp>
      <p:pic>
        <p:nvPicPr>
          <p:cNvPr id="278" name="Google Shape;278;p29" descr="James Cook rediscovered: the story of us"/>
          <p:cNvPicPr preferRelativeResize="0"/>
          <p:nvPr/>
        </p:nvPicPr>
        <p:blipFill rotWithShape="1">
          <a:blip r:embed="rId4"/>
          <a:srcRect r="20880" b="2"/>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6"/>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7" name="Google Shape;287;p30"/>
          <p:cNvSpPr txBox="1">
            <a:spLocks noGrp="1"/>
          </p:cNvSpPr>
          <p:nvPr>
            <p:ph type="title"/>
          </p:nvPr>
        </p:nvSpPr>
        <p:spPr>
          <a:xfrm>
            <a:off x="1137036" y="548640"/>
            <a:ext cx="9543405" cy="118872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3600"/>
              <a:buFont typeface="Twentieth Century"/>
              <a:buNone/>
            </a:pPr>
            <a:r>
              <a:rPr lang="en-AU" sz="3700">
                <a:solidFill>
                  <a:schemeClr val="tx1">
                    <a:lumMod val="85000"/>
                    <a:lumOff val="15000"/>
                  </a:schemeClr>
                </a:solidFill>
              </a:rPr>
              <a:t>DISEASE, DISPOSSESSION AND DIRECT CONFLICT</a:t>
            </a:r>
            <a:br>
              <a:rPr lang="en-AU" sz="3700">
                <a:solidFill>
                  <a:schemeClr val="tx1">
                    <a:lumMod val="85000"/>
                    <a:lumOff val="15000"/>
                  </a:schemeClr>
                </a:solidFill>
              </a:rPr>
            </a:br>
            <a:endParaRPr lang="en-AU" sz="3700">
              <a:solidFill>
                <a:schemeClr val="tx1">
                  <a:lumMod val="85000"/>
                  <a:lumOff val="15000"/>
                </a:schemeClr>
              </a:solidFill>
            </a:endParaRPr>
          </a:p>
        </p:txBody>
      </p:sp>
      <p:sp>
        <p:nvSpPr>
          <p:cNvPr id="288" name="Google Shape;288;p30"/>
          <p:cNvSpPr txBox="1">
            <a:spLocks noGrp="1"/>
          </p:cNvSpPr>
          <p:nvPr>
            <p:ph idx="1"/>
          </p:nvPr>
        </p:nvSpPr>
        <p:spPr>
          <a:xfrm>
            <a:off x="1691640" y="1874520"/>
            <a:ext cx="9201150" cy="4194809"/>
          </a:xfrm>
          <a:prstGeom prst="rect">
            <a:avLst/>
          </a:prstGeom>
        </p:spPr>
        <p:txBody>
          <a:bodyPr spcFirstLastPara="1" lIns="91425" tIns="45700" rIns="91425" bIns="45700" anchor="ctr" anchorCtr="0">
            <a:normAutofit/>
          </a:bodyPr>
          <a:lstStyle/>
          <a:p>
            <a:pPr marL="228600" lvl="0" indent="-228600" rtl="0">
              <a:spcBef>
                <a:spcPts val="0"/>
              </a:spcBef>
              <a:spcAft>
                <a:spcPts val="0"/>
              </a:spcAft>
              <a:buSzPts val="1700"/>
              <a:buChar char="•"/>
            </a:pPr>
            <a:r>
              <a:rPr lang="en-AU" sz="1800" dirty="0">
                <a:solidFill>
                  <a:schemeClr val="tx1">
                    <a:lumMod val="85000"/>
                    <a:lumOff val="15000"/>
                  </a:schemeClr>
                </a:solidFill>
              </a:rPr>
              <a:t>In 1788, Captain Arthur Phillip and 1,500 convicts, crew, marines and civilians arrived at Sydney cove. In the 10 years that followed, it's estimated that the indigenous population of Australia was reduced by 90%.</a:t>
            </a:r>
            <a:r>
              <a:rPr lang="en-AU" sz="1800" u="sng" baseline="30000" dirty="0">
                <a:solidFill>
                  <a:schemeClr val="tx1">
                    <a:lumMod val="85000"/>
                    <a:lumOff val="15000"/>
                  </a:schemeClr>
                </a:solidFill>
              </a:rPr>
              <a:t> </a:t>
            </a:r>
            <a:endParaRPr lang="en-AU" sz="1800" dirty="0">
              <a:solidFill>
                <a:schemeClr val="tx1">
                  <a:lumMod val="85000"/>
                  <a:lumOff val="15000"/>
                </a:schemeClr>
              </a:solidFill>
            </a:endParaRPr>
          </a:p>
          <a:p>
            <a:pPr marL="228600" lvl="0" indent="-228600" rtl="0">
              <a:spcBef>
                <a:spcPts val="1000"/>
              </a:spcBef>
              <a:spcAft>
                <a:spcPts val="0"/>
              </a:spcAft>
              <a:buSzPts val="1700"/>
              <a:buChar char="•"/>
            </a:pPr>
            <a:r>
              <a:rPr lang="en-AU" sz="1800" dirty="0">
                <a:solidFill>
                  <a:schemeClr val="tx1">
                    <a:lumMod val="85000"/>
                    <a:lumOff val="15000"/>
                  </a:schemeClr>
                </a:solidFill>
              </a:rPr>
              <a:t>Three main reasons for this dramatic population decline were:</a:t>
            </a:r>
          </a:p>
          <a:p>
            <a:pPr marL="685800" lvl="1" indent="-228600">
              <a:spcBef>
                <a:spcPts val="1000"/>
              </a:spcBef>
              <a:buSzPts val="1700"/>
            </a:pPr>
            <a:r>
              <a:rPr lang="en-AU" sz="1800" dirty="0">
                <a:solidFill>
                  <a:schemeClr val="tx1">
                    <a:lumMod val="85000"/>
                    <a:lumOff val="15000"/>
                  </a:schemeClr>
                </a:solidFill>
              </a:rPr>
              <a:t>The introduction of new diseases</a:t>
            </a:r>
          </a:p>
          <a:p>
            <a:pPr marL="685800" lvl="1" indent="-228600">
              <a:spcBef>
                <a:spcPts val="1000"/>
              </a:spcBef>
              <a:buSzPts val="1700"/>
            </a:pPr>
            <a:r>
              <a:rPr lang="en-AU" sz="1800" dirty="0">
                <a:solidFill>
                  <a:schemeClr val="tx1">
                    <a:lumMod val="85000"/>
                    <a:lumOff val="15000"/>
                  </a:schemeClr>
                </a:solidFill>
              </a:rPr>
              <a:t>Settler acquisition of indigenous lands</a:t>
            </a:r>
          </a:p>
          <a:p>
            <a:pPr marL="685800" lvl="1" indent="-228600">
              <a:spcBef>
                <a:spcPts val="1000"/>
              </a:spcBef>
              <a:buSzPts val="1700"/>
            </a:pPr>
            <a:r>
              <a:rPr lang="en-AU" sz="1800" dirty="0">
                <a:solidFill>
                  <a:schemeClr val="tx1">
                    <a:lumMod val="85000"/>
                    <a:lumOff val="15000"/>
                  </a:schemeClr>
                </a:solidFill>
              </a:rPr>
              <a:t>Direct and violent conflict with the colonisers</a:t>
            </a:r>
          </a:p>
          <a:p>
            <a:pPr marL="228600" lvl="0" indent="-228600" rtl="0">
              <a:spcBef>
                <a:spcPts val="1000"/>
              </a:spcBef>
              <a:spcAft>
                <a:spcPts val="0"/>
              </a:spcAft>
              <a:buSzPts val="1700"/>
              <a:buChar char="•"/>
            </a:pPr>
            <a:r>
              <a:rPr lang="en-AU" sz="1800" dirty="0">
                <a:solidFill>
                  <a:schemeClr val="tx1">
                    <a:lumMod val="85000"/>
                    <a:lumOff val="15000"/>
                  </a:schemeClr>
                </a:solidFill>
              </a:rPr>
              <a:t>The most immediate consequence of colonisation was a wave of epidemic diseases including smallpox, measles and influenza, which spread ahead of the frontier and annihilated many indigenous communities. Governor Phillip reported that smallpox had killed half of the indigenous people in the Sydney region within fourteen months of the arrival of the first fleet.</a:t>
            </a:r>
            <a:r>
              <a:rPr lang="en-AU" sz="1800" u="sng" baseline="30000" dirty="0">
                <a:solidFill>
                  <a:schemeClr val="tx1">
                    <a:lumMod val="85000"/>
                    <a:lumOff val="15000"/>
                  </a:schemeClr>
                </a:solidFill>
                <a:hlinkClick r:id="rId3"/>
              </a:rPr>
              <a:t>[3]</a:t>
            </a:r>
            <a:r>
              <a:rPr lang="en-AU" sz="1800" dirty="0">
                <a:solidFill>
                  <a:schemeClr val="tx1">
                    <a:lumMod val="85000"/>
                    <a:lumOff val="15000"/>
                  </a:schemeClr>
                </a:solidFill>
              </a:rPr>
              <a:t> The sexual abuse and exploitation of indigenous girls and women also introduced venereal disease to Indigenous people in epidemic proportions.</a:t>
            </a:r>
          </a:p>
          <a:p>
            <a:pPr marL="228600" lvl="0" indent="-120650" rtl="0">
              <a:spcBef>
                <a:spcPts val="1000"/>
              </a:spcBef>
              <a:spcAft>
                <a:spcPts val="0"/>
              </a:spcAft>
              <a:buSzPts val="1700"/>
              <a:buNone/>
            </a:pPr>
            <a:endParaRPr lang="en-AU" sz="1800" dirty="0">
              <a:solidFill>
                <a:schemeClr val="tx1">
                  <a:lumMod val="85000"/>
                  <a:lumOff val="15000"/>
                </a:schemeClr>
              </a:solidFill>
            </a:endParaRPr>
          </a:p>
        </p:txBody>
      </p:sp>
      <p:sp>
        <p:nvSpPr>
          <p:cNvPr id="169" name="Freeform: Shape 168">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Google Shape;293;p31"/>
          <p:cNvSpPr txBox="1">
            <a:spLocks noGrp="1"/>
          </p:cNvSpPr>
          <p:nvPr>
            <p:ph idx="1"/>
          </p:nvPr>
        </p:nvSpPr>
        <p:spPr>
          <a:xfrm>
            <a:off x="838200" y="1929384"/>
            <a:ext cx="10515600" cy="4251960"/>
          </a:xfrm>
          <a:prstGeom prst="rect">
            <a:avLst/>
          </a:prstGeom>
        </p:spPr>
        <p:txBody>
          <a:bodyPr spcFirstLastPara="1" lIns="91425" tIns="45700" rIns="91425" bIns="45700" anchorCtr="0">
            <a:normAutofit/>
          </a:bodyPr>
          <a:lstStyle/>
          <a:p>
            <a:pPr marL="228600" lvl="0" indent="-228600" rtl="0">
              <a:spcBef>
                <a:spcPts val="0"/>
              </a:spcBef>
              <a:spcAft>
                <a:spcPts val="0"/>
              </a:spcAft>
              <a:buSzPts val="1850"/>
              <a:buChar char="•"/>
            </a:pPr>
            <a:r>
              <a:rPr lang="en-AU" sz="1700"/>
              <a:t>The expansion of British settlements, including the establishment of colonies in Van Diemen’s land (Tasmania), Adelaide, Moreton Bay (Brisbane) and Port Phillip (Melbourne), resulted in competition over land and resources, and quickly resulted in violence. Levels of frontier violence are hotly debated (see Reynolds and Windshuttle), but historical records document numerous occasions on which indigenous people were hunted and brutally murdered.</a:t>
            </a:r>
          </a:p>
          <a:p>
            <a:pPr marL="228600" lvl="0" indent="-228600" rtl="0">
              <a:spcBef>
                <a:spcPts val="1000"/>
              </a:spcBef>
              <a:spcAft>
                <a:spcPts val="0"/>
              </a:spcAft>
              <a:buSzPts val="1850"/>
              <a:buChar char="•"/>
            </a:pPr>
            <a:r>
              <a:rPr lang="en-AU" sz="1700"/>
              <a:t>Massacres of Indigenous people often took the form of mass shootings or driving groups of people off cliffs. There are also numerous accounts of colonists offering Indigenous people food laced with arsenic and other poisons.</a:t>
            </a:r>
            <a:r>
              <a:rPr lang="en-AU" sz="1700" u="sng" baseline="30000">
                <a:hlinkClick r:id="rId3"/>
              </a:rPr>
              <a:t>[6]</a:t>
            </a:r>
            <a:endParaRPr lang="en-AU" sz="1700"/>
          </a:p>
          <a:p>
            <a:pPr marL="228600" lvl="0" indent="-228600" rtl="0">
              <a:spcBef>
                <a:spcPts val="1000"/>
              </a:spcBef>
              <a:spcAft>
                <a:spcPts val="0"/>
              </a:spcAft>
              <a:buSzPts val="1850"/>
              <a:buChar char="•"/>
            </a:pPr>
            <a:r>
              <a:rPr lang="en-AU" sz="1700" i="1"/>
              <a:t>"In less than twenty years we have nearly swept them off the face of the earth. We have shot them down like dogs. In the guise of friendship we have issued corrosive sublimate in their damper and consigned whole tribes to the agonies of an excruciating death. We have made them drunkards, and infected them with diseases which have rotted the bones of their adults, and made such few children as are born amongst them a sorrow and a torture from the very instant of their birth. We have made them outcasts on their own land, and are rapidly consigning them to entire annihilation."</a:t>
            </a:r>
            <a:br>
              <a:rPr lang="en-AU" sz="1700" i="1"/>
            </a:br>
            <a:r>
              <a:rPr lang="en-AU" sz="1700" b="1"/>
              <a:t>Edward Wilson, Argus, 17th march 1856</a:t>
            </a:r>
            <a:r>
              <a:rPr lang="en-AU" sz="1700" b="1" u="sng" baseline="30000">
                <a:hlinkClick r:id="rId4"/>
              </a:rPr>
              <a:t>[7]</a:t>
            </a:r>
            <a:endParaRPr lang="en-AU" sz="1700"/>
          </a:p>
          <a:p>
            <a:pPr marL="228600" lvl="0" indent="-111125" rtl="0">
              <a:spcBef>
                <a:spcPts val="1000"/>
              </a:spcBef>
              <a:spcAft>
                <a:spcPts val="0"/>
              </a:spcAft>
              <a:buSzPts val="1850"/>
              <a:buNone/>
            </a:pPr>
            <a:endParaRPr lang="en-AU"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7"/>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Google Shape;303;p32"/>
          <p:cNvSpPr txBox="1">
            <a:spLocks noGrp="1"/>
          </p:cNvSpPr>
          <p:nvPr>
            <p:ph type="title"/>
          </p:nvPr>
        </p:nvSpPr>
        <p:spPr>
          <a:xfrm>
            <a:off x="838201" y="365125"/>
            <a:ext cx="3816095" cy="1938076"/>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3240"/>
              <a:buFont typeface="Twentieth Century"/>
              <a:buNone/>
            </a:pPr>
            <a:r>
              <a:rPr lang="en-GB" b="1"/>
              <a:t>COLONISATION</a:t>
            </a:r>
          </a:p>
        </p:txBody>
      </p:sp>
      <p:sp>
        <p:nvSpPr>
          <p:cNvPr id="304" name="Google Shape;304;p32"/>
          <p:cNvSpPr txBox="1">
            <a:spLocks noGrp="1"/>
          </p:cNvSpPr>
          <p:nvPr>
            <p:ph idx="1"/>
          </p:nvPr>
        </p:nvSpPr>
        <p:spPr>
          <a:xfrm>
            <a:off x="838201" y="2482589"/>
            <a:ext cx="3816096" cy="3694373"/>
          </a:xfrm>
          <a:prstGeom prst="rect">
            <a:avLst/>
          </a:prstGeom>
        </p:spPr>
        <p:txBody>
          <a:bodyPr spcFirstLastPara="1" lIns="91425" tIns="45700" rIns="91425" bIns="45700" anchorCtr="0">
            <a:normAutofit/>
          </a:bodyPr>
          <a:lstStyle/>
          <a:p>
            <a:pPr marL="228600" lvl="0" indent="-228600" rtl="0">
              <a:spcBef>
                <a:spcPts val="0"/>
              </a:spcBef>
              <a:spcAft>
                <a:spcPts val="600"/>
              </a:spcAft>
              <a:buSzPts val="1800"/>
              <a:buChar char="•"/>
            </a:pPr>
            <a:r>
              <a:rPr lang="en-AU" sz="1700"/>
              <a:t>It's important to recognise that from the beginning of colonisation, Indigenous people continually resisted the violation of their right to land, and its impact on indigenous cultures and communities. It's estimated that at least 20,000 aboriginal people were killed as a direct result of colonial violence during this era of Australian history. Between 2,000- 2,500 settler deaths resulted from frontier conflict during the same period.</a:t>
            </a:r>
            <a:endParaRPr lang="en-AU" sz="1700" b="1"/>
          </a:p>
        </p:txBody>
      </p:sp>
      <p:pic>
        <p:nvPicPr>
          <p:cNvPr id="299" name="Google Shape;299;p32"/>
          <p:cNvPicPr preferRelativeResize="0"/>
          <p:nvPr/>
        </p:nvPicPr>
        <p:blipFill rotWithShape="1">
          <a:blip r:embed="rId3"/>
          <a:srcRect t="9879" r="-1" b="-1"/>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p:spPr>
      </p:pic>
      <p:pic>
        <p:nvPicPr>
          <p:cNvPr id="300" name="Google Shape;300;p32" descr="Australians Together | Colonisation"/>
          <p:cNvPicPr preferRelativeResize="0"/>
          <p:nvPr/>
        </p:nvPicPr>
        <p:blipFill rotWithShape="1">
          <a:blip r:embed="rId4"/>
          <a:srcRect t="37766" b="17058"/>
          <a:stretch/>
        </p:blipFill>
        <p:spPr>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4B46F-CDE1-49F6-BAB2-5941B590295B}"/>
              </a:ext>
            </a:extLst>
          </p:cNvPr>
          <p:cNvSpPr>
            <a:spLocks noGrp="1"/>
          </p:cNvSpPr>
          <p:nvPr>
            <p:ph type="title"/>
          </p:nvPr>
        </p:nvSpPr>
        <p:spPr>
          <a:xfrm>
            <a:off x="838200" y="365125"/>
            <a:ext cx="10515600" cy="1325563"/>
          </a:xfrm>
        </p:spPr>
        <p:txBody>
          <a:bodyPr>
            <a:normAutofit/>
          </a:bodyPr>
          <a:lstStyle/>
          <a:p>
            <a:r>
              <a:rPr lang="en-AU" sz="5400" dirty="0"/>
              <a:t>Self-determination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11E9CD0-FEE2-4533-A99C-0B33F6CC0C4E}"/>
              </a:ext>
            </a:extLst>
          </p:cNvPr>
          <p:cNvSpPr>
            <a:spLocks noGrp="1"/>
          </p:cNvSpPr>
          <p:nvPr>
            <p:ph idx="1"/>
          </p:nvPr>
        </p:nvSpPr>
        <p:spPr>
          <a:xfrm>
            <a:off x="838200" y="1929384"/>
            <a:ext cx="10515600" cy="4251960"/>
          </a:xfrm>
        </p:spPr>
        <p:txBody>
          <a:bodyPr>
            <a:normAutofit/>
          </a:bodyPr>
          <a:lstStyle/>
          <a:p>
            <a:r>
              <a:rPr lang="en-AU" sz="2200" b="1" dirty="0"/>
              <a:t>“self-determination</a:t>
            </a:r>
            <a:r>
              <a:rPr lang="en-AU" sz="2200" dirty="0"/>
              <a:t>, the process by which a group of people, usually possessing a certain degree of national consciousness, form their own state and choose their own government. As a political principle, the idea of self-determination evolved at first as a by-product of the doctrine of nationalism, to which early expression was given by the French and American revolutions.”</a:t>
            </a:r>
          </a:p>
          <a:p>
            <a:r>
              <a:rPr lang="en-AU" sz="2200" dirty="0"/>
              <a:t>Retrieved from: </a:t>
            </a:r>
            <a:r>
              <a:rPr lang="en-AU" sz="2200" dirty="0">
                <a:hlinkClick r:id="rId2"/>
              </a:rPr>
              <a:t>https://www.britannica.com/topic/self-determination</a:t>
            </a:r>
            <a:r>
              <a:rPr lang="en-AU" sz="2200" dirty="0"/>
              <a:t>  </a:t>
            </a:r>
          </a:p>
          <a:p>
            <a:endParaRPr lang="en-AU" sz="2200" dirty="0"/>
          </a:p>
          <a:p>
            <a:r>
              <a:rPr lang="en-AU" sz="2200" i="1" dirty="0"/>
              <a:t>Discussion question: How might the British settlers have be threatened by self-determination in the people’s they ‘discovered’ as they travelled the world?</a:t>
            </a:r>
          </a:p>
          <a:p>
            <a:endParaRPr lang="en-AU" sz="2200" i="1" dirty="0"/>
          </a:p>
        </p:txBody>
      </p:sp>
    </p:spTree>
    <p:extLst>
      <p:ext uri="{BB962C8B-B14F-4D97-AF65-F5344CB8AC3E}">
        <p14:creationId xmlns:p14="http://schemas.microsoft.com/office/powerpoint/2010/main" val="122135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308"/>
        <p:cNvGrpSpPr/>
        <p:nvPr/>
      </p:nvGrpSpPr>
      <p:grpSpPr>
        <a:xfrm>
          <a:off x="0" y="0"/>
          <a:ext cx="0" cy="0"/>
          <a:chOff x="0" y="0"/>
          <a:chExt cx="0" cy="0"/>
        </a:xfrm>
      </p:grpSpPr>
      <p:sp>
        <p:nvSpPr>
          <p:cNvPr id="313" name="Google Shape;313;p33"/>
          <p:cNvSpPr txBox="1">
            <a:spLocks noGrp="1"/>
          </p:cNvSpPr>
          <p:nvPr>
            <p:ph type="title"/>
          </p:nvPr>
        </p:nvSpPr>
        <p:spPr>
          <a:xfrm>
            <a:off x="762001" y="803325"/>
            <a:ext cx="5314536" cy="132556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3600"/>
              <a:buFont typeface="Twentieth Century"/>
              <a:buNone/>
            </a:pPr>
            <a:r>
              <a:rPr lang="en-GB"/>
              <a:t>SECRET RIVER</a:t>
            </a:r>
            <a:endParaRPr lang="en-AU"/>
          </a:p>
        </p:txBody>
      </p:sp>
      <p:sp>
        <p:nvSpPr>
          <p:cNvPr id="314" name="Google Shape;314;p33"/>
          <p:cNvSpPr txBox="1">
            <a:spLocks noGrp="1"/>
          </p:cNvSpPr>
          <p:nvPr>
            <p:ph idx="1"/>
          </p:nvPr>
        </p:nvSpPr>
        <p:spPr>
          <a:xfrm>
            <a:off x="762000" y="2279018"/>
            <a:ext cx="5314543" cy="3375920"/>
          </a:xfrm>
          <a:prstGeom prst="rect">
            <a:avLst/>
          </a:prstGeom>
        </p:spPr>
        <p:txBody>
          <a:bodyPr spcFirstLastPara="1" lIns="91425" tIns="45700" rIns="91425" bIns="45700" anchor="t" anchorCtr="0">
            <a:normAutofit/>
          </a:bodyPr>
          <a:lstStyle/>
          <a:p>
            <a:pPr marL="228600" lvl="0" indent="-228600" rtl="0">
              <a:spcBef>
                <a:spcPts val="0"/>
              </a:spcBef>
              <a:spcAft>
                <a:spcPts val="0"/>
              </a:spcAft>
              <a:buSzPts val="1600"/>
              <a:buChar char="•"/>
            </a:pPr>
            <a:r>
              <a:rPr lang="en-AU" sz="1500" dirty="0"/>
              <a:t>Kate Grenville’s </a:t>
            </a:r>
            <a:r>
              <a:rPr lang="en-AU" sz="1500" i="1" dirty="0"/>
              <a:t>The Secret River </a:t>
            </a:r>
            <a:r>
              <a:rPr lang="en-AU" sz="1500" dirty="0"/>
              <a:t>(2005) focuses on the relationship between a family of settlers, the Thornhills, and the </a:t>
            </a:r>
            <a:r>
              <a:rPr lang="en-AU" sz="1500" dirty="0" err="1"/>
              <a:t>Darug</a:t>
            </a:r>
            <a:r>
              <a:rPr lang="en-AU" sz="1500" dirty="0"/>
              <a:t> people on the Hawkesbury river resonates with debates over Aboriginal self determination and government intervention in contemporary Australia.</a:t>
            </a:r>
          </a:p>
          <a:p>
            <a:pPr marL="228600" lvl="0" indent="-228600" rtl="0">
              <a:spcBef>
                <a:spcPts val="1000"/>
              </a:spcBef>
              <a:spcAft>
                <a:spcPts val="0"/>
              </a:spcAft>
              <a:buSzPts val="1600"/>
              <a:buChar char="•"/>
            </a:pPr>
            <a:r>
              <a:rPr lang="en-AU" sz="1500" dirty="0"/>
              <a:t>The “problem” of Indigenous inhabitants, whose presence reminds invaders of the inauthenticity of their connection to the land they are attempting to claim as their own, is a central tension for national myths of origin. It is this problem that stands in the way of understanding oneself as possessing, and being authentically native to, the new nation, that Grenville’s text examines, and why there is a continual worrying-away at the question of difference.</a:t>
            </a:r>
          </a:p>
        </p:txBody>
      </p:sp>
      <p:sp>
        <p:nvSpPr>
          <p:cNvPr id="327" name="Freeform: Shape 126">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1" name="Google Shape;311;p33" descr="Beyond Sorry: colonial oppression on Australian stages"/>
          <p:cNvPicPr preferRelativeResize="0"/>
          <p:nvPr/>
        </p:nvPicPr>
        <p:blipFill rotWithShape="1">
          <a:blip r:embed="rId3"/>
          <a:srcRect l="18023" r="15949"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p:spPr>
      </p:pic>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8"/>
        <p:cNvGrpSpPr/>
        <p:nvPr/>
      </p:nvGrpSpPr>
      <p:grpSpPr>
        <a:xfrm>
          <a:off x="0" y="0"/>
          <a:ext cx="0" cy="0"/>
          <a:chOff x="0" y="0"/>
          <a:chExt cx="0" cy="0"/>
        </a:xfrm>
      </p:grpSpPr>
      <p:pic>
        <p:nvPicPr>
          <p:cNvPr id="321" name="Google Shape;321;p34" descr="Colonisation – Aboriginal Child Artists of Carrolup: Healing Trauma"/>
          <p:cNvPicPr preferRelativeResize="0"/>
          <p:nvPr/>
        </p:nvPicPr>
        <p:blipFill rotWithShape="1">
          <a:blip r:embed="rId3"/>
          <a:srcRect t="18679" r="9091" b="25127"/>
          <a:stretch/>
        </p:blipFill>
        <p:spPr>
          <a:xfrm>
            <a:off x="20" y="10"/>
            <a:ext cx="12191980" cy="6857990"/>
          </a:xfrm>
          <a:prstGeom prst="rect">
            <a:avLst/>
          </a:prstGeom>
          <a:noFill/>
        </p:spPr>
      </p:pic>
      <p:sp>
        <p:nvSpPr>
          <p:cNvPr id="74" name="Rectangle 7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Google Shape;324;p34"/>
          <p:cNvSpPr txBox="1">
            <a:spLocks noGrp="1"/>
          </p:cNvSpPr>
          <p:nvPr>
            <p:ph type="title"/>
          </p:nvPr>
        </p:nvSpPr>
        <p:spPr>
          <a:xfrm>
            <a:off x="594804" y="640263"/>
            <a:ext cx="6619811" cy="1344975"/>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3600"/>
              <a:buFont typeface="Twentieth Century"/>
              <a:buNone/>
            </a:pPr>
            <a:r>
              <a:rPr lang="en-GB" sz="4000"/>
              <a:t>OTHERNESS</a:t>
            </a:r>
          </a:p>
        </p:txBody>
      </p:sp>
      <p:sp>
        <p:nvSpPr>
          <p:cNvPr id="325" name="Google Shape;325;p34"/>
          <p:cNvSpPr txBox="1">
            <a:spLocks noGrp="1"/>
          </p:cNvSpPr>
          <p:nvPr>
            <p:ph idx="1"/>
          </p:nvPr>
        </p:nvSpPr>
        <p:spPr>
          <a:xfrm>
            <a:off x="594109" y="2121763"/>
            <a:ext cx="6620505" cy="3773010"/>
          </a:xfrm>
          <a:prstGeom prst="rect">
            <a:avLst/>
          </a:prstGeom>
        </p:spPr>
        <p:txBody>
          <a:bodyPr spcFirstLastPara="1" lIns="91425" tIns="45700" rIns="91425" bIns="45700" anchorCtr="0">
            <a:normAutofit/>
          </a:bodyPr>
          <a:lstStyle/>
          <a:p>
            <a:pPr marL="228600" lvl="0" indent="-228600" rtl="0">
              <a:spcBef>
                <a:spcPts val="0"/>
              </a:spcBef>
              <a:spcAft>
                <a:spcPts val="0"/>
              </a:spcAft>
              <a:buSzPts val="1100"/>
              <a:buChar char="•"/>
            </a:pPr>
            <a:r>
              <a:rPr lang="en-AU" sz="1900"/>
              <a:t>The text not only deconstructs national myths, </a:t>
            </a:r>
            <a:r>
              <a:rPr lang="en-AU" sz="1900" i="1"/>
              <a:t>but </a:t>
            </a:r>
            <a:r>
              <a:rPr lang="en-AU" sz="1900"/>
              <a:t>dismantles of otherness, and the deconstruction of binaries. </a:t>
            </a:r>
          </a:p>
          <a:p>
            <a:pPr marL="228600" lvl="0" indent="-228600" rtl="0">
              <a:spcBef>
                <a:spcPts val="1000"/>
              </a:spcBef>
              <a:spcAft>
                <a:spcPts val="0"/>
              </a:spcAft>
              <a:buSzPts val="1100"/>
              <a:buChar char="•"/>
            </a:pPr>
            <a:r>
              <a:rPr lang="en-AU" sz="1900"/>
              <a:t>The novel “revisits and revises mythologized accounts of pioneering triumphs on the frontier, replacing them with conflict, violence, and loss.”</a:t>
            </a:r>
          </a:p>
          <a:p>
            <a:pPr marL="228600" lvl="0" indent="-228600" rtl="0">
              <a:spcBef>
                <a:spcPts val="1000"/>
              </a:spcBef>
              <a:spcAft>
                <a:spcPts val="0"/>
              </a:spcAft>
              <a:buSzPts val="1100"/>
              <a:buChar char="•"/>
            </a:pPr>
            <a:r>
              <a:rPr lang="en-AU" sz="1900"/>
              <a:t>The text’s subversion of various tropes about Aboriginal people goes beyond providing a corrective to racist myths to reveal what lies at the heart of such stereotypes: it strikes at the heart of the oppositions that structure the way settler/Indigenous relations are represented, and disrupts the idea that one group is completely different from, and entirely unreachable by, the other.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35" descr="Explainer: the myth of the Noble Savage"/>
          <p:cNvPicPr preferRelativeResize="0"/>
          <p:nvPr/>
        </p:nvPicPr>
        <p:blipFill rotWithShape="1">
          <a:blip r:embed="rId3">
            <a:alphaModFix/>
          </a:blip>
          <a:srcRect/>
          <a:stretch/>
        </p:blipFill>
        <p:spPr>
          <a:xfrm>
            <a:off x="20" y="10"/>
            <a:ext cx="12191979" cy="6857990"/>
          </a:xfrm>
          <a:prstGeom prst="rect">
            <a:avLst/>
          </a:prstGeom>
          <a:noFill/>
          <a:ln>
            <a:noFill/>
          </a:ln>
        </p:spPr>
      </p:pic>
      <p:pic>
        <p:nvPicPr>
          <p:cNvPr id="331" name="Google Shape;331;p35"/>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332" name="Google Shape;332;p35"/>
          <p:cNvSpPr/>
          <p:nvPr/>
        </p:nvSpPr>
        <p:spPr>
          <a:xfrm>
            <a:off x="1038226" y="819150"/>
            <a:ext cx="10037605" cy="4972049"/>
          </a:xfrm>
          <a:prstGeom prst="roundRect">
            <a:avLst>
              <a:gd name="adj" fmla="val 4333"/>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33" name="Google Shape;333;p35"/>
          <p:cNvSpPr txBox="1">
            <a:spLocks noGrp="1"/>
          </p:cNvSpPr>
          <p:nvPr>
            <p:ph type="title"/>
          </p:nvPr>
        </p:nvSpPr>
        <p:spPr>
          <a:xfrm>
            <a:off x="1307482" y="950976"/>
            <a:ext cx="9499092" cy="126371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wentieth Century"/>
              <a:buNone/>
            </a:pPr>
            <a:r>
              <a:rPr lang="en-GB" dirty="0">
                <a:solidFill>
                  <a:schemeClr val="tx1"/>
                </a:solidFill>
              </a:rPr>
              <a:t>HISTORY’S CONSTRUCTION OF THE SAVAGE</a:t>
            </a:r>
            <a:endParaRPr dirty="0">
              <a:solidFill>
                <a:schemeClr val="tx1"/>
              </a:solidFill>
            </a:endParaRPr>
          </a:p>
        </p:txBody>
      </p:sp>
      <p:sp>
        <p:nvSpPr>
          <p:cNvPr id="334" name="Google Shape;334;p35"/>
          <p:cNvSpPr txBox="1">
            <a:spLocks noGrp="1"/>
          </p:cNvSpPr>
          <p:nvPr>
            <p:ph type="body" idx="1"/>
          </p:nvPr>
        </p:nvSpPr>
        <p:spPr>
          <a:xfrm>
            <a:off x="1231282" y="1916407"/>
            <a:ext cx="9499092" cy="3541418"/>
          </a:xfrm>
          <a:prstGeom prst="rect">
            <a:avLst/>
          </a:prstGeom>
          <a:noFill/>
          <a:ln>
            <a:noFill/>
          </a:ln>
        </p:spPr>
        <p:txBody>
          <a:bodyPr spcFirstLastPara="1" wrap="square" lIns="91425" tIns="45700" rIns="91425" bIns="45700" anchor="t" anchorCtr="0">
            <a:noAutofit/>
          </a:bodyPr>
          <a:lstStyle/>
          <a:p>
            <a:pPr marL="228600" lvl="0" indent="-228600" algn="l" rtl="0">
              <a:lnSpc>
                <a:spcPct val="110000"/>
              </a:lnSpc>
              <a:spcBef>
                <a:spcPts val="0"/>
              </a:spcBef>
              <a:spcAft>
                <a:spcPts val="0"/>
              </a:spcAft>
              <a:buSzPts val="1400"/>
              <a:buChar char="•"/>
            </a:pPr>
            <a:r>
              <a:rPr lang="en-AU" sz="1600" dirty="0">
                <a:solidFill>
                  <a:schemeClr val="tx1"/>
                </a:solidFill>
              </a:rPr>
              <a:t>The text blurs the distinction between savage and civilised, for example, through Will Thornhill’s gradually dawning awareness that far from being savages, the </a:t>
            </a:r>
            <a:r>
              <a:rPr lang="en-AU" sz="1600" dirty="0" err="1">
                <a:solidFill>
                  <a:schemeClr val="tx1"/>
                </a:solidFill>
              </a:rPr>
              <a:t>Darug</a:t>
            </a:r>
            <a:r>
              <a:rPr lang="en-AU" sz="1600" dirty="0">
                <a:solidFill>
                  <a:schemeClr val="tx1"/>
                </a:solidFill>
              </a:rPr>
              <a:t> have a social structure which is beyond his power to grasp. When Will and Sal order Dick not to play with the </a:t>
            </a:r>
            <a:r>
              <a:rPr lang="en-AU" sz="1600" dirty="0" err="1">
                <a:solidFill>
                  <a:schemeClr val="tx1"/>
                </a:solidFill>
              </a:rPr>
              <a:t>Darug</a:t>
            </a:r>
            <a:r>
              <a:rPr lang="en-AU" sz="1600" dirty="0">
                <a:solidFill>
                  <a:schemeClr val="tx1"/>
                </a:solidFill>
              </a:rPr>
              <a:t> children, the explanation Sal gives is “</a:t>
            </a:r>
            <a:r>
              <a:rPr lang="en-AU" sz="1600" dirty="0" err="1">
                <a:solidFill>
                  <a:schemeClr val="tx1"/>
                </a:solidFill>
              </a:rPr>
              <a:t>they’s</a:t>
            </a:r>
            <a:r>
              <a:rPr lang="en-AU" sz="1600" dirty="0">
                <a:solidFill>
                  <a:schemeClr val="tx1"/>
                </a:solidFill>
              </a:rPr>
              <a:t> savages, Dick. We’re civilised folk, we don’t go round naked” (222). Yet in the paragraphs that follow, we see how spurious this apparently “civilised” nature is when Will flies into a violent rage. </a:t>
            </a:r>
            <a:endParaRPr lang="en-AU" sz="2400" dirty="0">
              <a:solidFill>
                <a:schemeClr val="tx1"/>
              </a:solidFill>
            </a:endParaRPr>
          </a:p>
          <a:p>
            <a:pPr marL="228600" lvl="0" indent="-228600" algn="l" rtl="0">
              <a:lnSpc>
                <a:spcPct val="110000"/>
              </a:lnSpc>
              <a:spcBef>
                <a:spcPts val="1000"/>
              </a:spcBef>
              <a:spcAft>
                <a:spcPts val="0"/>
              </a:spcAft>
              <a:buSzPts val="1400"/>
              <a:buChar char="•"/>
            </a:pPr>
            <a:r>
              <a:rPr lang="en-AU" sz="1600" dirty="0">
                <a:solidFill>
                  <a:schemeClr val="tx1"/>
                </a:solidFill>
              </a:rPr>
              <a:t>The process of undoing another pernicious antithesis—the association of Aboriginal people with the physical body and Europeans with the mind— begins right from the prologue, when the first Aboriginal man Will meets is able to imitate English words (5-6), while will has no success at producing Aboriginal words either initially or later. Sal’s statement, “why, you’re no better than a dumb animal” (207), which operates in conjunction with another binary, that of animal/human, is directed at the </a:t>
            </a:r>
            <a:r>
              <a:rPr lang="en-AU" sz="1600" dirty="0" err="1">
                <a:solidFill>
                  <a:schemeClr val="tx1"/>
                </a:solidFill>
              </a:rPr>
              <a:t>Darug</a:t>
            </a:r>
            <a:r>
              <a:rPr lang="en-AU" sz="1600" dirty="0">
                <a:solidFill>
                  <a:schemeClr val="tx1"/>
                </a:solidFill>
              </a:rPr>
              <a:t>, but is more applicable to the Thornhills themselves.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p:nvPr/>
        </p:nvSpPr>
        <p:spPr>
          <a:xfrm>
            <a:off x="4059935" y="0"/>
            <a:ext cx="813206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82" name="Google Shape;182;p22"/>
          <p:cNvSpPr txBox="1">
            <a:spLocks noGrp="1"/>
          </p:cNvSpPr>
          <p:nvPr>
            <p:ph type="title"/>
          </p:nvPr>
        </p:nvSpPr>
        <p:spPr>
          <a:xfrm>
            <a:off x="524983" y="606201"/>
            <a:ext cx="3534952" cy="464628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wentieth Century"/>
              <a:buNone/>
            </a:pPr>
            <a:r>
              <a:rPr lang="en-GB" sz="4400" dirty="0"/>
              <a:t>LITERARY</a:t>
            </a:r>
            <a:br>
              <a:rPr lang="en-GB" sz="4400" dirty="0"/>
            </a:br>
            <a:r>
              <a:rPr lang="en-GB" sz="4400" dirty="0"/>
              <a:t>THEORY </a:t>
            </a:r>
            <a:endParaRPr dirty="0"/>
          </a:p>
        </p:txBody>
      </p:sp>
      <p:grpSp>
        <p:nvGrpSpPr>
          <p:cNvPr id="185" name="Google Shape;185;p22"/>
          <p:cNvGrpSpPr/>
          <p:nvPr/>
        </p:nvGrpSpPr>
        <p:grpSpPr>
          <a:xfrm>
            <a:off x="4594225" y="890912"/>
            <a:ext cx="6683374" cy="4603100"/>
            <a:chOff x="0" y="1912"/>
            <a:chExt cx="6683374" cy="4603100"/>
          </a:xfrm>
        </p:grpSpPr>
        <p:sp>
          <p:nvSpPr>
            <p:cNvPr id="186" name="Google Shape;186;p22"/>
            <p:cNvSpPr/>
            <p:nvPr/>
          </p:nvSpPr>
          <p:spPr>
            <a:xfrm>
              <a:off x="0" y="1912"/>
              <a:ext cx="6683374" cy="969073"/>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293144" y="219953"/>
              <a:ext cx="532990" cy="53299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119280" y="1912"/>
              <a:ext cx="5564094" cy="96907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txBox="1"/>
            <p:nvPr/>
          </p:nvSpPr>
          <p:spPr>
            <a:xfrm>
              <a:off x="1119280" y="1912"/>
              <a:ext cx="5564094" cy="969073"/>
            </a:xfrm>
            <a:prstGeom prst="rect">
              <a:avLst/>
            </a:prstGeom>
            <a:noFill/>
            <a:ln>
              <a:noFill/>
            </a:ln>
          </p:spPr>
          <p:txBody>
            <a:bodyPr spcFirstLastPara="1" wrap="square" lIns="102550" tIns="102550" rIns="102550" bIns="102550" anchor="ctr" anchorCtr="0">
              <a:noAutofit/>
            </a:bodyPr>
            <a:lstStyle/>
            <a:p>
              <a:pPr marL="0" marR="0" lvl="0" indent="0" algn="l" rtl="0">
                <a:lnSpc>
                  <a:spcPct val="90000"/>
                </a:lnSpc>
                <a:spcBef>
                  <a:spcPts val="0"/>
                </a:spcBef>
                <a:spcAft>
                  <a:spcPts val="0"/>
                </a:spcAft>
                <a:buClr>
                  <a:schemeClr val="dk1"/>
                </a:buClr>
                <a:buSzPts val="2000"/>
                <a:buFont typeface="Twentieth Century"/>
                <a:buNone/>
              </a:pPr>
              <a:r>
                <a:rPr lang="en-GB" sz="2000" b="0" i="0" u="none" strike="noStrike" cap="none">
                  <a:solidFill>
                    <a:schemeClr val="dk1"/>
                  </a:solidFill>
                  <a:latin typeface="Twentieth Century"/>
                  <a:ea typeface="Twentieth Century"/>
                  <a:cs typeface="Twentieth Century"/>
                  <a:sym typeface="Twentieth Century"/>
                </a:rPr>
                <a:t>Key Points:</a:t>
              </a:r>
              <a:br>
                <a:rPr lang="en-GB" sz="2000" b="0" i="0" u="none" strike="noStrike" cap="none">
                  <a:solidFill>
                    <a:schemeClr val="dk1"/>
                  </a:solidFill>
                  <a:latin typeface="Twentieth Century"/>
                  <a:ea typeface="Twentieth Century"/>
                  <a:cs typeface="Twentieth Century"/>
                  <a:sym typeface="Twentieth Century"/>
                </a:rPr>
              </a:br>
              <a:r>
                <a:rPr lang="en-GB" sz="2000" b="0" i="0" u="none" strike="noStrike" cap="none">
                  <a:solidFill>
                    <a:schemeClr val="dk1"/>
                  </a:solidFill>
                  <a:latin typeface="Twentieth Century"/>
                  <a:ea typeface="Twentieth Century"/>
                  <a:cs typeface="Twentieth Century"/>
                  <a:sym typeface="Twentieth Century"/>
                </a:rPr>
                <a:t>Authorial intent is not important.</a:t>
              </a:r>
              <a:br>
                <a:rPr lang="en-GB" sz="2000" b="0" i="0" u="none" strike="noStrike" cap="none">
                  <a:solidFill>
                    <a:schemeClr val="dk1"/>
                  </a:solidFill>
                  <a:latin typeface="Twentieth Century"/>
                  <a:ea typeface="Twentieth Century"/>
                  <a:cs typeface="Twentieth Century"/>
                  <a:sym typeface="Twentieth Century"/>
                </a:rPr>
              </a:br>
              <a:endParaRPr sz="2000" b="0" i="0" u="none" strike="noStrike" cap="none">
                <a:solidFill>
                  <a:schemeClr val="dk1"/>
                </a:solidFill>
                <a:latin typeface="Twentieth Century"/>
                <a:ea typeface="Twentieth Century"/>
                <a:cs typeface="Twentieth Century"/>
                <a:sym typeface="Twentieth Century"/>
              </a:endParaRPr>
            </a:p>
          </p:txBody>
        </p:sp>
        <p:sp>
          <p:nvSpPr>
            <p:cNvPr id="190" name="Google Shape;190;p22"/>
            <p:cNvSpPr/>
            <p:nvPr/>
          </p:nvSpPr>
          <p:spPr>
            <a:xfrm>
              <a:off x="0" y="1213254"/>
              <a:ext cx="6683374" cy="969073"/>
            </a:xfrm>
            <a:prstGeom prst="roundRect">
              <a:avLst>
                <a:gd name="adj" fmla="val 10000"/>
              </a:avLst>
            </a:prstGeom>
            <a:solidFill>
              <a:srgbClr val="B64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293144" y="1431296"/>
              <a:ext cx="532990" cy="53299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1119280" y="1213254"/>
              <a:ext cx="5564094" cy="96907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txBox="1"/>
            <p:nvPr/>
          </p:nvSpPr>
          <p:spPr>
            <a:xfrm>
              <a:off x="1119280" y="1213254"/>
              <a:ext cx="5564094" cy="969073"/>
            </a:xfrm>
            <a:prstGeom prst="rect">
              <a:avLst/>
            </a:prstGeom>
            <a:noFill/>
            <a:ln>
              <a:noFill/>
            </a:ln>
          </p:spPr>
          <p:txBody>
            <a:bodyPr spcFirstLastPara="1" wrap="square" lIns="102550" tIns="102550" rIns="102550" bIns="102550" anchor="ctr" anchorCtr="0">
              <a:noAutofit/>
            </a:bodyPr>
            <a:lstStyle/>
            <a:p>
              <a:pPr marL="0" marR="0" lvl="0" indent="0" algn="l" rtl="0">
                <a:lnSpc>
                  <a:spcPct val="90000"/>
                </a:lnSpc>
                <a:spcBef>
                  <a:spcPts val="0"/>
                </a:spcBef>
                <a:spcAft>
                  <a:spcPts val="0"/>
                </a:spcAft>
                <a:buClr>
                  <a:schemeClr val="dk1"/>
                </a:buClr>
                <a:buSzPts val="2000"/>
                <a:buFont typeface="Twentieth Century"/>
                <a:buNone/>
              </a:pPr>
              <a:r>
                <a:rPr lang="en-GB" sz="2000" b="0" i="0" u="none" strike="noStrike" cap="none">
                  <a:solidFill>
                    <a:schemeClr val="dk1"/>
                  </a:solidFill>
                  <a:latin typeface="Twentieth Century"/>
                  <a:ea typeface="Twentieth Century"/>
                  <a:cs typeface="Twentieth Century"/>
                  <a:sym typeface="Twentieth Century"/>
                </a:rPr>
                <a:t>The value of texts is the impact they have on the reader.</a:t>
              </a:r>
              <a:br>
                <a:rPr lang="en-GB" sz="2000" b="0" i="0" u="none" strike="noStrike" cap="none">
                  <a:solidFill>
                    <a:schemeClr val="dk1"/>
                  </a:solidFill>
                  <a:latin typeface="Twentieth Century"/>
                  <a:ea typeface="Twentieth Century"/>
                  <a:cs typeface="Twentieth Century"/>
                  <a:sym typeface="Twentieth Century"/>
                </a:rPr>
              </a:br>
              <a:endParaRPr sz="2000" b="0" i="0" u="none" strike="noStrike" cap="none">
                <a:solidFill>
                  <a:schemeClr val="dk1"/>
                </a:solidFill>
                <a:latin typeface="Twentieth Century"/>
                <a:ea typeface="Twentieth Century"/>
                <a:cs typeface="Twentieth Century"/>
                <a:sym typeface="Twentieth Century"/>
              </a:endParaRPr>
            </a:p>
          </p:txBody>
        </p:sp>
        <p:sp>
          <p:nvSpPr>
            <p:cNvPr id="194" name="Google Shape;194;p22"/>
            <p:cNvSpPr/>
            <p:nvPr/>
          </p:nvSpPr>
          <p:spPr>
            <a:xfrm>
              <a:off x="0" y="2424596"/>
              <a:ext cx="6683374" cy="969073"/>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293144" y="2642638"/>
              <a:ext cx="532990" cy="53299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1119280" y="2424596"/>
              <a:ext cx="5564094" cy="96907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txBox="1"/>
            <p:nvPr/>
          </p:nvSpPr>
          <p:spPr>
            <a:xfrm>
              <a:off x="1119280" y="2424596"/>
              <a:ext cx="5564094" cy="969073"/>
            </a:xfrm>
            <a:prstGeom prst="rect">
              <a:avLst/>
            </a:prstGeom>
            <a:noFill/>
            <a:ln>
              <a:noFill/>
            </a:ln>
          </p:spPr>
          <p:txBody>
            <a:bodyPr spcFirstLastPara="1" wrap="square" lIns="102550" tIns="102550" rIns="102550" bIns="102550" anchor="ctr" anchorCtr="0">
              <a:noAutofit/>
            </a:bodyPr>
            <a:lstStyle/>
            <a:p>
              <a:pPr marL="0" marR="0" lvl="0" indent="0" algn="l" rtl="0">
                <a:lnSpc>
                  <a:spcPct val="90000"/>
                </a:lnSpc>
                <a:spcBef>
                  <a:spcPts val="0"/>
                </a:spcBef>
                <a:spcAft>
                  <a:spcPts val="0"/>
                </a:spcAft>
                <a:buClr>
                  <a:schemeClr val="dk1"/>
                </a:buClr>
                <a:buSzPts val="2000"/>
                <a:buFont typeface="Twentieth Century"/>
                <a:buNone/>
              </a:pPr>
              <a:r>
                <a:rPr lang="en-GB" sz="2000" b="0" i="0" u="none" strike="noStrike" cap="none">
                  <a:solidFill>
                    <a:schemeClr val="dk1"/>
                  </a:solidFill>
                  <a:latin typeface="Twentieth Century"/>
                  <a:ea typeface="Twentieth Century"/>
                  <a:cs typeface="Twentieth Century"/>
                  <a:sym typeface="Twentieth Century"/>
                </a:rPr>
                <a:t>We use language to try to communicate our experience of our world to others.</a:t>
              </a:r>
              <a:br>
                <a:rPr lang="en-GB" sz="2000" b="0" i="0" u="none" strike="noStrike" cap="none">
                  <a:solidFill>
                    <a:schemeClr val="dk1"/>
                  </a:solidFill>
                  <a:latin typeface="Twentieth Century"/>
                  <a:ea typeface="Twentieth Century"/>
                  <a:cs typeface="Twentieth Century"/>
                  <a:sym typeface="Twentieth Century"/>
                </a:rPr>
              </a:br>
              <a:endParaRPr sz="2000" b="0" i="0" u="none" strike="noStrike" cap="none">
                <a:solidFill>
                  <a:schemeClr val="dk1"/>
                </a:solidFill>
                <a:latin typeface="Twentieth Century"/>
                <a:ea typeface="Twentieth Century"/>
                <a:cs typeface="Twentieth Century"/>
                <a:sym typeface="Twentieth Century"/>
              </a:endParaRPr>
            </a:p>
          </p:txBody>
        </p:sp>
        <p:sp>
          <p:nvSpPr>
            <p:cNvPr id="198" name="Google Shape;198;p22"/>
            <p:cNvSpPr/>
            <p:nvPr/>
          </p:nvSpPr>
          <p:spPr>
            <a:xfrm>
              <a:off x="0" y="3635939"/>
              <a:ext cx="6683374" cy="969073"/>
            </a:xfrm>
            <a:prstGeom prst="roundRect">
              <a:avLst>
                <a:gd name="adj" fmla="val 1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293144" y="3853980"/>
              <a:ext cx="532990" cy="53299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1119280" y="3635939"/>
              <a:ext cx="5564094" cy="96907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p:nvPr/>
          </p:nvSpPr>
          <p:spPr>
            <a:xfrm>
              <a:off x="1119280" y="3635939"/>
              <a:ext cx="5564094" cy="969073"/>
            </a:xfrm>
            <a:prstGeom prst="rect">
              <a:avLst/>
            </a:prstGeom>
            <a:noFill/>
            <a:ln>
              <a:noFill/>
            </a:ln>
          </p:spPr>
          <p:txBody>
            <a:bodyPr spcFirstLastPara="1" wrap="square" lIns="102550" tIns="102550" rIns="102550" bIns="102550" anchor="ctr" anchorCtr="0">
              <a:noAutofit/>
            </a:bodyPr>
            <a:lstStyle/>
            <a:p>
              <a:pPr marL="0" marR="0" lvl="0" indent="0" algn="l" rtl="0">
                <a:lnSpc>
                  <a:spcPct val="90000"/>
                </a:lnSpc>
                <a:spcBef>
                  <a:spcPts val="0"/>
                </a:spcBef>
                <a:spcAft>
                  <a:spcPts val="0"/>
                </a:spcAft>
                <a:buClr>
                  <a:schemeClr val="dk1"/>
                </a:buClr>
                <a:buSzPts val="2000"/>
                <a:buFont typeface="Twentieth Century"/>
                <a:buNone/>
              </a:pPr>
              <a:r>
                <a:rPr lang="en-GB" sz="2000" b="0" i="0" u="none" strike="noStrike" cap="none">
                  <a:solidFill>
                    <a:schemeClr val="dk1"/>
                  </a:solidFill>
                  <a:latin typeface="Twentieth Century"/>
                  <a:ea typeface="Twentieth Century"/>
                  <a:cs typeface="Twentieth Century"/>
                  <a:sym typeface="Twentieth Century"/>
                </a:rPr>
                <a:t>All texts are products of their context and reflect particular ideologies and value systems. </a:t>
              </a:r>
              <a:endParaRPr sz="2000" b="0" i="0" u="none" strike="noStrike" cap="none">
                <a:solidFill>
                  <a:schemeClr val="dk1"/>
                </a:solidFill>
                <a:latin typeface="Twentieth Century"/>
                <a:ea typeface="Twentieth Century"/>
                <a:cs typeface="Twentieth Century"/>
                <a:sym typeface="Twentieth Century"/>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36" descr="Their Way of Life - The Impact of European Settlement on ..."/>
          <p:cNvPicPr preferRelativeResize="0"/>
          <p:nvPr/>
        </p:nvPicPr>
        <p:blipFill rotWithShape="1">
          <a:blip r:embed="rId3">
            <a:alphaModFix/>
          </a:blip>
          <a:srcRect/>
          <a:stretch/>
        </p:blipFill>
        <p:spPr>
          <a:xfrm>
            <a:off x="20" y="10"/>
            <a:ext cx="12191980" cy="6857990"/>
          </a:xfrm>
          <a:prstGeom prst="rect">
            <a:avLst/>
          </a:prstGeom>
          <a:noFill/>
          <a:ln>
            <a:noFill/>
          </a:ln>
        </p:spPr>
      </p:pic>
      <p:pic>
        <p:nvPicPr>
          <p:cNvPr id="340" name="Google Shape;340;p36"/>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341" name="Google Shape;341;p36"/>
          <p:cNvSpPr/>
          <p:nvPr/>
        </p:nvSpPr>
        <p:spPr>
          <a:xfrm>
            <a:off x="1038226" y="819150"/>
            <a:ext cx="10037605" cy="4972049"/>
          </a:xfrm>
          <a:prstGeom prst="roundRect">
            <a:avLst>
              <a:gd name="adj" fmla="val 4333"/>
            </a:avLst>
          </a:prstGeom>
          <a:solidFill>
            <a:schemeClr val="bg1">
              <a:alpha val="74901"/>
            </a:schemeClr>
          </a:solidFill>
          <a:ln w="82550" cap="flat" cmpd="sng">
            <a:solidFill>
              <a:srgbClr val="EAEAE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42" name="Google Shape;342;p36"/>
          <p:cNvSpPr txBox="1">
            <a:spLocks noGrp="1"/>
          </p:cNvSpPr>
          <p:nvPr>
            <p:ph type="title"/>
          </p:nvPr>
        </p:nvSpPr>
        <p:spPr>
          <a:xfrm>
            <a:off x="1307482" y="950976"/>
            <a:ext cx="9499092" cy="126371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wentieth Century"/>
              <a:buNone/>
            </a:pPr>
            <a:r>
              <a:rPr lang="en-GB" dirty="0">
                <a:solidFill>
                  <a:schemeClr val="tx1"/>
                </a:solidFill>
              </a:rPr>
              <a:t>SECRET RIVER BREAKS COLONIAL STEREOTYPES</a:t>
            </a:r>
            <a:endParaRPr dirty="0">
              <a:solidFill>
                <a:schemeClr val="tx1"/>
              </a:solidFill>
            </a:endParaRPr>
          </a:p>
        </p:txBody>
      </p:sp>
      <p:sp>
        <p:nvSpPr>
          <p:cNvPr id="343" name="Google Shape;343;p36"/>
          <p:cNvSpPr txBox="1">
            <a:spLocks noGrp="1"/>
          </p:cNvSpPr>
          <p:nvPr>
            <p:ph type="body" idx="1"/>
          </p:nvPr>
        </p:nvSpPr>
        <p:spPr>
          <a:xfrm>
            <a:off x="1383682" y="1976637"/>
            <a:ext cx="9346692" cy="3481188"/>
          </a:xfrm>
          <a:prstGeom prst="rect">
            <a:avLst/>
          </a:prstGeom>
          <a:noFill/>
          <a:ln>
            <a:noFill/>
          </a:ln>
        </p:spPr>
        <p:txBody>
          <a:bodyPr spcFirstLastPara="1" wrap="square" lIns="91425" tIns="45700" rIns="91425" bIns="45700" anchor="t" anchorCtr="0">
            <a:noAutofit/>
          </a:bodyPr>
          <a:lstStyle/>
          <a:p>
            <a:pPr marL="228600" lvl="0" indent="-228600" algn="l" rtl="0">
              <a:lnSpc>
                <a:spcPct val="110000"/>
              </a:lnSpc>
              <a:spcBef>
                <a:spcPts val="0"/>
              </a:spcBef>
              <a:spcAft>
                <a:spcPts val="0"/>
              </a:spcAft>
              <a:buSzPts val="1100"/>
              <a:buChar char="•"/>
            </a:pPr>
            <a:r>
              <a:rPr lang="en-AU" sz="1400" dirty="0">
                <a:solidFill>
                  <a:schemeClr val="tx1"/>
                </a:solidFill>
              </a:rPr>
              <a:t>The </a:t>
            </a:r>
            <a:r>
              <a:rPr lang="en-AU" sz="1400" dirty="0" err="1">
                <a:solidFill>
                  <a:schemeClr val="tx1"/>
                </a:solidFill>
              </a:rPr>
              <a:t>Darug</a:t>
            </a:r>
            <a:r>
              <a:rPr lang="en-AU" sz="1400" dirty="0">
                <a:solidFill>
                  <a:schemeClr val="tx1"/>
                </a:solidFill>
              </a:rPr>
              <a:t> prove their shrewdness when they get the better of the Thornhills on several occasions, for example in the transaction over the kangaroo meat (235-236), and they are evidently cleverer in their use of cultivation and hunting techniques. These episodes also speak to another opposition: that of Europeans as naturally hard-working and effective. </a:t>
            </a:r>
            <a:endParaRPr lang="en-AU" sz="2800" dirty="0">
              <a:solidFill>
                <a:schemeClr val="tx1"/>
              </a:solidFill>
            </a:endParaRPr>
          </a:p>
          <a:p>
            <a:pPr marL="228600" lvl="0" indent="-228600" algn="l" rtl="0">
              <a:lnSpc>
                <a:spcPct val="110000"/>
              </a:lnSpc>
              <a:spcBef>
                <a:spcPts val="1000"/>
              </a:spcBef>
              <a:spcAft>
                <a:spcPts val="0"/>
              </a:spcAft>
              <a:buSzPts val="1100"/>
              <a:buChar char="•"/>
            </a:pPr>
            <a:r>
              <a:rPr lang="en-AU" sz="1400" dirty="0">
                <a:solidFill>
                  <a:schemeClr val="tx1"/>
                </a:solidFill>
              </a:rPr>
              <a:t>Against the backdrop of the settlers’ grumbling that the </a:t>
            </a:r>
            <a:r>
              <a:rPr lang="en-AU" sz="1400" dirty="0" err="1">
                <a:solidFill>
                  <a:schemeClr val="tx1"/>
                </a:solidFill>
              </a:rPr>
              <a:t>Darug</a:t>
            </a:r>
            <a:r>
              <a:rPr lang="en-AU" sz="1400" dirty="0">
                <a:solidFill>
                  <a:schemeClr val="tx1"/>
                </a:solidFill>
              </a:rPr>
              <a:t> are lazy, Will comes to realise that in fact it is he who is not making the most effective use of his time in trying to provide food for his family, for example when he observes the way the </a:t>
            </a:r>
            <a:r>
              <a:rPr lang="en-AU" sz="1400" dirty="0" err="1">
                <a:solidFill>
                  <a:schemeClr val="tx1"/>
                </a:solidFill>
              </a:rPr>
              <a:t>Darug</a:t>
            </a:r>
            <a:r>
              <a:rPr lang="en-AU" sz="1400" dirty="0">
                <a:solidFill>
                  <a:schemeClr val="tx1"/>
                </a:solidFill>
              </a:rPr>
              <a:t> do not spend effort and energy fencing in kangaroos, but rather drive them to a particular place and then kill only as many as they need. When the Thornhills first notice the daisy yam plot, Will tells his sons that “them poxy blacks don’t plant nothing”, thinking that “like children, they did not plant today so that they could eat tomorrow. It was why they were called savages” (146). This is so clearly untrue that it is given to a child, Dick, to point out that the </a:t>
            </a:r>
            <a:r>
              <a:rPr lang="en-AU" sz="1400" dirty="0" err="1">
                <a:solidFill>
                  <a:schemeClr val="tx1"/>
                </a:solidFill>
              </a:rPr>
              <a:t>Darug</a:t>
            </a:r>
            <a:r>
              <a:rPr lang="en-AU" sz="1400" dirty="0">
                <a:solidFill>
                  <a:schemeClr val="tx1"/>
                </a:solidFill>
              </a:rPr>
              <a:t> do in fact cultivate crops, “[p]</a:t>
            </a:r>
            <a:r>
              <a:rPr lang="en-AU" sz="1400" dirty="0" err="1">
                <a:solidFill>
                  <a:schemeClr val="tx1"/>
                </a:solidFill>
              </a:rPr>
              <a:t>lanting</a:t>
            </a:r>
            <a:r>
              <a:rPr lang="en-AU" sz="1400" dirty="0">
                <a:solidFill>
                  <a:schemeClr val="tx1"/>
                </a:solidFill>
              </a:rPr>
              <a:t> them things like you would taters” (146). Later, when Dick, points to the superiority of the </a:t>
            </a:r>
            <a:r>
              <a:rPr lang="en-AU" sz="1400" dirty="0" err="1">
                <a:solidFill>
                  <a:schemeClr val="tx1"/>
                </a:solidFill>
              </a:rPr>
              <a:t>Darug’s</a:t>
            </a:r>
            <a:r>
              <a:rPr lang="en-AU" sz="1400" dirty="0">
                <a:solidFill>
                  <a:schemeClr val="tx1"/>
                </a:solidFill>
              </a:rPr>
              <a:t> farming methods—“no damned weeding the corn all day” (223)—this is so unwelcome that, for the first time in his life, Will gives his son a beating. The fury Will feels, it seems, arises not from Dick’s unwillingness to work but from the challenge to his way of thinking about the </a:t>
            </a:r>
            <a:r>
              <a:rPr lang="en-AU" sz="1400" dirty="0" err="1">
                <a:solidFill>
                  <a:schemeClr val="tx1"/>
                </a:solidFill>
              </a:rPr>
              <a:t>Darug</a:t>
            </a:r>
            <a:r>
              <a:rPr lang="en-AU" sz="1400" dirty="0">
                <a:solidFill>
                  <a:schemeClr val="tx1"/>
                </a:solidFill>
              </a:rPr>
              <a:t> as something other than civilised and Aboriginal people as naturally indolent.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7"/>
        <p:cNvGrpSpPr/>
        <p:nvPr/>
      </p:nvGrpSpPr>
      <p:grpSpPr>
        <a:xfrm>
          <a:off x="0" y="0"/>
          <a:ext cx="0" cy="0"/>
          <a:chOff x="0" y="0"/>
          <a:chExt cx="0" cy="0"/>
        </a:xfrm>
      </p:grpSpPr>
      <p:sp useBgFill="1">
        <p:nvSpPr>
          <p:cNvPr id="352" name="Rectangle 9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Google Shape;348;p37"/>
          <p:cNvSpPr txBox="1">
            <a:spLocks noGrp="1"/>
          </p:cNvSpPr>
          <p:nvPr>
            <p:ph type="title"/>
          </p:nvPr>
        </p:nvSpPr>
        <p:spPr>
          <a:xfrm>
            <a:off x="6513788" y="365125"/>
            <a:ext cx="4840010" cy="1807305"/>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3240"/>
              <a:buFont typeface="Twentieth Century"/>
              <a:buNone/>
            </a:pPr>
            <a:r>
              <a:rPr lang="en-AU" sz="4100"/>
              <a:t>LIVING AND WORKING THE LAND</a:t>
            </a:r>
          </a:p>
        </p:txBody>
      </p:sp>
      <p:pic>
        <p:nvPicPr>
          <p:cNvPr id="349" name="Google Shape;349;p37" descr="Aboriginal Farming in New England"/>
          <p:cNvPicPr preferRelativeResize="0"/>
          <p:nvPr/>
        </p:nvPicPr>
        <p:blipFill rotWithShape="1">
          <a:blip r:embed="rId3"/>
          <a:srcRect l="22177" r="2810"/>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p:spPr>
      </p:pic>
      <p:sp>
        <p:nvSpPr>
          <p:cNvPr id="350" name="Google Shape;350;p37"/>
          <p:cNvSpPr txBox="1">
            <a:spLocks noGrp="1"/>
          </p:cNvSpPr>
          <p:nvPr>
            <p:ph idx="1"/>
          </p:nvPr>
        </p:nvSpPr>
        <p:spPr>
          <a:xfrm>
            <a:off x="6513788" y="2333297"/>
            <a:ext cx="4840010" cy="3843666"/>
          </a:xfrm>
          <a:prstGeom prst="rect">
            <a:avLst/>
          </a:prstGeom>
        </p:spPr>
        <p:txBody>
          <a:bodyPr spcFirstLastPara="1" lIns="91425" tIns="45700" rIns="91425" bIns="45700" anchorCtr="0">
            <a:normAutofit fontScale="92500" lnSpcReduction="10000"/>
          </a:bodyPr>
          <a:lstStyle/>
          <a:p>
            <a:pPr marL="0" lvl="0" indent="0" rtl="0">
              <a:spcBef>
                <a:spcPts val="0"/>
              </a:spcBef>
              <a:spcAft>
                <a:spcPts val="600"/>
              </a:spcAft>
              <a:buSzPts val="1700"/>
              <a:buNone/>
            </a:pPr>
            <a:r>
              <a:rPr lang="en-AU" sz="1600" dirty="0"/>
              <a:t>The narrative suggests a reason for the construction of the myth, aired repeatedly throughout the narrative, that Aboriginal people did not cultivate crops: it is not that they did not farm, but that the settlers did not recognise the farmed plots as agriculture. Moreover, when Will does unwillingly admit to himself that the patch of soil has been farmed, and that it is prime territory for the crops he wants to plant, he wants to take the plot for himself and thus uproots what the </a:t>
            </a:r>
            <a:r>
              <a:rPr lang="en-AU" sz="1600" dirty="0" err="1"/>
              <a:t>Darug</a:t>
            </a:r>
            <a:r>
              <a:rPr lang="en-AU" sz="1600" dirty="0"/>
              <a:t> have planted there. The obvious material benefits behind the assertion that “everyone knew the blacks did not plant things” (146) are made clear. The text not only foregrounds the power of discourse to establish differences in the face of clear evidence to the contrary, but puts forward reasons for why this might be such a powerful and lasting claim: if the Indigenous inhabitants of the land did not farm the land, they could not be using it, and it was much easier for the settlers to develop the terra nullius doctrine and to assert ownership.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Google Shape;359;p38"/>
          <p:cNvSpPr txBox="1">
            <a:spLocks noGrp="1"/>
          </p:cNvSpPr>
          <p:nvPr>
            <p:ph type="title"/>
          </p:nvPr>
        </p:nvSpPr>
        <p:spPr>
          <a:xfrm>
            <a:off x="5297762" y="329184"/>
            <a:ext cx="6251110" cy="178308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3240"/>
              <a:buFont typeface="Twentieth Century"/>
              <a:buNone/>
            </a:pPr>
            <a:r>
              <a:rPr lang="en-AU" sz="5400"/>
              <a:t>JUXTAPOSING IDEAS AND A NEW REALITY</a:t>
            </a:r>
          </a:p>
        </p:txBody>
      </p:sp>
      <p:pic>
        <p:nvPicPr>
          <p:cNvPr id="357" name="Google Shape;357;p38" descr="Australians Together | Colonisation"/>
          <p:cNvPicPr preferRelativeResize="0"/>
          <p:nvPr/>
        </p:nvPicPr>
        <p:blipFill rotWithShape="1">
          <a:blip r:embed="rId3"/>
          <a:srcRect t="12877" r="-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p:spPr>
      </p:pic>
      <p:sp>
        <p:nvSpPr>
          <p:cNvPr id="1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Google Shape;360;p38"/>
          <p:cNvSpPr txBox="1">
            <a:spLocks noGrp="1"/>
          </p:cNvSpPr>
          <p:nvPr>
            <p:ph idx="1"/>
          </p:nvPr>
        </p:nvSpPr>
        <p:spPr>
          <a:xfrm>
            <a:off x="5297762" y="2706624"/>
            <a:ext cx="6251110" cy="3483864"/>
          </a:xfrm>
          <a:prstGeom prst="rect">
            <a:avLst/>
          </a:prstGeom>
        </p:spPr>
        <p:txBody>
          <a:bodyPr spcFirstLastPara="1" lIns="91425" tIns="45700" rIns="91425" bIns="45700" anchorCtr="0">
            <a:normAutofit/>
          </a:bodyPr>
          <a:lstStyle/>
          <a:p>
            <a:pPr marL="228600" lvl="0" indent="-228600" rtl="0">
              <a:spcBef>
                <a:spcPts val="0"/>
              </a:spcBef>
              <a:spcAft>
                <a:spcPts val="0"/>
              </a:spcAft>
              <a:buSzPts val="1600"/>
              <a:buChar char="•"/>
            </a:pPr>
            <a:r>
              <a:rPr lang="en-AU" sz="1400"/>
              <a:t>Another means by which the text achieves this is by constant juxtaposing between the settlers and the Darug: </a:t>
            </a:r>
          </a:p>
          <a:p>
            <a:pPr marL="228600" lvl="0" indent="-228600" rtl="0">
              <a:spcBef>
                <a:spcPts val="1000"/>
              </a:spcBef>
              <a:spcAft>
                <a:spcPts val="0"/>
              </a:spcAft>
              <a:buSzPts val="1600"/>
              <a:buChar char="•"/>
            </a:pPr>
            <a:r>
              <a:rPr lang="en-AU" sz="1400"/>
              <a:t>The two methods of farming, the two methods of making fire, the two patriarchs at the end of the novel. </a:t>
            </a:r>
          </a:p>
          <a:p>
            <a:pPr marL="228600" lvl="0" indent="-228600" rtl="0">
              <a:spcBef>
                <a:spcPts val="1000"/>
              </a:spcBef>
              <a:spcAft>
                <a:spcPts val="0"/>
              </a:spcAft>
              <a:buSzPts val="1600"/>
              <a:buChar char="•"/>
            </a:pPr>
            <a:r>
              <a:rPr lang="en-AU" sz="1400"/>
              <a:t>Sal learns that the Darug women have their own routines of domestic work and childcare that resemble hers, while Dick—the child born in between England and Australia—plays with the Darug children, learns their language, and shows that it is possible to live in both worlds, until he is forbidden by his parents from associating with them any further.</a:t>
            </a:r>
          </a:p>
          <a:p>
            <a:pPr marL="228600" lvl="0" indent="-228600" rtl="0">
              <a:spcBef>
                <a:spcPts val="1000"/>
              </a:spcBef>
              <a:spcAft>
                <a:spcPts val="0"/>
              </a:spcAft>
              <a:buSzPts val="1600"/>
              <a:buChar char="•"/>
            </a:pPr>
            <a:r>
              <a:rPr lang="en-AU" sz="1400"/>
              <a:t> These explorations of the innate differences dividing Europeans from Indigenous peoples, which have been used to legitimate the control of the latter by the former, may be Grenville’s fictionalisation of the actual agricultural and hunting practices along the Hawkesbury in the early nineteenth century. Nonetheless, they are effective in the decolonising ideas that colonists have used for hundreds of years.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Google Shape;366;p39"/>
          <p:cNvSpPr txBox="1">
            <a:spLocks noGrp="1"/>
          </p:cNvSpPr>
          <p:nvPr>
            <p:ph idx="1"/>
          </p:nvPr>
        </p:nvSpPr>
        <p:spPr>
          <a:xfrm>
            <a:off x="838200" y="1929384"/>
            <a:ext cx="10515600" cy="4251960"/>
          </a:xfrm>
          <a:prstGeom prst="rect">
            <a:avLst/>
          </a:prstGeom>
        </p:spPr>
        <p:txBody>
          <a:bodyPr spcFirstLastPara="1" lIns="91425" tIns="45700" rIns="91425" bIns="45700" anchorCtr="0">
            <a:normAutofit/>
          </a:bodyPr>
          <a:lstStyle/>
          <a:p>
            <a:pPr marL="228600" lvl="0" indent="-228600" rtl="0">
              <a:spcBef>
                <a:spcPts val="0"/>
              </a:spcBef>
              <a:spcAft>
                <a:spcPts val="0"/>
              </a:spcAft>
              <a:buSzPts val="1700"/>
              <a:buChar char="•"/>
            </a:pPr>
            <a:r>
              <a:rPr lang="en-AU" sz="1700" dirty="0"/>
              <a:t>On the first occasion where the Hawkesbury settlers gather at Thornhill’s point, </a:t>
            </a:r>
            <a:r>
              <a:rPr lang="en-AU" sz="1700"/>
              <a:t>Sagitty</a:t>
            </a:r>
            <a:r>
              <a:rPr lang="en-AU" sz="1700" dirty="0"/>
              <a:t> complains that the </a:t>
            </a:r>
            <a:r>
              <a:rPr lang="en-AU" sz="1700"/>
              <a:t>Darug</a:t>
            </a:r>
            <a:r>
              <a:rPr lang="en-AU" sz="1700" dirty="0"/>
              <a:t> have stolen his fowls, and Will remembers how he and Sal stole a hen back in England (169). Shortly afterwards, when Smasher rages that the </a:t>
            </a:r>
            <a:r>
              <a:rPr lang="en-AU" sz="1700"/>
              <a:t>Darug</a:t>
            </a:r>
            <a:r>
              <a:rPr lang="en-AU" sz="1700" dirty="0"/>
              <a:t> “</a:t>
            </a:r>
            <a:r>
              <a:rPr lang="en-AU" sz="1700"/>
              <a:t>ain’t</a:t>
            </a:r>
            <a:r>
              <a:rPr lang="en-AU" sz="1700" dirty="0"/>
              <a:t> nothing but thieves . . . don’t know how to do nothing but thieve off honest men!” (175), Blackwood points out that Smasher is himself a thief.</a:t>
            </a:r>
            <a:endParaRPr lang="en-AU" sz="1700"/>
          </a:p>
          <a:p>
            <a:pPr marL="228600" lvl="0" indent="-228600" rtl="0">
              <a:spcBef>
                <a:spcPts val="1000"/>
              </a:spcBef>
              <a:spcAft>
                <a:spcPts val="0"/>
              </a:spcAft>
              <a:buSzPts val="1700"/>
              <a:buChar char="•"/>
            </a:pPr>
            <a:r>
              <a:rPr lang="en-AU" sz="1700" dirty="0"/>
              <a:t>While the settlers repeatedly describe the Aboriginal people as animals or insects, the text keeps reiterating the animal-like characteristics of the settlers. Smasher likens the Aboriginal people to flies—“it’s like the bleeding flies . . . kill one, ten more come to its funeral” (169) yet is the first to appear like a bug “out of the woodwork” (167) </a:t>
            </a:r>
            <a:endParaRPr lang="en-AU" sz="1700"/>
          </a:p>
          <a:p>
            <a:pPr marL="228600" lvl="0" indent="-228600" rtl="0">
              <a:spcBef>
                <a:spcPts val="1000"/>
              </a:spcBef>
              <a:spcAft>
                <a:spcPts val="0"/>
              </a:spcAft>
              <a:buSzPts val="1700"/>
              <a:buChar char="•"/>
            </a:pPr>
            <a:r>
              <a:rPr lang="en-AU" sz="1700" dirty="0"/>
              <a:t>When alcohol is on offer. Webb says “</a:t>
            </a:r>
            <a:r>
              <a:rPr lang="en-AU" sz="1700"/>
              <a:t>they’s</a:t>
            </a:r>
            <a:r>
              <a:rPr lang="en-AU" sz="1700" dirty="0"/>
              <a:t> vermin . . . the same way rats is vermin” (170) yet is himself infested by nits and the first to have his crops eaten by corn-grubs, as well as having the nickname Spider (170). </a:t>
            </a:r>
            <a:endParaRPr lang="en-AU" sz="1700"/>
          </a:p>
          <a:p>
            <a:pPr marL="228600" lvl="0" indent="-228600" rtl="0">
              <a:spcBef>
                <a:spcPts val="1000"/>
              </a:spcBef>
              <a:spcAft>
                <a:spcPts val="0"/>
              </a:spcAft>
              <a:buSzPts val="1700"/>
              <a:buChar char="•"/>
            </a:pPr>
            <a:r>
              <a:rPr lang="en-AU" sz="1700" dirty="0"/>
              <a:t>Beyond the emphasis on vermin, there are other lines drawn between the settlers and animals: </a:t>
            </a:r>
            <a:r>
              <a:rPr lang="en-AU" sz="1700"/>
              <a:t>Sagitty</a:t>
            </a:r>
            <a:r>
              <a:rPr lang="en-AU" sz="1700" dirty="0"/>
              <a:t> has a “scalp ridged like a bulldog’s face” (168), Smasher a “scaly” (170) face, and Spider “hair rough as a dog’s” (168). </a:t>
            </a:r>
            <a:endParaRPr lang="en-AU" sz="1700"/>
          </a:p>
          <a:p>
            <a:pPr marL="228600" lvl="0" indent="-228600" rtl="0">
              <a:spcBef>
                <a:spcPts val="1000"/>
              </a:spcBef>
              <a:spcAft>
                <a:spcPts val="0"/>
              </a:spcAft>
              <a:buSzPts val="1700"/>
              <a:buChar char="•"/>
            </a:pPr>
            <a:r>
              <a:rPr lang="en-AU" sz="1700" dirty="0"/>
              <a:t>The accusations and metaphors used by the settlers keep being undermined by the settlers’ own behaviour: Spider’s claim that the </a:t>
            </a:r>
            <a:r>
              <a:rPr lang="en-AU" sz="1700"/>
              <a:t>Darug</a:t>
            </a:r>
            <a:r>
              <a:rPr lang="en-AU" sz="1700" dirty="0"/>
              <a:t> will “cut us up like you would a beast” and “[e]at the best bits” (170) recalls the description of his wife cooking chicken in a pot a few paragraphs earlier. </a:t>
            </a:r>
            <a:endParaRPr lang="en-AU" sz="17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0"/>
        <p:cNvGrpSpPr/>
        <p:nvPr/>
      </p:nvGrpSpPr>
      <p:grpSpPr>
        <a:xfrm>
          <a:off x="0" y="0"/>
          <a:ext cx="0" cy="0"/>
          <a:chOff x="0" y="0"/>
          <a:chExt cx="0" cy="0"/>
        </a:xfrm>
      </p:grpSpPr>
      <p:sp>
        <p:nvSpPr>
          <p:cNvPr id="125" name="Rectangle 1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7" name="Group 126">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28" name="Rectangle 127">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Isosceles Triangle 128">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5" name="Google Shape;375;p40"/>
          <p:cNvSpPr txBox="1">
            <a:spLocks noGrp="1"/>
          </p:cNvSpPr>
          <p:nvPr>
            <p:ph type="title"/>
          </p:nvPr>
        </p:nvSpPr>
        <p:spPr>
          <a:xfrm>
            <a:off x="643467" y="321734"/>
            <a:ext cx="10905066" cy="1135737"/>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3240"/>
              <a:buFont typeface="Twentieth Century"/>
              <a:buNone/>
            </a:pPr>
            <a:r>
              <a:rPr lang="en-GB" sz="3600"/>
              <a:t>SUBVERTING IDEAS</a:t>
            </a:r>
          </a:p>
        </p:txBody>
      </p:sp>
      <p:sp>
        <p:nvSpPr>
          <p:cNvPr id="376" name="Google Shape;376;p40"/>
          <p:cNvSpPr txBox="1">
            <a:spLocks noGrp="1"/>
          </p:cNvSpPr>
          <p:nvPr>
            <p:ph idx="1"/>
          </p:nvPr>
        </p:nvSpPr>
        <p:spPr>
          <a:xfrm>
            <a:off x="643468" y="1782981"/>
            <a:ext cx="6842935" cy="4393982"/>
          </a:xfrm>
          <a:prstGeom prst="rect">
            <a:avLst/>
          </a:prstGeom>
        </p:spPr>
        <p:txBody>
          <a:bodyPr spcFirstLastPara="1" lIns="91425" tIns="45700" rIns="91425" bIns="45700" anchorCtr="0">
            <a:normAutofit/>
          </a:bodyPr>
          <a:lstStyle/>
          <a:p>
            <a:pPr marL="228600" lvl="0" indent="-228600" rtl="0">
              <a:spcBef>
                <a:spcPts val="0"/>
              </a:spcBef>
              <a:spcAft>
                <a:spcPts val="0"/>
              </a:spcAft>
              <a:buSzPts val="1600"/>
              <a:buChar char="•"/>
            </a:pPr>
            <a:r>
              <a:rPr lang="en-AU" sz="1700" dirty="0"/>
              <a:t>These episodes in the novel serve to subvert established narratives about Europeans as naturally hard-working and Aboriginal people as naturally indolent and unable to cultivate crops. </a:t>
            </a:r>
          </a:p>
          <a:p>
            <a:pPr marL="228600" lvl="0" indent="-228600" rtl="0">
              <a:spcBef>
                <a:spcPts val="1000"/>
              </a:spcBef>
              <a:spcAft>
                <a:spcPts val="0"/>
              </a:spcAft>
              <a:buSzPts val="1600"/>
              <a:buChar char="•"/>
            </a:pPr>
            <a:r>
              <a:rPr lang="en-AU" sz="1700" dirty="0"/>
              <a:t>In this way, the novel takes on familiar tropes about Indigenous peoples which have come to have a particular force within the Australian context and which continue to circulate in popular discourse today, not only around laziness and an inability to farm, but also around alcohol addiction.</a:t>
            </a:r>
          </a:p>
          <a:p>
            <a:pPr marL="228600" lvl="0" indent="-228600" rtl="0">
              <a:spcBef>
                <a:spcPts val="1000"/>
              </a:spcBef>
              <a:spcAft>
                <a:spcPts val="0"/>
              </a:spcAft>
              <a:buSzPts val="1600"/>
              <a:buChar char="•"/>
            </a:pPr>
            <a:r>
              <a:rPr lang="en-AU" sz="1700" dirty="0"/>
              <a:t>The text initially fulfils expectations. One of the first Aboriginal men to appear in the narrative is an alcoholic and a figure of fun: when drunk he can be made to dance for the entertainment of the settlers and also for the good of Will and Sal’s business (94-95). However, along with Will, as we spend longer in the world of the text and encounter greater numbers of Aboriginal people, the picture becomes more complex: the obvious dependence of the settlers on alcohol implicitly undermines the association of Indigenous peoples with alcohol abuse. </a:t>
            </a:r>
          </a:p>
        </p:txBody>
      </p:sp>
      <p:grpSp>
        <p:nvGrpSpPr>
          <p:cNvPr id="131" name="Group 13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2" name="Isosceles Triangle 1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3" name="Google Shape;373;p40" descr="Aboriginal and Indigenous Peoples, Colonisation and Contact ..."/>
          <p:cNvPicPr preferRelativeResize="0"/>
          <p:nvPr/>
        </p:nvPicPr>
        <p:blipFill rotWithShape="1">
          <a:blip r:embed="rId3"/>
          <a:stretch/>
        </p:blipFill>
        <p:spPr>
          <a:xfrm>
            <a:off x="8132318" y="1782981"/>
            <a:ext cx="3416214" cy="2473338"/>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0"/>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3" name="Google Shape;383;p41" descr="Aboriginal massacres: What life was like during colonisation of ..."/>
          <p:cNvPicPr preferRelativeResize="0"/>
          <p:nvPr/>
        </p:nvPicPr>
        <p:blipFill rotWithShape="1">
          <a:blip r:embed="rId3"/>
          <a:srcRect r="5093" b="1"/>
          <a:stretch/>
        </p:blipFill>
        <p:spPr>
          <a:xfrm>
            <a:off x="3523488" y="10"/>
            <a:ext cx="8668512" cy="6857990"/>
          </a:xfrm>
          <a:prstGeom prst="rect">
            <a:avLst/>
          </a:prstGeom>
          <a:noFill/>
        </p:spPr>
      </p:pic>
      <p:sp>
        <p:nvSpPr>
          <p:cNvPr id="198" name="Rectangle 19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Google Shape;381;p41"/>
          <p:cNvSpPr txBox="1">
            <a:spLocks noGrp="1"/>
          </p:cNvSpPr>
          <p:nvPr>
            <p:ph type="title"/>
          </p:nvPr>
        </p:nvSpPr>
        <p:spPr>
          <a:xfrm>
            <a:off x="371094" y="1161288"/>
            <a:ext cx="3438144" cy="1124712"/>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3600"/>
              <a:buFont typeface="Twentieth Century"/>
              <a:buNone/>
            </a:pPr>
            <a:r>
              <a:rPr lang="en-GB" sz="2800"/>
              <a:t>DECONSTRUCTING COLONIAL MYTHS</a:t>
            </a:r>
          </a:p>
        </p:txBody>
      </p:sp>
      <p:sp>
        <p:nvSpPr>
          <p:cNvPr id="200" name="Rectangle 19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2" name="Rectangle 20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2" name="Google Shape;382;p41"/>
          <p:cNvSpPr txBox="1">
            <a:spLocks noGrp="1"/>
          </p:cNvSpPr>
          <p:nvPr>
            <p:ph idx="1"/>
          </p:nvPr>
        </p:nvSpPr>
        <p:spPr>
          <a:xfrm>
            <a:off x="371093" y="2718054"/>
            <a:ext cx="4832277" cy="3207258"/>
          </a:xfrm>
          <a:prstGeom prst="rect">
            <a:avLst/>
          </a:prstGeom>
        </p:spPr>
        <p:txBody>
          <a:bodyPr spcFirstLastPara="1" lIns="91425" tIns="45700" rIns="91425" bIns="45700" anchor="t" anchorCtr="0">
            <a:normAutofit fontScale="92500"/>
          </a:bodyPr>
          <a:lstStyle/>
          <a:p>
            <a:pPr marL="228600" lvl="0" indent="-228600" rtl="0">
              <a:spcBef>
                <a:spcPts val="0"/>
              </a:spcBef>
              <a:spcAft>
                <a:spcPts val="600"/>
              </a:spcAft>
              <a:buSzPts val="1850"/>
              <a:buChar char="•"/>
            </a:pPr>
            <a:r>
              <a:rPr lang="en-AU" sz="1800" dirty="0"/>
              <a:t>In its undermining of the dichotomies that underlie the settlers’ discourse—and its demonstration that the settlers exhibit the same characteristics for which they deride the Aboriginal population—Grenville’s novel can be seen in the line of what Canadian literary critics have theorised as historiographic metafiction. This is a subgenre of literary fiction in which texts employ the self-reflexive tactics of metafiction while being simultaneously grounded in social and historical reality, in order to engage with established narratives of national becoming and to deconstruct national myths.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3"/>
          <p:cNvSpPr txBox="1">
            <a:spLocks noGrp="1"/>
          </p:cNvSpPr>
          <p:nvPr>
            <p:ph type="title"/>
          </p:nvPr>
        </p:nvSpPr>
        <p:spPr>
          <a:xfrm>
            <a:off x="271549" y="1343991"/>
            <a:ext cx="3787531" cy="41572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700"/>
              <a:buFont typeface="Twentieth Century"/>
              <a:buNone/>
            </a:pPr>
            <a:r>
              <a:rPr lang="en-GB" sz="3700" b="1" dirty="0"/>
              <a:t>TRADITIONAL LITERARY CRITICISM</a:t>
            </a:r>
            <a:br>
              <a:rPr lang="en-GB" sz="3700" b="1" dirty="0"/>
            </a:br>
            <a:endParaRPr sz="3700" dirty="0"/>
          </a:p>
        </p:txBody>
      </p:sp>
      <p:sp>
        <p:nvSpPr>
          <p:cNvPr id="208" name="Google Shape;208;p23"/>
          <p:cNvSpPr/>
          <p:nvPr/>
        </p:nvSpPr>
        <p:spPr>
          <a:xfrm>
            <a:off x="4654296" y="1253578"/>
            <a:ext cx="6926319" cy="4338083"/>
          </a:xfrm>
          <a:prstGeom prst="roundRect">
            <a:avLst>
              <a:gd name="adj" fmla="val 2158"/>
            </a:avLst>
          </a:prstGeom>
          <a:gradFill>
            <a:gsLst>
              <a:gs pos="0">
                <a:srgbClr val="F2F2F2"/>
              </a:gs>
              <a:gs pos="100000">
                <a:srgbClr val="D8D8D8"/>
              </a:gs>
            </a:gsLst>
            <a:lin ang="5400000" scaled="0"/>
          </a:gradFill>
          <a:ln w="82550" cap="sq"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210" name="Google Shape;210;p23"/>
          <p:cNvGrpSpPr/>
          <p:nvPr/>
        </p:nvGrpSpPr>
        <p:grpSpPr>
          <a:xfrm>
            <a:off x="4964770" y="1627337"/>
            <a:ext cx="6305371" cy="3590563"/>
            <a:chOff x="0" y="1620"/>
            <a:chExt cx="6305371" cy="3590563"/>
          </a:xfrm>
        </p:grpSpPr>
        <p:sp>
          <p:nvSpPr>
            <p:cNvPr id="211" name="Google Shape;211;p23"/>
            <p:cNvSpPr/>
            <p:nvPr/>
          </p:nvSpPr>
          <p:spPr>
            <a:xfrm>
              <a:off x="0" y="2169051"/>
              <a:ext cx="6305371" cy="1423132"/>
            </a:xfrm>
            <a:prstGeom prst="rect">
              <a:avLst/>
            </a:prstGeom>
            <a:solidFill>
              <a:schemeClr val="accent5"/>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txBox="1"/>
            <p:nvPr/>
          </p:nvSpPr>
          <p:spPr>
            <a:xfrm>
              <a:off x="0" y="2169051"/>
              <a:ext cx="6305371" cy="1423132"/>
            </a:xfrm>
            <a:prstGeom prst="rect">
              <a:avLst/>
            </a:prstGeom>
            <a:noFill/>
            <a:ln>
              <a:noFill/>
            </a:ln>
          </p:spPr>
          <p:txBody>
            <a:bodyPr spcFirstLastPara="1" wrap="square" lIns="128000" tIns="128000" rIns="128000" bIns="128000" anchor="ctr" anchorCtr="0">
              <a:noAutofit/>
            </a:bodyPr>
            <a:lstStyle/>
            <a:p>
              <a:pPr marL="0" marR="0" lvl="0" indent="0" algn="ctr" rtl="0">
                <a:lnSpc>
                  <a:spcPct val="90000"/>
                </a:lnSpc>
                <a:spcBef>
                  <a:spcPts val="0"/>
                </a:spcBef>
                <a:spcAft>
                  <a:spcPts val="0"/>
                </a:spcAft>
                <a:buClr>
                  <a:schemeClr val="lt1"/>
                </a:buClr>
                <a:buSzPts val="1800"/>
                <a:buFont typeface="Twentieth Century"/>
                <a:buNone/>
              </a:pPr>
              <a:r>
                <a:rPr lang="en-GB" sz="1800" b="0" i="0" u="none" strike="noStrike" cap="none">
                  <a:solidFill>
                    <a:schemeClr val="lt1"/>
                  </a:solidFill>
                  <a:latin typeface="Twentieth Century"/>
                  <a:ea typeface="Twentieth Century"/>
                  <a:cs typeface="Twentieth Century"/>
                  <a:sym typeface="Twentieth Century"/>
                </a:rPr>
                <a:t>key feature of traditional literary criticism was the consensus within the academy as to the both the literary canon (that is, the books all educated persons should read) and the aims and purposes of literature, Historical context and allusions within the text.</a:t>
              </a:r>
              <a:endParaRPr sz="1800" b="0" i="0" u="none" strike="noStrike" cap="none">
                <a:solidFill>
                  <a:schemeClr val="lt1"/>
                </a:solidFill>
                <a:latin typeface="Twentieth Century"/>
                <a:ea typeface="Twentieth Century"/>
                <a:cs typeface="Twentieth Century"/>
                <a:sym typeface="Twentieth Century"/>
              </a:endParaRPr>
            </a:p>
          </p:txBody>
        </p:sp>
        <p:sp>
          <p:nvSpPr>
            <p:cNvPr id="213" name="Google Shape;213;p23"/>
            <p:cNvSpPr/>
            <p:nvPr/>
          </p:nvSpPr>
          <p:spPr>
            <a:xfrm rot="10800000">
              <a:off x="0" y="1620"/>
              <a:ext cx="6305371" cy="2188778"/>
            </a:xfrm>
            <a:prstGeom prst="upArrowCallout">
              <a:avLst>
                <a:gd name="adj1" fmla="val 25000"/>
                <a:gd name="adj2" fmla="val 25000"/>
                <a:gd name="adj3" fmla="val 25000"/>
                <a:gd name="adj4" fmla="val 64977"/>
              </a:avLst>
            </a:prstGeom>
            <a:solidFill>
              <a:srgbClr val="B2250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txBox="1"/>
            <p:nvPr/>
          </p:nvSpPr>
          <p:spPr>
            <a:xfrm>
              <a:off x="0" y="1620"/>
              <a:ext cx="6305371" cy="1422202"/>
            </a:xfrm>
            <a:prstGeom prst="rect">
              <a:avLst/>
            </a:prstGeom>
            <a:noFill/>
            <a:ln>
              <a:noFill/>
            </a:ln>
          </p:spPr>
          <p:txBody>
            <a:bodyPr spcFirstLastPara="1" wrap="square" lIns="128000" tIns="128000" rIns="128000" bIns="128000" anchor="ctr" anchorCtr="0">
              <a:noAutofit/>
            </a:bodyPr>
            <a:lstStyle/>
            <a:p>
              <a:pPr marL="0" marR="0" lvl="0" indent="0" algn="ctr" rtl="0">
                <a:lnSpc>
                  <a:spcPct val="90000"/>
                </a:lnSpc>
                <a:spcBef>
                  <a:spcPts val="0"/>
                </a:spcBef>
                <a:spcAft>
                  <a:spcPts val="0"/>
                </a:spcAft>
                <a:buClr>
                  <a:schemeClr val="lt1"/>
                </a:buClr>
                <a:buSzPts val="1800"/>
                <a:buFont typeface="Twentieth Century"/>
                <a:buNone/>
              </a:pPr>
              <a:r>
                <a:rPr lang="en-GB" sz="1800" b="0" i="0" u="none" strike="noStrike" cap="none">
                  <a:solidFill>
                    <a:schemeClr val="lt1"/>
                  </a:solidFill>
                  <a:latin typeface="Twentieth Century"/>
                  <a:ea typeface="Twentieth Century"/>
                  <a:cs typeface="Twentieth Century"/>
                  <a:sym typeface="Twentieth Century"/>
                </a:rPr>
                <a:t>tracking influence, establishing the canon of major writers in the literary periods, and clarifying his</a:t>
              </a:r>
              <a:endParaRPr sz="1800" b="0" i="0" u="none" strike="noStrike" cap="none">
                <a:solidFill>
                  <a:schemeClr val="lt1"/>
                </a:solidFill>
                <a:latin typeface="Twentieth Century"/>
                <a:ea typeface="Twentieth Century"/>
                <a:cs typeface="Twentieth Century"/>
                <a:sym typeface="Twentieth Century"/>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4"/>
          <p:cNvSpPr/>
          <p:nvPr/>
        </p:nvSpPr>
        <p:spPr>
          <a:xfrm>
            <a:off x="4059935" y="0"/>
            <a:ext cx="813206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21" name="Google Shape;221;p24"/>
          <p:cNvSpPr txBox="1">
            <a:spLocks noGrp="1"/>
          </p:cNvSpPr>
          <p:nvPr>
            <p:ph type="title"/>
          </p:nvPr>
        </p:nvSpPr>
        <p:spPr>
          <a:xfrm>
            <a:off x="205296" y="3456215"/>
            <a:ext cx="3318821" cy="36802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400"/>
              <a:buFont typeface="Twentieth Century"/>
              <a:buNone/>
            </a:pPr>
            <a:r>
              <a:rPr lang="en-GB" sz="3400" dirty="0"/>
              <a:t>POST-COLONIALISM</a:t>
            </a:r>
            <a:endParaRPr dirty="0"/>
          </a:p>
        </p:txBody>
      </p:sp>
      <p:grpSp>
        <p:nvGrpSpPr>
          <p:cNvPr id="224" name="Google Shape;224;p24"/>
          <p:cNvGrpSpPr/>
          <p:nvPr/>
        </p:nvGrpSpPr>
        <p:grpSpPr>
          <a:xfrm>
            <a:off x="2035629" y="424543"/>
            <a:ext cx="9990116" cy="6063343"/>
            <a:chOff x="0" y="0"/>
            <a:chExt cx="6683374" cy="4606924"/>
          </a:xfrm>
        </p:grpSpPr>
        <p:sp>
          <p:nvSpPr>
            <p:cNvPr id="225" name="Google Shape;225;p24"/>
            <p:cNvSpPr/>
            <p:nvPr/>
          </p:nvSpPr>
          <p:spPr>
            <a:xfrm>
              <a:off x="0" y="0"/>
              <a:ext cx="5346700" cy="1013523"/>
            </a:xfrm>
            <a:prstGeom prst="roundRect">
              <a:avLst>
                <a:gd name="adj" fmla="val 10000"/>
              </a:avLst>
            </a:prstGeom>
            <a:gradFill>
              <a:gsLst>
                <a:gs pos="0">
                  <a:srgbClr val="FFCB7B"/>
                </a:gs>
                <a:gs pos="50000">
                  <a:srgbClr val="FFBF4F"/>
                </a:gs>
                <a:gs pos="100000">
                  <a:srgbClr val="EAA62C"/>
                </a:gs>
              </a:gsLst>
              <a:lin ang="5400000" scaled="0"/>
            </a:gradFill>
            <a:ln>
              <a:noFill/>
            </a:ln>
            <a:effectLst>
              <a:outerShdw blurRad="50800" dist="25400" dir="5400000" rotWithShape="0">
                <a:srgbClr val="000000">
                  <a:alpha val="2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txBox="1"/>
            <p:nvPr/>
          </p:nvSpPr>
          <p:spPr>
            <a:xfrm>
              <a:off x="29685" y="29685"/>
              <a:ext cx="4167386" cy="954153"/>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lt1"/>
                </a:buClr>
                <a:buSzPts val="1100"/>
                <a:buFont typeface="Twentieth Century"/>
                <a:buNone/>
              </a:pPr>
              <a:r>
                <a:rPr lang="en-GB" sz="1800" b="0" i="0" u="none" strike="noStrike" cap="none" dirty="0">
                  <a:solidFill>
                    <a:schemeClr val="lt1"/>
                  </a:solidFill>
                  <a:latin typeface="Twentieth Century"/>
                  <a:ea typeface="Twentieth Century"/>
                  <a:cs typeface="Twentieth Century"/>
                  <a:sym typeface="Twentieth Century"/>
                </a:rPr>
                <a:t>post-colonial critics are concerned with literature produced by colonial powers and works produced by those who were/are colonized. </a:t>
              </a:r>
              <a:endParaRPr sz="1800" b="0" i="0" u="none" strike="noStrike" cap="none" dirty="0">
                <a:solidFill>
                  <a:schemeClr val="lt1"/>
                </a:solidFill>
                <a:latin typeface="Twentieth Century"/>
                <a:ea typeface="Twentieth Century"/>
                <a:cs typeface="Twentieth Century"/>
                <a:sym typeface="Twentieth Century"/>
              </a:endParaRPr>
            </a:p>
          </p:txBody>
        </p:sp>
        <p:sp>
          <p:nvSpPr>
            <p:cNvPr id="227" name="Google Shape;227;p24"/>
            <p:cNvSpPr/>
            <p:nvPr/>
          </p:nvSpPr>
          <p:spPr>
            <a:xfrm>
              <a:off x="447786" y="1197800"/>
              <a:ext cx="5346700" cy="1013523"/>
            </a:xfrm>
            <a:prstGeom prst="roundRect">
              <a:avLst>
                <a:gd name="adj" fmla="val 10000"/>
              </a:avLst>
            </a:prstGeom>
            <a:gradFill>
              <a:gsLst>
                <a:gs pos="0">
                  <a:srgbClr val="F2A769"/>
                </a:gs>
                <a:gs pos="50000">
                  <a:srgbClr val="EF943D"/>
                </a:gs>
                <a:gs pos="100000">
                  <a:srgbClr val="DE7C17"/>
                </a:gs>
              </a:gsLst>
              <a:lin ang="5400000" scaled="0"/>
            </a:gradFill>
            <a:ln>
              <a:noFill/>
            </a:ln>
            <a:effectLst>
              <a:outerShdw blurRad="50800" dist="25400" dir="5400000" rotWithShape="0">
                <a:srgbClr val="000000">
                  <a:alpha val="2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txBox="1"/>
            <p:nvPr/>
          </p:nvSpPr>
          <p:spPr>
            <a:xfrm>
              <a:off x="477471" y="1227485"/>
              <a:ext cx="4180753" cy="954153"/>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lt1"/>
                </a:buClr>
                <a:buSzPts val="1100"/>
                <a:buFont typeface="Twentieth Century"/>
                <a:buNone/>
              </a:pPr>
              <a:r>
                <a:rPr lang="en-GB" sz="1600" b="0" i="0" u="none" strike="noStrike" cap="none" dirty="0">
                  <a:solidFill>
                    <a:schemeClr val="lt1"/>
                  </a:solidFill>
                  <a:latin typeface="Twentieth Century"/>
                  <a:ea typeface="Twentieth Century"/>
                  <a:cs typeface="Twentieth Century"/>
                  <a:sym typeface="Twentieth Century"/>
                </a:rPr>
                <a:t>Post-colonial theory looks at issues of power, economics, politics, religion, and culture and how these elements work in relation to colonial hegemony (Western colonizers controlling the colonized). </a:t>
              </a:r>
              <a:endParaRPr sz="1600" b="0" i="0" u="none" strike="noStrike" cap="none" dirty="0">
                <a:solidFill>
                  <a:schemeClr val="lt1"/>
                </a:solidFill>
                <a:latin typeface="Twentieth Century"/>
                <a:ea typeface="Twentieth Century"/>
                <a:cs typeface="Twentieth Century"/>
                <a:sym typeface="Twentieth Century"/>
              </a:endParaRPr>
            </a:p>
          </p:txBody>
        </p:sp>
        <p:sp>
          <p:nvSpPr>
            <p:cNvPr id="229" name="Google Shape;229;p24"/>
            <p:cNvSpPr/>
            <p:nvPr/>
          </p:nvSpPr>
          <p:spPr>
            <a:xfrm>
              <a:off x="888888" y="2395601"/>
              <a:ext cx="5346700" cy="1013523"/>
            </a:xfrm>
            <a:prstGeom prst="roundRect">
              <a:avLst>
                <a:gd name="adj" fmla="val 10000"/>
              </a:avLst>
            </a:prstGeom>
            <a:gradFill>
              <a:gsLst>
                <a:gs pos="0">
                  <a:srgbClr val="E5855E"/>
                </a:gs>
                <a:gs pos="50000">
                  <a:srgbClr val="DF6D33"/>
                </a:gs>
                <a:gs pos="100000">
                  <a:srgbClr val="D05307"/>
                </a:gs>
              </a:gsLst>
              <a:lin ang="5400000" scaled="0"/>
            </a:gradFill>
            <a:ln>
              <a:noFill/>
            </a:ln>
            <a:effectLst>
              <a:outerShdw blurRad="50800" dist="25400" dir="5400000" rotWithShape="0">
                <a:srgbClr val="000000">
                  <a:alpha val="2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txBox="1"/>
            <p:nvPr/>
          </p:nvSpPr>
          <p:spPr>
            <a:xfrm>
              <a:off x="918573" y="2425286"/>
              <a:ext cx="4187436" cy="954153"/>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lt1"/>
                </a:buClr>
                <a:buSzPts val="1100"/>
                <a:buFont typeface="Twentieth Century"/>
                <a:buNone/>
              </a:pPr>
              <a:r>
                <a:rPr lang="en-GB" sz="1600" b="0" i="0" u="none" strike="noStrike" cap="none" dirty="0">
                  <a:solidFill>
                    <a:schemeClr val="lt1"/>
                  </a:solidFill>
                  <a:latin typeface="Twentieth Century"/>
                  <a:ea typeface="Twentieth Century"/>
                  <a:cs typeface="Twentieth Century"/>
                  <a:sym typeface="Twentieth Century"/>
                </a:rPr>
                <a:t>Post-colonial criticism also questions the role of the Western literary canon and Western history as dominant forms of knowledge making. The terms "First World," "Second World," "Third World" and "Fourth World" nations are critiqued by post-colonial critics because they reinforce the dominant positions of Western cultures populating First World status. </a:t>
              </a:r>
              <a:endParaRPr sz="1600" b="0" i="0" u="none" strike="noStrike" cap="none" dirty="0">
                <a:solidFill>
                  <a:schemeClr val="lt1"/>
                </a:solidFill>
                <a:latin typeface="Twentieth Century"/>
                <a:ea typeface="Twentieth Century"/>
                <a:cs typeface="Twentieth Century"/>
                <a:sym typeface="Twentieth Century"/>
              </a:endParaRPr>
            </a:p>
          </p:txBody>
        </p:sp>
        <p:sp>
          <p:nvSpPr>
            <p:cNvPr id="231" name="Google Shape;231;p24"/>
            <p:cNvSpPr/>
            <p:nvPr/>
          </p:nvSpPr>
          <p:spPr>
            <a:xfrm>
              <a:off x="1336674" y="3593401"/>
              <a:ext cx="5346700" cy="1013523"/>
            </a:xfrm>
            <a:prstGeom prst="roundRect">
              <a:avLst>
                <a:gd name="adj" fmla="val 10000"/>
              </a:avLst>
            </a:prstGeom>
            <a:gradFill>
              <a:gsLst>
                <a:gs pos="0">
                  <a:srgbClr val="BF6E5D"/>
                </a:gs>
                <a:gs pos="50000">
                  <a:srgbClr val="B75035"/>
                </a:gs>
                <a:gs pos="100000">
                  <a:srgbClr val="A73611"/>
                </a:gs>
              </a:gsLst>
              <a:lin ang="5400000" scaled="0"/>
            </a:gradFill>
            <a:ln>
              <a:noFill/>
            </a:ln>
            <a:effectLst>
              <a:outerShdw blurRad="50800" dist="25400" dir="5400000" rotWithShape="0">
                <a:srgbClr val="000000">
                  <a:alpha val="2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txBox="1"/>
            <p:nvPr/>
          </p:nvSpPr>
          <p:spPr>
            <a:xfrm>
              <a:off x="1366359" y="3623086"/>
              <a:ext cx="4180753" cy="954153"/>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lt1"/>
                </a:buClr>
                <a:buSzPts val="1100"/>
                <a:buFont typeface="Twentieth Century"/>
                <a:buNone/>
              </a:pPr>
              <a:r>
                <a:rPr lang="en-GB" sz="1600" b="0" i="0" u="none" strike="noStrike" cap="none" dirty="0">
                  <a:solidFill>
                    <a:schemeClr val="lt1"/>
                  </a:solidFill>
                  <a:latin typeface="Twentieth Century"/>
                  <a:ea typeface="Twentieth Century"/>
                  <a:cs typeface="Twentieth Century"/>
                  <a:sym typeface="Twentieth Century"/>
                </a:rPr>
                <a:t>This critique includes the literary canon and histories written from the perspective of First World cultures. a post-colonial critic might question the works included in "the canon" because the canon does not contain works by authors outside Western culture.</a:t>
              </a:r>
              <a:endParaRPr sz="1600" b="0" i="0" u="none" strike="noStrike" cap="none" dirty="0">
                <a:solidFill>
                  <a:schemeClr val="lt1"/>
                </a:solidFill>
                <a:latin typeface="Twentieth Century"/>
                <a:ea typeface="Twentieth Century"/>
                <a:cs typeface="Twentieth Century"/>
                <a:sym typeface="Twentieth Century"/>
              </a:endParaRPr>
            </a:p>
          </p:txBody>
        </p:sp>
        <p:sp>
          <p:nvSpPr>
            <p:cNvPr id="233" name="Google Shape;233;p24"/>
            <p:cNvSpPr/>
            <p:nvPr/>
          </p:nvSpPr>
          <p:spPr>
            <a:xfrm>
              <a:off x="4687909" y="776266"/>
              <a:ext cx="658790" cy="658790"/>
            </a:xfrm>
            <a:prstGeom prst="downArrow">
              <a:avLst>
                <a:gd name="adj1" fmla="val 55000"/>
                <a:gd name="adj2" fmla="val 45000"/>
              </a:avLst>
            </a:prstGeom>
            <a:solidFill>
              <a:srgbClr val="FFE7CE">
                <a:alpha val="89803"/>
              </a:srgbClr>
            </a:solidFill>
            <a:ln w="9525" cap="flat" cmpd="sng">
              <a:solidFill>
                <a:srgbClr val="FFE7CE">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txBox="1"/>
            <p:nvPr/>
          </p:nvSpPr>
          <p:spPr>
            <a:xfrm>
              <a:off x="4836137" y="776266"/>
              <a:ext cx="362334" cy="495739"/>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dk1"/>
                </a:buClr>
                <a:buSzPts val="3300"/>
                <a:buFont typeface="Twentieth Century"/>
                <a:buNone/>
              </a:pPr>
              <a:endParaRPr sz="3300" b="0" i="0" u="none" strike="noStrike" cap="none">
                <a:solidFill>
                  <a:schemeClr val="dk1"/>
                </a:solidFill>
                <a:latin typeface="Twentieth Century"/>
                <a:ea typeface="Twentieth Century"/>
                <a:cs typeface="Twentieth Century"/>
                <a:sym typeface="Twentieth Century"/>
              </a:endParaRPr>
            </a:p>
          </p:txBody>
        </p:sp>
        <p:sp>
          <p:nvSpPr>
            <p:cNvPr id="235" name="Google Shape;235;p24"/>
            <p:cNvSpPr/>
            <p:nvPr/>
          </p:nvSpPr>
          <p:spPr>
            <a:xfrm>
              <a:off x="5135695" y="1974067"/>
              <a:ext cx="658790" cy="658790"/>
            </a:xfrm>
            <a:prstGeom prst="downArrow">
              <a:avLst>
                <a:gd name="adj1" fmla="val 55000"/>
                <a:gd name="adj2" fmla="val 45000"/>
              </a:avLst>
            </a:prstGeom>
            <a:solidFill>
              <a:srgbClr val="F3D7CA">
                <a:alpha val="89803"/>
              </a:srgbClr>
            </a:solidFill>
            <a:ln w="9525" cap="flat" cmpd="sng">
              <a:solidFill>
                <a:srgbClr val="F3D7C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txBox="1"/>
            <p:nvPr/>
          </p:nvSpPr>
          <p:spPr>
            <a:xfrm>
              <a:off x="5283923" y="1974067"/>
              <a:ext cx="362334" cy="495739"/>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dk1"/>
                </a:buClr>
                <a:buSzPts val="3300"/>
                <a:buFont typeface="Twentieth Century"/>
                <a:buNone/>
              </a:pPr>
              <a:endParaRPr sz="3300" b="0" i="0" u="none" strike="noStrike" cap="none">
                <a:solidFill>
                  <a:schemeClr val="dk1"/>
                </a:solidFill>
                <a:latin typeface="Twentieth Century"/>
                <a:ea typeface="Twentieth Century"/>
                <a:cs typeface="Twentieth Century"/>
                <a:sym typeface="Twentieth Century"/>
              </a:endParaRPr>
            </a:p>
          </p:txBody>
        </p:sp>
        <p:sp>
          <p:nvSpPr>
            <p:cNvPr id="237" name="Google Shape;237;p24"/>
            <p:cNvSpPr/>
            <p:nvPr/>
          </p:nvSpPr>
          <p:spPr>
            <a:xfrm>
              <a:off x="5576798" y="3171867"/>
              <a:ext cx="658790" cy="658790"/>
            </a:xfrm>
            <a:prstGeom prst="downArrow">
              <a:avLst>
                <a:gd name="adj1" fmla="val 55000"/>
                <a:gd name="adj2" fmla="val 45000"/>
              </a:avLst>
            </a:prstGeom>
            <a:solidFill>
              <a:srgbClr val="E4CECB">
                <a:alpha val="89803"/>
              </a:srgbClr>
            </a:solidFill>
            <a:ln w="9525" cap="flat" cmpd="sng">
              <a:solidFill>
                <a:srgbClr val="E4CE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txBox="1"/>
            <p:nvPr/>
          </p:nvSpPr>
          <p:spPr>
            <a:xfrm>
              <a:off x="5725026" y="3171867"/>
              <a:ext cx="362334" cy="495739"/>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dk1"/>
                </a:buClr>
                <a:buSzPts val="3300"/>
                <a:buFont typeface="Twentieth Century"/>
                <a:buNone/>
              </a:pPr>
              <a:endParaRPr sz="3300" b="0" i="0" u="none" strike="noStrike" cap="none">
                <a:solidFill>
                  <a:schemeClr val="dk1"/>
                </a:solidFill>
                <a:latin typeface="Twentieth Century"/>
                <a:ea typeface="Twentieth Century"/>
                <a:cs typeface="Twentieth Century"/>
                <a:sym typeface="Twentieth Centur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2"/>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Google Shape;248;p25"/>
          <p:cNvSpPr txBox="1">
            <a:spLocks noGrp="1"/>
          </p:cNvSpPr>
          <p:nvPr>
            <p:ph type="title"/>
          </p:nvPr>
        </p:nvSpPr>
        <p:spPr>
          <a:xfrm>
            <a:off x="572493" y="238539"/>
            <a:ext cx="11018520" cy="1434415"/>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2880"/>
              <a:buFont typeface="Twentieth Century"/>
              <a:buNone/>
            </a:pPr>
            <a:r>
              <a:rPr lang="en-AU" sz="4600" b="1"/>
              <a:t>HISTORY IS WRITTEN BY THE VICTORS</a:t>
            </a:r>
            <a:br>
              <a:rPr lang="en-AU" sz="4600" b="1"/>
            </a:br>
            <a:endParaRPr lang="en-AU" sz="4600"/>
          </a:p>
        </p:txBody>
      </p:sp>
      <p:sp>
        <p:nvSpPr>
          <p:cNvPr id="1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Google Shape;247;p25"/>
          <p:cNvSpPr txBox="1">
            <a:spLocks noGrp="1"/>
          </p:cNvSpPr>
          <p:nvPr>
            <p:ph idx="1"/>
          </p:nvPr>
        </p:nvSpPr>
        <p:spPr>
          <a:xfrm>
            <a:off x="572493" y="2071316"/>
            <a:ext cx="6713552" cy="4119172"/>
          </a:xfrm>
          <a:prstGeom prst="rect">
            <a:avLst/>
          </a:prstGeom>
        </p:spPr>
        <p:txBody>
          <a:bodyPr spcFirstLastPara="1" lIns="91425" tIns="45700" rIns="91425" bIns="45700" anchor="t" anchorCtr="0">
            <a:normAutofit/>
          </a:bodyPr>
          <a:lstStyle/>
          <a:p>
            <a:pPr marL="228600" lvl="0" indent="-228600" rtl="0">
              <a:spcBef>
                <a:spcPts val="0"/>
              </a:spcBef>
              <a:spcAft>
                <a:spcPts val="0"/>
              </a:spcAft>
              <a:buSzPts val="1400"/>
              <a:buChar char="•"/>
            </a:pPr>
            <a:r>
              <a:rPr lang="en-AU" sz="1900"/>
              <a:t>Post-colonial criticism is similar to cultural studies, but it assumes a unique perspective on literature and politics that warrants a separate discussion. Specifically, post-colonial critics are concerned with literature produced by colonial powers and works produced by those who were/are colonized</a:t>
            </a:r>
          </a:p>
          <a:p>
            <a:pPr marL="228600" lvl="0" indent="-228600" rtl="0">
              <a:spcBef>
                <a:spcPts val="1000"/>
              </a:spcBef>
              <a:spcAft>
                <a:spcPts val="0"/>
              </a:spcAft>
              <a:buSzPts val="1400"/>
              <a:buChar char="•"/>
            </a:pPr>
            <a:r>
              <a:rPr lang="en-AU" sz="1900"/>
              <a:t>Therefore, a post-colonial critic might be interested in works such as Daniel Defoe's </a:t>
            </a:r>
            <a:r>
              <a:rPr lang="en-AU" sz="1900" i="1"/>
              <a:t>Robinson Crusoe</a:t>
            </a:r>
            <a:r>
              <a:rPr lang="en-AU" sz="1900"/>
              <a:t> where colonial "...Ideology [is] manifest in Crusoe's colonialist attitude toward the land upon which he's shipwrecked and toward the black man he 'colonizes' and names friday" (Tyson 377). In addition, post-colonial theory might point out that "...Despite Heart of Darkness's (Joseph Conrad) obvious anti-colonist agenda, the novel points to the colonized population as the standard of savagery to which Europeans are contrasted" (Tyson 375). </a:t>
            </a:r>
          </a:p>
          <a:p>
            <a:pPr marL="228600" lvl="0" indent="-139700" rtl="0">
              <a:spcBef>
                <a:spcPts val="1000"/>
              </a:spcBef>
              <a:spcAft>
                <a:spcPts val="0"/>
              </a:spcAft>
              <a:buSzPts val="1400"/>
              <a:buNone/>
            </a:pPr>
            <a:endParaRPr lang="en-AU" sz="1900"/>
          </a:p>
        </p:txBody>
      </p:sp>
      <p:pic>
        <p:nvPicPr>
          <p:cNvPr id="245" name="Google Shape;245;p25" descr="Colonizing Australia - How Aboriginal Australians Work | HowStuffWorks"/>
          <p:cNvPicPr preferRelativeResize="0"/>
          <p:nvPr/>
        </p:nvPicPr>
        <p:blipFill rotWithShape="1">
          <a:blip r:embed="rId3"/>
          <a:srcRect l="14998" r="21747" b="-1"/>
          <a:stretch/>
        </p:blipFill>
        <p:spPr>
          <a:xfrm>
            <a:off x="7675658" y="2093976"/>
            <a:ext cx="3941064" cy="4096512"/>
          </a:xfrm>
          <a:prstGeom prst="rect">
            <a:avLst/>
          </a:prstGeom>
          <a:noFill/>
        </p:spPr>
      </p:pic>
      <p:sp>
        <p:nvSpPr>
          <p:cNvPr id="249" name="Google Shape;249;p25" descr="Colonizing Australia - How Aboriginal Australians Work | HowStuffWorks"/>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60D2E-A065-4EEC-92A2-5E26096AF4C0}"/>
              </a:ext>
            </a:extLst>
          </p:cNvPr>
          <p:cNvSpPr>
            <a:spLocks noGrp="1"/>
          </p:cNvSpPr>
          <p:nvPr>
            <p:ph type="title"/>
          </p:nvPr>
        </p:nvSpPr>
        <p:spPr>
          <a:xfrm>
            <a:off x="838200" y="365125"/>
            <a:ext cx="10515600" cy="1325563"/>
          </a:xfrm>
        </p:spPr>
        <p:txBody>
          <a:bodyPr>
            <a:normAutofit/>
          </a:bodyPr>
          <a:lstStyle/>
          <a:p>
            <a:r>
              <a:rPr lang="en-AU" sz="5400"/>
              <a:t>Hegemony - Definition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C4FA9A2-A88B-4FAD-B989-8F0B0DE2316C}"/>
              </a:ext>
            </a:extLst>
          </p:cNvPr>
          <p:cNvSpPr>
            <a:spLocks noGrp="1"/>
          </p:cNvSpPr>
          <p:nvPr>
            <p:ph idx="1"/>
          </p:nvPr>
        </p:nvSpPr>
        <p:spPr>
          <a:xfrm>
            <a:off x="838200" y="1929384"/>
            <a:ext cx="10515600" cy="4251960"/>
          </a:xfrm>
        </p:spPr>
        <p:txBody>
          <a:bodyPr>
            <a:normAutofit/>
          </a:bodyPr>
          <a:lstStyle/>
          <a:p>
            <a:r>
              <a:rPr lang="en-AU" sz="2200" b="1" dirty="0"/>
              <a:t>“hegemony</a:t>
            </a:r>
            <a:r>
              <a:rPr lang="en-AU" sz="2200" dirty="0"/>
              <a:t>, </a:t>
            </a:r>
            <a:r>
              <a:rPr lang="en-AU" sz="2200" dirty="0">
                <a:hlinkClick r:id="rId2"/>
              </a:rPr>
              <a:t>Hegemony</a:t>
            </a:r>
            <a:r>
              <a:rPr lang="en-AU" sz="2200" dirty="0"/>
              <a:t>, the dominance of one group over another, often supported by </a:t>
            </a:r>
            <a:r>
              <a:rPr lang="en-AU" sz="2200" dirty="0">
                <a:hlinkClick r:id="rId3"/>
              </a:rPr>
              <a:t>legitimating</a:t>
            </a:r>
            <a:r>
              <a:rPr lang="en-AU" sz="2200" dirty="0"/>
              <a:t> norms and ideas. The term </a:t>
            </a:r>
            <a:r>
              <a:rPr lang="en-AU" sz="2200" i="1" dirty="0"/>
              <a:t>hegemony</a:t>
            </a:r>
            <a:r>
              <a:rPr lang="en-AU" sz="2200" dirty="0"/>
              <a:t> is today often used as shorthand to describe the relatively dominant position of a particular set of ideas and their associated tendency to become </a:t>
            </a:r>
            <a:r>
              <a:rPr lang="en-AU" sz="2200" dirty="0" err="1"/>
              <a:t>commonsensical</a:t>
            </a:r>
            <a:r>
              <a:rPr lang="en-AU" sz="2200" dirty="0"/>
              <a:t> and intuitive, thereby </a:t>
            </a:r>
            <a:r>
              <a:rPr lang="en-AU" sz="2200" dirty="0">
                <a:hlinkClick r:id="rId4"/>
              </a:rPr>
              <a:t>inhibiting</a:t>
            </a:r>
            <a:r>
              <a:rPr lang="en-AU" sz="2200" dirty="0"/>
              <a:t> the dissemination or even the articulation of </a:t>
            </a:r>
            <a:r>
              <a:rPr lang="en-AU" sz="2200" dirty="0">
                <a:hlinkClick r:id="rId5"/>
              </a:rPr>
              <a:t>alternative</a:t>
            </a:r>
            <a:r>
              <a:rPr lang="en-AU" sz="2200" dirty="0"/>
              <a:t> ideas. The associated term </a:t>
            </a:r>
            <a:r>
              <a:rPr lang="en-AU" sz="2200" i="1" dirty="0"/>
              <a:t>hegemon</a:t>
            </a:r>
            <a:r>
              <a:rPr lang="en-AU" sz="2200" dirty="0"/>
              <a:t> is used to identify the actor, group, class, or state that exercises hegemonic power or that is responsible for the dissemination of hegemonic ideas.”</a:t>
            </a:r>
          </a:p>
          <a:p>
            <a:r>
              <a:rPr lang="en-AU" sz="2200" dirty="0"/>
              <a:t>Retrieved from: </a:t>
            </a:r>
            <a:r>
              <a:rPr lang="en-AU" sz="2200" dirty="0">
                <a:hlinkClick r:id="rId6"/>
              </a:rPr>
              <a:t>https://www.britannica.com/topic/hegemony</a:t>
            </a:r>
            <a:endParaRPr lang="en-AU" sz="2200" dirty="0"/>
          </a:p>
          <a:p>
            <a:endParaRPr lang="en-AU" sz="2200" dirty="0"/>
          </a:p>
          <a:p>
            <a:r>
              <a:rPr lang="en-AU" sz="2200" i="1" dirty="0"/>
              <a:t>Discussion Question: Is our society as controlled by a matriarchal hegemon or a patriarchal hegemon? Provide reasons for your argument. </a:t>
            </a:r>
          </a:p>
        </p:txBody>
      </p:sp>
    </p:spTree>
    <p:extLst>
      <p:ext uri="{BB962C8B-B14F-4D97-AF65-F5344CB8AC3E}">
        <p14:creationId xmlns:p14="http://schemas.microsoft.com/office/powerpoint/2010/main" val="341162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A080C-4756-4C4E-A4A4-0CBB35BD1F3F}"/>
              </a:ext>
            </a:extLst>
          </p:cNvPr>
          <p:cNvSpPr>
            <a:spLocks noGrp="1"/>
          </p:cNvSpPr>
          <p:nvPr>
            <p:ph type="title"/>
          </p:nvPr>
        </p:nvSpPr>
        <p:spPr>
          <a:xfrm>
            <a:off x="838200" y="365125"/>
            <a:ext cx="10515600" cy="1325563"/>
          </a:xfrm>
        </p:spPr>
        <p:txBody>
          <a:bodyPr>
            <a:normAutofit/>
          </a:bodyPr>
          <a:lstStyle/>
          <a:p>
            <a:r>
              <a:rPr lang="en-AU" sz="5400" dirty="0"/>
              <a:t>Cultural Hegemony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05BE70D-D426-4D0A-B025-9964E2A30109}"/>
              </a:ext>
            </a:extLst>
          </p:cNvPr>
          <p:cNvSpPr>
            <a:spLocks noGrp="1"/>
          </p:cNvSpPr>
          <p:nvPr>
            <p:ph idx="1"/>
          </p:nvPr>
        </p:nvSpPr>
        <p:spPr>
          <a:xfrm>
            <a:off x="838200" y="1929384"/>
            <a:ext cx="10515600" cy="4251960"/>
          </a:xfrm>
        </p:spPr>
        <p:txBody>
          <a:bodyPr>
            <a:normAutofit/>
          </a:bodyPr>
          <a:lstStyle/>
          <a:p>
            <a:pPr rtl="0" fontAlgn="base"/>
            <a:r>
              <a:rPr lang="en-AU" sz="2200" b="0" i="0" u="none" strike="noStrike" dirty="0">
                <a:effectLst/>
                <a:latin typeface="Calibri" panose="020F0502020204030204" pitchFamily="34" charset="0"/>
              </a:rPr>
              <a:t>In </a:t>
            </a:r>
            <a:r>
              <a:rPr lang="en-AU" sz="2200" b="0" i="0" u="none" strike="noStrike" dirty="0">
                <a:effectLst/>
                <a:latin typeface="Calibri" panose="020F0502020204030204" pitchFamily="34" charset="0"/>
                <a:hlinkClick r:id="rId3"/>
              </a:rPr>
              <a:t>Marxist philosophy</a:t>
            </a:r>
            <a:r>
              <a:rPr lang="en-AU" sz="2200" b="0" i="0" u="none" strike="noStrike" dirty="0">
                <a:effectLst/>
                <a:latin typeface="Calibri" panose="020F0502020204030204" pitchFamily="34" charset="0"/>
              </a:rPr>
              <a:t>, cultural hegemony is the </a:t>
            </a:r>
            <a:r>
              <a:rPr lang="en-AU" sz="2200" b="0" i="0" u="none" strike="noStrike" dirty="0">
                <a:effectLst/>
                <a:latin typeface="Calibri" panose="020F0502020204030204" pitchFamily="34" charset="0"/>
                <a:hlinkClick r:id="rId4"/>
              </a:rPr>
              <a:t>domination</a:t>
            </a:r>
            <a:r>
              <a:rPr lang="en-AU" sz="2200" b="0" i="0" u="none" strike="noStrike" dirty="0">
                <a:effectLst/>
                <a:latin typeface="Calibri" panose="020F0502020204030204" pitchFamily="34" charset="0"/>
              </a:rPr>
              <a:t> of a culturally diverse society by the </a:t>
            </a:r>
            <a:r>
              <a:rPr lang="en-AU" sz="2200" b="0" i="0" u="none" strike="noStrike" dirty="0">
                <a:effectLst/>
                <a:latin typeface="Calibri" panose="020F0502020204030204" pitchFamily="34" charset="0"/>
                <a:hlinkClick r:id="rId5"/>
              </a:rPr>
              <a:t>ruling class</a:t>
            </a:r>
            <a:r>
              <a:rPr lang="en-AU" sz="2200" b="0" i="0" u="none" strike="noStrike" dirty="0">
                <a:effectLst/>
                <a:latin typeface="Calibri" panose="020F0502020204030204" pitchFamily="34" charset="0"/>
              </a:rPr>
              <a:t> which manipulates the </a:t>
            </a:r>
            <a:r>
              <a:rPr lang="en-AU" sz="2200" b="0" i="0" u="none" strike="noStrike" dirty="0">
                <a:effectLst/>
                <a:latin typeface="Calibri" panose="020F0502020204030204" pitchFamily="34" charset="0"/>
                <a:hlinkClick r:id="rId6"/>
              </a:rPr>
              <a:t>culture</a:t>
            </a:r>
            <a:r>
              <a:rPr lang="en-AU" sz="2200" b="0" i="0" u="none" strike="noStrike" dirty="0">
                <a:effectLst/>
                <a:latin typeface="Calibri" panose="020F0502020204030204" pitchFamily="34" charset="0"/>
              </a:rPr>
              <a:t> of that society —the </a:t>
            </a:r>
            <a:r>
              <a:rPr lang="en-AU" sz="2200" b="0" i="0" u="none" strike="noStrike" dirty="0">
                <a:effectLst/>
                <a:latin typeface="Calibri" panose="020F0502020204030204" pitchFamily="34" charset="0"/>
                <a:hlinkClick r:id="rId7"/>
              </a:rPr>
              <a:t>beliefs</a:t>
            </a:r>
            <a:r>
              <a:rPr lang="en-AU" sz="2200" b="0" i="0" u="none" strike="noStrike" dirty="0">
                <a:effectLst/>
                <a:latin typeface="Calibri" panose="020F0502020204030204" pitchFamily="34" charset="0"/>
              </a:rPr>
              <a:t> and </a:t>
            </a:r>
            <a:r>
              <a:rPr lang="en-AU" sz="2200" b="0" i="0" u="none" strike="noStrike" dirty="0">
                <a:effectLst/>
                <a:latin typeface="Calibri" panose="020F0502020204030204" pitchFamily="34" charset="0"/>
                <a:hlinkClick r:id="rId8"/>
              </a:rPr>
              <a:t>explanations</a:t>
            </a:r>
            <a:r>
              <a:rPr lang="en-AU" sz="2200" b="0" i="0" u="none" strike="noStrike" dirty="0">
                <a:effectLst/>
                <a:latin typeface="Calibri" panose="020F0502020204030204" pitchFamily="34" charset="0"/>
              </a:rPr>
              <a:t>, </a:t>
            </a:r>
            <a:r>
              <a:rPr lang="en-AU" sz="2200" b="0" i="0" u="none" strike="noStrike" dirty="0">
                <a:effectLst/>
                <a:latin typeface="Calibri" panose="020F0502020204030204" pitchFamily="34" charset="0"/>
                <a:hlinkClick r:id="rId9"/>
              </a:rPr>
              <a:t>perceptions</a:t>
            </a:r>
            <a:r>
              <a:rPr lang="en-AU" sz="2200" b="0" i="0" u="none" strike="noStrike" dirty="0">
                <a:effectLst/>
                <a:latin typeface="Calibri" panose="020F0502020204030204" pitchFamily="34" charset="0"/>
              </a:rPr>
              <a:t>, </a:t>
            </a:r>
            <a:r>
              <a:rPr lang="en-AU" sz="2200" b="0" i="0" u="none" strike="noStrike" dirty="0">
                <a:effectLst/>
                <a:latin typeface="Calibri" panose="020F0502020204030204" pitchFamily="34" charset="0"/>
                <a:hlinkClick r:id="rId10"/>
              </a:rPr>
              <a:t>values</a:t>
            </a:r>
            <a:r>
              <a:rPr lang="en-AU" sz="2200" b="0" i="0" u="none" strike="noStrike" dirty="0">
                <a:effectLst/>
                <a:latin typeface="Calibri" panose="020F0502020204030204" pitchFamily="34" charset="0"/>
              </a:rPr>
              <a:t>, and </a:t>
            </a:r>
            <a:r>
              <a:rPr lang="en-AU" sz="2200" b="0" i="0" u="none" strike="noStrike" dirty="0">
                <a:effectLst/>
                <a:latin typeface="Calibri" panose="020F0502020204030204" pitchFamily="34" charset="0"/>
                <a:hlinkClick r:id="rId11"/>
              </a:rPr>
              <a:t>mores</a:t>
            </a:r>
            <a:r>
              <a:rPr lang="en-AU" sz="2200" b="0" i="0" u="none" strike="noStrike" dirty="0">
                <a:effectLst/>
                <a:latin typeface="Calibri" panose="020F0502020204030204" pitchFamily="34" charset="0"/>
              </a:rPr>
              <a:t> — so that the imposed, ruling-class </a:t>
            </a:r>
            <a:r>
              <a:rPr lang="en-AU" sz="2200" b="0" i="0" u="none" strike="noStrike" dirty="0">
                <a:effectLst/>
                <a:latin typeface="Calibri" panose="020F0502020204030204" pitchFamily="34" charset="0"/>
                <a:hlinkClick r:id="rId12"/>
              </a:rPr>
              <a:t>worldview</a:t>
            </a:r>
            <a:r>
              <a:rPr lang="en-AU" sz="2200" b="0" i="0" u="none" strike="noStrike" dirty="0">
                <a:effectLst/>
                <a:latin typeface="Calibri" panose="020F0502020204030204" pitchFamily="34" charset="0"/>
              </a:rPr>
              <a:t> becomes the accepted cultural </a:t>
            </a:r>
            <a:r>
              <a:rPr lang="en-AU" sz="2200" b="0" i="0" u="none" strike="noStrike" dirty="0">
                <a:effectLst/>
                <a:latin typeface="Calibri" panose="020F0502020204030204" pitchFamily="34" charset="0"/>
                <a:hlinkClick r:id="rId13"/>
              </a:rPr>
              <a:t>norm</a:t>
            </a:r>
            <a:r>
              <a:rPr lang="en-AU" sz="2200" b="0" i="0" u="none" strike="noStrike" dirty="0">
                <a:effectLst/>
                <a:latin typeface="Calibri" panose="020F0502020204030204" pitchFamily="34" charset="0"/>
              </a:rPr>
              <a:t>;</a:t>
            </a:r>
            <a:r>
              <a:rPr lang="en-AU" sz="2200" b="0" i="0" dirty="0">
                <a:effectLst/>
                <a:latin typeface="Calibri" panose="020F0502020204030204" pitchFamily="34" charset="0"/>
              </a:rPr>
              <a:t>  </a:t>
            </a:r>
          </a:p>
          <a:p>
            <a:pPr rtl="0" fontAlgn="base"/>
            <a:endParaRPr lang="en-AU" sz="2200" b="0" i="0" dirty="0">
              <a:effectLst/>
              <a:latin typeface="Segoe UI" panose="020B0502040204020203" pitchFamily="34" charset="0"/>
            </a:endParaRPr>
          </a:p>
          <a:p>
            <a:pPr marL="114300" indent="0" rtl="0" fontAlgn="base">
              <a:buNone/>
            </a:pPr>
            <a:r>
              <a:rPr lang="en-AU" sz="2200" b="0" i="1" u="none" strike="noStrike" dirty="0">
                <a:effectLst/>
                <a:latin typeface="Calibri" panose="020F0502020204030204" pitchFamily="34" charset="0"/>
              </a:rPr>
              <a:t>Questions:</a:t>
            </a:r>
            <a:r>
              <a:rPr lang="en-AU" sz="2200" b="0" i="1" dirty="0">
                <a:effectLst/>
                <a:latin typeface="Calibri" panose="020F0502020204030204" pitchFamily="34" charset="0"/>
              </a:rPr>
              <a:t> </a:t>
            </a:r>
            <a:endParaRPr lang="en-AU" sz="2200" b="0" i="1" dirty="0">
              <a:effectLst/>
              <a:latin typeface="Segoe UI" panose="020B0502040204020203" pitchFamily="34" charset="0"/>
            </a:endParaRPr>
          </a:p>
          <a:p>
            <a:pPr rtl="0" fontAlgn="base">
              <a:buFont typeface="+mj-lt"/>
              <a:buAutoNum type="arabicPeriod"/>
            </a:pPr>
            <a:r>
              <a:rPr lang="en-AU" sz="2200" b="0" i="0" u="none" strike="noStrike" dirty="0">
                <a:effectLst/>
                <a:latin typeface="Calibri" panose="020F0502020204030204" pitchFamily="34" charset="0"/>
              </a:rPr>
              <a:t>Which culture dominates Indigenous culture in The Secret River?</a:t>
            </a:r>
            <a:r>
              <a:rPr lang="en-AU" sz="2200" b="0" i="0" dirty="0">
                <a:effectLst/>
                <a:latin typeface="Calibri" panose="020F0502020204030204" pitchFamily="34" charset="0"/>
              </a:rPr>
              <a:t> </a:t>
            </a:r>
          </a:p>
          <a:p>
            <a:pPr rtl="0" fontAlgn="base">
              <a:buFont typeface="+mj-lt"/>
              <a:buAutoNum type="arabicPeriod"/>
            </a:pPr>
            <a:r>
              <a:rPr lang="en-AU" sz="2200" b="0" i="0" u="none" strike="noStrike" dirty="0">
                <a:effectLst/>
                <a:latin typeface="Calibri" panose="020F0502020204030204" pitchFamily="34" charset="0"/>
              </a:rPr>
              <a:t>Is the culture represented in such a way that modern audiences agree with the power dynamic?</a:t>
            </a:r>
            <a:r>
              <a:rPr lang="en-AU" sz="2200" b="0" i="0" dirty="0">
                <a:effectLst/>
                <a:latin typeface="Calibri" panose="020F0502020204030204" pitchFamily="34" charset="0"/>
              </a:rPr>
              <a:t> </a:t>
            </a:r>
          </a:p>
          <a:p>
            <a:pPr rtl="0" fontAlgn="base">
              <a:buFont typeface="+mj-lt"/>
              <a:buAutoNum type="arabicPeriod"/>
            </a:pPr>
            <a:r>
              <a:rPr lang="en-AU" sz="2200" b="0" i="0" u="none" strike="noStrike" dirty="0">
                <a:effectLst/>
                <a:latin typeface="Calibri" panose="020F0502020204030204" pitchFamily="34" charset="0"/>
              </a:rPr>
              <a:t>Why/why not? How</a:t>
            </a:r>
            <a:r>
              <a:rPr lang="en-AU" sz="2200" b="0" i="0" dirty="0">
                <a:effectLst/>
                <a:latin typeface="Calibri" panose="020F0502020204030204" pitchFamily="34" charset="0"/>
              </a:rPr>
              <a:t> </a:t>
            </a:r>
          </a:p>
          <a:p>
            <a:endParaRPr lang="en-AU" sz="2200" dirty="0"/>
          </a:p>
        </p:txBody>
      </p:sp>
    </p:spTree>
    <p:extLst>
      <p:ext uri="{BB962C8B-B14F-4D97-AF65-F5344CB8AC3E}">
        <p14:creationId xmlns:p14="http://schemas.microsoft.com/office/powerpoint/2010/main" val="60238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3"/>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Google Shape;258;p26"/>
          <p:cNvSpPr txBox="1">
            <a:spLocks noGrp="1"/>
          </p:cNvSpPr>
          <p:nvPr>
            <p:ph type="title"/>
          </p:nvPr>
        </p:nvSpPr>
        <p:spPr>
          <a:xfrm>
            <a:off x="836679" y="723898"/>
            <a:ext cx="6002110" cy="1495425"/>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3240"/>
              <a:buFont typeface="Twentieth Century"/>
              <a:buNone/>
            </a:pPr>
            <a:r>
              <a:rPr lang="en-GB" sz="3400" b="1" dirty="0"/>
              <a:t>POWER, HEGEMONY, AND LITERATURE</a:t>
            </a:r>
            <a:br>
              <a:rPr lang="en-GB" sz="3400" b="1" dirty="0"/>
            </a:br>
            <a:endParaRPr lang="en-GB" sz="3400" dirty="0"/>
          </a:p>
        </p:txBody>
      </p:sp>
      <p:sp>
        <p:nvSpPr>
          <p:cNvPr id="259" name="Google Shape;259;p26"/>
          <p:cNvSpPr txBox="1">
            <a:spLocks noGrp="1"/>
          </p:cNvSpPr>
          <p:nvPr>
            <p:ph idx="1"/>
          </p:nvPr>
        </p:nvSpPr>
        <p:spPr>
          <a:xfrm>
            <a:off x="836680" y="2405067"/>
            <a:ext cx="6002110" cy="3729034"/>
          </a:xfrm>
          <a:prstGeom prst="rect">
            <a:avLst/>
          </a:prstGeom>
        </p:spPr>
        <p:txBody>
          <a:bodyPr spcFirstLastPara="1" lIns="91425" tIns="45700" rIns="91425" bIns="45700" anchorCtr="0">
            <a:normAutofit/>
          </a:bodyPr>
          <a:lstStyle/>
          <a:p>
            <a:pPr marL="228600" lvl="0" indent="-228600" rtl="0">
              <a:spcBef>
                <a:spcPts val="0"/>
              </a:spcBef>
              <a:spcAft>
                <a:spcPts val="0"/>
              </a:spcAft>
              <a:buSzPts val="1400"/>
              <a:buChar char="•"/>
            </a:pPr>
            <a:endParaRPr lang="en-AU" sz="1700" dirty="0"/>
          </a:p>
          <a:p>
            <a:pPr marL="228600" lvl="0" indent="-228600" rtl="0">
              <a:spcBef>
                <a:spcPts val="0"/>
              </a:spcBef>
              <a:spcAft>
                <a:spcPts val="0"/>
              </a:spcAft>
              <a:buSzPts val="1400"/>
              <a:buChar char="•"/>
            </a:pPr>
            <a:r>
              <a:rPr lang="en-AU" sz="1700" dirty="0"/>
              <a:t>Moreover, the authors included in the canon often reinforce colonial hegemonic ideology, such as Joseph Conrad. Western critics might consider </a:t>
            </a:r>
            <a:r>
              <a:rPr lang="en-AU" sz="1700" i="1" dirty="0"/>
              <a:t>Heart of Darkness </a:t>
            </a:r>
            <a:r>
              <a:rPr lang="en-AU" sz="1700" dirty="0"/>
              <a:t>an effective critique of colonial behaviour. But post-colonial theorists and authors might disagree with this perspective: "...As Chinua Achebe observes, the novel's condemnation of European is based on a definition of Africans as savages: beneath their veneer of civilization, the Europeans are, the novel tells us, as barbaric as the Africans. And indeed, Achebe notes, the novel portrays Africans as a pre-historic mass of frenzied, howling, incomprehensible barbarians..." (Tyson 374-375).</a:t>
            </a:r>
          </a:p>
          <a:p>
            <a:pPr marL="228600" lvl="0" indent="-158750" rtl="0">
              <a:spcBef>
                <a:spcPts val="1000"/>
              </a:spcBef>
              <a:spcAft>
                <a:spcPts val="0"/>
              </a:spcAft>
              <a:buSzPts val="1100"/>
              <a:buNone/>
            </a:pPr>
            <a:endParaRPr lang="en-AU" sz="1700" dirty="0"/>
          </a:p>
        </p:txBody>
      </p:sp>
      <p:pic>
        <p:nvPicPr>
          <p:cNvPr id="256" name="Google Shape;256;p26" descr="1868 Indigenous XI and the colonising game of cricket"/>
          <p:cNvPicPr preferRelativeResize="0"/>
          <p:nvPr/>
        </p:nvPicPr>
        <p:blipFill rotWithShape="1">
          <a:blip r:embed="rId3"/>
          <a:srcRect t="18537" r="-1" b="114"/>
          <a:stretch/>
        </p:blipFill>
        <p:spPr>
          <a:xfrm>
            <a:off x="7339082" y="-55104"/>
            <a:ext cx="4992560" cy="6857990"/>
          </a:xfrm>
          <a:prstGeom prst="rect">
            <a:avLst/>
          </a:prstGeom>
          <a:noFill/>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C4799-306F-4649-86D3-9E53683A350F}"/>
              </a:ext>
            </a:extLst>
          </p:cNvPr>
          <p:cNvSpPr>
            <a:spLocks noGrp="1"/>
          </p:cNvSpPr>
          <p:nvPr>
            <p:ph type="title"/>
          </p:nvPr>
        </p:nvSpPr>
        <p:spPr>
          <a:xfrm>
            <a:off x="838200" y="365125"/>
            <a:ext cx="10515600" cy="1325563"/>
          </a:xfrm>
        </p:spPr>
        <p:txBody>
          <a:bodyPr>
            <a:normAutofit/>
          </a:bodyPr>
          <a:lstStyle/>
          <a:p>
            <a:r>
              <a:rPr lang="en-AU" sz="5400" dirty="0" err="1"/>
              <a:t>Neocolonialism</a:t>
            </a:r>
            <a:endParaRPr lang="en-AU"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D30B2A-91D3-46C8-B120-293F6A45CB07}"/>
              </a:ext>
            </a:extLst>
          </p:cNvPr>
          <p:cNvSpPr>
            <a:spLocks noGrp="1"/>
          </p:cNvSpPr>
          <p:nvPr>
            <p:ph idx="1"/>
          </p:nvPr>
        </p:nvSpPr>
        <p:spPr>
          <a:xfrm>
            <a:off x="838200" y="1929384"/>
            <a:ext cx="10515600" cy="4251960"/>
          </a:xfrm>
        </p:spPr>
        <p:txBody>
          <a:bodyPr>
            <a:normAutofit lnSpcReduction="10000"/>
          </a:bodyPr>
          <a:lstStyle/>
          <a:p>
            <a:pPr rtl="0" fontAlgn="base"/>
            <a:r>
              <a:rPr lang="en-AU" sz="1600" b="1" i="0" u="none" strike="noStrike" dirty="0" err="1">
                <a:effectLst/>
                <a:latin typeface="Calibri (body)"/>
              </a:rPr>
              <a:t>Neocolonialism</a:t>
            </a:r>
            <a:r>
              <a:rPr lang="en-AU" sz="1600" b="0" i="0" u="none" strike="noStrike" dirty="0">
                <a:effectLst/>
                <a:latin typeface="Calibri (body)"/>
              </a:rPr>
              <a:t> is the practice of using economics, globalisation, cultural imperialism and conditional aid to influence a country instead of the previous colonial methods of direct military control (imperialism) or indirect political control (hegemony).</a:t>
            </a:r>
            <a:r>
              <a:rPr lang="en-AU" sz="1600" b="0" i="0" dirty="0">
                <a:effectLst/>
                <a:latin typeface="Calibri (body)"/>
              </a:rPr>
              <a:t> </a:t>
            </a:r>
          </a:p>
          <a:p>
            <a:pPr rtl="0" fontAlgn="base"/>
            <a:r>
              <a:rPr lang="en-AU" sz="1600" b="1" i="0" u="none" strike="noStrike" dirty="0" err="1">
                <a:effectLst/>
                <a:latin typeface="Calibri (body)"/>
              </a:rPr>
              <a:t>Neocolonialism</a:t>
            </a:r>
            <a:r>
              <a:rPr lang="en-AU" sz="1600" b="0" i="0" u="none" strike="noStrike" dirty="0">
                <a:effectLst/>
                <a:latin typeface="Calibri (body)"/>
              </a:rPr>
              <a:t>, the control of less-developed countries by developed countries through indirect means. The term </a:t>
            </a:r>
            <a:r>
              <a:rPr lang="en-AU" sz="1600" b="0" i="1" u="none" strike="noStrike" dirty="0" err="1">
                <a:effectLst/>
                <a:latin typeface="Calibri (body)"/>
              </a:rPr>
              <a:t>neocolonialism</a:t>
            </a:r>
            <a:r>
              <a:rPr lang="en-AU" sz="1600" b="0" i="0" u="none" strike="noStrike" dirty="0">
                <a:effectLst/>
                <a:latin typeface="Calibri (body)"/>
              </a:rPr>
              <a:t> was first used after </a:t>
            </a:r>
            <a:r>
              <a:rPr lang="en-AU" sz="1600" b="0" i="0" u="none" strike="noStrike" dirty="0">
                <a:effectLst/>
                <a:latin typeface="Calibri (body)"/>
                <a:hlinkClick r:id="rId2"/>
              </a:rPr>
              <a:t>World War II</a:t>
            </a:r>
            <a:r>
              <a:rPr lang="en-AU" sz="1600" b="0" i="0" u="none" strike="noStrike" dirty="0">
                <a:effectLst/>
                <a:latin typeface="Calibri (body)"/>
              </a:rPr>
              <a:t> to refer to the continuing dependence of former colonies on foreign countries, but its meaning soon broadened to apply, more generally, to places where the power of developed countries was used to produce a colonial-like exploitation—for instance, in </a:t>
            </a:r>
            <a:r>
              <a:rPr lang="en-AU" sz="1600" b="0" i="0" u="none" strike="noStrike" dirty="0">
                <a:effectLst/>
                <a:latin typeface="Calibri (body)"/>
                <a:hlinkClick r:id="rId3"/>
              </a:rPr>
              <a:t>Latin America</a:t>
            </a:r>
            <a:r>
              <a:rPr lang="en-AU" sz="1600" b="0" i="0" u="none" strike="noStrike" dirty="0">
                <a:effectLst/>
                <a:latin typeface="Calibri (body)"/>
              </a:rPr>
              <a:t>, where direct foreign rule had ended in the early 19th century. The term is now an unambiguously negative one that is widely used to refer to a form of global power in which transnational </a:t>
            </a:r>
            <a:r>
              <a:rPr lang="en-AU" sz="1600" b="0" i="0" u="none" strike="noStrike" dirty="0">
                <a:effectLst/>
                <a:latin typeface="Calibri (body)"/>
                <a:hlinkClick r:id="rId4"/>
              </a:rPr>
              <a:t>corporations</a:t>
            </a:r>
            <a:r>
              <a:rPr lang="en-AU" sz="1600" b="0" i="0" u="none" strike="noStrike" dirty="0">
                <a:effectLst/>
                <a:latin typeface="Calibri (body)"/>
              </a:rPr>
              <a:t> and global and multilateral institutions combine to perpetuate </a:t>
            </a:r>
            <a:r>
              <a:rPr lang="en-AU" sz="1600" b="0" i="0" u="none" strike="noStrike" dirty="0">
                <a:effectLst/>
                <a:latin typeface="Calibri (body)"/>
                <a:hlinkClick r:id="rId5"/>
              </a:rPr>
              <a:t>colonial</a:t>
            </a:r>
            <a:r>
              <a:rPr lang="en-AU" sz="1600" b="0" i="0" u="none" strike="noStrike" dirty="0">
                <a:effectLst/>
                <a:latin typeface="Calibri (body)"/>
              </a:rPr>
              <a:t> forms of exploitation of developing countries. </a:t>
            </a:r>
            <a:r>
              <a:rPr lang="en-AU" sz="1600" b="0" i="0" u="none" strike="noStrike" dirty="0" err="1">
                <a:effectLst/>
                <a:latin typeface="Calibri (body)"/>
              </a:rPr>
              <a:t>Neocolonialism</a:t>
            </a:r>
            <a:r>
              <a:rPr lang="en-AU" sz="1600" b="0" i="0" u="none" strike="noStrike" dirty="0">
                <a:effectLst/>
                <a:latin typeface="Calibri (body)"/>
              </a:rPr>
              <a:t> has been broadly understood as a further development of </a:t>
            </a:r>
            <a:r>
              <a:rPr lang="en-AU" sz="1600" b="0" i="0" u="none" strike="noStrike" dirty="0">
                <a:effectLst/>
                <a:latin typeface="Calibri (body)"/>
                <a:hlinkClick r:id="rId6"/>
              </a:rPr>
              <a:t>capitalism</a:t>
            </a:r>
            <a:r>
              <a:rPr lang="en-AU" sz="1600" b="0" i="0" u="none" strike="noStrike" dirty="0">
                <a:effectLst/>
                <a:latin typeface="Calibri (body)"/>
              </a:rPr>
              <a:t> that enables capitalist powers (both nations and corporations) to dominate subject nations through the operations of international capitalism rather than by means of direct rule.</a:t>
            </a:r>
            <a:r>
              <a:rPr lang="en-AU" sz="1600" b="0" i="0" dirty="0">
                <a:effectLst/>
                <a:latin typeface="Calibri (body)"/>
              </a:rPr>
              <a:t> </a:t>
            </a:r>
          </a:p>
          <a:p>
            <a:pPr rtl="0" fontAlgn="base"/>
            <a:r>
              <a:rPr lang="en-AU" sz="1600" b="0" i="0" u="none" strike="noStrike" dirty="0">
                <a:effectLst/>
                <a:latin typeface="Calibri (body)"/>
              </a:rPr>
              <a:t>From &lt;</a:t>
            </a:r>
            <a:r>
              <a:rPr lang="en-AU" sz="1600" b="0" i="0" u="none" strike="noStrike" dirty="0">
                <a:effectLst/>
                <a:latin typeface="Calibri (body)"/>
                <a:hlinkClick r:id="rId7"/>
              </a:rPr>
              <a:t>https://www.britannica.com/topic/neocolonialism</a:t>
            </a:r>
            <a:r>
              <a:rPr lang="en-AU" sz="1600" b="0" i="0" u="none" strike="noStrike" dirty="0">
                <a:effectLst/>
                <a:latin typeface="Calibri (body)"/>
              </a:rPr>
              <a:t>&gt; </a:t>
            </a:r>
            <a:endParaRPr lang="en-AU" sz="1600" b="0" i="0" dirty="0">
              <a:effectLst/>
              <a:latin typeface="Calibri (body)"/>
            </a:endParaRPr>
          </a:p>
          <a:p>
            <a:pPr marL="0" indent="0" rtl="0" fontAlgn="base">
              <a:buNone/>
            </a:pPr>
            <a:endParaRPr lang="en-AU" sz="1600" i="1" dirty="0">
              <a:latin typeface="Calibri (body)"/>
            </a:endParaRPr>
          </a:p>
          <a:p>
            <a:pPr marL="0" indent="0" rtl="0" fontAlgn="base">
              <a:buNone/>
            </a:pPr>
            <a:r>
              <a:rPr lang="en-AU" sz="1600" i="1" dirty="0">
                <a:latin typeface="Calibri (body)"/>
              </a:rPr>
              <a:t>Questions:</a:t>
            </a:r>
          </a:p>
          <a:p>
            <a:pPr marL="342900" indent="-342900" rtl="0" fontAlgn="base">
              <a:buAutoNum type="arabicPeriod"/>
            </a:pPr>
            <a:r>
              <a:rPr lang="en-AU" sz="1600" b="0" i="0" dirty="0">
                <a:effectLst/>
                <a:latin typeface="Calibri (body)"/>
              </a:rPr>
              <a:t>Discuss how </a:t>
            </a:r>
            <a:r>
              <a:rPr lang="en-AU" sz="1600" b="0" i="0" dirty="0" err="1">
                <a:effectLst/>
                <a:latin typeface="Calibri (body)"/>
              </a:rPr>
              <a:t>neocolonialsm</a:t>
            </a:r>
            <a:r>
              <a:rPr lang="en-AU" sz="1600" b="0" i="0" dirty="0">
                <a:effectLst/>
                <a:latin typeface="Calibri (body)"/>
              </a:rPr>
              <a:t> is relevant to contemporary Australian. </a:t>
            </a:r>
          </a:p>
          <a:p>
            <a:pPr marL="0" indent="0" rtl="0" fontAlgn="base">
              <a:buNone/>
            </a:pPr>
            <a:r>
              <a:rPr lang="en-AU" sz="1600" b="0" i="0" dirty="0">
                <a:effectLst/>
                <a:latin typeface="Calibri (body)"/>
              </a:rPr>
              <a:t>2. How might </a:t>
            </a:r>
            <a:r>
              <a:rPr lang="en-AU" sz="1600" b="0" i="0" dirty="0" err="1">
                <a:effectLst/>
                <a:latin typeface="Calibri (body)"/>
              </a:rPr>
              <a:t>neocolonialism</a:t>
            </a:r>
            <a:r>
              <a:rPr lang="en-AU" sz="1600" b="0" i="0" dirty="0">
                <a:effectLst/>
                <a:latin typeface="Calibri (body)"/>
              </a:rPr>
              <a:t> </a:t>
            </a:r>
            <a:r>
              <a:rPr lang="en-AU" sz="1600" dirty="0">
                <a:latin typeface="Calibri (body)"/>
              </a:rPr>
              <a:t>be represented in </a:t>
            </a:r>
            <a:r>
              <a:rPr lang="en-AU" sz="1600" u="sng" dirty="0">
                <a:latin typeface="Calibri (body)"/>
              </a:rPr>
              <a:t>The Secret River</a:t>
            </a:r>
            <a:r>
              <a:rPr lang="en-AU" sz="1600" dirty="0">
                <a:latin typeface="Calibri (body)"/>
              </a:rPr>
              <a:t>?</a:t>
            </a:r>
            <a:endParaRPr lang="en-AU" sz="1600" b="0" i="0" dirty="0">
              <a:effectLst/>
              <a:latin typeface="Calibri (body)"/>
            </a:endParaRPr>
          </a:p>
          <a:p>
            <a:endParaRPr lang="en-AU" sz="1400" dirty="0">
              <a:latin typeface="Calibri (body)"/>
            </a:endParaRPr>
          </a:p>
        </p:txBody>
      </p:sp>
    </p:spTree>
    <p:extLst>
      <p:ext uri="{BB962C8B-B14F-4D97-AF65-F5344CB8AC3E}">
        <p14:creationId xmlns:p14="http://schemas.microsoft.com/office/powerpoint/2010/main" val="3503353486"/>
      </p:ext>
    </p:extLst>
  </p:cSld>
  <p:clrMapOvr>
    <a:masterClrMapping/>
  </p:clrMapOvr>
</p:sld>
</file>

<file path=ppt/theme/theme1.xml><?xml version="1.0" encoding="utf-8"?>
<a:theme xmlns:a="http://schemas.openxmlformats.org/drawingml/2006/main" name="Droplet">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3847</Words>
  <Application>Microsoft Office PowerPoint</Application>
  <PresentationFormat>Widescreen</PresentationFormat>
  <Paragraphs>111</Paragraphs>
  <Slides>25</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Calibri (body)</vt:lpstr>
      <vt:lpstr>Calibri Light</vt:lpstr>
      <vt:lpstr>Segoe UI</vt:lpstr>
      <vt:lpstr>Twentieth Century</vt:lpstr>
      <vt:lpstr>Droplet</vt:lpstr>
      <vt:lpstr>Office Theme</vt:lpstr>
      <vt:lpstr>Post-Colonialism and The Secret River</vt:lpstr>
      <vt:lpstr>LITERARY THEORY </vt:lpstr>
      <vt:lpstr>TRADITIONAL LITERARY CRITICISM </vt:lpstr>
      <vt:lpstr>POST-COLONIALISM</vt:lpstr>
      <vt:lpstr>HISTORY IS WRITTEN BY THE VICTORS </vt:lpstr>
      <vt:lpstr>Hegemony - Definition</vt:lpstr>
      <vt:lpstr>Cultural Hegemony</vt:lpstr>
      <vt:lpstr>POWER, HEGEMONY, AND LITERATURE </vt:lpstr>
      <vt:lpstr>Neocolonialism</vt:lpstr>
      <vt:lpstr>PowerPoint Presentation</vt:lpstr>
      <vt:lpstr>COLONIAL AND POST-COLONIAL ASPECTS OF AUSTRALIAN IDENTITY. </vt:lpstr>
      <vt:lpstr>CAPTAIN COOK CLAIMS POSSESSION FOR ENGLAND </vt:lpstr>
      <vt:lpstr>DISEASE, DISPOSSESSION AND DIRECT CONFLICT </vt:lpstr>
      <vt:lpstr>PowerPoint Presentation</vt:lpstr>
      <vt:lpstr>COLONISATION</vt:lpstr>
      <vt:lpstr>Self-determination</vt:lpstr>
      <vt:lpstr>SECRET RIVER</vt:lpstr>
      <vt:lpstr>OTHERNESS</vt:lpstr>
      <vt:lpstr>HISTORY’S CONSTRUCTION OF THE SAVAGE</vt:lpstr>
      <vt:lpstr>SECRET RIVER BREAKS COLONIAL STEREOTYPES</vt:lpstr>
      <vt:lpstr>LIVING AND WORKING THE LAND</vt:lpstr>
      <vt:lpstr>JUXTAPOSING IDEAS AND A NEW REALITY</vt:lpstr>
      <vt:lpstr>PowerPoint Presentation</vt:lpstr>
      <vt:lpstr>SUBVERTING IDEAS</vt:lpstr>
      <vt:lpstr>DECONSTRUCTING COLONIAL MYTHS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LITERARY THEORIES</dc:title>
  <dc:creator>Rohan</dc:creator>
  <cp:lastModifiedBy>Daisy McCauley</cp:lastModifiedBy>
  <cp:revision>16</cp:revision>
  <cp:lastPrinted>2021-03-23T04:32:14Z</cp:lastPrinted>
  <dcterms:modified xsi:type="dcterms:W3CDTF">2022-03-03T02:27:39Z</dcterms:modified>
</cp:coreProperties>
</file>