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58"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61F63-B6FE-8A45-AB2F-0C33B7C987C4}" v="5" dt="2023-08-11T03:39:1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A6A37-8DAC-694A-A333-60ECF3C2DA6A}"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GB"/>
        </a:p>
      </dgm:t>
    </dgm:pt>
    <dgm:pt modelId="{5AA901DA-F37E-804E-AB46-B9E8BDB01906}">
      <dgm:prSet/>
      <dgm:spPr/>
      <dgm:t>
        <a:bodyPr/>
        <a:lstStyle/>
        <a:p>
          <a:r>
            <a:rPr lang="en-US" dirty="0"/>
            <a:t>A distressing event or situation that occurs in our youth is </a:t>
          </a:r>
          <a:r>
            <a:rPr lang="en-US" b="1" u="sng" dirty="0"/>
            <a:t>repressed</a:t>
          </a:r>
          <a:r>
            <a:rPr lang="en-US" dirty="0"/>
            <a:t> into our unconscious because we don’t feel we can face it consciously.</a:t>
          </a:r>
          <a:endParaRPr lang="en-AU" dirty="0"/>
        </a:p>
      </dgm:t>
    </dgm:pt>
    <dgm:pt modelId="{5D0086E4-93F0-C841-976C-84757982A492}" type="parTrans" cxnId="{B7FAF7B5-AEEB-0C48-A427-05D3CEB5001F}">
      <dgm:prSet/>
      <dgm:spPr/>
      <dgm:t>
        <a:bodyPr/>
        <a:lstStyle/>
        <a:p>
          <a:endParaRPr lang="en-GB"/>
        </a:p>
      </dgm:t>
    </dgm:pt>
    <dgm:pt modelId="{6EF41E27-4AEF-144C-95C9-7AC4E5FBD33D}" type="sibTrans" cxnId="{B7FAF7B5-AEEB-0C48-A427-05D3CEB5001F}">
      <dgm:prSet/>
      <dgm:spPr/>
      <dgm:t>
        <a:bodyPr/>
        <a:lstStyle/>
        <a:p>
          <a:endParaRPr lang="en-GB"/>
        </a:p>
      </dgm:t>
    </dgm:pt>
    <dgm:pt modelId="{2CC1F164-DF03-9B40-996D-1E9AA43FE228}">
      <dgm:prSet/>
      <dgm:spPr>
        <a:solidFill>
          <a:schemeClr val="accent3">
            <a:lumMod val="75000"/>
          </a:schemeClr>
        </a:solidFill>
      </dgm:spPr>
      <dgm:t>
        <a:bodyPr/>
        <a:lstStyle/>
        <a:p>
          <a:r>
            <a:rPr lang="en-US" dirty="0"/>
            <a:t>We keep our repressed experiences buried in our unconscious through the use of our </a:t>
          </a:r>
          <a:r>
            <a:rPr lang="en-US" b="1" u="sng" dirty="0"/>
            <a:t>defenses</a:t>
          </a:r>
          <a:r>
            <a:rPr lang="en-US" u="sng" dirty="0"/>
            <a:t>.</a:t>
          </a:r>
          <a:endParaRPr lang="en-AU" u="sng" dirty="0"/>
        </a:p>
      </dgm:t>
    </dgm:pt>
    <dgm:pt modelId="{1854FA18-B42F-6C48-967F-B693CC038188}" type="parTrans" cxnId="{7B093ABB-EBE6-8940-B499-35CAF445CA89}">
      <dgm:prSet/>
      <dgm:spPr/>
      <dgm:t>
        <a:bodyPr/>
        <a:lstStyle/>
        <a:p>
          <a:endParaRPr lang="en-GB"/>
        </a:p>
      </dgm:t>
    </dgm:pt>
    <dgm:pt modelId="{FF1F87D6-1A27-5848-B535-1EB57BD39DC8}" type="sibTrans" cxnId="{7B093ABB-EBE6-8940-B499-35CAF445CA89}">
      <dgm:prSet/>
      <dgm:spPr/>
      <dgm:t>
        <a:bodyPr/>
        <a:lstStyle/>
        <a:p>
          <a:endParaRPr lang="en-GB"/>
        </a:p>
      </dgm:t>
    </dgm:pt>
    <dgm:pt modelId="{B437A6E2-432D-D948-A8CE-7653D97BF382}">
      <dgm:prSet/>
      <dgm:spPr/>
      <dgm:t>
        <a:bodyPr/>
        <a:lstStyle/>
        <a:p>
          <a:r>
            <a:rPr lang="en-US" dirty="0"/>
            <a:t>If the experience buried in our unconscious affects us powerfully enough it will become a </a:t>
          </a:r>
          <a:r>
            <a:rPr lang="en-US" b="1" u="sng" dirty="0"/>
            <a:t>core issue </a:t>
          </a:r>
          <a:r>
            <a:rPr lang="en-US" dirty="0"/>
            <a:t>– a fundamental part of our personality.</a:t>
          </a:r>
          <a:endParaRPr lang="en-AU" dirty="0"/>
        </a:p>
      </dgm:t>
    </dgm:pt>
    <dgm:pt modelId="{53D72486-812F-7048-8F81-C5CE8638C039}" type="parTrans" cxnId="{14ACCF20-603F-B140-AD3C-1BF9E3C80FC5}">
      <dgm:prSet/>
      <dgm:spPr/>
      <dgm:t>
        <a:bodyPr/>
        <a:lstStyle/>
        <a:p>
          <a:endParaRPr lang="en-GB"/>
        </a:p>
      </dgm:t>
    </dgm:pt>
    <dgm:pt modelId="{ED311B64-34D9-4C4B-A50A-48D41D2978A8}" type="sibTrans" cxnId="{14ACCF20-603F-B140-AD3C-1BF9E3C80FC5}">
      <dgm:prSet/>
      <dgm:spPr/>
      <dgm:t>
        <a:bodyPr/>
        <a:lstStyle/>
        <a:p>
          <a:endParaRPr lang="en-GB"/>
        </a:p>
      </dgm:t>
    </dgm:pt>
    <dgm:pt modelId="{5353BF6C-BDC1-2846-8DCA-0A7E5B47B2F8}">
      <dgm:prSet/>
      <dgm:spPr/>
      <dgm:t>
        <a:bodyPr/>
        <a:lstStyle/>
        <a:p>
          <a:r>
            <a:rPr lang="en-US" dirty="0"/>
            <a:t>Core issues result in the repetition of certain </a:t>
          </a:r>
          <a:r>
            <a:rPr lang="en-US" b="1" u="sng" dirty="0"/>
            <a:t>self-destructive</a:t>
          </a:r>
          <a:r>
            <a:rPr lang="en-US" b="1" dirty="0"/>
            <a:t> </a:t>
          </a:r>
          <a:r>
            <a:rPr lang="en-US" dirty="0"/>
            <a:t>behaviors.</a:t>
          </a:r>
          <a:endParaRPr lang="en-AU" dirty="0"/>
        </a:p>
      </dgm:t>
    </dgm:pt>
    <dgm:pt modelId="{D127CE28-3561-1047-8A2E-EF9208C3D161}" type="parTrans" cxnId="{B84A1C93-A1A9-1646-90D3-7CD9DE576848}">
      <dgm:prSet/>
      <dgm:spPr/>
      <dgm:t>
        <a:bodyPr/>
        <a:lstStyle/>
        <a:p>
          <a:endParaRPr lang="en-GB"/>
        </a:p>
      </dgm:t>
    </dgm:pt>
    <dgm:pt modelId="{9230D057-4080-F948-8343-3E1427432B37}" type="sibTrans" cxnId="{B84A1C93-A1A9-1646-90D3-7CD9DE576848}">
      <dgm:prSet/>
      <dgm:spPr/>
      <dgm:t>
        <a:bodyPr/>
        <a:lstStyle/>
        <a:p>
          <a:endParaRPr lang="en-GB"/>
        </a:p>
      </dgm:t>
    </dgm:pt>
    <dgm:pt modelId="{C17C1969-4B8F-F54E-A17E-CE0D543003F5}" type="pres">
      <dgm:prSet presAssocID="{592A6A37-8DAC-694A-A333-60ECF3C2DA6A}" presName="outerComposite" presStyleCnt="0">
        <dgm:presLayoutVars>
          <dgm:chMax val="5"/>
          <dgm:dir/>
          <dgm:resizeHandles val="exact"/>
        </dgm:presLayoutVars>
      </dgm:prSet>
      <dgm:spPr/>
    </dgm:pt>
    <dgm:pt modelId="{F9E7E4F1-2CEE-9A4F-855F-F6B201EABAC5}" type="pres">
      <dgm:prSet presAssocID="{592A6A37-8DAC-694A-A333-60ECF3C2DA6A}" presName="dummyMaxCanvas" presStyleCnt="0">
        <dgm:presLayoutVars/>
      </dgm:prSet>
      <dgm:spPr/>
    </dgm:pt>
    <dgm:pt modelId="{5AD69DBA-13DF-544D-8ADA-DE9CD7CD350E}" type="pres">
      <dgm:prSet presAssocID="{592A6A37-8DAC-694A-A333-60ECF3C2DA6A}" presName="FourNodes_1" presStyleLbl="node1" presStyleIdx="0" presStyleCnt="4">
        <dgm:presLayoutVars>
          <dgm:bulletEnabled val="1"/>
        </dgm:presLayoutVars>
      </dgm:prSet>
      <dgm:spPr/>
    </dgm:pt>
    <dgm:pt modelId="{C8597F44-CFFE-284D-94E5-63ADE74DFF39}" type="pres">
      <dgm:prSet presAssocID="{592A6A37-8DAC-694A-A333-60ECF3C2DA6A}" presName="FourNodes_2" presStyleLbl="node1" presStyleIdx="1" presStyleCnt="4">
        <dgm:presLayoutVars>
          <dgm:bulletEnabled val="1"/>
        </dgm:presLayoutVars>
      </dgm:prSet>
      <dgm:spPr/>
    </dgm:pt>
    <dgm:pt modelId="{45A564E8-3D8B-9744-981C-6A410547E466}" type="pres">
      <dgm:prSet presAssocID="{592A6A37-8DAC-694A-A333-60ECF3C2DA6A}" presName="FourNodes_3" presStyleLbl="node1" presStyleIdx="2" presStyleCnt="4">
        <dgm:presLayoutVars>
          <dgm:bulletEnabled val="1"/>
        </dgm:presLayoutVars>
      </dgm:prSet>
      <dgm:spPr/>
    </dgm:pt>
    <dgm:pt modelId="{C58733B5-9A12-004B-9360-F2077D192BA9}" type="pres">
      <dgm:prSet presAssocID="{592A6A37-8DAC-694A-A333-60ECF3C2DA6A}" presName="FourNodes_4" presStyleLbl="node1" presStyleIdx="3" presStyleCnt="4">
        <dgm:presLayoutVars>
          <dgm:bulletEnabled val="1"/>
        </dgm:presLayoutVars>
      </dgm:prSet>
      <dgm:spPr/>
    </dgm:pt>
    <dgm:pt modelId="{BA9DFA67-BB5D-3B42-832D-3F4F342FBB06}" type="pres">
      <dgm:prSet presAssocID="{592A6A37-8DAC-694A-A333-60ECF3C2DA6A}" presName="FourConn_1-2" presStyleLbl="fgAccFollowNode1" presStyleIdx="0" presStyleCnt="3">
        <dgm:presLayoutVars>
          <dgm:bulletEnabled val="1"/>
        </dgm:presLayoutVars>
      </dgm:prSet>
      <dgm:spPr/>
    </dgm:pt>
    <dgm:pt modelId="{6591FB7D-E2BF-8844-BBBE-3D4849C30D35}" type="pres">
      <dgm:prSet presAssocID="{592A6A37-8DAC-694A-A333-60ECF3C2DA6A}" presName="FourConn_2-3" presStyleLbl="fgAccFollowNode1" presStyleIdx="1" presStyleCnt="3">
        <dgm:presLayoutVars>
          <dgm:bulletEnabled val="1"/>
        </dgm:presLayoutVars>
      </dgm:prSet>
      <dgm:spPr/>
    </dgm:pt>
    <dgm:pt modelId="{F86B8E0A-4516-9847-A2D9-55DD83E0E9BF}" type="pres">
      <dgm:prSet presAssocID="{592A6A37-8DAC-694A-A333-60ECF3C2DA6A}" presName="FourConn_3-4" presStyleLbl="fgAccFollowNode1" presStyleIdx="2" presStyleCnt="3">
        <dgm:presLayoutVars>
          <dgm:bulletEnabled val="1"/>
        </dgm:presLayoutVars>
      </dgm:prSet>
      <dgm:spPr/>
    </dgm:pt>
    <dgm:pt modelId="{8DE82A65-04F5-1942-AFAD-069D6C55E5D1}" type="pres">
      <dgm:prSet presAssocID="{592A6A37-8DAC-694A-A333-60ECF3C2DA6A}" presName="FourNodes_1_text" presStyleLbl="node1" presStyleIdx="3" presStyleCnt="4">
        <dgm:presLayoutVars>
          <dgm:bulletEnabled val="1"/>
        </dgm:presLayoutVars>
      </dgm:prSet>
      <dgm:spPr/>
    </dgm:pt>
    <dgm:pt modelId="{AA1E7083-0A29-2C40-A52C-00A3D535789E}" type="pres">
      <dgm:prSet presAssocID="{592A6A37-8DAC-694A-A333-60ECF3C2DA6A}" presName="FourNodes_2_text" presStyleLbl="node1" presStyleIdx="3" presStyleCnt="4">
        <dgm:presLayoutVars>
          <dgm:bulletEnabled val="1"/>
        </dgm:presLayoutVars>
      </dgm:prSet>
      <dgm:spPr/>
    </dgm:pt>
    <dgm:pt modelId="{B04C2B1E-2AAD-B446-8FA8-9CC2B921BDD1}" type="pres">
      <dgm:prSet presAssocID="{592A6A37-8DAC-694A-A333-60ECF3C2DA6A}" presName="FourNodes_3_text" presStyleLbl="node1" presStyleIdx="3" presStyleCnt="4">
        <dgm:presLayoutVars>
          <dgm:bulletEnabled val="1"/>
        </dgm:presLayoutVars>
      </dgm:prSet>
      <dgm:spPr/>
    </dgm:pt>
    <dgm:pt modelId="{FCD44F14-8C74-EB4A-8F9F-14C2500677C5}" type="pres">
      <dgm:prSet presAssocID="{592A6A37-8DAC-694A-A333-60ECF3C2DA6A}" presName="FourNodes_4_text" presStyleLbl="node1" presStyleIdx="3" presStyleCnt="4">
        <dgm:presLayoutVars>
          <dgm:bulletEnabled val="1"/>
        </dgm:presLayoutVars>
      </dgm:prSet>
      <dgm:spPr/>
    </dgm:pt>
  </dgm:ptLst>
  <dgm:cxnLst>
    <dgm:cxn modelId="{0CFF0E04-1470-E849-8326-38A2C7E4B4E9}" type="presOf" srcId="{ED311B64-34D9-4C4B-A50A-48D41D2978A8}" destId="{F86B8E0A-4516-9847-A2D9-55DD83E0E9BF}" srcOrd="0" destOrd="0" presId="urn:microsoft.com/office/officeart/2005/8/layout/vProcess5"/>
    <dgm:cxn modelId="{FB4F2710-6F96-3840-B032-47DDA3159067}" type="presOf" srcId="{B437A6E2-432D-D948-A8CE-7653D97BF382}" destId="{B04C2B1E-2AAD-B446-8FA8-9CC2B921BDD1}" srcOrd="1" destOrd="0" presId="urn:microsoft.com/office/officeart/2005/8/layout/vProcess5"/>
    <dgm:cxn modelId="{1C66951E-9776-334B-9829-E53E7D23F8C0}" type="presOf" srcId="{2CC1F164-DF03-9B40-996D-1E9AA43FE228}" destId="{AA1E7083-0A29-2C40-A52C-00A3D535789E}" srcOrd="1" destOrd="0" presId="urn:microsoft.com/office/officeart/2005/8/layout/vProcess5"/>
    <dgm:cxn modelId="{14ACCF20-603F-B140-AD3C-1BF9E3C80FC5}" srcId="{592A6A37-8DAC-694A-A333-60ECF3C2DA6A}" destId="{B437A6E2-432D-D948-A8CE-7653D97BF382}" srcOrd="2" destOrd="0" parTransId="{53D72486-812F-7048-8F81-C5CE8638C039}" sibTransId="{ED311B64-34D9-4C4B-A50A-48D41D2978A8}"/>
    <dgm:cxn modelId="{90EF1E2B-6A21-F04E-8465-4E5608C57497}" type="presOf" srcId="{5353BF6C-BDC1-2846-8DCA-0A7E5B47B2F8}" destId="{FCD44F14-8C74-EB4A-8F9F-14C2500677C5}" srcOrd="1" destOrd="0" presId="urn:microsoft.com/office/officeart/2005/8/layout/vProcess5"/>
    <dgm:cxn modelId="{7E27D031-58E6-C241-8DF8-4D232590DAD8}" type="presOf" srcId="{6EF41E27-4AEF-144C-95C9-7AC4E5FBD33D}" destId="{BA9DFA67-BB5D-3B42-832D-3F4F342FBB06}" srcOrd="0" destOrd="0" presId="urn:microsoft.com/office/officeart/2005/8/layout/vProcess5"/>
    <dgm:cxn modelId="{B018E83B-C77D-824D-99F7-374D60DBFBD3}" type="presOf" srcId="{5AA901DA-F37E-804E-AB46-B9E8BDB01906}" destId="{8DE82A65-04F5-1942-AFAD-069D6C55E5D1}" srcOrd="1" destOrd="0" presId="urn:microsoft.com/office/officeart/2005/8/layout/vProcess5"/>
    <dgm:cxn modelId="{E089DA45-F402-DE47-83A8-A282EFC7F597}" type="presOf" srcId="{592A6A37-8DAC-694A-A333-60ECF3C2DA6A}" destId="{C17C1969-4B8F-F54E-A17E-CE0D543003F5}" srcOrd="0" destOrd="0" presId="urn:microsoft.com/office/officeart/2005/8/layout/vProcess5"/>
    <dgm:cxn modelId="{A6F00E68-2C9D-3A49-849F-0AA81CFB2335}" type="presOf" srcId="{5353BF6C-BDC1-2846-8DCA-0A7E5B47B2F8}" destId="{C58733B5-9A12-004B-9360-F2077D192BA9}" srcOrd="0" destOrd="0" presId="urn:microsoft.com/office/officeart/2005/8/layout/vProcess5"/>
    <dgm:cxn modelId="{F3113A68-646F-194B-A947-03FAD4A63D7E}" type="presOf" srcId="{2CC1F164-DF03-9B40-996D-1E9AA43FE228}" destId="{C8597F44-CFFE-284D-94E5-63ADE74DFF39}" srcOrd="0" destOrd="0" presId="urn:microsoft.com/office/officeart/2005/8/layout/vProcess5"/>
    <dgm:cxn modelId="{B84A1C93-A1A9-1646-90D3-7CD9DE576848}" srcId="{592A6A37-8DAC-694A-A333-60ECF3C2DA6A}" destId="{5353BF6C-BDC1-2846-8DCA-0A7E5B47B2F8}" srcOrd="3" destOrd="0" parTransId="{D127CE28-3561-1047-8A2E-EF9208C3D161}" sibTransId="{9230D057-4080-F948-8343-3E1427432B37}"/>
    <dgm:cxn modelId="{4EC51394-D8A5-9642-B867-B10C2329DE56}" type="presOf" srcId="{FF1F87D6-1A27-5848-B535-1EB57BD39DC8}" destId="{6591FB7D-E2BF-8844-BBBE-3D4849C30D35}" srcOrd="0" destOrd="0" presId="urn:microsoft.com/office/officeart/2005/8/layout/vProcess5"/>
    <dgm:cxn modelId="{679889B1-4B2C-104C-B73E-CB8226C833B3}" type="presOf" srcId="{B437A6E2-432D-D948-A8CE-7653D97BF382}" destId="{45A564E8-3D8B-9744-981C-6A410547E466}" srcOrd="0" destOrd="0" presId="urn:microsoft.com/office/officeart/2005/8/layout/vProcess5"/>
    <dgm:cxn modelId="{B7FAF7B5-AEEB-0C48-A427-05D3CEB5001F}" srcId="{592A6A37-8DAC-694A-A333-60ECF3C2DA6A}" destId="{5AA901DA-F37E-804E-AB46-B9E8BDB01906}" srcOrd="0" destOrd="0" parTransId="{5D0086E4-93F0-C841-976C-84757982A492}" sibTransId="{6EF41E27-4AEF-144C-95C9-7AC4E5FBD33D}"/>
    <dgm:cxn modelId="{493737BB-D5AC-AE48-91E0-8607031F556E}" type="presOf" srcId="{5AA901DA-F37E-804E-AB46-B9E8BDB01906}" destId="{5AD69DBA-13DF-544D-8ADA-DE9CD7CD350E}" srcOrd="0" destOrd="0" presId="urn:microsoft.com/office/officeart/2005/8/layout/vProcess5"/>
    <dgm:cxn modelId="{7B093ABB-EBE6-8940-B499-35CAF445CA89}" srcId="{592A6A37-8DAC-694A-A333-60ECF3C2DA6A}" destId="{2CC1F164-DF03-9B40-996D-1E9AA43FE228}" srcOrd="1" destOrd="0" parTransId="{1854FA18-B42F-6C48-967F-B693CC038188}" sibTransId="{FF1F87D6-1A27-5848-B535-1EB57BD39DC8}"/>
    <dgm:cxn modelId="{BC0CDB01-F4D6-F64A-8432-28D285B52C3A}" type="presParOf" srcId="{C17C1969-4B8F-F54E-A17E-CE0D543003F5}" destId="{F9E7E4F1-2CEE-9A4F-855F-F6B201EABAC5}" srcOrd="0" destOrd="0" presId="urn:microsoft.com/office/officeart/2005/8/layout/vProcess5"/>
    <dgm:cxn modelId="{8810CFB9-2E29-A842-B9FC-E157E4665DC5}" type="presParOf" srcId="{C17C1969-4B8F-F54E-A17E-CE0D543003F5}" destId="{5AD69DBA-13DF-544D-8ADA-DE9CD7CD350E}" srcOrd="1" destOrd="0" presId="urn:microsoft.com/office/officeart/2005/8/layout/vProcess5"/>
    <dgm:cxn modelId="{148DE0C3-36CC-ED48-9CB0-07739E012F67}" type="presParOf" srcId="{C17C1969-4B8F-F54E-A17E-CE0D543003F5}" destId="{C8597F44-CFFE-284D-94E5-63ADE74DFF39}" srcOrd="2" destOrd="0" presId="urn:microsoft.com/office/officeart/2005/8/layout/vProcess5"/>
    <dgm:cxn modelId="{D1C72340-76A7-0C41-9F35-C04541C49999}" type="presParOf" srcId="{C17C1969-4B8F-F54E-A17E-CE0D543003F5}" destId="{45A564E8-3D8B-9744-981C-6A410547E466}" srcOrd="3" destOrd="0" presId="urn:microsoft.com/office/officeart/2005/8/layout/vProcess5"/>
    <dgm:cxn modelId="{C939FB41-D0B3-9749-A2D9-552223BFE965}" type="presParOf" srcId="{C17C1969-4B8F-F54E-A17E-CE0D543003F5}" destId="{C58733B5-9A12-004B-9360-F2077D192BA9}" srcOrd="4" destOrd="0" presId="urn:microsoft.com/office/officeart/2005/8/layout/vProcess5"/>
    <dgm:cxn modelId="{43CED60E-E5EF-7A49-9F5E-59C61C64629F}" type="presParOf" srcId="{C17C1969-4B8F-F54E-A17E-CE0D543003F5}" destId="{BA9DFA67-BB5D-3B42-832D-3F4F342FBB06}" srcOrd="5" destOrd="0" presId="urn:microsoft.com/office/officeart/2005/8/layout/vProcess5"/>
    <dgm:cxn modelId="{CB811DF0-566C-2E4D-8599-26E409C17D16}" type="presParOf" srcId="{C17C1969-4B8F-F54E-A17E-CE0D543003F5}" destId="{6591FB7D-E2BF-8844-BBBE-3D4849C30D35}" srcOrd="6" destOrd="0" presId="urn:microsoft.com/office/officeart/2005/8/layout/vProcess5"/>
    <dgm:cxn modelId="{A8E053B8-44F6-564A-8ACA-714EB6C3927E}" type="presParOf" srcId="{C17C1969-4B8F-F54E-A17E-CE0D543003F5}" destId="{F86B8E0A-4516-9847-A2D9-55DD83E0E9BF}" srcOrd="7" destOrd="0" presId="urn:microsoft.com/office/officeart/2005/8/layout/vProcess5"/>
    <dgm:cxn modelId="{5073BC00-A78C-8A46-98C2-5B6723C2DD86}" type="presParOf" srcId="{C17C1969-4B8F-F54E-A17E-CE0D543003F5}" destId="{8DE82A65-04F5-1942-AFAD-069D6C55E5D1}" srcOrd="8" destOrd="0" presId="urn:microsoft.com/office/officeart/2005/8/layout/vProcess5"/>
    <dgm:cxn modelId="{A9363AD2-0031-9E45-908D-5DFE95BB131C}" type="presParOf" srcId="{C17C1969-4B8F-F54E-A17E-CE0D543003F5}" destId="{AA1E7083-0A29-2C40-A52C-00A3D535789E}" srcOrd="9" destOrd="0" presId="urn:microsoft.com/office/officeart/2005/8/layout/vProcess5"/>
    <dgm:cxn modelId="{82EAB2B0-C807-9845-8DA3-30C285DB7C9E}" type="presParOf" srcId="{C17C1969-4B8F-F54E-A17E-CE0D543003F5}" destId="{B04C2B1E-2AAD-B446-8FA8-9CC2B921BDD1}" srcOrd="10" destOrd="0" presId="urn:microsoft.com/office/officeart/2005/8/layout/vProcess5"/>
    <dgm:cxn modelId="{463ECBCF-304D-4342-A406-D0262C85A0C3}" type="presParOf" srcId="{C17C1969-4B8F-F54E-A17E-CE0D543003F5}" destId="{FCD44F14-8C74-EB4A-8F9F-14C2500677C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020CD8-168D-ED4C-A778-9A3B48731F7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F3D36E37-A3AD-614C-B123-7C40AADB949A}">
      <dgm:prSet/>
      <dgm:spPr/>
      <dgm:t>
        <a:bodyPr/>
        <a:lstStyle/>
        <a:p>
          <a:r>
            <a:rPr lang="en-US" dirty="0"/>
            <a:t>1. Is there any traumatic experience in their childhood?</a:t>
          </a:r>
          <a:endParaRPr lang="en-AU" dirty="0"/>
        </a:p>
      </dgm:t>
    </dgm:pt>
    <dgm:pt modelId="{560CDDC4-81A6-1547-957F-8598F5E983B2}" type="parTrans" cxnId="{5A8055C2-995E-5D40-A407-03565494A28A}">
      <dgm:prSet/>
      <dgm:spPr/>
      <dgm:t>
        <a:bodyPr/>
        <a:lstStyle/>
        <a:p>
          <a:endParaRPr lang="en-GB"/>
        </a:p>
      </dgm:t>
    </dgm:pt>
    <dgm:pt modelId="{93FCEC83-1696-0E45-819F-D54E613203CA}" type="sibTrans" cxnId="{5A8055C2-995E-5D40-A407-03565494A28A}">
      <dgm:prSet/>
      <dgm:spPr/>
      <dgm:t>
        <a:bodyPr/>
        <a:lstStyle/>
        <a:p>
          <a:endParaRPr lang="en-GB"/>
        </a:p>
      </dgm:t>
    </dgm:pt>
    <dgm:pt modelId="{53F3B2AC-8BA9-E847-9732-C4D1A239D05B}">
      <dgm:prSet/>
      <dgm:spPr/>
      <dgm:t>
        <a:bodyPr/>
        <a:lstStyle/>
        <a:p>
          <a:r>
            <a:rPr lang="en-US" dirty="0"/>
            <a:t>2. Are they exhibiting any defensive behaviour that would indicate repression (denial, avoidance, displacement, projection)?</a:t>
          </a:r>
          <a:endParaRPr lang="en-AU" dirty="0"/>
        </a:p>
      </dgm:t>
    </dgm:pt>
    <dgm:pt modelId="{A6860BF2-90C0-A447-A6FD-22C217C87493}" type="parTrans" cxnId="{22DAAB94-CA33-2746-9945-0888F4D59AB4}">
      <dgm:prSet/>
      <dgm:spPr/>
      <dgm:t>
        <a:bodyPr/>
        <a:lstStyle/>
        <a:p>
          <a:endParaRPr lang="en-GB"/>
        </a:p>
      </dgm:t>
    </dgm:pt>
    <dgm:pt modelId="{681B1C68-37A2-F247-899B-3983FAA316C0}" type="sibTrans" cxnId="{22DAAB94-CA33-2746-9945-0888F4D59AB4}">
      <dgm:prSet/>
      <dgm:spPr/>
      <dgm:t>
        <a:bodyPr/>
        <a:lstStyle/>
        <a:p>
          <a:endParaRPr lang="en-GB"/>
        </a:p>
      </dgm:t>
    </dgm:pt>
    <dgm:pt modelId="{A116F5C9-796C-294E-92D4-626C34CD340E}">
      <dgm:prSet/>
      <dgm:spPr/>
      <dgm:t>
        <a:bodyPr/>
        <a:lstStyle/>
        <a:p>
          <a:r>
            <a:rPr lang="en-US" dirty="0"/>
            <a:t>3. What is their core issue (low self-esteem, unstable identity, oedipal complex, fear of abandonment and intimacy)?</a:t>
          </a:r>
          <a:endParaRPr lang="en-AU" dirty="0"/>
        </a:p>
      </dgm:t>
    </dgm:pt>
    <dgm:pt modelId="{492C4024-6969-8744-AF75-7589ED5ED256}" type="parTrans" cxnId="{21D728D0-7DAB-EA42-8B6E-8E6957203475}">
      <dgm:prSet/>
      <dgm:spPr/>
      <dgm:t>
        <a:bodyPr/>
        <a:lstStyle/>
        <a:p>
          <a:endParaRPr lang="en-GB"/>
        </a:p>
      </dgm:t>
    </dgm:pt>
    <dgm:pt modelId="{30DA5F9A-D568-E344-A41E-FA0855263AB2}" type="sibTrans" cxnId="{21D728D0-7DAB-EA42-8B6E-8E6957203475}">
      <dgm:prSet/>
      <dgm:spPr/>
      <dgm:t>
        <a:bodyPr/>
        <a:lstStyle/>
        <a:p>
          <a:endParaRPr lang="en-GB"/>
        </a:p>
      </dgm:t>
    </dgm:pt>
    <dgm:pt modelId="{99F2C4FC-8678-4D49-8C9A-33D7595E12A3}">
      <dgm:prSet/>
      <dgm:spPr/>
      <dgm:t>
        <a:bodyPr/>
        <a:lstStyle/>
        <a:p>
          <a:r>
            <a:rPr lang="en-US" dirty="0"/>
            <a:t>4. What destructive behaviors may be caused by this core issue?</a:t>
          </a:r>
          <a:endParaRPr lang="en-AU" dirty="0"/>
        </a:p>
      </dgm:t>
    </dgm:pt>
    <dgm:pt modelId="{3A9A0075-F175-2A40-9A3A-BAC4127B4322}" type="parTrans" cxnId="{4209C690-7C89-F043-811E-EE7514FEABA3}">
      <dgm:prSet/>
      <dgm:spPr/>
      <dgm:t>
        <a:bodyPr/>
        <a:lstStyle/>
        <a:p>
          <a:endParaRPr lang="en-GB"/>
        </a:p>
      </dgm:t>
    </dgm:pt>
    <dgm:pt modelId="{00979E78-48F3-AE4B-9BC2-30241E1D28E4}" type="sibTrans" cxnId="{4209C690-7C89-F043-811E-EE7514FEABA3}">
      <dgm:prSet/>
      <dgm:spPr/>
      <dgm:t>
        <a:bodyPr/>
        <a:lstStyle/>
        <a:p>
          <a:endParaRPr lang="en-GB"/>
        </a:p>
      </dgm:t>
    </dgm:pt>
    <dgm:pt modelId="{3FAE11D9-FAFA-0840-9663-9116535B344E}">
      <dgm:prSet custT="1"/>
      <dgm:spPr/>
      <dgm:t>
        <a:bodyPr/>
        <a:lstStyle/>
        <a:p>
          <a:r>
            <a:rPr lang="en-AU" sz="1800" dirty="0"/>
            <a:t>Yes, poverty and deprivation. His mother was distant and he grew up amongst crime and immorality. He was sentenced to death but then exiled instead.</a:t>
          </a:r>
        </a:p>
      </dgm:t>
    </dgm:pt>
    <dgm:pt modelId="{73D3C545-AA7C-DD44-AF51-248F87C0EDC8}" type="parTrans" cxnId="{2E44E8F6-3428-1547-BFD5-D3C8E2BB3633}">
      <dgm:prSet/>
      <dgm:spPr/>
      <dgm:t>
        <a:bodyPr/>
        <a:lstStyle/>
        <a:p>
          <a:endParaRPr lang="en-GB"/>
        </a:p>
      </dgm:t>
    </dgm:pt>
    <dgm:pt modelId="{03DC6CF5-04B9-5B42-86FB-52867D8D48BC}" type="sibTrans" cxnId="{2E44E8F6-3428-1547-BFD5-D3C8E2BB3633}">
      <dgm:prSet/>
      <dgm:spPr/>
      <dgm:t>
        <a:bodyPr/>
        <a:lstStyle/>
        <a:p>
          <a:endParaRPr lang="en-GB"/>
        </a:p>
      </dgm:t>
    </dgm:pt>
    <dgm:pt modelId="{010E51E0-453B-3049-9DB7-CA629B82CA1C}">
      <dgm:prSet custT="1"/>
      <dgm:spPr/>
      <dgm:t>
        <a:bodyPr/>
        <a:lstStyle/>
        <a:p>
          <a:r>
            <a:rPr lang="en-AU" sz="1600" dirty="0"/>
            <a:t>Avoidance: Doesn’t want to return to London or see Smasher after he discovers the sex slave. </a:t>
          </a:r>
        </a:p>
        <a:p>
          <a:r>
            <a:rPr lang="en-AU" sz="1600" dirty="0"/>
            <a:t>Displacement: Enjoys the power of owning convicts and making them work in the sun.</a:t>
          </a:r>
        </a:p>
        <a:p>
          <a:r>
            <a:rPr lang="en-AU" sz="1600" dirty="0"/>
            <a:t>Projection: doesn’t want to believe that what he is doing is wrong so tries to believe that he is the victim and the Indigenous people are the aggressors, justifying their massacre. </a:t>
          </a:r>
        </a:p>
      </dgm:t>
    </dgm:pt>
    <dgm:pt modelId="{D19E8F1D-FBC4-0441-B903-A3DB00F32AB0}" type="parTrans" cxnId="{978D4511-CF81-F54C-9202-C9191771A6A8}">
      <dgm:prSet/>
      <dgm:spPr/>
      <dgm:t>
        <a:bodyPr/>
        <a:lstStyle/>
        <a:p>
          <a:endParaRPr lang="en-GB"/>
        </a:p>
      </dgm:t>
    </dgm:pt>
    <dgm:pt modelId="{DCB75E2F-CB15-EC49-B7B8-0B106B09A8AC}" type="sibTrans" cxnId="{978D4511-CF81-F54C-9202-C9191771A6A8}">
      <dgm:prSet/>
      <dgm:spPr/>
      <dgm:t>
        <a:bodyPr/>
        <a:lstStyle/>
        <a:p>
          <a:endParaRPr lang="en-GB"/>
        </a:p>
      </dgm:t>
    </dgm:pt>
    <dgm:pt modelId="{02A40753-DA7D-1145-A3DB-3E6A46C500B5}">
      <dgm:prSet custT="1"/>
      <dgm:spPr/>
      <dgm:t>
        <a:bodyPr/>
        <a:lstStyle/>
        <a:p>
          <a:r>
            <a:rPr lang="en-AU" sz="2000" dirty="0"/>
            <a:t>Low self-esteem: Tries to make himself look big by spending money, getting portraits painted of himself etc.</a:t>
          </a:r>
        </a:p>
      </dgm:t>
    </dgm:pt>
    <dgm:pt modelId="{6DE5FF0F-A2A2-D84A-80BC-09D6D8493817}" type="parTrans" cxnId="{51E49668-28DF-CD4B-B3C6-42CFA4C1032F}">
      <dgm:prSet/>
      <dgm:spPr/>
      <dgm:t>
        <a:bodyPr/>
        <a:lstStyle/>
        <a:p>
          <a:endParaRPr lang="en-GB"/>
        </a:p>
      </dgm:t>
    </dgm:pt>
    <dgm:pt modelId="{6334DDFC-5FD8-9B44-BF76-24A6026648AB}" type="sibTrans" cxnId="{51E49668-28DF-CD4B-B3C6-42CFA4C1032F}">
      <dgm:prSet/>
      <dgm:spPr/>
      <dgm:t>
        <a:bodyPr/>
        <a:lstStyle/>
        <a:p>
          <a:endParaRPr lang="en-GB"/>
        </a:p>
      </dgm:t>
    </dgm:pt>
    <dgm:pt modelId="{B964C285-F0E9-414C-B9A3-B10FC35AD1D0}">
      <dgm:prSet custT="1"/>
      <dgm:spPr/>
      <dgm:t>
        <a:bodyPr/>
        <a:lstStyle/>
        <a:p>
          <a:r>
            <a:rPr lang="en-AU" sz="1800" dirty="0"/>
            <a:t>Not acting on his knowledge of the sex slave.</a:t>
          </a:r>
        </a:p>
        <a:p>
          <a:r>
            <a:rPr lang="en-AU" sz="1800" dirty="0"/>
            <a:t>Taking part in the massacre at Blackwood’s</a:t>
          </a:r>
        </a:p>
        <a:p>
          <a:r>
            <a:rPr lang="en-AU" sz="1800" dirty="0"/>
            <a:t>Lying to and distancing from his wife.</a:t>
          </a:r>
        </a:p>
        <a:p>
          <a:r>
            <a:rPr lang="en-AU" sz="1800" dirty="0"/>
            <a:t>Guilt towards the Indigenous man ‘Jack’</a:t>
          </a:r>
        </a:p>
        <a:p>
          <a:r>
            <a:rPr lang="en-AU" sz="1800" dirty="0"/>
            <a:t>Beats son.</a:t>
          </a:r>
        </a:p>
      </dgm:t>
    </dgm:pt>
    <dgm:pt modelId="{DB2C4838-0ABF-B143-80BD-17BB6967094A}" type="parTrans" cxnId="{6B5C65F9-32AE-1742-AD50-73A5AFCF18CB}">
      <dgm:prSet/>
      <dgm:spPr/>
      <dgm:t>
        <a:bodyPr/>
        <a:lstStyle/>
        <a:p>
          <a:endParaRPr lang="en-GB"/>
        </a:p>
      </dgm:t>
    </dgm:pt>
    <dgm:pt modelId="{FEEA1D39-EB85-E445-AB00-DE19432EA293}" type="sibTrans" cxnId="{6B5C65F9-32AE-1742-AD50-73A5AFCF18CB}">
      <dgm:prSet/>
      <dgm:spPr/>
      <dgm:t>
        <a:bodyPr/>
        <a:lstStyle/>
        <a:p>
          <a:endParaRPr lang="en-GB"/>
        </a:p>
      </dgm:t>
    </dgm:pt>
    <dgm:pt modelId="{E518E21E-2013-FE4A-B8D6-8291C5D34323}" type="pres">
      <dgm:prSet presAssocID="{3A020CD8-168D-ED4C-A778-9A3B48731F75}" presName="Name0" presStyleCnt="0">
        <dgm:presLayoutVars>
          <dgm:chPref val="3"/>
          <dgm:dir/>
          <dgm:animLvl val="lvl"/>
          <dgm:resizeHandles/>
        </dgm:presLayoutVars>
      </dgm:prSet>
      <dgm:spPr/>
    </dgm:pt>
    <dgm:pt modelId="{84C4536C-C03E-4B41-9C88-A9EEA8737522}" type="pres">
      <dgm:prSet presAssocID="{F3D36E37-A3AD-614C-B123-7C40AADB949A}" presName="horFlow" presStyleCnt="0"/>
      <dgm:spPr/>
    </dgm:pt>
    <dgm:pt modelId="{090B8C12-5454-EB4E-A40E-72E5C0ADFB55}" type="pres">
      <dgm:prSet presAssocID="{F3D36E37-A3AD-614C-B123-7C40AADB949A}" presName="bigChev" presStyleLbl="node1" presStyleIdx="0" presStyleCnt="4"/>
      <dgm:spPr/>
    </dgm:pt>
    <dgm:pt modelId="{0EA5D2D6-A4B7-A14F-8322-10D5EA6C0F88}" type="pres">
      <dgm:prSet presAssocID="{73D3C545-AA7C-DD44-AF51-248F87C0EDC8}" presName="parTrans" presStyleCnt="0"/>
      <dgm:spPr/>
    </dgm:pt>
    <dgm:pt modelId="{9F665198-939F-3840-98B7-39E669D36AAE}" type="pres">
      <dgm:prSet presAssocID="{3FAE11D9-FAFA-0840-9663-9116535B344E}" presName="node" presStyleLbl="alignAccFollowNode1" presStyleIdx="0" presStyleCnt="4" custScaleX="213584" custScaleY="120818">
        <dgm:presLayoutVars>
          <dgm:bulletEnabled val="1"/>
        </dgm:presLayoutVars>
      </dgm:prSet>
      <dgm:spPr/>
    </dgm:pt>
    <dgm:pt modelId="{9AF72571-C37E-364B-B137-1B308D9BA13C}" type="pres">
      <dgm:prSet presAssocID="{F3D36E37-A3AD-614C-B123-7C40AADB949A}" presName="vSp" presStyleCnt="0"/>
      <dgm:spPr/>
    </dgm:pt>
    <dgm:pt modelId="{4B0E578D-52BC-B849-867D-1C45B2139D30}" type="pres">
      <dgm:prSet presAssocID="{53F3B2AC-8BA9-E847-9732-C4D1A239D05B}" presName="horFlow" presStyleCnt="0"/>
      <dgm:spPr/>
    </dgm:pt>
    <dgm:pt modelId="{ECCA056C-4BFA-1749-84D7-F07C91BBA38C}" type="pres">
      <dgm:prSet presAssocID="{53F3B2AC-8BA9-E847-9732-C4D1A239D05B}" presName="bigChev" presStyleLbl="node1" presStyleIdx="1" presStyleCnt="4"/>
      <dgm:spPr/>
    </dgm:pt>
    <dgm:pt modelId="{A5C1D551-423C-2B4E-9112-F82B1FF84B37}" type="pres">
      <dgm:prSet presAssocID="{D19E8F1D-FBC4-0441-B903-A3DB00F32AB0}" presName="parTrans" presStyleCnt="0"/>
      <dgm:spPr/>
    </dgm:pt>
    <dgm:pt modelId="{C003AFD5-628F-F641-AE9E-00846AE1B0C6}" type="pres">
      <dgm:prSet presAssocID="{010E51E0-453B-3049-9DB7-CA629B82CA1C}" presName="node" presStyleLbl="alignAccFollowNode1" presStyleIdx="1" presStyleCnt="4" custScaleX="215282" custScaleY="154346">
        <dgm:presLayoutVars>
          <dgm:bulletEnabled val="1"/>
        </dgm:presLayoutVars>
      </dgm:prSet>
      <dgm:spPr/>
    </dgm:pt>
    <dgm:pt modelId="{A574EB98-46F6-4345-A914-B4D433CAAA99}" type="pres">
      <dgm:prSet presAssocID="{53F3B2AC-8BA9-E847-9732-C4D1A239D05B}" presName="vSp" presStyleCnt="0"/>
      <dgm:spPr/>
    </dgm:pt>
    <dgm:pt modelId="{532472F5-B416-3746-BE26-7E76E6D4DD96}" type="pres">
      <dgm:prSet presAssocID="{A116F5C9-796C-294E-92D4-626C34CD340E}" presName="horFlow" presStyleCnt="0"/>
      <dgm:spPr/>
    </dgm:pt>
    <dgm:pt modelId="{29B39139-D4EA-014C-B365-980B871A9561}" type="pres">
      <dgm:prSet presAssocID="{A116F5C9-796C-294E-92D4-626C34CD340E}" presName="bigChev" presStyleLbl="node1" presStyleIdx="2" presStyleCnt="4"/>
      <dgm:spPr/>
    </dgm:pt>
    <dgm:pt modelId="{4AC36287-D8F8-2E43-893E-552C27B085A1}" type="pres">
      <dgm:prSet presAssocID="{6DE5FF0F-A2A2-D84A-80BC-09D6D8493817}" presName="parTrans" presStyleCnt="0"/>
      <dgm:spPr/>
    </dgm:pt>
    <dgm:pt modelId="{E64495BF-42DC-1F46-8E5A-406E7A06B31A}" type="pres">
      <dgm:prSet presAssocID="{02A40753-DA7D-1145-A3DB-3E6A46C500B5}" presName="node" presStyleLbl="alignAccFollowNode1" presStyleIdx="2" presStyleCnt="4" custScaleX="211435" custScaleY="117788">
        <dgm:presLayoutVars>
          <dgm:bulletEnabled val="1"/>
        </dgm:presLayoutVars>
      </dgm:prSet>
      <dgm:spPr/>
    </dgm:pt>
    <dgm:pt modelId="{3559A8B6-2FDE-F444-97BB-EFBC404FE31C}" type="pres">
      <dgm:prSet presAssocID="{A116F5C9-796C-294E-92D4-626C34CD340E}" presName="vSp" presStyleCnt="0"/>
      <dgm:spPr/>
    </dgm:pt>
    <dgm:pt modelId="{1E191253-4C4A-E841-9F91-A7726D993CF7}" type="pres">
      <dgm:prSet presAssocID="{99F2C4FC-8678-4D49-8C9A-33D7595E12A3}" presName="horFlow" presStyleCnt="0"/>
      <dgm:spPr/>
    </dgm:pt>
    <dgm:pt modelId="{501AB3A6-81FF-A648-A6B8-EEB89D932B6E}" type="pres">
      <dgm:prSet presAssocID="{99F2C4FC-8678-4D49-8C9A-33D7595E12A3}" presName="bigChev" presStyleLbl="node1" presStyleIdx="3" presStyleCnt="4"/>
      <dgm:spPr/>
    </dgm:pt>
    <dgm:pt modelId="{BBA91CA0-7A29-B74D-843B-0D56CC3D2309}" type="pres">
      <dgm:prSet presAssocID="{DB2C4838-0ABF-B143-80BD-17BB6967094A}" presName="parTrans" presStyleCnt="0"/>
      <dgm:spPr/>
    </dgm:pt>
    <dgm:pt modelId="{A401392A-A37C-B94D-8D5F-0B74DBA01BC1}" type="pres">
      <dgm:prSet presAssocID="{B964C285-F0E9-414C-B9A3-B10FC35AD1D0}" presName="node" presStyleLbl="alignAccFollowNode1" presStyleIdx="3" presStyleCnt="4" custScaleX="215167" custScaleY="133382">
        <dgm:presLayoutVars>
          <dgm:bulletEnabled val="1"/>
        </dgm:presLayoutVars>
      </dgm:prSet>
      <dgm:spPr/>
    </dgm:pt>
  </dgm:ptLst>
  <dgm:cxnLst>
    <dgm:cxn modelId="{427C9504-56CD-1940-8D7F-EE80400AD7ED}" type="presOf" srcId="{B964C285-F0E9-414C-B9A3-B10FC35AD1D0}" destId="{A401392A-A37C-B94D-8D5F-0B74DBA01BC1}" srcOrd="0" destOrd="0" presId="urn:microsoft.com/office/officeart/2005/8/layout/lProcess3"/>
    <dgm:cxn modelId="{978D4511-CF81-F54C-9202-C9191771A6A8}" srcId="{53F3B2AC-8BA9-E847-9732-C4D1A239D05B}" destId="{010E51E0-453B-3049-9DB7-CA629B82CA1C}" srcOrd="0" destOrd="0" parTransId="{D19E8F1D-FBC4-0441-B903-A3DB00F32AB0}" sibTransId="{DCB75E2F-CB15-EC49-B7B8-0B106B09A8AC}"/>
    <dgm:cxn modelId="{AE229E47-D69B-464B-AB2A-4C9854DF264A}" type="presOf" srcId="{02A40753-DA7D-1145-A3DB-3E6A46C500B5}" destId="{E64495BF-42DC-1F46-8E5A-406E7A06B31A}" srcOrd="0" destOrd="0" presId="urn:microsoft.com/office/officeart/2005/8/layout/lProcess3"/>
    <dgm:cxn modelId="{B55C9C48-097E-C147-98B5-9FCCF899CAE6}" type="presOf" srcId="{F3D36E37-A3AD-614C-B123-7C40AADB949A}" destId="{090B8C12-5454-EB4E-A40E-72E5C0ADFB55}" srcOrd="0" destOrd="0" presId="urn:microsoft.com/office/officeart/2005/8/layout/lProcess3"/>
    <dgm:cxn modelId="{51E49668-28DF-CD4B-B3C6-42CFA4C1032F}" srcId="{A116F5C9-796C-294E-92D4-626C34CD340E}" destId="{02A40753-DA7D-1145-A3DB-3E6A46C500B5}" srcOrd="0" destOrd="0" parTransId="{6DE5FF0F-A2A2-D84A-80BC-09D6D8493817}" sibTransId="{6334DDFC-5FD8-9B44-BF76-24A6026648AB}"/>
    <dgm:cxn modelId="{4209C690-7C89-F043-811E-EE7514FEABA3}" srcId="{3A020CD8-168D-ED4C-A778-9A3B48731F75}" destId="{99F2C4FC-8678-4D49-8C9A-33D7595E12A3}" srcOrd="3" destOrd="0" parTransId="{3A9A0075-F175-2A40-9A3A-BAC4127B4322}" sibTransId="{00979E78-48F3-AE4B-9BC2-30241E1D28E4}"/>
    <dgm:cxn modelId="{22DAAB94-CA33-2746-9945-0888F4D59AB4}" srcId="{3A020CD8-168D-ED4C-A778-9A3B48731F75}" destId="{53F3B2AC-8BA9-E847-9732-C4D1A239D05B}" srcOrd="1" destOrd="0" parTransId="{A6860BF2-90C0-A447-A6FD-22C217C87493}" sibTransId="{681B1C68-37A2-F247-899B-3983FAA316C0}"/>
    <dgm:cxn modelId="{C5100498-1F6D-5140-B13A-F12F39027DD7}" type="presOf" srcId="{A116F5C9-796C-294E-92D4-626C34CD340E}" destId="{29B39139-D4EA-014C-B365-980B871A9561}" srcOrd="0" destOrd="0" presId="urn:microsoft.com/office/officeart/2005/8/layout/lProcess3"/>
    <dgm:cxn modelId="{A8213DA3-3B2C-FF4B-B292-CA9748911D4A}" type="presOf" srcId="{010E51E0-453B-3049-9DB7-CA629B82CA1C}" destId="{C003AFD5-628F-F641-AE9E-00846AE1B0C6}" srcOrd="0" destOrd="0" presId="urn:microsoft.com/office/officeart/2005/8/layout/lProcess3"/>
    <dgm:cxn modelId="{B67576A5-59C4-1442-B5C1-F60385998DAD}" type="presOf" srcId="{99F2C4FC-8678-4D49-8C9A-33D7595E12A3}" destId="{501AB3A6-81FF-A648-A6B8-EEB89D932B6E}" srcOrd="0" destOrd="0" presId="urn:microsoft.com/office/officeart/2005/8/layout/lProcess3"/>
    <dgm:cxn modelId="{5A8055C2-995E-5D40-A407-03565494A28A}" srcId="{3A020CD8-168D-ED4C-A778-9A3B48731F75}" destId="{F3D36E37-A3AD-614C-B123-7C40AADB949A}" srcOrd="0" destOrd="0" parTransId="{560CDDC4-81A6-1547-957F-8598F5E983B2}" sibTransId="{93FCEC83-1696-0E45-819F-D54E613203CA}"/>
    <dgm:cxn modelId="{21D728D0-7DAB-EA42-8B6E-8E6957203475}" srcId="{3A020CD8-168D-ED4C-A778-9A3B48731F75}" destId="{A116F5C9-796C-294E-92D4-626C34CD340E}" srcOrd="2" destOrd="0" parTransId="{492C4024-6969-8744-AF75-7589ED5ED256}" sibTransId="{30DA5F9A-D568-E344-A41E-FA0855263AB2}"/>
    <dgm:cxn modelId="{639797D1-44FD-8041-89E3-43CA0CA8CAC7}" type="presOf" srcId="{3FAE11D9-FAFA-0840-9663-9116535B344E}" destId="{9F665198-939F-3840-98B7-39E669D36AAE}" srcOrd="0" destOrd="0" presId="urn:microsoft.com/office/officeart/2005/8/layout/lProcess3"/>
    <dgm:cxn modelId="{AAAD5BE7-23AA-9947-947D-C93B78AD3CAB}" type="presOf" srcId="{53F3B2AC-8BA9-E847-9732-C4D1A239D05B}" destId="{ECCA056C-4BFA-1749-84D7-F07C91BBA38C}" srcOrd="0" destOrd="0" presId="urn:microsoft.com/office/officeart/2005/8/layout/lProcess3"/>
    <dgm:cxn modelId="{3CBA2EEF-067E-4745-9219-A8C6D7D21AFA}" type="presOf" srcId="{3A020CD8-168D-ED4C-A778-9A3B48731F75}" destId="{E518E21E-2013-FE4A-B8D6-8291C5D34323}" srcOrd="0" destOrd="0" presId="urn:microsoft.com/office/officeart/2005/8/layout/lProcess3"/>
    <dgm:cxn modelId="{2E44E8F6-3428-1547-BFD5-D3C8E2BB3633}" srcId="{F3D36E37-A3AD-614C-B123-7C40AADB949A}" destId="{3FAE11D9-FAFA-0840-9663-9116535B344E}" srcOrd="0" destOrd="0" parTransId="{73D3C545-AA7C-DD44-AF51-248F87C0EDC8}" sibTransId="{03DC6CF5-04B9-5B42-86FB-52867D8D48BC}"/>
    <dgm:cxn modelId="{6B5C65F9-32AE-1742-AD50-73A5AFCF18CB}" srcId="{99F2C4FC-8678-4D49-8C9A-33D7595E12A3}" destId="{B964C285-F0E9-414C-B9A3-B10FC35AD1D0}" srcOrd="0" destOrd="0" parTransId="{DB2C4838-0ABF-B143-80BD-17BB6967094A}" sibTransId="{FEEA1D39-EB85-E445-AB00-DE19432EA293}"/>
    <dgm:cxn modelId="{B7102768-B483-FF4C-902C-C814A6C31064}" type="presParOf" srcId="{E518E21E-2013-FE4A-B8D6-8291C5D34323}" destId="{84C4536C-C03E-4B41-9C88-A9EEA8737522}" srcOrd="0" destOrd="0" presId="urn:microsoft.com/office/officeart/2005/8/layout/lProcess3"/>
    <dgm:cxn modelId="{45D8A373-9BDF-504E-88AE-1D8709226CD0}" type="presParOf" srcId="{84C4536C-C03E-4B41-9C88-A9EEA8737522}" destId="{090B8C12-5454-EB4E-A40E-72E5C0ADFB55}" srcOrd="0" destOrd="0" presId="urn:microsoft.com/office/officeart/2005/8/layout/lProcess3"/>
    <dgm:cxn modelId="{C70C455B-B509-3F4A-97A6-6A34F7F21104}" type="presParOf" srcId="{84C4536C-C03E-4B41-9C88-A9EEA8737522}" destId="{0EA5D2D6-A4B7-A14F-8322-10D5EA6C0F88}" srcOrd="1" destOrd="0" presId="urn:microsoft.com/office/officeart/2005/8/layout/lProcess3"/>
    <dgm:cxn modelId="{A70EA0BE-F957-C149-8569-73AC43B7DFAB}" type="presParOf" srcId="{84C4536C-C03E-4B41-9C88-A9EEA8737522}" destId="{9F665198-939F-3840-98B7-39E669D36AAE}" srcOrd="2" destOrd="0" presId="urn:microsoft.com/office/officeart/2005/8/layout/lProcess3"/>
    <dgm:cxn modelId="{D76777FC-5BE3-EE4D-9B41-4132394DAFFC}" type="presParOf" srcId="{E518E21E-2013-FE4A-B8D6-8291C5D34323}" destId="{9AF72571-C37E-364B-B137-1B308D9BA13C}" srcOrd="1" destOrd="0" presId="urn:microsoft.com/office/officeart/2005/8/layout/lProcess3"/>
    <dgm:cxn modelId="{A5E025DF-1D53-6541-9CD3-F8045BFEDC69}" type="presParOf" srcId="{E518E21E-2013-FE4A-B8D6-8291C5D34323}" destId="{4B0E578D-52BC-B849-867D-1C45B2139D30}" srcOrd="2" destOrd="0" presId="urn:microsoft.com/office/officeart/2005/8/layout/lProcess3"/>
    <dgm:cxn modelId="{A060C180-B6A1-704F-AE5E-D2F11F840E25}" type="presParOf" srcId="{4B0E578D-52BC-B849-867D-1C45B2139D30}" destId="{ECCA056C-4BFA-1749-84D7-F07C91BBA38C}" srcOrd="0" destOrd="0" presId="urn:microsoft.com/office/officeart/2005/8/layout/lProcess3"/>
    <dgm:cxn modelId="{F2323F1D-ED16-6D45-831E-5A1E09A8A603}" type="presParOf" srcId="{4B0E578D-52BC-B849-867D-1C45B2139D30}" destId="{A5C1D551-423C-2B4E-9112-F82B1FF84B37}" srcOrd="1" destOrd="0" presId="urn:microsoft.com/office/officeart/2005/8/layout/lProcess3"/>
    <dgm:cxn modelId="{84CF3EB0-664C-B546-9435-8FE02D19ACD5}" type="presParOf" srcId="{4B0E578D-52BC-B849-867D-1C45B2139D30}" destId="{C003AFD5-628F-F641-AE9E-00846AE1B0C6}" srcOrd="2" destOrd="0" presId="urn:microsoft.com/office/officeart/2005/8/layout/lProcess3"/>
    <dgm:cxn modelId="{69E2388C-951A-9347-9327-25FC0E7ECD81}" type="presParOf" srcId="{E518E21E-2013-FE4A-B8D6-8291C5D34323}" destId="{A574EB98-46F6-4345-A914-B4D433CAAA99}" srcOrd="3" destOrd="0" presId="urn:microsoft.com/office/officeart/2005/8/layout/lProcess3"/>
    <dgm:cxn modelId="{40450CA6-E8EA-A241-98B9-5A0CDCB4F01C}" type="presParOf" srcId="{E518E21E-2013-FE4A-B8D6-8291C5D34323}" destId="{532472F5-B416-3746-BE26-7E76E6D4DD96}" srcOrd="4" destOrd="0" presId="urn:microsoft.com/office/officeart/2005/8/layout/lProcess3"/>
    <dgm:cxn modelId="{A9FF2B03-F083-5848-AA3A-384FC0B61AA7}" type="presParOf" srcId="{532472F5-B416-3746-BE26-7E76E6D4DD96}" destId="{29B39139-D4EA-014C-B365-980B871A9561}" srcOrd="0" destOrd="0" presId="urn:microsoft.com/office/officeart/2005/8/layout/lProcess3"/>
    <dgm:cxn modelId="{811FF514-2F1B-4544-A952-795E35BD2A9D}" type="presParOf" srcId="{532472F5-B416-3746-BE26-7E76E6D4DD96}" destId="{4AC36287-D8F8-2E43-893E-552C27B085A1}" srcOrd="1" destOrd="0" presId="urn:microsoft.com/office/officeart/2005/8/layout/lProcess3"/>
    <dgm:cxn modelId="{D3B459C7-757E-9C48-89F2-8C2A2B948BD6}" type="presParOf" srcId="{532472F5-B416-3746-BE26-7E76E6D4DD96}" destId="{E64495BF-42DC-1F46-8E5A-406E7A06B31A}" srcOrd="2" destOrd="0" presId="urn:microsoft.com/office/officeart/2005/8/layout/lProcess3"/>
    <dgm:cxn modelId="{9077F9C5-6328-B847-932A-00F4EE5086FA}" type="presParOf" srcId="{E518E21E-2013-FE4A-B8D6-8291C5D34323}" destId="{3559A8B6-2FDE-F444-97BB-EFBC404FE31C}" srcOrd="5" destOrd="0" presId="urn:microsoft.com/office/officeart/2005/8/layout/lProcess3"/>
    <dgm:cxn modelId="{5C62F3BA-BD41-1F4B-BAD5-6DAD9937588D}" type="presParOf" srcId="{E518E21E-2013-FE4A-B8D6-8291C5D34323}" destId="{1E191253-4C4A-E841-9F91-A7726D993CF7}" srcOrd="6" destOrd="0" presId="urn:microsoft.com/office/officeart/2005/8/layout/lProcess3"/>
    <dgm:cxn modelId="{2A65C3C1-3C18-954D-A173-8C1686CDA969}" type="presParOf" srcId="{1E191253-4C4A-E841-9F91-A7726D993CF7}" destId="{501AB3A6-81FF-A648-A6B8-EEB89D932B6E}" srcOrd="0" destOrd="0" presId="urn:microsoft.com/office/officeart/2005/8/layout/lProcess3"/>
    <dgm:cxn modelId="{BC5822C6-A6D0-6648-AAA4-BC93E81B3EB5}" type="presParOf" srcId="{1E191253-4C4A-E841-9F91-A7726D993CF7}" destId="{BBA91CA0-7A29-B74D-843B-0D56CC3D2309}" srcOrd="1" destOrd="0" presId="urn:microsoft.com/office/officeart/2005/8/layout/lProcess3"/>
    <dgm:cxn modelId="{15297669-3B43-EB4C-99E5-E2D0FE2F1B20}" type="presParOf" srcId="{1E191253-4C4A-E841-9F91-A7726D993CF7}" destId="{A401392A-A37C-B94D-8D5F-0B74DBA01BC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69DBA-13DF-544D-8ADA-DE9CD7CD350E}">
      <dsp:nvSpPr>
        <dsp:cNvPr id="0" name=""/>
        <dsp:cNvSpPr/>
      </dsp:nvSpPr>
      <dsp:spPr>
        <a:xfrm>
          <a:off x="0" y="0"/>
          <a:ext cx="5067148" cy="1178718"/>
        </a:xfrm>
        <a:prstGeom prst="roundRect">
          <a:avLst>
            <a:gd name="adj" fmla="val 10000"/>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distressing event or situation that occurs in our youth is </a:t>
          </a:r>
          <a:r>
            <a:rPr lang="en-US" sz="1800" b="1" u="sng" kern="1200" dirty="0"/>
            <a:t>repressed</a:t>
          </a:r>
          <a:r>
            <a:rPr lang="en-US" sz="1800" kern="1200" dirty="0"/>
            <a:t> into our unconscious because we don’t feel we can face it consciously.</a:t>
          </a:r>
          <a:endParaRPr lang="en-AU" sz="1800" kern="1200" dirty="0"/>
        </a:p>
      </dsp:txBody>
      <dsp:txXfrm>
        <a:off x="34523" y="34523"/>
        <a:ext cx="3695617" cy="1109672"/>
      </dsp:txXfrm>
    </dsp:sp>
    <dsp:sp modelId="{C8597F44-CFFE-284D-94E5-63ADE74DFF39}">
      <dsp:nvSpPr>
        <dsp:cNvPr id="0" name=""/>
        <dsp:cNvSpPr/>
      </dsp:nvSpPr>
      <dsp:spPr>
        <a:xfrm>
          <a:off x="424373" y="1393031"/>
          <a:ext cx="5067148" cy="1178718"/>
        </a:xfrm>
        <a:prstGeom prst="roundRect">
          <a:avLst>
            <a:gd name="adj" fmla="val 10000"/>
          </a:avLst>
        </a:prstGeom>
        <a:solidFill>
          <a:schemeClr val="accent3">
            <a:lumMod val="75000"/>
          </a:schemeClr>
        </a:soli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We keep our repressed experiences buried in our unconscious through the use of our </a:t>
          </a:r>
          <a:r>
            <a:rPr lang="en-US" sz="1800" b="1" u="sng" kern="1200" dirty="0"/>
            <a:t>defenses</a:t>
          </a:r>
          <a:r>
            <a:rPr lang="en-US" sz="1800" u="sng" kern="1200" dirty="0"/>
            <a:t>.</a:t>
          </a:r>
          <a:endParaRPr lang="en-AU" sz="1800" u="sng" kern="1200" dirty="0"/>
        </a:p>
      </dsp:txBody>
      <dsp:txXfrm>
        <a:off x="458896" y="1427554"/>
        <a:ext cx="3807561" cy="1109672"/>
      </dsp:txXfrm>
    </dsp:sp>
    <dsp:sp modelId="{45A564E8-3D8B-9744-981C-6A410547E466}">
      <dsp:nvSpPr>
        <dsp:cNvPr id="0" name=""/>
        <dsp:cNvSpPr/>
      </dsp:nvSpPr>
      <dsp:spPr>
        <a:xfrm>
          <a:off x="842413" y="2786062"/>
          <a:ext cx="5067148" cy="1178718"/>
        </a:xfrm>
        <a:prstGeom prst="roundRect">
          <a:avLst>
            <a:gd name="adj" fmla="val 10000"/>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 the experience buried in our unconscious affects us powerfully enough it will become a </a:t>
          </a:r>
          <a:r>
            <a:rPr lang="en-US" sz="1800" b="1" u="sng" kern="1200" dirty="0"/>
            <a:t>core issue </a:t>
          </a:r>
          <a:r>
            <a:rPr lang="en-US" sz="1800" kern="1200" dirty="0"/>
            <a:t>– a fundamental part of our personality.</a:t>
          </a:r>
          <a:endParaRPr lang="en-AU" sz="1800" kern="1200" dirty="0"/>
        </a:p>
      </dsp:txBody>
      <dsp:txXfrm>
        <a:off x="876936" y="2820585"/>
        <a:ext cx="3813895" cy="1109672"/>
      </dsp:txXfrm>
    </dsp:sp>
    <dsp:sp modelId="{C58733B5-9A12-004B-9360-F2077D192BA9}">
      <dsp:nvSpPr>
        <dsp:cNvPr id="0" name=""/>
        <dsp:cNvSpPr/>
      </dsp:nvSpPr>
      <dsp:spPr>
        <a:xfrm>
          <a:off x="1266787" y="4179093"/>
          <a:ext cx="5067148" cy="1178718"/>
        </a:xfrm>
        <a:prstGeom prst="roundRect">
          <a:avLst>
            <a:gd name="adj" fmla="val 10000"/>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Core issues result in the repetition of certain </a:t>
          </a:r>
          <a:r>
            <a:rPr lang="en-US" sz="1800" b="1" u="sng" kern="1200" dirty="0"/>
            <a:t>self-destructive</a:t>
          </a:r>
          <a:r>
            <a:rPr lang="en-US" sz="1800" b="1" kern="1200" dirty="0"/>
            <a:t> </a:t>
          </a:r>
          <a:r>
            <a:rPr lang="en-US" sz="1800" kern="1200" dirty="0"/>
            <a:t>behaviors.</a:t>
          </a:r>
          <a:endParaRPr lang="en-AU" sz="1800" kern="1200" dirty="0"/>
        </a:p>
      </dsp:txBody>
      <dsp:txXfrm>
        <a:off x="1301310" y="4213616"/>
        <a:ext cx="3807561" cy="1109672"/>
      </dsp:txXfrm>
    </dsp:sp>
    <dsp:sp modelId="{BA9DFA67-BB5D-3B42-832D-3F4F342FBB06}">
      <dsp:nvSpPr>
        <dsp:cNvPr id="0" name=""/>
        <dsp:cNvSpPr/>
      </dsp:nvSpPr>
      <dsp:spPr>
        <a:xfrm>
          <a:off x="4300980" y="902791"/>
          <a:ext cx="766167" cy="76616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4473368" y="902791"/>
        <a:ext cx="421391" cy="576541"/>
      </dsp:txXfrm>
    </dsp:sp>
    <dsp:sp modelId="{6591FB7D-E2BF-8844-BBBE-3D4849C30D35}">
      <dsp:nvSpPr>
        <dsp:cNvPr id="0" name=""/>
        <dsp:cNvSpPr/>
      </dsp:nvSpPr>
      <dsp:spPr>
        <a:xfrm>
          <a:off x="4725354" y="2295822"/>
          <a:ext cx="766167" cy="76616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4897742" y="2295822"/>
        <a:ext cx="421391" cy="576541"/>
      </dsp:txXfrm>
    </dsp:sp>
    <dsp:sp modelId="{F86B8E0A-4516-9847-A2D9-55DD83E0E9BF}">
      <dsp:nvSpPr>
        <dsp:cNvPr id="0" name=""/>
        <dsp:cNvSpPr/>
      </dsp:nvSpPr>
      <dsp:spPr>
        <a:xfrm>
          <a:off x="5143394" y="3688853"/>
          <a:ext cx="766167" cy="766167"/>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5315782" y="3688853"/>
        <a:ext cx="421391" cy="576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B8C12-5454-EB4E-A40E-72E5C0ADFB55}">
      <dsp:nvSpPr>
        <dsp:cNvPr id="0" name=""/>
        <dsp:cNvSpPr/>
      </dsp:nvSpPr>
      <dsp:spPr>
        <a:xfrm>
          <a:off x="197397" y="1992"/>
          <a:ext cx="3339283" cy="133571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1. Is there any traumatic experience in their childhood?</a:t>
          </a:r>
          <a:endParaRPr lang="en-AU" sz="1500" kern="1200" dirty="0"/>
        </a:p>
      </dsp:txBody>
      <dsp:txXfrm>
        <a:off x="865254" y="1992"/>
        <a:ext cx="2003570" cy="1335713"/>
      </dsp:txXfrm>
    </dsp:sp>
    <dsp:sp modelId="{9F665198-939F-3840-98B7-39E669D36AAE}">
      <dsp:nvSpPr>
        <dsp:cNvPr id="0" name=""/>
        <dsp:cNvSpPr/>
      </dsp:nvSpPr>
      <dsp:spPr>
        <a:xfrm>
          <a:off x="3102573" y="129"/>
          <a:ext cx="5919706" cy="133943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AU" sz="1800" kern="1200" dirty="0"/>
            <a:t>Yes, poverty and deprivation. His mother was distant and he grew up amongst crime and immorality. He was sentenced to death but then exiled instead.</a:t>
          </a:r>
        </a:p>
      </dsp:txBody>
      <dsp:txXfrm>
        <a:off x="3772293" y="129"/>
        <a:ext cx="4580267" cy="1339439"/>
      </dsp:txXfrm>
    </dsp:sp>
    <dsp:sp modelId="{ECCA056C-4BFA-1749-84D7-F07C91BBA38C}">
      <dsp:nvSpPr>
        <dsp:cNvPr id="0" name=""/>
        <dsp:cNvSpPr/>
      </dsp:nvSpPr>
      <dsp:spPr>
        <a:xfrm>
          <a:off x="197397" y="1714284"/>
          <a:ext cx="3339283" cy="133571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2. Are they exhibiting any defensive behaviour that would indicate repression (denial, avoidance, displacement, projection)?</a:t>
          </a:r>
          <a:endParaRPr lang="en-AU" sz="1500" kern="1200" dirty="0"/>
        </a:p>
      </dsp:txBody>
      <dsp:txXfrm>
        <a:off x="865254" y="1714284"/>
        <a:ext cx="2003570" cy="1335713"/>
      </dsp:txXfrm>
    </dsp:sp>
    <dsp:sp modelId="{C003AFD5-628F-F641-AE9E-00846AE1B0C6}">
      <dsp:nvSpPr>
        <dsp:cNvPr id="0" name=""/>
        <dsp:cNvSpPr/>
      </dsp:nvSpPr>
      <dsp:spPr>
        <a:xfrm>
          <a:off x="3102573" y="1526568"/>
          <a:ext cx="5966768" cy="1711144"/>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AU" sz="1600" kern="1200" dirty="0"/>
            <a:t>Avoidance: Doesn’t want to return to London or see Smasher after he discovers the sex slave. </a:t>
          </a:r>
        </a:p>
        <a:p>
          <a:pPr marL="0" lvl="0" indent="0" algn="ctr" defTabSz="711200">
            <a:lnSpc>
              <a:spcPct val="90000"/>
            </a:lnSpc>
            <a:spcBef>
              <a:spcPct val="0"/>
            </a:spcBef>
            <a:spcAft>
              <a:spcPct val="35000"/>
            </a:spcAft>
            <a:buNone/>
          </a:pPr>
          <a:r>
            <a:rPr lang="en-AU" sz="1600" kern="1200" dirty="0"/>
            <a:t>Displacement: Enjoys the power of owning convicts and making them work in the sun.</a:t>
          </a:r>
        </a:p>
        <a:p>
          <a:pPr marL="0" lvl="0" indent="0" algn="ctr" defTabSz="711200">
            <a:lnSpc>
              <a:spcPct val="90000"/>
            </a:lnSpc>
            <a:spcBef>
              <a:spcPct val="0"/>
            </a:spcBef>
            <a:spcAft>
              <a:spcPct val="35000"/>
            </a:spcAft>
            <a:buNone/>
          </a:pPr>
          <a:r>
            <a:rPr lang="en-AU" sz="1600" kern="1200" dirty="0"/>
            <a:t>Projection: doesn’t want to believe that what he is doing is wrong so tries to believe that he is the victim and the Indigenous people are the aggressors, justifying their massacre. </a:t>
          </a:r>
        </a:p>
      </dsp:txBody>
      <dsp:txXfrm>
        <a:off x="3958145" y="1526568"/>
        <a:ext cx="4255624" cy="1711144"/>
      </dsp:txXfrm>
    </dsp:sp>
    <dsp:sp modelId="{29B39139-D4EA-014C-B365-980B871A9561}">
      <dsp:nvSpPr>
        <dsp:cNvPr id="0" name=""/>
        <dsp:cNvSpPr/>
      </dsp:nvSpPr>
      <dsp:spPr>
        <a:xfrm>
          <a:off x="197397" y="3424713"/>
          <a:ext cx="3339283" cy="133571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3. What is their core issue (low self-esteem, unstable identity, oedipal complex, fear of abandonment and intimacy)?</a:t>
          </a:r>
          <a:endParaRPr lang="en-AU" sz="1500" kern="1200" dirty="0"/>
        </a:p>
      </dsp:txBody>
      <dsp:txXfrm>
        <a:off x="865254" y="3424713"/>
        <a:ext cx="2003570" cy="1335713"/>
      </dsp:txXfrm>
    </dsp:sp>
    <dsp:sp modelId="{E64495BF-42DC-1F46-8E5A-406E7A06B31A}">
      <dsp:nvSpPr>
        <dsp:cNvPr id="0" name=""/>
        <dsp:cNvSpPr/>
      </dsp:nvSpPr>
      <dsp:spPr>
        <a:xfrm>
          <a:off x="3102573" y="3439646"/>
          <a:ext cx="5860144" cy="1305847"/>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AU" sz="2000" kern="1200" dirty="0"/>
            <a:t>Low self-esteem: Tries to make himself look big by spending money, getting portraits painted of himself etc.</a:t>
          </a:r>
        </a:p>
      </dsp:txBody>
      <dsp:txXfrm>
        <a:off x="3755497" y="3439646"/>
        <a:ext cx="4554297" cy="1305847"/>
      </dsp:txXfrm>
    </dsp:sp>
    <dsp:sp modelId="{501AB3A6-81FF-A648-A6B8-EEB89D932B6E}">
      <dsp:nvSpPr>
        <dsp:cNvPr id="0" name=""/>
        <dsp:cNvSpPr/>
      </dsp:nvSpPr>
      <dsp:spPr>
        <a:xfrm>
          <a:off x="197397" y="5018934"/>
          <a:ext cx="3339283" cy="1335713"/>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4. What destructive behaviors may be caused by this core issue?</a:t>
          </a:r>
          <a:endParaRPr lang="en-AU" sz="1500" kern="1200" dirty="0"/>
        </a:p>
      </dsp:txBody>
      <dsp:txXfrm>
        <a:off x="865254" y="5018934"/>
        <a:ext cx="2003570" cy="1335713"/>
      </dsp:txXfrm>
    </dsp:sp>
    <dsp:sp modelId="{A401392A-A37C-B94D-8D5F-0B74DBA01BC1}">
      <dsp:nvSpPr>
        <dsp:cNvPr id="0" name=""/>
        <dsp:cNvSpPr/>
      </dsp:nvSpPr>
      <dsp:spPr>
        <a:xfrm>
          <a:off x="3102573" y="4947426"/>
          <a:ext cx="5963580" cy="147872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AU" sz="1800" kern="1200" dirty="0"/>
            <a:t>Not acting on his knowledge of the sex slave.</a:t>
          </a:r>
        </a:p>
        <a:p>
          <a:pPr marL="0" lvl="0" indent="0" algn="ctr" defTabSz="800100">
            <a:lnSpc>
              <a:spcPct val="90000"/>
            </a:lnSpc>
            <a:spcBef>
              <a:spcPct val="0"/>
            </a:spcBef>
            <a:spcAft>
              <a:spcPct val="35000"/>
            </a:spcAft>
            <a:buNone/>
          </a:pPr>
          <a:r>
            <a:rPr lang="en-AU" sz="1800" kern="1200" dirty="0"/>
            <a:t>Taking part in the massacre at Blackwood’s</a:t>
          </a:r>
        </a:p>
        <a:p>
          <a:pPr marL="0" lvl="0" indent="0" algn="ctr" defTabSz="800100">
            <a:lnSpc>
              <a:spcPct val="90000"/>
            </a:lnSpc>
            <a:spcBef>
              <a:spcPct val="0"/>
            </a:spcBef>
            <a:spcAft>
              <a:spcPct val="35000"/>
            </a:spcAft>
            <a:buNone/>
          </a:pPr>
          <a:r>
            <a:rPr lang="en-AU" sz="1800" kern="1200" dirty="0"/>
            <a:t>Lying to and distancing from his wife.</a:t>
          </a:r>
        </a:p>
        <a:p>
          <a:pPr marL="0" lvl="0" indent="0" algn="ctr" defTabSz="800100">
            <a:lnSpc>
              <a:spcPct val="90000"/>
            </a:lnSpc>
            <a:spcBef>
              <a:spcPct val="0"/>
            </a:spcBef>
            <a:spcAft>
              <a:spcPct val="35000"/>
            </a:spcAft>
            <a:buNone/>
          </a:pPr>
          <a:r>
            <a:rPr lang="en-AU" sz="1800" kern="1200" dirty="0"/>
            <a:t>Guilt towards the Indigenous man ‘Jack’</a:t>
          </a:r>
        </a:p>
        <a:p>
          <a:pPr marL="0" lvl="0" indent="0" algn="ctr" defTabSz="800100">
            <a:lnSpc>
              <a:spcPct val="90000"/>
            </a:lnSpc>
            <a:spcBef>
              <a:spcPct val="0"/>
            </a:spcBef>
            <a:spcAft>
              <a:spcPct val="35000"/>
            </a:spcAft>
            <a:buNone/>
          </a:pPr>
          <a:r>
            <a:rPr lang="en-AU" sz="1800" kern="1200" dirty="0"/>
            <a:t>Beats son.</a:t>
          </a:r>
        </a:p>
      </dsp:txBody>
      <dsp:txXfrm>
        <a:off x="3841938" y="4947426"/>
        <a:ext cx="4484851" cy="14787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8/11/23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uf3-kqAoYzI?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2.png"/><Relationship Id="rId5" Type="http://schemas.openxmlformats.org/officeDocument/2006/relationships/diagramColors" Target="../diagrams/colors2.xml"/><Relationship Id="rId10" Type="http://schemas.openxmlformats.org/officeDocument/2006/relationships/image" Target="../media/image11.svg"/><Relationship Id="rId4" Type="http://schemas.openxmlformats.org/officeDocument/2006/relationships/diagramQuickStyle" Target="../diagrams/quickStyle2.xml"/><Relationship Id="rId9" Type="http://schemas.openxmlformats.org/officeDocument/2006/relationships/image" Target="../media/image10.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F50-DAF6-177A-9BE4-853AC1063956}"/>
              </a:ext>
            </a:extLst>
          </p:cNvPr>
          <p:cNvSpPr>
            <a:spLocks noGrp="1"/>
          </p:cNvSpPr>
          <p:nvPr>
            <p:ph type="ctrTitle"/>
          </p:nvPr>
        </p:nvSpPr>
        <p:spPr/>
        <p:txBody>
          <a:bodyPr/>
          <a:lstStyle/>
          <a:p>
            <a:r>
              <a:rPr lang="en-US" dirty="0"/>
              <a:t>Psychoanalytical Readings</a:t>
            </a:r>
          </a:p>
        </p:txBody>
      </p:sp>
      <p:sp>
        <p:nvSpPr>
          <p:cNvPr id="3" name="Subtitle 2">
            <a:extLst>
              <a:ext uri="{FF2B5EF4-FFF2-40B4-BE49-F238E27FC236}">
                <a16:creationId xmlns:a16="http://schemas.microsoft.com/office/drawing/2014/main" id="{393E07F9-AE3D-EA92-6A8C-5A6671C4E932}"/>
              </a:ext>
            </a:extLst>
          </p:cNvPr>
          <p:cNvSpPr>
            <a:spLocks noGrp="1"/>
          </p:cNvSpPr>
          <p:nvPr>
            <p:ph type="subTitle" idx="1"/>
          </p:nvPr>
        </p:nvSpPr>
        <p:spPr/>
        <p:txBody>
          <a:bodyPr/>
          <a:lstStyle/>
          <a:p>
            <a:r>
              <a:rPr lang="en-US" dirty="0"/>
              <a:t>Secret River</a:t>
            </a:r>
          </a:p>
          <a:p>
            <a:r>
              <a:rPr lang="en-US" dirty="0" err="1"/>
              <a:t>Mrs</a:t>
            </a:r>
            <a:r>
              <a:rPr lang="en-US" dirty="0"/>
              <a:t> Ryan 2023</a:t>
            </a:r>
          </a:p>
        </p:txBody>
      </p:sp>
    </p:spTree>
    <p:extLst>
      <p:ext uri="{BB962C8B-B14F-4D97-AF65-F5344CB8AC3E}">
        <p14:creationId xmlns:p14="http://schemas.microsoft.com/office/powerpoint/2010/main" val="17787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C1EC1-5F0F-D3DD-44B4-AF9418978186}"/>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What have you learnt?</a:t>
            </a:r>
          </a:p>
        </p:txBody>
      </p:sp>
      <p:sp>
        <p:nvSpPr>
          <p:cNvPr id="3" name="Content Placeholder 2">
            <a:extLst>
              <a:ext uri="{FF2B5EF4-FFF2-40B4-BE49-F238E27FC236}">
                <a16:creationId xmlns:a16="http://schemas.microsoft.com/office/drawing/2014/main" id="{1E98DF40-30BA-1304-063B-D89966969F17}"/>
              </a:ext>
            </a:extLst>
          </p:cNvPr>
          <p:cNvSpPr>
            <a:spLocks noGrp="1"/>
          </p:cNvSpPr>
          <p:nvPr>
            <p:ph idx="1"/>
          </p:nvPr>
        </p:nvSpPr>
        <p:spPr>
          <a:xfrm>
            <a:off x="638921" y="3849539"/>
            <a:ext cx="4204012" cy="2359417"/>
          </a:xfrm>
        </p:spPr>
        <p:txBody>
          <a:bodyPr vert="horz" lIns="91440" tIns="45720" rIns="91440" bIns="45720" rtlCol="0" anchor="t">
            <a:normAutofit lnSpcReduction="10000"/>
          </a:bodyPr>
          <a:lstStyle/>
          <a:p>
            <a:pPr marL="0" indent="0" algn="r">
              <a:lnSpc>
                <a:spcPct val="100000"/>
              </a:lnSpc>
              <a:spcBef>
                <a:spcPts val="0"/>
              </a:spcBef>
              <a:buNone/>
            </a:pPr>
            <a:r>
              <a:rPr lang="en-US" sz="1600" dirty="0">
                <a:solidFill>
                  <a:srgbClr val="FFFFFF"/>
                </a:solidFill>
              </a:rPr>
              <a:t>What are some lessons you have learnt from psychoanalyzing Thornhill?</a:t>
            </a:r>
          </a:p>
          <a:p>
            <a:pPr marL="0" indent="0" algn="r">
              <a:lnSpc>
                <a:spcPct val="100000"/>
              </a:lnSpc>
              <a:spcBef>
                <a:spcPts val="0"/>
              </a:spcBef>
              <a:buNone/>
            </a:pPr>
            <a:r>
              <a:rPr lang="en-US" sz="1600" dirty="0">
                <a:solidFill>
                  <a:srgbClr val="FFFFFF"/>
                </a:solidFill>
              </a:rPr>
              <a:t>Consider…</a:t>
            </a:r>
          </a:p>
          <a:p>
            <a:pPr marL="0" indent="0" algn="r">
              <a:lnSpc>
                <a:spcPct val="100000"/>
              </a:lnSpc>
              <a:spcBef>
                <a:spcPts val="0"/>
              </a:spcBef>
              <a:buNone/>
            </a:pPr>
            <a:r>
              <a:rPr lang="en-US" sz="1600" dirty="0">
                <a:solidFill>
                  <a:srgbClr val="FFFFFF"/>
                </a:solidFill>
              </a:rPr>
              <a:t>Class</a:t>
            </a:r>
          </a:p>
          <a:p>
            <a:pPr marL="0" indent="0" algn="r">
              <a:lnSpc>
                <a:spcPct val="100000"/>
              </a:lnSpc>
              <a:spcBef>
                <a:spcPts val="0"/>
              </a:spcBef>
              <a:buNone/>
            </a:pPr>
            <a:r>
              <a:rPr lang="en-US" sz="1600" dirty="0">
                <a:solidFill>
                  <a:srgbClr val="FFFFFF"/>
                </a:solidFill>
              </a:rPr>
              <a:t>Colonialism</a:t>
            </a:r>
          </a:p>
          <a:p>
            <a:pPr marL="0" indent="0" algn="r">
              <a:lnSpc>
                <a:spcPct val="100000"/>
              </a:lnSpc>
              <a:spcBef>
                <a:spcPts val="0"/>
              </a:spcBef>
              <a:buNone/>
            </a:pPr>
            <a:r>
              <a:rPr lang="en-US" sz="1600" dirty="0">
                <a:solidFill>
                  <a:srgbClr val="FFFFFF"/>
                </a:solidFill>
              </a:rPr>
              <a:t>Power</a:t>
            </a:r>
          </a:p>
          <a:p>
            <a:pPr marL="0" indent="0" algn="r">
              <a:lnSpc>
                <a:spcPct val="100000"/>
              </a:lnSpc>
              <a:spcBef>
                <a:spcPts val="0"/>
              </a:spcBef>
              <a:buNone/>
            </a:pPr>
            <a:r>
              <a:rPr lang="en-US" sz="1600" dirty="0">
                <a:solidFill>
                  <a:srgbClr val="FFFFFF"/>
                </a:solidFill>
              </a:rPr>
              <a:t>Guilt</a:t>
            </a:r>
          </a:p>
          <a:p>
            <a:pPr marL="0" indent="0" algn="r">
              <a:lnSpc>
                <a:spcPct val="100000"/>
              </a:lnSpc>
              <a:spcBef>
                <a:spcPts val="0"/>
              </a:spcBef>
              <a:buNone/>
            </a:pPr>
            <a:r>
              <a:rPr lang="en-US" sz="1600" dirty="0">
                <a:solidFill>
                  <a:srgbClr val="FFFFFF"/>
                </a:solidFill>
              </a:rPr>
              <a:t>Poverty</a:t>
            </a:r>
          </a:p>
          <a:p>
            <a:pPr marL="0" indent="0" algn="r">
              <a:lnSpc>
                <a:spcPct val="100000"/>
              </a:lnSpc>
              <a:spcBef>
                <a:spcPts val="0"/>
              </a:spcBef>
              <a:buNone/>
            </a:pPr>
            <a:r>
              <a:rPr lang="en-US" sz="1600" dirty="0">
                <a:solidFill>
                  <a:srgbClr val="FFFFFF"/>
                </a:solidFill>
              </a:rPr>
              <a:t>Violence</a:t>
            </a:r>
          </a:p>
        </p:txBody>
      </p:sp>
      <p:cxnSp>
        <p:nvCxnSpPr>
          <p:cNvPr id="20" name="Straight Connector 19">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erson with a ponytail&#10;&#10;Description automatically generated">
            <a:extLst>
              <a:ext uri="{FF2B5EF4-FFF2-40B4-BE49-F238E27FC236}">
                <a16:creationId xmlns:a16="http://schemas.microsoft.com/office/drawing/2014/main" id="{3C7262F0-3FE0-B57B-B40C-297A3BA86D4D}"/>
              </a:ext>
            </a:extLst>
          </p:cNvPr>
          <p:cNvPicPr>
            <a:picLocks noChangeAspect="1"/>
          </p:cNvPicPr>
          <p:nvPr/>
        </p:nvPicPr>
        <p:blipFill>
          <a:blip r:embed="rId2"/>
          <a:stretch>
            <a:fillRect/>
          </a:stretch>
        </p:blipFill>
        <p:spPr>
          <a:xfrm>
            <a:off x="6145954" y="640080"/>
            <a:ext cx="5359561" cy="5578816"/>
          </a:xfrm>
          <a:prstGeom prst="rect">
            <a:avLst/>
          </a:prstGeom>
        </p:spPr>
      </p:pic>
    </p:spTree>
    <p:extLst>
      <p:ext uri="{BB962C8B-B14F-4D97-AF65-F5344CB8AC3E}">
        <p14:creationId xmlns:p14="http://schemas.microsoft.com/office/powerpoint/2010/main" val="26723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FE23-3C64-5991-F808-A5699E2C6F8B}"/>
              </a:ext>
            </a:extLst>
          </p:cNvPr>
          <p:cNvSpPr>
            <a:spLocks noGrp="1"/>
          </p:cNvSpPr>
          <p:nvPr>
            <p:ph type="title"/>
          </p:nvPr>
        </p:nvSpPr>
        <p:spPr>
          <a:xfrm>
            <a:off x="1024128" y="585216"/>
            <a:ext cx="3133581" cy="1499616"/>
          </a:xfrm>
        </p:spPr>
        <p:txBody>
          <a:bodyPr>
            <a:normAutofit/>
          </a:bodyPr>
          <a:lstStyle/>
          <a:p>
            <a:r>
              <a:rPr lang="en-US" sz="2800"/>
              <a:t>Other psychoanalytical approaches to consider…</a:t>
            </a:r>
          </a:p>
        </p:txBody>
      </p:sp>
      <p:sp>
        <p:nvSpPr>
          <p:cNvPr id="9" name="Content Placeholder 8">
            <a:extLst>
              <a:ext uri="{FF2B5EF4-FFF2-40B4-BE49-F238E27FC236}">
                <a16:creationId xmlns:a16="http://schemas.microsoft.com/office/drawing/2014/main" id="{F11105DC-A294-E11D-9948-4F72117BF935}"/>
              </a:ext>
            </a:extLst>
          </p:cNvPr>
          <p:cNvSpPr>
            <a:spLocks noGrp="1"/>
          </p:cNvSpPr>
          <p:nvPr>
            <p:ph idx="1"/>
          </p:nvPr>
        </p:nvSpPr>
        <p:spPr>
          <a:xfrm>
            <a:off x="938669" y="2286000"/>
            <a:ext cx="3751308" cy="3931920"/>
          </a:xfrm>
        </p:spPr>
        <p:txBody>
          <a:bodyPr>
            <a:normAutofit/>
          </a:bodyPr>
          <a:lstStyle/>
          <a:p>
            <a:pPr marL="0" indent="0">
              <a:buNone/>
            </a:pPr>
            <a:r>
              <a:rPr lang="en-US" sz="2800" b="1" dirty="0">
                <a:solidFill>
                  <a:schemeClr val="accent5"/>
                </a:solidFill>
              </a:rPr>
              <a:t>Thanatos – the death drive</a:t>
            </a:r>
          </a:p>
          <a:p>
            <a:pPr marL="0" indent="0">
              <a:buNone/>
            </a:pPr>
            <a:r>
              <a:rPr lang="en-US" sz="2800" b="1" dirty="0">
                <a:solidFill>
                  <a:schemeClr val="accent4"/>
                </a:solidFill>
              </a:rPr>
              <a:t>Libido/eros – the sex drive</a:t>
            </a:r>
          </a:p>
          <a:p>
            <a:pPr marL="0" indent="0">
              <a:buNone/>
            </a:pPr>
            <a:r>
              <a:rPr lang="en-US" sz="2800" b="1" dirty="0">
                <a:solidFill>
                  <a:schemeClr val="accent2"/>
                </a:solidFill>
              </a:rPr>
              <a:t>Superego, id and ego</a:t>
            </a:r>
          </a:p>
          <a:p>
            <a:pPr marL="0" indent="0">
              <a:buNone/>
            </a:pPr>
            <a:r>
              <a:rPr lang="en-US" sz="2800" b="1" dirty="0">
                <a:solidFill>
                  <a:schemeClr val="tx2"/>
                </a:solidFill>
              </a:rPr>
              <a:t>Dreams</a:t>
            </a:r>
          </a:p>
          <a:p>
            <a:pPr marL="0" indent="0">
              <a:buNone/>
            </a:pPr>
            <a:r>
              <a:rPr lang="en-US" sz="2800" b="1" dirty="0">
                <a:solidFill>
                  <a:schemeClr val="accent3">
                    <a:lumMod val="50000"/>
                  </a:schemeClr>
                </a:solidFill>
              </a:rPr>
              <a:t>Jungian Archetypes</a:t>
            </a:r>
          </a:p>
        </p:txBody>
      </p:sp>
      <p:pic>
        <p:nvPicPr>
          <p:cNvPr id="5" name="Content Placeholder 4" descr="A person smoking a cigar&#10;&#10;Description automatically generated">
            <a:extLst>
              <a:ext uri="{FF2B5EF4-FFF2-40B4-BE49-F238E27FC236}">
                <a16:creationId xmlns:a16="http://schemas.microsoft.com/office/drawing/2014/main" id="{3D88133A-C566-C592-8314-7FFDF269C2BA}"/>
              </a:ext>
            </a:extLst>
          </p:cNvPr>
          <p:cNvPicPr>
            <a:picLocks noChangeAspect="1"/>
          </p:cNvPicPr>
          <p:nvPr/>
        </p:nvPicPr>
        <p:blipFill>
          <a:blip r:embed="rId2"/>
          <a:stretch>
            <a:fillRect/>
          </a:stretch>
        </p:blipFill>
        <p:spPr>
          <a:xfrm>
            <a:off x="4689977" y="640080"/>
            <a:ext cx="6814306" cy="5577840"/>
          </a:xfrm>
          <a:prstGeom prst="rect">
            <a:avLst/>
          </a:prstGeom>
        </p:spPr>
      </p:pic>
    </p:spTree>
    <p:extLst>
      <p:ext uri="{BB962C8B-B14F-4D97-AF65-F5344CB8AC3E}">
        <p14:creationId xmlns:p14="http://schemas.microsoft.com/office/powerpoint/2010/main" val="71849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C5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94E9C-3C49-AF8B-50A9-7B4841C7B18D}"/>
              </a:ext>
            </a:extLst>
          </p:cNvPr>
          <p:cNvSpPr>
            <a:spLocks noGrp="1"/>
          </p:cNvSpPr>
          <p:nvPr>
            <p:ph type="title"/>
          </p:nvPr>
        </p:nvSpPr>
        <p:spPr>
          <a:xfrm>
            <a:off x="928298" y="388154"/>
            <a:ext cx="3779085" cy="1499616"/>
          </a:xfrm>
        </p:spPr>
        <p:txBody>
          <a:bodyPr>
            <a:normAutofit/>
          </a:bodyPr>
          <a:lstStyle/>
          <a:p>
            <a:r>
              <a:rPr lang="en-US" sz="3500" dirty="0">
                <a:solidFill>
                  <a:srgbClr val="FFFFFF"/>
                </a:solidFill>
              </a:rPr>
              <a:t>Thanatos – the death drive (dun dun dun!)</a:t>
            </a:r>
          </a:p>
        </p:txBody>
      </p:sp>
      <p:cxnSp>
        <p:nvCxnSpPr>
          <p:cNvPr id="14" name="Straight Connector 13">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AAE3251-7AE8-B6D6-6451-6603DA1CC571}"/>
              </a:ext>
            </a:extLst>
          </p:cNvPr>
          <p:cNvSpPr>
            <a:spLocks noGrp="1"/>
          </p:cNvSpPr>
          <p:nvPr>
            <p:ph idx="1"/>
          </p:nvPr>
        </p:nvSpPr>
        <p:spPr>
          <a:xfrm>
            <a:off x="335902" y="1876018"/>
            <a:ext cx="4963875" cy="4846688"/>
          </a:xfrm>
        </p:spPr>
        <p:txBody>
          <a:bodyPr>
            <a:normAutofit fontScale="85000" lnSpcReduction="20000"/>
          </a:bodyPr>
          <a:lstStyle/>
          <a:p>
            <a:r>
              <a:rPr lang="en-US" dirty="0">
                <a:solidFill>
                  <a:srgbClr val="FFFFFF"/>
                </a:solidFill>
              </a:rPr>
              <a:t>The idea that humans have an inborn compulsion to seek oblivion, otherwise why would we exhibit self-destructive behaviors?</a:t>
            </a:r>
          </a:p>
          <a:p>
            <a:r>
              <a:rPr lang="en-US" dirty="0">
                <a:solidFill>
                  <a:srgbClr val="FFFFFF"/>
                </a:solidFill>
              </a:rPr>
              <a:t>Paradoxically, this is linked to the fear of death, and therefore the fear of abandonment After all, death is the ultimate abandonment.</a:t>
            </a:r>
          </a:p>
          <a:p>
            <a:r>
              <a:rPr lang="en-US" dirty="0">
                <a:solidFill>
                  <a:srgbClr val="FFFFFF"/>
                </a:solidFill>
              </a:rPr>
              <a:t>No matter how important, popular and loved we are, we die alone. Even if we die physically next to someone.</a:t>
            </a:r>
          </a:p>
          <a:p>
            <a:r>
              <a:rPr lang="en-US" dirty="0">
                <a:solidFill>
                  <a:srgbClr val="FFFFFF"/>
                </a:solidFill>
              </a:rPr>
              <a:t>One of the greatest comforts of religion is that we will NOT die alone, that god will not abandon us.</a:t>
            </a:r>
          </a:p>
          <a:p>
            <a:r>
              <a:rPr lang="en-US" dirty="0">
                <a:solidFill>
                  <a:srgbClr val="FFFFFF"/>
                </a:solidFill>
              </a:rPr>
              <a:t>This fear can lead to defensive behaviours: If I don’t get too close to people it won’t hurt as much when they die. In this way fear of death can lead to fear of intimacy, emotions and life itself.</a:t>
            </a:r>
          </a:p>
          <a:p>
            <a:r>
              <a:rPr lang="en-US" dirty="0">
                <a:solidFill>
                  <a:srgbClr val="FFFFFF"/>
                </a:solidFill>
              </a:rPr>
              <a:t>How to deal with death is a psychological challenge at the heart of the human condition.</a:t>
            </a:r>
          </a:p>
        </p:txBody>
      </p:sp>
      <p:pic>
        <p:nvPicPr>
          <p:cNvPr id="5" name="Content Placeholder 4" descr="A collage of two people&#10;&#10;Description automatically generated">
            <a:extLst>
              <a:ext uri="{FF2B5EF4-FFF2-40B4-BE49-F238E27FC236}">
                <a16:creationId xmlns:a16="http://schemas.microsoft.com/office/drawing/2014/main" id="{536E4425-CB3E-2237-E8E4-F5ADADDC940E}"/>
              </a:ext>
            </a:extLst>
          </p:cNvPr>
          <p:cNvPicPr>
            <a:picLocks noChangeAspect="1"/>
          </p:cNvPicPr>
          <p:nvPr/>
        </p:nvPicPr>
        <p:blipFill rotWithShape="1">
          <a:blip r:embed="rId2"/>
          <a:srcRect r="8901" b="-1"/>
          <a:stretch/>
        </p:blipFill>
        <p:spPr>
          <a:xfrm>
            <a:off x="6096000" y="640080"/>
            <a:ext cx="5455921" cy="5577840"/>
          </a:xfrm>
          <a:prstGeom prst="rect">
            <a:avLst/>
          </a:prstGeom>
        </p:spPr>
      </p:pic>
    </p:spTree>
    <p:extLst>
      <p:ext uri="{BB962C8B-B14F-4D97-AF65-F5344CB8AC3E}">
        <p14:creationId xmlns:p14="http://schemas.microsoft.com/office/powerpoint/2010/main" val="317207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7A6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9BBCC-7B22-7C8C-8403-AC66083851D0}"/>
              </a:ext>
            </a:extLst>
          </p:cNvPr>
          <p:cNvSpPr>
            <a:spLocks noGrp="1"/>
          </p:cNvSpPr>
          <p:nvPr>
            <p:ph type="title"/>
          </p:nvPr>
        </p:nvSpPr>
        <p:spPr>
          <a:xfrm>
            <a:off x="524256" y="4767072"/>
            <a:ext cx="6594189" cy="1625210"/>
          </a:xfrm>
        </p:spPr>
        <p:txBody>
          <a:bodyPr>
            <a:normAutofit/>
          </a:bodyPr>
          <a:lstStyle/>
          <a:p>
            <a:pPr algn="r"/>
            <a:r>
              <a:rPr lang="en-US" sz="4600" dirty="0">
                <a:solidFill>
                  <a:srgbClr val="FFFFFF"/>
                </a:solidFill>
              </a:rPr>
              <a:t>“Let’s talk about sex baby, let’s talk about you and me..”</a:t>
            </a:r>
          </a:p>
        </p:txBody>
      </p:sp>
      <p:pic>
        <p:nvPicPr>
          <p:cNvPr id="4" name="Picture 3" descr="A person taking a shower&#10;&#10;Description automatically generated">
            <a:extLst>
              <a:ext uri="{FF2B5EF4-FFF2-40B4-BE49-F238E27FC236}">
                <a16:creationId xmlns:a16="http://schemas.microsoft.com/office/drawing/2014/main" id="{B61014C0-175B-05C3-83E2-914BAC44945F}"/>
              </a:ext>
            </a:extLst>
          </p:cNvPr>
          <p:cNvPicPr>
            <a:picLocks noChangeAspect="1"/>
          </p:cNvPicPr>
          <p:nvPr/>
        </p:nvPicPr>
        <p:blipFill rotWithShape="1">
          <a:blip r:embed="rId2"/>
          <a:srcRect t="2452" r="2" b="10102"/>
          <a:stretch/>
        </p:blipFill>
        <p:spPr>
          <a:xfrm>
            <a:off x="327547" y="321733"/>
            <a:ext cx="7058306" cy="4107392"/>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2BF7F9-D169-7F10-AECB-788BC944ED16}"/>
              </a:ext>
            </a:extLst>
          </p:cNvPr>
          <p:cNvSpPr>
            <a:spLocks noGrp="1"/>
          </p:cNvSpPr>
          <p:nvPr>
            <p:ph idx="1"/>
          </p:nvPr>
        </p:nvSpPr>
        <p:spPr>
          <a:xfrm>
            <a:off x="7714593" y="420414"/>
            <a:ext cx="3953151" cy="5971868"/>
          </a:xfrm>
        </p:spPr>
        <p:txBody>
          <a:bodyPr anchor="ctr">
            <a:normAutofit fontScale="77500" lnSpcReduction="20000"/>
          </a:bodyPr>
          <a:lstStyle/>
          <a:p>
            <a:r>
              <a:rPr lang="en-US" dirty="0">
                <a:solidFill>
                  <a:srgbClr val="FFFFFF"/>
                </a:solidFill>
              </a:rPr>
              <a:t>Eros or libido is not just about sex, it is about the affirmation of life, opposing the death drive. </a:t>
            </a:r>
          </a:p>
          <a:p>
            <a:r>
              <a:rPr lang="en-US" dirty="0">
                <a:solidFill>
                  <a:srgbClr val="FFFFFF"/>
                </a:solidFill>
              </a:rPr>
              <a:t>Psychoanalysts do not approach sex as merely physical desire; it is primarily </a:t>
            </a:r>
            <a:r>
              <a:rPr lang="en-US" i="1" dirty="0">
                <a:solidFill>
                  <a:srgbClr val="FFFFFF"/>
                </a:solidFill>
              </a:rPr>
              <a:t>psychological </a:t>
            </a:r>
            <a:r>
              <a:rPr lang="en-US" dirty="0">
                <a:solidFill>
                  <a:srgbClr val="FFFFFF"/>
                </a:solidFill>
              </a:rPr>
              <a:t>and therefore a good indicator of the psychological state in general.</a:t>
            </a:r>
          </a:p>
          <a:p>
            <a:r>
              <a:rPr lang="en-US" dirty="0">
                <a:solidFill>
                  <a:srgbClr val="FFFFFF"/>
                </a:solidFill>
              </a:rPr>
              <a:t>Sexuality is a cultural construct, and what is deemed ‘normal’, and ‘deviant’ is dependent on society’s views. Individuals who do not conform to society’s expectations are conditioned to feel guilt and shame.</a:t>
            </a:r>
          </a:p>
          <a:p>
            <a:r>
              <a:rPr lang="en-US" i="1" dirty="0">
                <a:solidFill>
                  <a:srgbClr val="FFFFFF"/>
                </a:solidFill>
              </a:rPr>
              <a:t>Questions to consider:</a:t>
            </a:r>
          </a:p>
          <a:p>
            <a:r>
              <a:rPr lang="en-US" i="1" dirty="0">
                <a:solidFill>
                  <a:srgbClr val="FFFFFF"/>
                </a:solidFill>
              </a:rPr>
              <a:t>Does the character use sex to ‘purchase’ something from their partner?</a:t>
            </a:r>
          </a:p>
          <a:p>
            <a:r>
              <a:rPr lang="en-US" i="1" dirty="0">
                <a:solidFill>
                  <a:srgbClr val="FFFFFF"/>
                </a:solidFill>
              </a:rPr>
              <a:t>Does the character withhold sex to ‘punish’ their partner?</a:t>
            </a:r>
          </a:p>
          <a:p>
            <a:r>
              <a:rPr lang="en-US" i="1" dirty="0">
                <a:solidFill>
                  <a:srgbClr val="FFFFFF"/>
                </a:solidFill>
              </a:rPr>
              <a:t>Is the character promiscuous?</a:t>
            </a:r>
          </a:p>
          <a:p>
            <a:r>
              <a:rPr lang="en-US" i="1" dirty="0">
                <a:solidFill>
                  <a:srgbClr val="FFFFFF"/>
                </a:solidFill>
              </a:rPr>
              <a:t>Does the character avoid sexual encounters entirely?</a:t>
            </a:r>
          </a:p>
          <a:p>
            <a:r>
              <a:rPr lang="en-US" i="1" dirty="0">
                <a:solidFill>
                  <a:srgbClr val="FFFFFF"/>
                </a:solidFill>
              </a:rPr>
              <a:t>What is the emotional response of the character after sex?</a:t>
            </a:r>
          </a:p>
        </p:txBody>
      </p:sp>
    </p:spTree>
    <p:extLst>
      <p:ext uri="{BB962C8B-B14F-4D97-AF65-F5344CB8AC3E}">
        <p14:creationId xmlns:p14="http://schemas.microsoft.com/office/powerpoint/2010/main" val="221272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1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EF27F30-C558-1DFF-5530-03FECAC37315}"/>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Freud and the superego, ego and id.</a:t>
            </a:r>
          </a:p>
        </p:txBody>
      </p:sp>
      <p:pic>
        <p:nvPicPr>
          <p:cNvPr id="7" name="Picture 6" descr="A drawing of a group of women&#10;&#10;Description automatically generated">
            <a:extLst>
              <a:ext uri="{FF2B5EF4-FFF2-40B4-BE49-F238E27FC236}">
                <a16:creationId xmlns:a16="http://schemas.microsoft.com/office/drawing/2014/main" id="{9A992F2D-7A58-243D-F4E6-5ADA2B77E17F}"/>
              </a:ext>
            </a:extLst>
          </p:cNvPr>
          <p:cNvPicPr>
            <a:picLocks noChangeAspect="1"/>
          </p:cNvPicPr>
          <p:nvPr/>
        </p:nvPicPr>
        <p:blipFill rotWithShape="1">
          <a:blip r:embed="rId2"/>
          <a:srcRect r="141" b="1"/>
          <a:stretch/>
        </p:blipFill>
        <p:spPr>
          <a:xfrm>
            <a:off x="327547" y="321733"/>
            <a:ext cx="3448718" cy="4107392"/>
          </a:xfrm>
          <a:prstGeom prst="rect">
            <a:avLst/>
          </a:prstGeom>
        </p:spPr>
      </p:pic>
      <p:pic>
        <p:nvPicPr>
          <p:cNvPr id="5" name="Content Placeholder 4" descr="A puppet with a hat and tongue out&#10;&#10;Description automatically generated">
            <a:extLst>
              <a:ext uri="{FF2B5EF4-FFF2-40B4-BE49-F238E27FC236}">
                <a16:creationId xmlns:a16="http://schemas.microsoft.com/office/drawing/2014/main" id="{1F5AC51C-0E40-C17C-950E-B06D8B46B538}"/>
              </a:ext>
            </a:extLst>
          </p:cNvPr>
          <p:cNvPicPr>
            <a:picLocks noChangeAspect="1"/>
          </p:cNvPicPr>
          <p:nvPr/>
        </p:nvPicPr>
        <p:blipFill rotWithShape="1">
          <a:blip r:embed="rId3"/>
          <a:srcRect t="2147" r="1" b="1261"/>
          <a:stretch/>
        </p:blipFill>
        <p:spPr>
          <a:xfrm>
            <a:off x="3925067" y="321732"/>
            <a:ext cx="3448718" cy="4106284"/>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1" name="Content Placeholder 10">
            <a:extLst>
              <a:ext uri="{FF2B5EF4-FFF2-40B4-BE49-F238E27FC236}">
                <a16:creationId xmlns:a16="http://schemas.microsoft.com/office/drawing/2014/main" id="{06189AA3-854D-0707-7BE9-3A14DE3E3DB7}"/>
              </a:ext>
            </a:extLst>
          </p:cNvPr>
          <p:cNvSpPr>
            <a:spLocks noGrp="1"/>
          </p:cNvSpPr>
          <p:nvPr>
            <p:ph idx="1"/>
          </p:nvPr>
        </p:nvSpPr>
        <p:spPr>
          <a:xfrm>
            <a:off x="7686675" y="321732"/>
            <a:ext cx="4084911" cy="6070549"/>
          </a:xfrm>
        </p:spPr>
        <p:txBody>
          <a:bodyPr anchor="ctr">
            <a:normAutofit fontScale="92500" lnSpcReduction="10000"/>
          </a:bodyPr>
          <a:lstStyle/>
          <a:p>
            <a:r>
              <a:rPr lang="en-US" sz="2800" b="1" u="sng" dirty="0">
                <a:solidFill>
                  <a:srgbClr val="FFFFFF"/>
                </a:solidFill>
              </a:rPr>
              <a:t>Superego</a:t>
            </a:r>
            <a:r>
              <a:rPr lang="en-US" sz="2800" dirty="0">
                <a:solidFill>
                  <a:srgbClr val="FFFFFF"/>
                </a:solidFill>
              </a:rPr>
              <a:t>: the repository of society’s values and taboos by which we feel guilty. Our conscious and moral compass.</a:t>
            </a:r>
          </a:p>
          <a:p>
            <a:r>
              <a:rPr lang="en-US" sz="2800" b="1" u="sng" dirty="0">
                <a:solidFill>
                  <a:srgbClr val="FFFFFF"/>
                </a:solidFill>
              </a:rPr>
              <a:t>Id: </a:t>
            </a:r>
            <a:r>
              <a:rPr lang="en-US" sz="2800" dirty="0">
                <a:solidFill>
                  <a:srgbClr val="FFFFFF"/>
                </a:solidFill>
              </a:rPr>
              <a:t>The psychological reservoir of forbidden desires and appetites for sex, power, food and amusement.</a:t>
            </a:r>
          </a:p>
          <a:p>
            <a:r>
              <a:rPr lang="en-US" sz="2800" b="1" u="sng" dirty="0">
                <a:solidFill>
                  <a:srgbClr val="FFFFFF"/>
                </a:solidFill>
              </a:rPr>
              <a:t>Ego: </a:t>
            </a:r>
            <a:r>
              <a:rPr lang="en-US" sz="2800" dirty="0">
                <a:solidFill>
                  <a:srgbClr val="FFFFFF"/>
                </a:solidFill>
              </a:rPr>
              <a:t>The conscious decision-making self that experiences the world through the senses and is the source of our self-image. It referees the conflict between the superego and id.</a:t>
            </a:r>
          </a:p>
        </p:txBody>
      </p:sp>
    </p:spTree>
    <p:extLst>
      <p:ext uri="{BB962C8B-B14F-4D97-AF65-F5344CB8AC3E}">
        <p14:creationId xmlns:p14="http://schemas.microsoft.com/office/powerpoint/2010/main" val="375394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B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4F0BD-3D43-1D08-C3C1-FF6719A526B5}"/>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Dreams</a:t>
            </a:r>
          </a:p>
        </p:txBody>
      </p:sp>
      <p:cxnSp>
        <p:nvCxnSpPr>
          <p:cNvPr id="16" name="Straight Connector 15">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086C648-1AEA-FED3-AC57-83F219A1657A}"/>
              </a:ext>
            </a:extLst>
          </p:cNvPr>
          <p:cNvSpPr>
            <a:spLocks noGrp="1"/>
          </p:cNvSpPr>
          <p:nvPr>
            <p:ph idx="1"/>
          </p:nvPr>
        </p:nvSpPr>
        <p:spPr>
          <a:xfrm>
            <a:off x="462463" y="1740723"/>
            <a:ext cx="4855764" cy="4744159"/>
          </a:xfrm>
        </p:spPr>
        <p:txBody>
          <a:bodyPr>
            <a:normAutofit lnSpcReduction="10000"/>
          </a:bodyPr>
          <a:lstStyle/>
          <a:p>
            <a:r>
              <a:rPr lang="en-US" sz="1700" dirty="0">
                <a:solidFill>
                  <a:srgbClr val="FFFFFF"/>
                </a:solidFill>
              </a:rPr>
              <a:t>We can interpret literary texts as dreams, as they have ‘dreamed up’ the story.</a:t>
            </a:r>
          </a:p>
          <a:p>
            <a:r>
              <a:rPr lang="en-US" sz="1700" dirty="0">
                <a:solidFill>
                  <a:srgbClr val="FFFFFF"/>
                </a:solidFill>
              </a:rPr>
              <a:t>Common dream symbols include:</a:t>
            </a:r>
          </a:p>
          <a:p>
            <a:pPr lvl="1"/>
            <a:r>
              <a:rPr lang="en-US" dirty="0">
                <a:solidFill>
                  <a:srgbClr val="FFFFFF"/>
                </a:solidFill>
              </a:rPr>
              <a:t>Water = emotions/sexuality and unpredictability.</a:t>
            </a:r>
          </a:p>
          <a:p>
            <a:pPr lvl="1"/>
            <a:r>
              <a:rPr lang="en-US" dirty="0">
                <a:solidFill>
                  <a:srgbClr val="FFFFFF"/>
                </a:solidFill>
              </a:rPr>
              <a:t>Buildings = Self, body</a:t>
            </a:r>
          </a:p>
          <a:p>
            <a:pPr lvl="1"/>
            <a:r>
              <a:rPr lang="en-US" dirty="0">
                <a:solidFill>
                  <a:srgbClr val="FFFFFF"/>
                </a:solidFill>
              </a:rPr>
              <a:t>Basements = The unconscious, repressed unpleasant memories.</a:t>
            </a:r>
          </a:p>
          <a:p>
            <a:pPr lvl="1"/>
            <a:r>
              <a:rPr lang="en-US" dirty="0">
                <a:solidFill>
                  <a:srgbClr val="FFFFFF"/>
                </a:solidFill>
              </a:rPr>
              <a:t>Attics = Intellect, conscious mind. Can also be the opposite: the storage place for unwanted repressed memories.</a:t>
            </a:r>
          </a:p>
          <a:p>
            <a:pPr lvl="1"/>
            <a:r>
              <a:rPr lang="en-US" dirty="0">
                <a:solidFill>
                  <a:srgbClr val="FFFFFF"/>
                </a:solidFill>
              </a:rPr>
              <a:t>Phallic symbols = penis-shaped things, e.g., towers, guns, serpents, swords etc. associated with masculinity.</a:t>
            </a:r>
          </a:p>
          <a:p>
            <a:pPr lvl="1"/>
            <a:r>
              <a:rPr lang="en-US" dirty="0">
                <a:solidFill>
                  <a:srgbClr val="FFFFFF"/>
                </a:solidFill>
              </a:rPr>
              <a:t>Womb imagery = enclosed spaces that are a sanctuary e.g., walled gardens, caves, hearth/home, cocoons etc.</a:t>
            </a:r>
          </a:p>
          <a:p>
            <a:endParaRPr lang="en-US" sz="1700" dirty="0">
              <a:solidFill>
                <a:srgbClr val="FFFFFF"/>
              </a:solidFill>
            </a:endParaRPr>
          </a:p>
        </p:txBody>
      </p:sp>
      <p:pic>
        <p:nvPicPr>
          <p:cNvPr id="7" name="Picture 6" descr="A dinosaur riding a shark&#10;&#10;Description automatically generated">
            <a:extLst>
              <a:ext uri="{FF2B5EF4-FFF2-40B4-BE49-F238E27FC236}">
                <a16:creationId xmlns:a16="http://schemas.microsoft.com/office/drawing/2014/main" id="{8AA75419-44B5-4BF3-97CD-244B0864A6BA}"/>
              </a:ext>
            </a:extLst>
          </p:cNvPr>
          <p:cNvPicPr>
            <a:picLocks noChangeAspect="1"/>
          </p:cNvPicPr>
          <p:nvPr/>
        </p:nvPicPr>
        <p:blipFill>
          <a:blip r:embed="rId2"/>
          <a:stretch>
            <a:fillRect/>
          </a:stretch>
        </p:blipFill>
        <p:spPr>
          <a:xfrm>
            <a:off x="5637268" y="0"/>
            <a:ext cx="6092269" cy="6661640"/>
          </a:xfrm>
          <a:prstGeom prst="rect">
            <a:avLst/>
          </a:prstGeom>
        </p:spPr>
      </p:pic>
      <p:sp>
        <p:nvSpPr>
          <p:cNvPr id="8" name="TextBox 7">
            <a:extLst>
              <a:ext uri="{FF2B5EF4-FFF2-40B4-BE49-F238E27FC236}">
                <a16:creationId xmlns:a16="http://schemas.microsoft.com/office/drawing/2014/main" id="{DADC0F92-E828-9ED1-9BA2-E618138A163B}"/>
              </a:ext>
            </a:extLst>
          </p:cNvPr>
          <p:cNvSpPr txBox="1"/>
          <p:nvPr/>
        </p:nvSpPr>
        <p:spPr>
          <a:xfrm>
            <a:off x="5637268" y="161494"/>
            <a:ext cx="6407588" cy="523220"/>
          </a:xfrm>
          <a:prstGeom prst="rect">
            <a:avLst/>
          </a:prstGeom>
          <a:solidFill>
            <a:schemeClr val="bg1"/>
          </a:solidFill>
        </p:spPr>
        <p:txBody>
          <a:bodyPr wrap="square" rtlCol="0">
            <a:spAutoFit/>
          </a:bodyPr>
          <a:lstStyle/>
          <a:p>
            <a:r>
              <a:rPr lang="en-US" sz="2800" dirty="0"/>
              <a:t>Psychologist: All dreams have a meaning.</a:t>
            </a:r>
          </a:p>
        </p:txBody>
      </p:sp>
    </p:spTree>
    <p:extLst>
      <p:ext uri="{BB962C8B-B14F-4D97-AF65-F5344CB8AC3E}">
        <p14:creationId xmlns:p14="http://schemas.microsoft.com/office/powerpoint/2010/main" val="110781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 Archetypes Archetypes Shadow Work Carl Jung Archetypes – Bilarasa">
            <a:extLst>
              <a:ext uri="{FF2B5EF4-FFF2-40B4-BE49-F238E27FC236}">
                <a16:creationId xmlns:a16="http://schemas.microsoft.com/office/drawing/2014/main" id="{CB1F5674-6832-63D1-CA4D-740D9C3A1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0DECC0-9207-1D32-E7FB-814C3B359058}"/>
              </a:ext>
            </a:extLst>
          </p:cNvPr>
          <p:cNvSpPr txBox="1"/>
          <p:nvPr/>
        </p:nvSpPr>
        <p:spPr>
          <a:xfrm>
            <a:off x="7283668" y="283779"/>
            <a:ext cx="3993931" cy="6186309"/>
          </a:xfrm>
          <a:prstGeom prst="rect">
            <a:avLst/>
          </a:prstGeom>
          <a:noFill/>
        </p:spPr>
        <p:txBody>
          <a:bodyPr wrap="square" rtlCol="0">
            <a:spAutoFit/>
          </a:bodyPr>
          <a:lstStyle/>
          <a:p>
            <a:pPr algn="l" fontAlgn="base"/>
            <a:r>
              <a:rPr lang="en-AU" b="0" i="0" dirty="0">
                <a:solidFill>
                  <a:srgbClr val="7C6853"/>
                </a:solidFill>
                <a:effectLst/>
                <a:latin typeface="Lato" panose="020F0502020204030203" pitchFamily="34" charset="0"/>
              </a:rPr>
              <a:t>The psychiatrist Carl Jung turned away from Freudian ideas and explored ancestral roots and the collective unconscious. </a:t>
            </a:r>
          </a:p>
          <a:p>
            <a:pPr algn="l" fontAlgn="base"/>
            <a:endParaRPr lang="en-AU" b="1" i="0" dirty="0">
              <a:solidFill>
                <a:srgbClr val="C3512F"/>
              </a:solidFill>
              <a:effectLst/>
              <a:latin typeface="inherit"/>
            </a:endParaRPr>
          </a:p>
          <a:p>
            <a:pPr algn="l" fontAlgn="base"/>
            <a:r>
              <a:rPr lang="en-AU" b="1" i="0" dirty="0">
                <a:solidFill>
                  <a:srgbClr val="C3512F"/>
                </a:solidFill>
                <a:effectLst/>
                <a:latin typeface="inherit"/>
              </a:rPr>
              <a:t>To define his 12 archetypes of personality, Jung studied the symbols and myths of many different cultures. </a:t>
            </a:r>
          </a:p>
          <a:p>
            <a:pPr algn="l" fontAlgn="base"/>
            <a:endParaRPr lang="en-AU" b="1" dirty="0">
              <a:solidFill>
                <a:srgbClr val="C3512F"/>
              </a:solidFill>
              <a:latin typeface="inherit"/>
            </a:endParaRPr>
          </a:p>
          <a:p>
            <a:pPr algn="l" fontAlgn="base"/>
            <a:r>
              <a:rPr lang="en-AU" b="0" i="0" dirty="0">
                <a:solidFill>
                  <a:srgbClr val="7C6853"/>
                </a:solidFill>
                <a:effectLst/>
                <a:latin typeface="Lato" panose="020F0502020204030203" pitchFamily="34" charset="0"/>
              </a:rPr>
              <a:t>These archetypes represent behaviour patterns that make up different ways of being. </a:t>
            </a:r>
          </a:p>
          <a:p>
            <a:pPr algn="l" fontAlgn="base"/>
            <a:endParaRPr lang="en-AU" dirty="0">
              <a:solidFill>
                <a:srgbClr val="7C6853"/>
              </a:solidFill>
              <a:latin typeface="Lato" panose="020F0502020204030203" pitchFamily="34" charset="0"/>
            </a:endParaRPr>
          </a:p>
          <a:p>
            <a:pPr algn="l" fontAlgn="base"/>
            <a:r>
              <a:rPr lang="en-AU" b="0" i="0" dirty="0">
                <a:solidFill>
                  <a:srgbClr val="7C6853"/>
                </a:solidFill>
                <a:effectLst/>
                <a:latin typeface="Lato" panose="020F0502020204030203" pitchFamily="34" charset="0"/>
              </a:rPr>
              <a:t>They’re cultural symbols and images that exist in our collective unconscious.</a:t>
            </a:r>
          </a:p>
          <a:p>
            <a:pPr algn="l" fontAlgn="base"/>
            <a:endParaRPr lang="en-AU" dirty="0">
              <a:solidFill>
                <a:srgbClr val="7C6853"/>
              </a:solidFill>
              <a:latin typeface="Lato" panose="020F0502020204030203" pitchFamily="34" charset="0"/>
            </a:endParaRPr>
          </a:p>
          <a:p>
            <a:pPr algn="l" fontAlgn="base"/>
            <a:r>
              <a:rPr lang="en-AU" b="0" i="0" dirty="0">
                <a:solidFill>
                  <a:srgbClr val="7C6853"/>
                </a:solidFill>
                <a:effectLst/>
                <a:latin typeface="Lato" panose="020F0502020204030203" pitchFamily="34" charset="0"/>
              </a:rPr>
              <a:t>Literary characters often fall into these archetypes: women in </a:t>
            </a:r>
            <a:r>
              <a:rPr lang="en-AU" dirty="0">
                <a:solidFill>
                  <a:srgbClr val="7C6853"/>
                </a:solidFill>
                <a:latin typeface="Lato" panose="020F0502020204030203" pitchFamily="34" charset="0"/>
              </a:rPr>
              <a:t>literature most commonly fall into the mother, maiden and seductress archetypes.</a:t>
            </a:r>
            <a:endParaRPr lang="en-AU" b="0" i="0" dirty="0">
              <a:solidFill>
                <a:srgbClr val="7C6853"/>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147406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3BB-4AF0-01C3-96D0-54AE78F5D3CA}"/>
              </a:ext>
            </a:extLst>
          </p:cNvPr>
          <p:cNvSpPr>
            <a:spLocks noGrp="1"/>
          </p:cNvSpPr>
          <p:nvPr>
            <p:ph type="title"/>
          </p:nvPr>
        </p:nvSpPr>
        <p:spPr>
          <a:xfrm>
            <a:off x="1024128" y="585216"/>
            <a:ext cx="5902061" cy="1499616"/>
          </a:xfrm>
        </p:spPr>
        <p:txBody>
          <a:bodyPr>
            <a:normAutofit/>
          </a:bodyPr>
          <a:lstStyle/>
          <a:p>
            <a:r>
              <a:rPr lang="en-US" dirty="0"/>
              <a:t>Thornhill – final reflection</a:t>
            </a:r>
          </a:p>
        </p:txBody>
      </p:sp>
      <p:sp>
        <p:nvSpPr>
          <p:cNvPr id="3" name="Content Placeholder 2">
            <a:extLst>
              <a:ext uri="{FF2B5EF4-FFF2-40B4-BE49-F238E27FC236}">
                <a16:creationId xmlns:a16="http://schemas.microsoft.com/office/drawing/2014/main" id="{4BF69368-767E-26FC-488B-94AF51A8972E}"/>
              </a:ext>
            </a:extLst>
          </p:cNvPr>
          <p:cNvSpPr>
            <a:spLocks noGrp="1"/>
          </p:cNvSpPr>
          <p:nvPr>
            <p:ph idx="1"/>
          </p:nvPr>
        </p:nvSpPr>
        <p:spPr>
          <a:xfrm>
            <a:off x="1024128" y="2286000"/>
            <a:ext cx="5902061" cy="3931920"/>
          </a:xfrm>
        </p:spPr>
        <p:txBody>
          <a:bodyPr>
            <a:normAutofit/>
          </a:bodyPr>
          <a:lstStyle/>
          <a:p>
            <a:r>
              <a:rPr lang="en-US" dirty="0"/>
              <a:t>Does Thornhill have a death drive/fear of death? How does this affect his behavior?</a:t>
            </a:r>
          </a:p>
          <a:p>
            <a:r>
              <a:rPr lang="en-US" dirty="0"/>
              <a:t>What is Thornhill’s sexual relationship like? Does it change over the course of the novel?</a:t>
            </a:r>
          </a:p>
          <a:p>
            <a:r>
              <a:rPr lang="en-US" dirty="0"/>
              <a:t>How does his ego, id and superego interact? Which tends to win?</a:t>
            </a:r>
          </a:p>
          <a:p>
            <a:r>
              <a:rPr lang="en-US" dirty="0"/>
              <a:t>Are there any dream symbols in the novel? What could they symbolize?</a:t>
            </a:r>
          </a:p>
          <a:p>
            <a:r>
              <a:rPr lang="en-US" dirty="0"/>
              <a:t>What archetype do you think he fits into?</a:t>
            </a:r>
          </a:p>
        </p:txBody>
      </p:sp>
      <p:pic>
        <p:nvPicPr>
          <p:cNvPr id="5" name="Picture 4" descr="A person in a suit&#10;&#10;Description automatically generated">
            <a:extLst>
              <a:ext uri="{FF2B5EF4-FFF2-40B4-BE49-F238E27FC236}">
                <a16:creationId xmlns:a16="http://schemas.microsoft.com/office/drawing/2014/main" id="{4C2BF44A-28BF-0953-5570-73B7F43931BC}"/>
              </a:ext>
            </a:extLst>
          </p:cNvPr>
          <p:cNvPicPr>
            <a:picLocks noChangeAspect="1"/>
          </p:cNvPicPr>
          <p:nvPr/>
        </p:nvPicPr>
        <p:blipFill>
          <a:blip r:embed="rId2"/>
          <a:stretch>
            <a:fillRect/>
          </a:stretch>
        </p:blipFill>
        <p:spPr>
          <a:xfrm>
            <a:off x="7552267" y="840391"/>
            <a:ext cx="3999654" cy="5177217"/>
          </a:xfrm>
          <a:prstGeom prst="rect">
            <a:avLst/>
          </a:prstGeom>
        </p:spPr>
      </p:pic>
    </p:spTree>
    <p:extLst>
      <p:ext uri="{BB962C8B-B14F-4D97-AF65-F5344CB8AC3E}">
        <p14:creationId xmlns:p14="http://schemas.microsoft.com/office/powerpoint/2010/main" val="185767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8D20-A923-B6FC-F912-EA035D4F516B}"/>
              </a:ext>
            </a:extLst>
          </p:cNvPr>
          <p:cNvSpPr>
            <a:spLocks noGrp="1"/>
          </p:cNvSpPr>
          <p:nvPr>
            <p:ph type="title"/>
          </p:nvPr>
        </p:nvSpPr>
        <p:spPr>
          <a:xfrm>
            <a:off x="1024129" y="585216"/>
            <a:ext cx="4431792" cy="1499616"/>
          </a:xfrm>
        </p:spPr>
        <p:txBody>
          <a:bodyPr>
            <a:normAutofit/>
          </a:bodyPr>
          <a:lstStyle/>
          <a:p>
            <a:r>
              <a:rPr lang="en-US" sz="3500"/>
              <a:t>What is a psychoanalytical reading?</a:t>
            </a:r>
          </a:p>
        </p:txBody>
      </p:sp>
      <p:sp>
        <p:nvSpPr>
          <p:cNvPr id="3" name="Content Placeholder 2">
            <a:extLst>
              <a:ext uri="{FF2B5EF4-FFF2-40B4-BE49-F238E27FC236}">
                <a16:creationId xmlns:a16="http://schemas.microsoft.com/office/drawing/2014/main" id="{157316A2-9E2B-9A88-2244-666F372153EE}"/>
              </a:ext>
            </a:extLst>
          </p:cNvPr>
          <p:cNvSpPr>
            <a:spLocks noGrp="1"/>
          </p:cNvSpPr>
          <p:nvPr>
            <p:ph idx="1"/>
          </p:nvPr>
        </p:nvSpPr>
        <p:spPr>
          <a:xfrm>
            <a:off x="271464" y="2285999"/>
            <a:ext cx="6057900" cy="4371975"/>
          </a:xfrm>
        </p:spPr>
        <p:txBody>
          <a:bodyPr>
            <a:normAutofit/>
          </a:bodyPr>
          <a:lstStyle/>
          <a:p>
            <a:r>
              <a:rPr lang="en-US" sz="2000" dirty="0"/>
              <a:t>A psychoanalytical reading is one which explores the ways that psychological issues are played out in the characters.</a:t>
            </a:r>
          </a:p>
          <a:p>
            <a:r>
              <a:rPr lang="en-US" sz="2000" dirty="0"/>
              <a:t>Everyone has psychological ‘issues’ to some degree,  because everyone experiences conflict in their life. Psychological problems are a natural and unavoidable part of being human.</a:t>
            </a:r>
          </a:p>
          <a:p>
            <a:r>
              <a:rPr lang="en-US" sz="2000" dirty="0"/>
              <a:t>Knowledge is power; by identifying and discussing these issues we can better understand ourselves and ‘heal’. </a:t>
            </a:r>
          </a:p>
          <a:p>
            <a:r>
              <a:rPr lang="en-US" sz="2000" dirty="0"/>
              <a:t>Analyzing characters psychoanalytically helps us understand the effects of family and society on the individual and their behaviour.</a:t>
            </a:r>
          </a:p>
        </p:txBody>
      </p:sp>
      <p:pic>
        <p:nvPicPr>
          <p:cNvPr id="5" name="Picture 4" descr="A collage of a person with an eye patch&#10;&#10;Description automatically generated">
            <a:extLst>
              <a:ext uri="{FF2B5EF4-FFF2-40B4-BE49-F238E27FC236}">
                <a16:creationId xmlns:a16="http://schemas.microsoft.com/office/drawing/2014/main" id="{637A44D0-4B89-7332-4954-35515A816E0F}"/>
              </a:ext>
            </a:extLst>
          </p:cNvPr>
          <p:cNvPicPr>
            <a:picLocks noChangeAspect="1"/>
          </p:cNvPicPr>
          <p:nvPr/>
        </p:nvPicPr>
        <p:blipFill>
          <a:blip r:embed="rId2"/>
          <a:stretch>
            <a:fillRect/>
          </a:stretch>
        </p:blipFill>
        <p:spPr>
          <a:xfrm>
            <a:off x="6469380" y="640080"/>
            <a:ext cx="4709160" cy="5577840"/>
          </a:xfrm>
          <a:prstGeom prst="rect">
            <a:avLst/>
          </a:prstGeom>
        </p:spPr>
      </p:pic>
    </p:spTree>
    <p:extLst>
      <p:ext uri="{BB962C8B-B14F-4D97-AF65-F5344CB8AC3E}">
        <p14:creationId xmlns:p14="http://schemas.microsoft.com/office/powerpoint/2010/main" val="104268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A97-2202-C1E1-9283-98DA3ADD6A22}"/>
              </a:ext>
            </a:extLst>
          </p:cNvPr>
          <p:cNvSpPr>
            <a:spLocks noGrp="1"/>
          </p:cNvSpPr>
          <p:nvPr>
            <p:ph type="title"/>
          </p:nvPr>
        </p:nvSpPr>
        <p:spPr/>
        <p:txBody>
          <a:bodyPr/>
          <a:lstStyle/>
          <a:p>
            <a:r>
              <a:rPr lang="en-US" dirty="0"/>
              <a:t>Main Psychological Factors influencing behaviour…</a:t>
            </a:r>
          </a:p>
        </p:txBody>
      </p:sp>
      <p:pic>
        <p:nvPicPr>
          <p:cNvPr id="4" name="Online Media 3" descr="Let me tell you about my mother | BLADE RUNNER">
            <a:hlinkClick r:id="" action="ppaction://media"/>
            <a:extLst>
              <a:ext uri="{FF2B5EF4-FFF2-40B4-BE49-F238E27FC236}">
                <a16:creationId xmlns:a16="http://schemas.microsoft.com/office/drawing/2014/main" id="{57D2D291-A69E-9DA0-75AC-F337612A6997}"/>
              </a:ext>
            </a:extLst>
          </p:cNvPr>
          <p:cNvPicPr>
            <a:picLocks noGrp="1" noRot="1" noChangeAspect="1"/>
          </p:cNvPicPr>
          <p:nvPr>
            <p:ph idx="1"/>
            <a:videoFile r:link="rId1"/>
          </p:nvPr>
        </p:nvPicPr>
        <p:blipFill>
          <a:blip r:embed="rId3"/>
          <a:stretch>
            <a:fillRect/>
          </a:stretch>
        </p:blipFill>
        <p:spPr>
          <a:xfrm>
            <a:off x="4663177" y="2084832"/>
            <a:ext cx="7012529" cy="3961696"/>
          </a:xfrm>
          <a:prstGeom prst="rect">
            <a:avLst/>
          </a:prstGeom>
        </p:spPr>
      </p:pic>
      <p:sp>
        <p:nvSpPr>
          <p:cNvPr id="5" name="TextBox 4">
            <a:extLst>
              <a:ext uri="{FF2B5EF4-FFF2-40B4-BE49-F238E27FC236}">
                <a16:creationId xmlns:a16="http://schemas.microsoft.com/office/drawing/2014/main" id="{23D01E54-5FF5-C2B3-9F0D-38B629D19F82}"/>
              </a:ext>
            </a:extLst>
          </p:cNvPr>
          <p:cNvSpPr txBox="1"/>
          <p:nvPr/>
        </p:nvSpPr>
        <p:spPr>
          <a:xfrm>
            <a:off x="709127" y="2084832"/>
            <a:ext cx="3732244" cy="4247317"/>
          </a:xfrm>
          <a:prstGeom prst="rect">
            <a:avLst/>
          </a:prstGeom>
          <a:noFill/>
        </p:spPr>
        <p:txBody>
          <a:bodyPr wrap="square" rtlCol="0">
            <a:spAutoFit/>
          </a:bodyPr>
          <a:lstStyle/>
          <a:p>
            <a:pPr marL="342900" indent="-342900">
              <a:buFont typeface="+mj-lt"/>
              <a:buAutoNum type="arabicPeriod"/>
            </a:pPr>
            <a:r>
              <a:rPr lang="en-US" b="1" dirty="0"/>
              <a:t>Family</a:t>
            </a:r>
            <a:r>
              <a:rPr lang="en-US" dirty="0"/>
              <a:t>: </a:t>
            </a:r>
            <a:r>
              <a:rPr lang="en-US" dirty="0">
                <a:solidFill>
                  <a:schemeClr val="accent2"/>
                </a:solidFill>
              </a:rPr>
              <a:t>childhood and relationships with parents.</a:t>
            </a:r>
          </a:p>
          <a:p>
            <a:pPr marL="342900" indent="-342900">
              <a:buFont typeface="+mj-lt"/>
              <a:buAutoNum type="arabicPeriod"/>
            </a:pPr>
            <a:r>
              <a:rPr lang="en-US" b="1" dirty="0"/>
              <a:t>Repression</a:t>
            </a:r>
            <a:r>
              <a:rPr lang="en-US" dirty="0"/>
              <a:t>: </a:t>
            </a:r>
          </a:p>
          <a:p>
            <a:pPr marL="742950" lvl="1" indent="-285750">
              <a:buFont typeface="Arial" panose="020B0604020202020204" pitchFamily="34" charset="0"/>
              <a:buChar char="•"/>
            </a:pPr>
            <a:r>
              <a:rPr lang="en-US" dirty="0"/>
              <a:t>“</a:t>
            </a:r>
            <a:r>
              <a:rPr lang="en-US" dirty="0">
                <a:solidFill>
                  <a:schemeClr val="accent1"/>
                </a:solidFill>
              </a:rPr>
              <a:t>Emotion denied, is emotion deferred”. </a:t>
            </a:r>
          </a:p>
          <a:p>
            <a:pPr marL="742950" lvl="1" indent="-285750">
              <a:buFont typeface="Arial" panose="020B0604020202020204" pitchFamily="34" charset="0"/>
              <a:buChar char="•"/>
            </a:pPr>
            <a:r>
              <a:rPr lang="en-US" dirty="0">
                <a:solidFill>
                  <a:schemeClr val="accent1"/>
                </a:solidFill>
              </a:rPr>
              <a:t>We tend to deny, repress, and push out of sight those experiences that are most distressing to us. </a:t>
            </a:r>
          </a:p>
          <a:p>
            <a:pPr marL="742950" lvl="1" indent="-285750">
              <a:buFont typeface="Arial" panose="020B0604020202020204" pitchFamily="34" charset="0"/>
              <a:buChar char="•"/>
            </a:pPr>
            <a:r>
              <a:rPr lang="en-US" dirty="0">
                <a:solidFill>
                  <a:schemeClr val="accent1"/>
                </a:solidFill>
              </a:rPr>
              <a:t>This can lead to unconscious patterns in self-destructive behaviour. </a:t>
            </a:r>
          </a:p>
          <a:p>
            <a:pPr marL="742950" lvl="1" indent="-285750">
              <a:buFont typeface="Arial" panose="020B0604020202020204" pitchFamily="34" charset="0"/>
              <a:buChar char="•"/>
            </a:pPr>
            <a:r>
              <a:rPr lang="en-US" dirty="0">
                <a:solidFill>
                  <a:schemeClr val="accent1"/>
                </a:solidFill>
              </a:rPr>
              <a:t>We enact, or play out, our problems in our relationships with other people.</a:t>
            </a:r>
          </a:p>
        </p:txBody>
      </p:sp>
    </p:spTree>
    <p:extLst>
      <p:ext uri="{BB962C8B-B14F-4D97-AF65-F5344CB8AC3E}">
        <p14:creationId xmlns:p14="http://schemas.microsoft.com/office/powerpoint/2010/main" val="138644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D035E9-9492-4A96-8BC3-7FB24D7F9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EFBDC43-ADB2-4EDE-8696-528BCABD17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D2A06B-C799-AFD7-20FA-4B0D7FB3C7DB}"/>
              </a:ext>
            </a:extLst>
          </p:cNvPr>
          <p:cNvSpPr>
            <a:spLocks noGrp="1"/>
          </p:cNvSpPr>
          <p:nvPr>
            <p:ph idx="1"/>
          </p:nvPr>
        </p:nvSpPr>
        <p:spPr>
          <a:xfrm>
            <a:off x="1024128" y="354563"/>
            <a:ext cx="4843263" cy="6503437"/>
          </a:xfrm>
        </p:spPr>
        <p:txBody>
          <a:bodyPr>
            <a:normAutofit fontScale="92500" lnSpcReduction="10000"/>
          </a:bodyPr>
          <a:lstStyle/>
          <a:p>
            <a:pPr marL="0" indent="0">
              <a:buNone/>
            </a:pPr>
            <a:r>
              <a:rPr lang="en-US" sz="2000" b="1" dirty="0"/>
              <a:t>3. Defenses</a:t>
            </a:r>
            <a:r>
              <a:rPr lang="en-US" sz="2000" dirty="0"/>
              <a:t>: </a:t>
            </a:r>
          </a:p>
          <a:p>
            <a:pPr marL="630936" lvl="1" indent="-457200"/>
            <a:r>
              <a:rPr lang="en-US" sz="2000" dirty="0">
                <a:solidFill>
                  <a:schemeClr val="accent4"/>
                </a:solidFill>
              </a:rPr>
              <a:t>Strategies we have for protecting ourselves emotionally.</a:t>
            </a:r>
          </a:p>
          <a:p>
            <a:pPr marL="630936" lvl="1" indent="-457200"/>
            <a:r>
              <a:rPr lang="en-US" sz="2000" dirty="0">
                <a:solidFill>
                  <a:schemeClr val="accent4"/>
                </a:solidFill>
              </a:rPr>
              <a:t>The means by which we keep ourselves from becoming conscious of the experiences we’ve repressed.</a:t>
            </a:r>
          </a:p>
          <a:p>
            <a:pPr marL="630936" lvl="1" indent="-457200"/>
            <a:r>
              <a:rPr lang="en-US" sz="2000" dirty="0">
                <a:solidFill>
                  <a:schemeClr val="accent4"/>
                </a:solidFill>
              </a:rPr>
              <a:t>These can be destructive as they stop us from dealing with our issues and therefore healing.</a:t>
            </a:r>
          </a:p>
          <a:p>
            <a:pPr marL="630936" lvl="1" indent="-457200"/>
            <a:r>
              <a:rPr lang="en-US" sz="2000" dirty="0">
                <a:solidFill>
                  <a:schemeClr val="accent5"/>
                </a:solidFill>
              </a:rPr>
              <a:t>Common defenses include:</a:t>
            </a:r>
          </a:p>
          <a:p>
            <a:pPr marL="813816" lvl="2" indent="-457200"/>
            <a:r>
              <a:rPr lang="en-US" sz="2000" i="1" dirty="0"/>
              <a:t>Denial</a:t>
            </a:r>
            <a:r>
              <a:rPr lang="en-US" sz="2000" dirty="0">
                <a:solidFill>
                  <a:schemeClr val="accent5"/>
                </a:solidFill>
              </a:rPr>
              <a:t> – refusing to admit there is a problem</a:t>
            </a:r>
          </a:p>
          <a:p>
            <a:pPr marL="813816" lvl="2" indent="-457200"/>
            <a:r>
              <a:rPr lang="en-US" sz="2000" i="1" dirty="0"/>
              <a:t>Avoidance</a:t>
            </a:r>
            <a:r>
              <a:rPr lang="en-US" sz="2000" dirty="0">
                <a:solidFill>
                  <a:schemeClr val="accent5"/>
                </a:solidFill>
              </a:rPr>
              <a:t> – staying away from the people, places or situations that may ‘trigger’ us.</a:t>
            </a:r>
          </a:p>
          <a:p>
            <a:pPr marL="813816" lvl="2" indent="-457200"/>
            <a:r>
              <a:rPr lang="en-US" sz="2000" i="1" dirty="0"/>
              <a:t>Displacement</a:t>
            </a:r>
            <a:r>
              <a:rPr lang="en-US" sz="2000" dirty="0">
                <a:solidFill>
                  <a:schemeClr val="accent5"/>
                </a:solidFill>
              </a:rPr>
              <a:t> – Taking our negative feelings out on others.</a:t>
            </a:r>
          </a:p>
          <a:p>
            <a:pPr marL="813816" lvl="2" indent="-457200"/>
            <a:r>
              <a:rPr lang="en-US" sz="2000" i="1" dirty="0"/>
              <a:t>Projection</a:t>
            </a:r>
            <a:r>
              <a:rPr lang="en-US" sz="2000" dirty="0">
                <a:solidFill>
                  <a:schemeClr val="accent5"/>
                </a:solidFill>
              </a:rPr>
              <a:t> – When we see our own issues in other people and attack them for it to prove to ourselves that we don’t have that issue. E.g., attacking someone for ‘being gay’, to prove to ourselves and others that we are not gay (when we are). </a:t>
            </a:r>
          </a:p>
          <a:p>
            <a:endParaRPr lang="en-US" sz="2000" dirty="0"/>
          </a:p>
        </p:txBody>
      </p:sp>
      <p:pic>
        <p:nvPicPr>
          <p:cNvPr id="6" name="Picture 5">
            <a:extLst>
              <a:ext uri="{FF2B5EF4-FFF2-40B4-BE49-F238E27FC236}">
                <a16:creationId xmlns:a16="http://schemas.microsoft.com/office/drawing/2014/main" id="{9A5218A5-F17D-8B53-521F-32FB564C21E4}"/>
              </a:ext>
            </a:extLst>
          </p:cNvPr>
          <p:cNvPicPr>
            <a:picLocks noChangeAspect="1"/>
          </p:cNvPicPr>
          <p:nvPr/>
        </p:nvPicPr>
        <p:blipFill rotWithShape="1">
          <a:blip r:embed="rId2"/>
          <a:srcRect l="12029" r="12864"/>
          <a:stretch/>
        </p:blipFill>
        <p:spPr>
          <a:xfrm>
            <a:off x="6129518" y="391399"/>
            <a:ext cx="6068156" cy="6075202"/>
          </a:xfrm>
          <a:prstGeom prst="rect">
            <a:avLst/>
          </a:prstGeom>
        </p:spPr>
      </p:pic>
    </p:spTree>
    <p:extLst>
      <p:ext uri="{BB962C8B-B14F-4D97-AF65-F5344CB8AC3E}">
        <p14:creationId xmlns:p14="http://schemas.microsoft.com/office/powerpoint/2010/main" val="26549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479E-E667-406A-2099-C0371AFAA8C6}"/>
              </a:ext>
            </a:extLst>
          </p:cNvPr>
          <p:cNvSpPr>
            <a:spLocks noGrp="1"/>
          </p:cNvSpPr>
          <p:nvPr>
            <p:ph type="title"/>
          </p:nvPr>
        </p:nvSpPr>
        <p:spPr>
          <a:xfrm>
            <a:off x="1024128" y="585216"/>
            <a:ext cx="5867061" cy="1499616"/>
          </a:xfrm>
        </p:spPr>
        <p:txBody>
          <a:bodyPr>
            <a:normAutofit/>
          </a:bodyPr>
          <a:lstStyle/>
          <a:p>
            <a:r>
              <a:rPr lang="en-US" dirty="0"/>
              <a:t>Core conflicts/issues</a:t>
            </a:r>
          </a:p>
        </p:txBody>
      </p:sp>
      <p:pic>
        <p:nvPicPr>
          <p:cNvPr id="5" name="Picture 4">
            <a:extLst>
              <a:ext uri="{FF2B5EF4-FFF2-40B4-BE49-F238E27FC236}">
                <a16:creationId xmlns:a16="http://schemas.microsoft.com/office/drawing/2014/main" id="{3BECC9A6-982B-5AA9-5EFE-25984F2B4848}"/>
              </a:ext>
            </a:extLst>
          </p:cNvPr>
          <p:cNvPicPr>
            <a:picLocks noChangeAspect="1"/>
          </p:cNvPicPr>
          <p:nvPr/>
        </p:nvPicPr>
        <p:blipFill>
          <a:blip r:embed="rId2"/>
          <a:stretch>
            <a:fillRect/>
          </a:stretch>
        </p:blipFill>
        <p:spPr>
          <a:xfrm>
            <a:off x="1024128" y="2580829"/>
            <a:ext cx="5867061" cy="3296542"/>
          </a:xfrm>
          <a:prstGeom prst="rect">
            <a:avLst/>
          </a:prstGeom>
        </p:spPr>
      </p:pic>
      <p:sp>
        <p:nvSpPr>
          <p:cNvPr id="23" name="Rectangle 2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242327-DCC1-967C-0DBF-497A65D0B54B}"/>
              </a:ext>
            </a:extLst>
          </p:cNvPr>
          <p:cNvSpPr>
            <a:spLocks noGrp="1"/>
          </p:cNvSpPr>
          <p:nvPr>
            <p:ph idx="1"/>
          </p:nvPr>
        </p:nvSpPr>
        <p:spPr>
          <a:xfrm>
            <a:off x="7844601" y="370438"/>
            <a:ext cx="4123714" cy="1303283"/>
          </a:xfrm>
        </p:spPr>
        <p:txBody>
          <a:bodyPr anchor="ctr">
            <a:normAutofit fontScale="92500" lnSpcReduction="10000"/>
          </a:bodyPr>
          <a:lstStyle/>
          <a:p>
            <a:r>
              <a:rPr lang="en-US" sz="2000" dirty="0">
                <a:solidFill>
                  <a:srgbClr val="FFFFFF"/>
                </a:solidFill>
              </a:rPr>
              <a:t>At the basis of self-destructive behaviour, there is a </a:t>
            </a:r>
            <a:r>
              <a:rPr lang="en-US" sz="2000" u="sng" dirty="0">
                <a:solidFill>
                  <a:srgbClr val="FFFFFF"/>
                </a:solidFill>
              </a:rPr>
              <a:t>core issue or conflict.</a:t>
            </a:r>
          </a:p>
          <a:p>
            <a:r>
              <a:rPr lang="en-US" sz="2000" dirty="0">
                <a:solidFill>
                  <a:srgbClr val="FFFFFF"/>
                </a:solidFill>
              </a:rPr>
              <a:t>Common core issues include:</a:t>
            </a:r>
          </a:p>
          <a:p>
            <a:endParaRPr lang="en-US" sz="2000" dirty="0">
              <a:solidFill>
                <a:srgbClr val="FFFFFF"/>
              </a:solidFill>
            </a:endParaRPr>
          </a:p>
        </p:txBody>
      </p:sp>
      <p:grpSp>
        <p:nvGrpSpPr>
          <p:cNvPr id="8" name="Group 7">
            <a:extLst>
              <a:ext uri="{FF2B5EF4-FFF2-40B4-BE49-F238E27FC236}">
                <a16:creationId xmlns:a16="http://schemas.microsoft.com/office/drawing/2014/main" id="{1732A962-FEE6-4D5F-7A13-80B2A3150658}"/>
              </a:ext>
            </a:extLst>
          </p:cNvPr>
          <p:cNvGrpSpPr/>
          <p:nvPr/>
        </p:nvGrpSpPr>
        <p:grpSpPr>
          <a:xfrm>
            <a:off x="7758339" y="1491843"/>
            <a:ext cx="4209976" cy="560879"/>
            <a:chOff x="406400" y="606033"/>
            <a:chExt cx="5689599" cy="560879"/>
          </a:xfrm>
        </p:grpSpPr>
        <p:sp>
          <p:nvSpPr>
            <p:cNvPr id="9" name="Rounded Rectangle 8">
              <a:extLst>
                <a:ext uri="{FF2B5EF4-FFF2-40B4-BE49-F238E27FC236}">
                  <a16:creationId xmlns:a16="http://schemas.microsoft.com/office/drawing/2014/main" id="{601E5835-38F4-CF6D-A908-7420B40CC31C}"/>
                </a:ext>
              </a:extLst>
            </p:cNvPr>
            <p:cNvSpPr/>
            <p:nvPr/>
          </p:nvSpPr>
          <p:spPr>
            <a:xfrm>
              <a:off x="406400" y="606033"/>
              <a:ext cx="5689599" cy="5608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Rounded Rectangle 4">
              <a:extLst>
                <a:ext uri="{FF2B5EF4-FFF2-40B4-BE49-F238E27FC236}">
                  <a16:creationId xmlns:a16="http://schemas.microsoft.com/office/drawing/2014/main" id="{A51C1571-6DFE-4333-72C3-D2C07D007CBA}"/>
                </a:ext>
              </a:extLst>
            </p:cNvPr>
            <p:cNvSpPr txBox="1"/>
            <p:nvPr/>
          </p:nvSpPr>
          <p:spPr>
            <a:xfrm>
              <a:off x="433780" y="633413"/>
              <a:ext cx="5634839" cy="506119"/>
            </a:xfrm>
            <a:prstGeom prst="rect">
              <a:avLst/>
            </a:prstGeom>
            <a:solidFill>
              <a:schemeClr val="accent3">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Low self-esteem and a sense of not being worthy</a:t>
              </a:r>
              <a:endParaRPr lang="en-GB" sz="1900" kern="1200" dirty="0"/>
            </a:p>
          </p:txBody>
        </p:sp>
      </p:grpSp>
      <p:grpSp>
        <p:nvGrpSpPr>
          <p:cNvPr id="13" name="Group 12">
            <a:extLst>
              <a:ext uri="{FF2B5EF4-FFF2-40B4-BE49-F238E27FC236}">
                <a16:creationId xmlns:a16="http://schemas.microsoft.com/office/drawing/2014/main" id="{DC2B0A3F-0E7C-398E-EB5E-B20290F369EE}"/>
              </a:ext>
            </a:extLst>
          </p:cNvPr>
          <p:cNvGrpSpPr/>
          <p:nvPr/>
        </p:nvGrpSpPr>
        <p:grpSpPr>
          <a:xfrm>
            <a:off x="7758339" y="2231042"/>
            <a:ext cx="4209976" cy="560879"/>
            <a:chOff x="406400" y="1036953"/>
            <a:chExt cx="5689599" cy="560879"/>
          </a:xfrm>
        </p:grpSpPr>
        <p:sp>
          <p:nvSpPr>
            <p:cNvPr id="15" name="Rounded Rectangle 14">
              <a:extLst>
                <a:ext uri="{FF2B5EF4-FFF2-40B4-BE49-F238E27FC236}">
                  <a16:creationId xmlns:a16="http://schemas.microsoft.com/office/drawing/2014/main" id="{01BEBFEA-E167-6895-1296-423EF7E99D5A}"/>
                </a:ext>
              </a:extLst>
            </p:cNvPr>
            <p:cNvSpPr/>
            <p:nvPr/>
          </p:nvSpPr>
          <p:spPr>
            <a:xfrm>
              <a:off x="406400" y="1036953"/>
              <a:ext cx="5689599" cy="560879"/>
            </a:xfrm>
            <a:prstGeom prst="roundRect">
              <a:avLst/>
            </a:prstGeom>
            <a:solidFill>
              <a:schemeClr val="accent4">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DF5B50C9-8B13-A0DD-373F-4EB3AEC74240}"/>
                </a:ext>
              </a:extLst>
            </p:cNvPr>
            <p:cNvSpPr txBox="1"/>
            <p:nvPr/>
          </p:nvSpPr>
          <p:spPr>
            <a:xfrm>
              <a:off x="433781" y="1064333"/>
              <a:ext cx="4724118" cy="506119"/>
            </a:xfrm>
            <a:prstGeom prst="rect">
              <a:avLst/>
            </a:prstGeom>
            <a:solidFill>
              <a:schemeClr val="accent4">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Insecure or unstable sense of self and identity</a:t>
              </a:r>
              <a:endParaRPr lang="en-GB" sz="1900" kern="1200" dirty="0"/>
            </a:p>
          </p:txBody>
        </p:sp>
      </p:grpSp>
      <p:grpSp>
        <p:nvGrpSpPr>
          <p:cNvPr id="19" name="Group 18">
            <a:extLst>
              <a:ext uri="{FF2B5EF4-FFF2-40B4-BE49-F238E27FC236}">
                <a16:creationId xmlns:a16="http://schemas.microsoft.com/office/drawing/2014/main" id="{B0D3D76E-C208-7FF6-3BBD-667F0FCAB01D}"/>
              </a:ext>
            </a:extLst>
          </p:cNvPr>
          <p:cNvGrpSpPr/>
          <p:nvPr/>
        </p:nvGrpSpPr>
        <p:grpSpPr>
          <a:xfrm>
            <a:off x="7824661" y="5060779"/>
            <a:ext cx="4143654" cy="560879"/>
            <a:chOff x="406400" y="1467873"/>
            <a:chExt cx="5689599" cy="560879"/>
          </a:xfrm>
        </p:grpSpPr>
        <p:sp>
          <p:nvSpPr>
            <p:cNvPr id="20" name="Rounded Rectangle 19">
              <a:extLst>
                <a:ext uri="{FF2B5EF4-FFF2-40B4-BE49-F238E27FC236}">
                  <a16:creationId xmlns:a16="http://schemas.microsoft.com/office/drawing/2014/main" id="{4A72804A-B895-5386-71C3-53746AA3F91F}"/>
                </a:ext>
              </a:extLst>
            </p:cNvPr>
            <p:cNvSpPr/>
            <p:nvPr/>
          </p:nvSpPr>
          <p:spPr>
            <a:xfrm>
              <a:off x="406400" y="1467873"/>
              <a:ext cx="5689599" cy="5608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ounded Rectangle 4">
              <a:extLst>
                <a:ext uri="{FF2B5EF4-FFF2-40B4-BE49-F238E27FC236}">
                  <a16:creationId xmlns:a16="http://schemas.microsoft.com/office/drawing/2014/main" id="{E4B4E3C7-5A82-FF56-A3E2-22BE788032ED}"/>
                </a:ext>
              </a:extLst>
            </p:cNvPr>
            <p:cNvSpPr txBox="1"/>
            <p:nvPr/>
          </p:nvSpPr>
          <p:spPr>
            <a:xfrm>
              <a:off x="433780" y="1495253"/>
              <a:ext cx="5634839" cy="5061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Fear of abandonment, emotional or physical</a:t>
              </a:r>
              <a:endParaRPr lang="en-GB" sz="1900" kern="1200" dirty="0"/>
            </a:p>
          </p:txBody>
        </p:sp>
      </p:grpSp>
      <p:grpSp>
        <p:nvGrpSpPr>
          <p:cNvPr id="22" name="Group 21">
            <a:extLst>
              <a:ext uri="{FF2B5EF4-FFF2-40B4-BE49-F238E27FC236}">
                <a16:creationId xmlns:a16="http://schemas.microsoft.com/office/drawing/2014/main" id="{7C596A06-171C-F870-69C8-33208D3A26F3}"/>
              </a:ext>
            </a:extLst>
          </p:cNvPr>
          <p:cNvGrpSpPr/>
          <p:nvPr/>
        </p:nvGrpSpPr>
        <p:grpSpPr>
          <a:xfrm>
            <a:off x="7824661" y="4235513"/>
            <a:ext cx="4143654" cy="560879"/>
            <a:chOff x="406400" y="1898793"/>
            <a:chExt cx="5689599" cy="560879"/>
          </a:xfrm>
          <a:solidFill>
            <a:schemeClr val="accent1">
              <a:lumMod val="75000"/>
            </a:schemeClr>
          </a:solidFill>
        </p:grpSpPr>
        <p:sp>
          <p:nvSpPr>
            <p:cNvPr id="24" name="Rounded Rectangle 23">
              <a:extLst>
                <a:ext uri="{FF2B5EF4-FFF2-40B4-BE49-F238E27FC236}">
                  <a16:creationId xmlns:a16="http://schemas.microsoft.com/office/drawing/2014/main" id="{7AD2D80F-2136-29E6-A5EC-BE3F32C1403D}"/>
                </a:ext>
              </a:extLst>
            </p:cNvPr>
            <p:cNvSpPr/>
            <p:nvPr/>
          </p:nvSpPr>
          <p:spPr>
            <a:xfrm>
              <a:off x="406400" y="1898793"/>
              <a:ext cx="5689599" cy="560879"/>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ounded Rectangle 4">
              <a:extLst>
                <a:ext uri="{FF2B5EF4-FFF2-40B4-BE49-F238E27FC236}">
                  <a16:creationId xmlns:a16="http://schemas.microsoft.com/office/drawing/2014/main" id="{78C38059-D4C2-BBFB-4C13-7CFD5D8F7C37}"/>
                </a:ext>
              </a:extLst>
            </p:cNvPr>
            <p:cNvSpPr txBox="1"/>
            <p:nvPr/>
          </p:nvSpPr>
          <p:spPr>
            <a:xfrm>
              <a:off x="433780" y="1926173"/>
              <a:ext cx="5634839" cy="5061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a:t>Fear of intimacy and emotional closeness</a:t>
              </a:r>
              <a:endParaRPr lang="en-GB" sz="1900" kern="1200" dirty="0"/>
            </a:p>
          </p:txBody>
        </p:sp>
      </p:grpSp>
      <p:grpSp>
        <p:nvGrpSpPr>
          <p:cNvPr id="26" name="Group 25">
            <a:extLst>
              <a:ext uri="{FF2B5EF4-FFF2-40B4-BE49-F238E27FC236}">
                <a16:creationId xmlns:a16="http://schemas.microsoft.com/office/drawing/2014/main" id="{CC9213AE-E593-08A9-ED3E-CA8537EA1AE7}"/>
              </a:ext>
            </a:extLst>
          </p:cNvPr>
          <p:cNvGrpSpPr/>
          <p:nvPr/>
        </p:nvGrpSpPr>
        <p:grpSpPr>
          <a:xfrm>
            <a:off x="7804624" y="3005335"/>
            <a:ext cx="4163691" cy="1013043"/>
            <a:chOff x="406400" y="2329713"/>
            <a:chExt cx="5689599" cy="560879"/>
          </a:xfrm>
          <a:solidFill>
            <a:schemeClr val="accent3">
              <a:lumMod val="75000"/>
            </a:schemeClr>
          </a:solidFill>
        </p:grpSpPr>
        <p:sp>
          <p:nvSpPr>
            <p:cNvPr id="27" name="Rounded Rectangle 26">
              <a:extLst>
                <a:ext uri="{FF2B5EF4-FFF2-40B4-BE49-F238E27FC236}">
                  <a16:creationId xmlns:a16="http://schemas.microsoft.com/office/drawing/2014/main" id="{762F2030-15A8-7357-84FA-94F4BE5D5BAE}"/>
                </a:ext>
              </a:extLst>
            </p:cNvPr>
            <p:cNvSpPr/>
            <p:nvPr/>
          </p:nvSpPr>
          <p:spPr>
            <a:xfrm>
              <a:off x="406400" y="2329713"/>
              <a:ext cx="5689599" cy="560879"/>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0CF2B044-2649-56D6-82C9-F310A804629D}"/>
                </a:ext>
              </a:extLst>
            </p:cNvPr>
            <p:cNvSpPr txBox="1"/>
            <p:nvPr/>
          </p:nvSpPr>
          <p:spPr>
            <a:xfrm>
              <a:off x="433780" y="2357093"/>
              <a:ext cx="5634839" cy="5061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Oedipal fixation – a dysfunctional fixation or emotional bond with the parent of the opposite sex</a:t>
              </a:r>
              <a:endParaRPr lang="en-GB" sz="1900" kern="1200" dirty="0"/>
            </a:p>
          </p:txBody>
        </p:sp>
      </p:grpSp>
    </p:spTree>
    <p:extLst>
      <p:ext uri="{BB962C8B-B14F-4D97-AF65-F5344CB8AC3E}">
        <p14:creationId xmlns:p14="http://schemas.microsoft.com/office/powerpoint/2010/main" val="72386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A3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FEA7-485E-6D37-6049-FBBE9ACC18B0}"/>
              </a:ext>
            </a:extLst>
          </p:cNvPr>
          <p:cNvSpPr>
            <a:spLocks noGrp="1"/>
          </p:cNvSpPr>
          <p:nvPr>
            <p:ph type="title"/>
          </p:nvPr>
        </p:nvSpPr>
        <p:spPr>
          <a:xfrm>
            <a:off x="1024128" y="0"/>
            <a:ext cx="6007027" cy="1499616"/>
          </a:xfrm>
        </p:spPr>
        <p:txBody>
          <a:bodyPr>
            <a:normAutofit/>
          </a:bodyPr>
          <a:lstStyle/>
          <a:p>
            <a:r>
              <a:rPr lang="en-US" dirty="0">
                <a:solidFill>
                  <a:srgbClr val="FFFFFF"/>
                </a:solidFill>
              </a:rPr>
              <a:t>To recap…</a:t>
            </a:r>
          </a:p>
        </p:txBody>
      </p:sp>
      <p:cxnSp>
        <p:nvCxnSpPr>
          <p:cNvPr id="19" name="Straight Connector 18">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9C4467B-8D58-E99A-563B-177327F4639B}"/>
              </a:ext>
            </a:extLst>
          </p:cNvPr>
          <p:cNvPicPr>
            <a:picLocks noChangeAspect="1"/>
          </p:cNvPicPr>
          <p:nvPr/>
        </p:nvPicPr>
        <p:blipFill rotWithShape="1">
          <a:blip r:embed="rId2"/>
          <a:srcRect l="7057" r="4506"/>
          <a:stretch/>
        </p:blipFill>
        <p:spPr>
          <a:xfrm>
            <a:off x="7552266" y="10"/>
            <a:ext cx="4639734" cy="6857990"/>
          </a:xfrm>
          <a:prstGeom prst="rect">
            <a:avLst/>
          </a:prstGeom>
        </p:spPr>
      </p:pic>
      <p:graphicFrame>
        <p:nvGraphicFramePr>
          <p:cNvPr id="6" name="Content Placeholder 5">
            <a:extLst>
              <a:ext uri="{FF2B5EF4-FFF2-40B4-BE49-F238E27FC236}">
                <a16:creationId xmlns:a16="http://schemas.microsoft.com/office/drawing/2014/main" id="{6DF94955-BD60-CECC-FEC4-E37AF7397BE8}"/>
              </a:ext>
            </a:extLst>
          </p:cNvPr>
          <p:cNvGraphicFramePr>
            <a:graphicFrameLocks noGrp="1"/>
          </p:cNvGraphicFramePr>
          <p:nvPr>
            <p:ph idx="1"/>
            <p:extLst>
              <p:ext uri="{D42A27DB-BD31-4B8C-83A1-F6EECF244321}">
                <p14:modId xmlns:p14="http://schemas.microsoft.com/office/powerpoint/2010/main" val="1501072743"/>
              </p:ext>
            </p:extLst>
          </p:nvPr>
        </p:nvGraphicFramePr>
        <p:xfrm>
          <a:off x="1024128" y="1100138"/>
          <a:ext cx="6333935" cy="535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829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73FB7-E7B0-C129-23B3-7FA0D2A4F17A}"/>
              </a:ext>
            </a:extLst>
          </p:cNvPr>
          <p:cNvSpPr>
            <a:spLocks noGrp="1"/>
          </p:cNvSpPr>
          <p:nvPr>
            <p:ph type="title"/>
          </p:nvPr>
        </p:nvSpPr>
        <p:spPr>
          <a:xfrm>
            <a:off x="1068390" y="241108"/>
            <a:ext cx="3779085" cy="1499616"/>
          </a:xfrm>
        </p:spPr>
        <p:txBody>
          <a:bodyPr>
            <a:normAutofit fontScale="90000"/>
          </a:bodyPr>
          <a:lstStyle/>
          <a:p>
            <a:r>
              <a:rPr lang="en-US" dirty="0">
                <a:solidFill>
                  <a:srgbClr val="FFFFFF"/>
                </a:solidFill>
              </a:rPr>
              <a:t>Time to put your psych hat on…</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F0A02D2-6995-BA2E-A150-F4EE7D6198A9}"/>
              </a:ext>
            </a:extLst>
          </p:cNvPr>
          <p:cNvSpPr>
            <a:spLocks noGrp="1"/>
          </p:cNvSpPr>
          <p:nvPr>
            <p:ph idx="1"/>
          </p:nvPr>
        </p:nvSpPr>
        <p:spPr>
          <a:xfrm>
            <a:off x="306389" y="1693847"/>
            <a:ext cx="4855769" cy="4748994"/>
          </a:xfrm>
        </p:spPr>
        <p:txBody>
          <a:bodyPr>
            <a:normAutofit fontScale="92500" lnSpcReduction="10000"/>
          </a:bodyPr>
          <a:lstStyle/>
          <a:p>
            <a:r>
              <a:rPr lang="en-US" dirty="0">
                <a:solidFill>
                  <a:srgbClr val="FFFFFF"/>
                </a:solidFill>
              </a:rPr>
              <a:t>Pretend you have a character laying on your psychologist’s couch, and you want to get to the bottom of the psychological drives of their behaviour. You could ask:</a:t>
            </a:r>
          </a:p>
          <a:p>
            <a:pPr marL="457200" indent="-457200">
              <a:buFont typeface="+mj-lt"/>
              <a:buAutoNum type="arabicPeriod"/>
            </a:pPr>
            <a:r>
              <a:rPr lang="en-US" dirty="0">
                <a:solidFill>
                  <a:schemeClr val="bg1"/>
                </a:solidFill>
              </a:rPr>
              <a:t>1. Is there any traumatic experiences in their childhood?</a:t>
            </a:r>
          </a:p>
          <a:p>
            <a:pPr marL="457200" indent="-457200">
              <a:buFont typeface="+mj-lt"/>
              <a:buAutoNum type="arabicPeriod"/>
            </a:pPr>
            <a:r>
              <a:rPr lang="en-US" dirty="0">
                <a:solidFill>
                  <a:schemeClr val="bg1"/>
                </a:solidFill>
              </a:rPr>
              <a:t>2. Are they exhibiting any defensive behaviour that would indicate repression (denial, avoidance, displacement, projection)?</a:t>
            </a:r>
          </a:p>
          <a:p>
            <a:pPr marL="457200" indent="-457200">
              <a:buFont typeface="+mj-lt"/>
              <a:buAutoNum type="arabicPeriod"/>
            </a:pPr>
            <a:r>
              <a:rPr lang="en-US" dirty="0">
                <a:solidFill>
                  <a:schemeClr val="bg1"/>
                </a:solidFill>
              </a:rPr>
              <a:t>3. What is their core issue (low self-esteem, unstable identity, oedipal complex, fear of abandonment and intimacy)?</a:t>
            </a:r>
          </a:p>
          <a:p>
            <a:pPr marL="457200" indent="-457200">
              <a:buFont typeface="+mj-lt"/>
              <a:buAutoNum type="arabicPeriod"/>
            </a:pPr>
            <a:r>
              <a:rPr lang="en-US" dirty="0">
                <a:solidFill>
                  <a:schemeClr val="bg1"/>
                </a:solidFill>
              </a:rPr>
              <a:t>4. What destructive behaviours may be caused by this core issue?</a:t>
            </a:r>
          </a:p>
          <a:p>
            <a:pPr marL="457200" indent="-457200">
              <a:buFont typeface="+mj-lt"/>
              <a:buAutoNum type="arabicPeriod"/>
            </a:pPr>
            <a:endParaRPr lang="en-US" dirty="0">
              <a:solidFill>
                <a:schemeClr val="bg1"/>
              </a:solidFill>
            </a:endParaRPr>
          </a:p>
          <a:p>
            <a:pPr marL="457200" indent="-457200">
              <a:buFont typeface="+mj-lt"/>
              <a:buAutoNum type="arabicPeriod"/>
            </a:pPr>
            <a:endParaRPr lang="en-US" dirty="0">
              <a:solidFill>
                <a:schemeClr val="bg1"/>
              </a:solidFill>
            </a:endParaRPr>
          </a:p>
          <a:p>
            <a:pPr marL="457200" indent="-457200">
              <a:buFont typeface="+mj-lt"/>
              <a:buAutoNum type="arabicPeriod"/>
            </a:pPr>
            <a:endParaRPr lang="en-US" dirty="0">
              <a:solidFill>
                <a:srgbClr val="FFFFFF"/>
              </a:solidFill>
            </a:endParaRPr>
          </a:p>
        </p:txBody>
      </p:sp>
      <p:pic>
        <p:nvPicPr>
          <p:cNvPr id="5" name="Content Placeholder 4" descr="A cartoon of a spongebob&#10;&#10;Description automatically generated">
            <a:extLst>
              <a:ext uri="{FF2B5EF4-FFF2-40B4-BE49-F238E27FC236}">
                <a16:creationId xmlns:a16="http://schemas.microsoft.com/office/drawing/2014/main" id="{C34EDCA4-1ECA-5574-4919-99757AD4F1A2}"/>
              </a:ext>
            </a:extLst>
          </p:cNvPr>
          <p:cNvPicPr>
            <a:picLocks noChangeAspect="1"/>
          </p:cNvPicPr>
          <p:nvPr/>
        </p:nvPicPr>
        <p:blipFill>
          <a:blip r:embed="rId2"/>
          <a:stretch>
            <a:fillRect/>
          </a:stretch>
        </p:blipFill>
        <p:spPr>
          <a:xfrm>
            <a:off x="6144649" y="640080"/>
            <a:ext cx="5358623" cy="5577840"/>
          </a:xfrm>
          <a:prstGeom prst="rect">
            <a:avLst/>
          </a:prstGeom>
        </p:spPr>
      </p:pic>
    </p:spTree>
    <p:extLst>
      <p:ext uri="{BB962C8B-B14F-4D97-AF65-F5344CB8AC3E}">
        <p14:creationId xmlns:p14="http://schemas.microsoft.com/office/powerpoint/2010/main" val="28049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0C4BB39-3A01-2EC5-C220-D8D74BBE9990}"/>
              </a:ext>
            </a:extLst>
          </p:cNvPr>
          <p:cNvGraphicFramePr>
            <a:graphicFrameLocks noGrp="1"/>
          </p:cNvGraphicFramePr>
          <p:nvPr>
            <p:ph idx="1"/>
            <p:extLst>
              <p:ext uri="{D42A27DB-BD31-4B8C-83A1-F6EECF244321}">
                <p14:modId xmlns:p14="http://schemas.microsoft.com/office/powerpoint/2010/main" val="2869576676"/>
              </p:ext>
            </p:extLst>
          </p:nvPr>
        </p:nvGraphicFramePr>
        <p:xfrm>
          <a:off x="2746586" y="115614"/>
          <a:ext cx="9266739" cy="642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3DE1730E-ABAB-4371-9B72-2EB4B60E6ABA}"/>
              </a:ext>
            </a:extLst>
          </p:cNvPr>
          <p:cNvSpPr/>
          <p:nvPr/>
        </p:nvSpPr>
        <p:spPr>
          <a:xfrm rot="16200000">
            <a:off x="0" y="2841210"/>
            <a:ext cx="2746586"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Thornhill</a:t>
            </a:r>
          </a:p>
        </p:txBody>
      </p:sp>
      <p:pic>
        <p:nvPicPr>
          <p:cNvPr id="9" name="Graphic 8" descr="Boomerang with solid fill">
            <a:extLst>
              <a:ext uri="{FF2B5EF4-FFF2-40B4-BE49-F238E27FC236}">
                <a16:creationId xmlns:a16="http://schemas.microsoft.com/office/drawing/2014/main" id="{44BE00E0-7E28-CAD0-9BE2-19956D14C8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9386" y="5532365"/>
            <a:ext cx="914400" cy="914400"/>
          </a:xfrm>
          <a:prstGeom prst="rect">
            <a:avLst/>
          </a:prstGeom>
        </p:spPr>
      </p:pic>
      <p:pic>
        <p:nvPicPr>
          <p:cNvPr id="11" name="Graphic 10" descr="Worried face outline with solid fill">
            <a:extLst>
              <a:ext uri="{FF2B5EF4-FFF2-40B4-BE49-F238E27FC236}">
                <a16:creationId xmlns:a16="http://schemas.microsoft.com/office/drawing/2014/main" id="{41B84346-4E00-45C9-52FC-5C5915582B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61859" y="3738757"/>
            <a:ext cx="914400" cy="914400"/>
          </a:xfrm>
          <a:prstGeom prst="rect">
            <a:avLst/>
          </a:prstGeom>
        </p:spPr>
      </p:pic>
      <p:pic>
        <p:nvPicPr>
          <p:cNvPr id="13" name="Graphic 12" descr="Group of people outline">
            <a:extLst>
              <a:ext uri="{FF2B5EF4-FFF2-40B4-BE49-F238E27FC236}">
                <a16:creationId xmlns:a16="http://schemas.microsoft.com/office/drawing/2014/main" id="{CD5D0EB8-FEE8-D4DB-0F96-3E6A19D859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07047" y="2056004"/>
            <a:ext cx="914400" cy="914400"/>
          </a:xfrm>
          <a:prstGeom prst="rect">
            <a:avLst/>
          </a:prstGeom>
        </p:spPr>
      </p:pic>
      <p:pic>
        <p:nvPicPr>
          <p:cNvPr id="15" name="Graphic 14" descr="Skull with solid fill">
            <a:extLst>
              <a:ext uri="{FF2B5EF4-FFF2-40B4-BE49-F238E27FC236}">
                <a16:creationId xmlns:a16="http://schemas.microsoft.com/office/drawing/2014/main" id="{79E0D2D3-3E21-974A-3F33-072D66639D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89386" y="411235"/>
            <a:ext cx="914400" cy="914400"/>
          </a:xfrm>
          <a:prstGeom prst="rect">
            <a:avLst/>
          </a:prstGeom>
        </p:spPr>
      </p:pic>
    </p:spTree>
    <p:extLst>
      <p:ext uri="{BB962C8B-B14F-4D97-AF65-F5344CB8AC3E}">
        <p14:creationId xmlns:p14="http://schemas.microsoft.com/office/powerpoint/2010/main" val="110155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64F10-40F6-1740-FD77-8F6B3315EC59}"/>
              </a:ext>
            </a:extLst>
          </p:cNvPr>
          <p:cNvSpPr>
            <a:spLocks noGrp="1"/>
          </p:cNvSpPr>
          <p:nvPr>
            <p:ph type="title"/>
          </p:nvPr>
        </p:nvSpPr>
        <p:spPr>
          <a:xfrm>
            <a:off x="1024128" y="459317"/>
            <a:ext cx="4389120" cy="1749552"/>
          </a:xfrm>
        </p:spPr>
        <p:txBody>
          <a:bodyPr>
            <a:normAutofit/>
          </a:bodyPr>
          <a:lstStyle/>
          <a:p>
            <a:r>
              <a:rPr lang="en-US" sz="4400"/>
              <a:t>So what if a made-up character needs therapy?</a:t>
            </a:r>
          </a:p>
        </p:txBody>
      </p:sp>
      <p:cxnSp>
        <p:nvCxnSpPr>
          <p:cNvPr id="11" name="Straight Connector 10">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CC5909-073E-E319-D9EB-4E3579E1C066}"/>
              </a:ext>
            </a:extLst>
          </p:cNvPr>
          <p:cNvSpPr>
            <a:spLocks noGrp="1"/>
          </p:cNvSpPr>
          <p:nvPr>
            <p:ph idx="1"/>
          </p:nvPr>
        </p:nvSpPr>
        <p:spPr>
          <a:xfrm>
            <a:off x="205282" y="2034073"/>
            <a:ext cx="5890704" cy="4823927"/>
          </a:xfrm>
        </p:spPr>
        <p:txBody>
          <a:bodyPr>
            <a:normAutofit/>
          </a:bodyPr>
          <a:lstStyle/>
          <a:p>
            <a:r>
              <a:rPr lang="en-US" sz="2000" dirty="0"/>
              <a:t>Literature is a reflection of ourselves. </a:t>
            </a:r>
          </a:p>
          <a:p>
            <a:r>
              <a:rPr lang="en-US" sz="2000" dirty="0"/>
              <a:t>Like reading about other aspects of the human condition such as ethics, love and aging, psychoanalytical readings help us to understand </a:t>
            </a:r>
            <a:r>
              <a:rPr lang="en-US" sz="2000" i="1" dirty="0"/>
              <a:t>ourselves</a:t>
            </a:r>
            <a:r>
              <a:rPr lang="en-US" sz="2000" dirty="0"/>
              <a:t> better.</a:t>
            </a:r>
          </a:p>
          <a:p>
            <a:r>
              <a:rPr lang="en-US" sz="2000" dirty="0"/>
              <a:t>They also help us to understand society influences our psychology as individuals.</a:t>
            </a:r>
          </a:p>
          <a:p>
            <a:r>
              <a:rPr lang="en-US" sz="2000" dirty="0"/>
              <a:t>For instance, by combining a class and analytical reading you could seek to explain how in many ways the inequality and poverty of the lower classes in Victorian society produced dysfunctional and immoral adults.</a:t>
            </a:r>
          </a:p>
          <a:p>
            <a:r>
              <a:rPr lang="en-US" sz="2000" dirty="0"/>
              <a:t>A post-colonial lens with psychoanalytical insights could seek to understand how human beings could justify treating each other so horrifically, and the ramifications of that.</a:t>
            </a:r>
          </a:p>
        </p:txBody>
      </p:sp>
      <p:pic>
        <p:nvPicPr>
          <p:cNvPr id="4" name="Picture 3">
            <a:extLst>
              <a:ext uri="{FF2B5EF4-FFF2-40B4-BE49-F238E27FC236}">
                <a16:creationId xmlns:a16="http://schemas.microsoft.com/office/drawing/2014/main" id="{23D7CF35-0AD5-E653-55DC-02C059935302}"/>
              </a:ext>
            </a:extLst>
          </p:cNvPr>
          <p:cNvPicPr>
            <a:picLocks noChangeAspect="1"/>
          </p:cNvPicPr>
          <p:nvPr/>
        </p:nvPicPr>
        <p:blipFill>
          <a:blip r:embed="rId2"/>
          <a:stretch>
            <a:fillRect/>
          </a:stretch>
        </p:blipFill>
        <p:spPr>
          <a:xfrm>
            <a:off x="6293844" y="459318"/>
            <a:ext cx="5888302" cy="5758602"/>
          </a:xfrm>
          <a:prstGeom prst="rect">
            <a:avLst/>
          </a:prstGeom>
        </p:spPr>
      </p:pic>
    </p:spTree>
    <p:extLst>
      <p:ext uri="{BB962C8B-B14F-4D97-AF65-F5344CB8AC3E}">
        <p14:creationId xmlns:p14="http://schemas.microsoft.com/office/powerpoint/2010/main" val="3114347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466</TotalTime>
  <Words>1640</Words>
  <Application>Microsoft Macintosh PowerPoint</Application>
  <PresentationFormat>Widescreen</PresentationFormat>
  <Paragraphs>126</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inherit</vt:lpstr>
      <vt:lpstr>Lato</vt:lpstr>
      <vt:lpstr>Tw Cen MT</vt:lpstr>
      <vt:lpstr>Tw Cen MT Condensed</vt:lpstr>
      <vt:lpstr>Wingdings 3</vt:lpstr>
      <vt:lpstr>Integral</vt:lpstr>
      <vt:lpstr>Psychoanalytical Readings</vt:lpstr>
      <vt:lpstr>What is a psychoanalytical reading?</vt:lpstr>
      <vt:lpstr>Main Psychological Factors influencing behaviour…</vt:lpstr>
      <vt:lpstr>PowerPoint Presentation</vt:lpstr>
      <vt:lpstr>Core conflicts/issues</vt:lpstr>
      <vt:lpstr>To recap…</vt:lpstr>
      <vt:lpstr>Time to put your psych hat on…</vt:lpstr>
      <vt:lpstr>PowerPoint Presentation</vt:lpstr>
      <vt:lpstr>So what if a made-up character needs therapy?</vt:lpstr>
      <vt:lpstr>What have you learnt?</vt:lpstr>
      <vt:lpstr>Other psychoanalytical approaches to consider…</vt:lpstr>
      <vt:lpstr>Thanatos – the death drive (dun dun dun!)</vt:lpstr>
      <vt:lpstr>“Let’s talk about sex baby, let’s talk about you and me..”</vt:lpstr>
      <vt:lpstr>Freud and the superego, ego and id.</vt:lpstr>
      <vt:lpstr>Dreams</vt:lpstr>
      <vt:lpstr>PowerPoint Presentation</vt:lpstr>
      <vt:lpstr>Thornhill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Psychoanalytical Readings</dc:title>
  <dc:creator>RYAN Myra [Willetton Senior High School]</dc:creator>
  <cp:lastModifiedBy>LITTON Emily [Willetton Senior High School]</cp:lastModifiedBy>
  <cp:revision>8</cp:revision>
  <dcterms:created xsi:type="dcterms:W3CDTF">2023-08-09T23:10:13Z</dcterms:created>
  <dcterms:modified xsi:type="dcterms:W3CDTF">2023-08-11T03:42:23Z</dcterms:modified>
</cp:coreProperties>
</file>