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715"/>
  </p:normalViewPr>
  <p:slideViewPr>
    <p:cSldViewPr snapToGrid="0" snapToObjects="1">
      <p:cViewPr>
        <p:scale>
          <a:sx n="102" d="100"/>
          <a:sy n="102" d="100"/>
        </p:scale>
        <p:origin x="1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0299-E356-F948-900E-83EB3E87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1E79-660F-B949-B7A5-1003859C4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35F3-7213-0045-A5EB-BA25A2AC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A2EB-6DB6-8143-9D9C-D55D58A7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0BC7-A560-7044-AA2D-65927C91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7EC-7C02-B24C-8157-1C803309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1F47-7A8B-9D4B-A11C-9D6A9C93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C822-199A-144A-8CB2-A4EBF351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F29C-E961-F043-9560-3261945A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3DB2-CB6F-CC40-8A06-6311EA12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BD7B4-E14F-834D-89D4-069A26DD8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BC1D-C6C6-124D-88F2-3C8895C0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7F47-1045-C349-8C2D-6B11909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A9B8-FBEF-294B-ADA6-5148293A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88D8-639D-DE49-9529-7342F9FF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FB80-BE1D-FE4C-9AEF-0D2C4BE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B65-FB72-8A45-A6AB-8E7AE37F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F9E6-31AF-EB4A-B326-E6DA0346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E645-7867-0745-B5D5-7EEF2AF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DA79-E271-9543-BC0E-A5EEACB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A24-9E6C-C94B-BED1-451C004C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ECD3-C3B6-B540-93A2-4F32942E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4A17-AD71-6D44-8786-7D82A654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3009-DE82-814E-A009-65925CE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54F1-6998-A843-90F1-64F0BD76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8AF2-8521-774C-BF1F-6FFEB30C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22E-5806-C14C-BB79-13AD1875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9700-0342-BC44-A2E4-93D2BADE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E8FC-3AD8-D542-BCD3-1A6D5A80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DAF3C-0873-9F4A-BD33-2E49BE2B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F389-D26E-F440-8182-AF2839B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C586-9366-5543-A5E1-0C4210B9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6FF3-E399-FC47-860A-FC1FEB87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589-3DF1-414A-8944-685DBF34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73E5-80BF-AC4F-AE3D-647B4A2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6355-2529-1B4E-9DAA-4F26DF2D8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8D800-CB9F-8748-8AEC-FDBA06B5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8B55-2B1C-994F-8505-BBAF959D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AFF3C-6B47-494E-A6D8-8071E84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9FA-F97B-4643-BCED-46785B38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080A-9646-114D-9A4F-56E06DC7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18456-B0F6-354F-AF25-C558104F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3EF9-4EE8-3643-B61C-6FC6AF7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37386-0812-724E-9AA3-077DCF8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7BA7-9723-6E4C-B0C5-C75EE286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BA37-29CF-2D41-8182-999EBAFD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BE37-094D-EC45-8C13-833AD5C4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125C-A9B9-5143-83A4-172C5993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8EA4-FA72-594D-A0B9-764D0855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D32D-1422-EA47-BF8B-1C4E0AA4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7C12-9562-C049-A9A7-B0FD46F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84A1-B714-9D46-8AA9-A85A84D0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2E5-92C0-094A-A0C9-13F7BB46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F1F9B-43F4-2242-A73E-BE1B228B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1291-0DA5-B342-88EE-13F1BEBD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C384-BC84-534E-9C06-CF19232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8AAD8-BF58-F24F-BCA1-DA807D4E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C975-E22B-8747-8722-4DDE3844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B344C-3ABE-DB44-88AB-2FAD84B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583-B194-B647-815B-1DAB2F00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A231-2D14-E943-AFC1-B8C7B1BD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68D4-C1CB-5B4D-A194-67BA296C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2C1F-7387-2043-B58C-8808323FF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C8C7-889C-844E-9152-64AF6B31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for excretion and  circulatory systems test </a:t>
            </a:r>
          </a:p>
        </p:txBody>
      </p:sp>
    </p:spTree>
    <p:extLst>
      <p:ext uri="{BB962C8B-B14F-4D97-AF65-F5344CB8AC3E}">
        <p14:creationId xmlns:p14="http://schemas.microsoft.com/office/powerpoint/2010/main" val="3965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3EA0-DFA4-464D-823A-D57F3BCB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Response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EF63-E7F2-784B-8F9A-7F348DB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lunchtime and you go out to have lunch in the shade of a tree on the lawn with some friends. You open your lunch box and find the ham and cheese sandwich you made at home last night. </a:t>
            </a:r>
          </a:p>
          <a:p>
            <a:endParaRPr lang="en-AU" dirty="0"/>
          </a:p>
          <a:p>
            <a:r>
              <a:rPr lang="en-AU" b="1" dirty="0"/>
              <a:t>Using dot points</a:t>
            </a:r>
            <a:r>
              <a:rPr lang="en-AU" dirty="0"/>
              <a:t>: trace the digestive journey of a carbon atom in the bread of your sandwich from when you take a bite, through the alimentary canal, to being absorbed into the blood stream, used for energy in a muscle cell and being excreted via the lungs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0758-680D-A940-9ACC-AC91A977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"/>
            <a:ext cx="10515600" cy="6636327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>
                <a:solidFill>
                  <a:srgbClr val="011893"/>
                </a:solidFill>
              </a:rPr>
              <a:t>The carbon atom is part of a starch molecule – in bread, eventually it will be part of a glucose molecule</a:t>
            </a:r>
          </a:p>
          <a:p>
            <a:r>
              <a:rPr lang="en-AU" sz="8000" dirty="0">
                <a:solidFill>
                  <a:srgbClr val="011893"/>
                </a:solidFill>
              </a:rPr>
              <a:t>Path it follows – roughly -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Mouth – chemical; mechanical; saliva</a:t>
            </a:r>
          </a:p>
          <a:p>
            <a:r>
              <a:rPr lang="en-AU" sz="8000" dirty="0">
                <a:solidFill>
                  <a:srgbClr val="011893"/>
                </a:solidFill>
              </a:rPr>
              <a:t>Oesophagus – peristalsis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Sphincter to stomach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Stomach – muscular walls - churning; protein digestion; acidic (muscular walls and churning)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Pyloric Sphincter – release chime into small intestine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Duodenum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Small intestine – villi, intestinal juices – enzymes from pancreas; bile from liver – emulsify fats/lipids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Absorb nutrients into villi,  then to blood capillaries around the lacteal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Lacteal absorbs products of lipid breakdown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Carbon atom enters the blood stream as part of a glucose molecule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Cellular respiration –  glucose + oxygen = H</a:t>
            </a:r>
            <a:r>
              <a:rPr lang="en-AU" sz="8000" baseline="-25000" dirty="0">
                <a:solidFill>
                  <a:srgbClr val="011893"/>
                </a:solidFill>
              </a:rPr>
              <a:t>2</a:t>
            </a:r>
            <a:r>
              <a:rPr lang="en-AU" sz="8000" dirty="0">
                <a:solidFill>
                  <a:srgbClr val="011893"/>
                </a:solidFill>
              </a:rPr>
              <a:t>O + CO</a:t>
            </a:r>
            <a:r>
              <a:rPr lang="en-AU" sz="8000" baseline="-25000" dirty="0">
                <a:solidFill>
                  <a:srgbClr val="011893"/>
                </a:solidFill>
              </a:rPr>
              <a:t>2</a:t>
            </a:r>
            <a:r>
              <a:rPr lang="en-AU" sz="8000" dirty="0">
                <a:solidFill>
                  <a:srgbClr val="011893"/>
                </a:solidFill>
              </a:rPr>
              <a:t>   C atom ends up in carbon dioxide</a:t>
            </a:r>
          </a:p>
          <a:p>
            <a:r>
              <a:rPr lang="en-AU" sz="8000" dirty="0">
                <a:solidFill>
                  <a:srgbClr val="011893"/>
                </a:solidFill>
              </a:rPr>
              <a:t>Carried in blood as CO</a:t>
            </a:r>
            <a:r>
              <a:rPr lang="en-AU" sz="8000" baseline="-25000" dirty="0">
                <a:solidFill>
                  <a:srgbClr val="011893"/>
                </a:solidFill>
              </a:rPr>
              <a:t>2,   </a:t>
            </a:r>
            <a:r>
              <a:rPr lang="en-AU" sz="8000" dirty="0">
                <a:solidFill>
                  <a:srgbClr val="011893"/>
                </a:solidFill>
              </a:rPr>
              <a:t>and it’s forms – carbaminohaemoglobin;  in bicarbonate ions</a:t>
            </a:r>
          </a:p>
          <a:p>
            <a:r>
              <a:rPr lang="en-AU" sz="8000" dirty="0">
                <a:solidFill>
                  <a:srgbClr val="011893"/>
                </a:solidFill>
              </a:rPr>
              <a:t>Gas exchange at alveoli surface  via diffusion – concentration of CO</a:t>
            </a:r>
            <a:r>
              <a:rPr lang="en-AU" sz="8000" baseline="-25000" dirty="0">
                <a:solidFill>
                  <a:srgbClr val="011893"/>
                </a:solidFill>
              </a:rPr>
              <a:t>2 </a:t>
            </a:r>
            <a:r>
              <a:rPr lang="en-AU" sz="8000" dirty="0">
                <a:solidFill>
                  <a:srgbClr val="011893"/>
                </a:solidFill>
              </a:rPr>
              <a:t>in alveoli is low concentration compared to blood ~ high, hence CO</a:t>
            </a:r>
            <a:r>
              <a:rPr lang="en-AU" sz="8000" baseline="-25000" dirty="0">
                <a:solidFill>
                  <a:srgbClr val="011893"/>
                </a:solidFill>
              </a:rPr>
              <a:t>2 </a:t>
            </a:r>
            <a:r>
              <a:rPr lang="en-AU" sz="8000" dirty="0">
                <a:solidFill>
                  <a:srgbClr val="011893"/>
                </a:solidFill>
              </a:rPr>
              <a:t>moves from capillaries to alveoli and then is exhaled from the lungs - describe exhalation …(max of 2 marks)</a:t>
            </a:r>
          </a:p>
          <a:p>
            <a:endParaRPr lang="en-AU" sz="8000" dirty="0">
              <a:solidFill>
                <a:srgbClr val="011893"/>
              </a:solidFill>
            </a:endParaRPr>
          </a:p>
          <a:p>
            <a:r>
              <a:rPr lang="en-AU" sz="8000" dirty="0">
                <a:solidFill>
                  <a:srgbClr val="011893"/>
                </a:solidFill>
              </a:rPr>
              <a:t>TOTAL = 12 of the points listed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3A3A-4B56-2C4A-81DB-D8F1687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C144-F4E3-4841-9F2B-E014843E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049"/>
            <a:ext cx="10515600" cy="5447914"/>
          </a:xfrm>
        </p:spPr>
        <p:txBody>
          <a:bodyPr/>
          <a:lstStyle/>
          <a:p>
            <a:r>
              <a:rPr lang="en-US" dirty="0"/>
              <a:t>Name and number each type of teeth</a:t>
            </a:r>
          </a:p>
          <a:p>
            <a:r>
              <a:rPr lang="en-US" dirty="0"/>
              <a:t>How does physical digestion and chemical digestion differ</a:t>
            </a:r>
          </a:p>
          <a:p>
            <a:r>
              <a:rPr lang="en-US" dirty="0"/>
              <a:t>Name the parts and functions of the alimentary canal</a:t>
            </a:r>
          </a:p>
          <a:p>
            <a:r>
              <a:rPr lang="en-US" dirty="0"/>
              <a:t>Draw a diagram of a villus, describe its function and what makes it physical attributes suitable for its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7C71-FDA0-A041-9678-6AB428C5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each organ involved in excretion and describe what it does</a:t>
            </a:r>
          </a:p>
          <a:p>
            <a:pPr lvl="1"/>
            <a:r>
              <a:rPr lang="en-US" dirty="0"/>
              <a:t>Kidneys </a:t>
            </a:r>
          </a:p>
          <a:p>
            <a:pPr lvl="1"/>
            <a:r>
              <a:rPr lang="en-US" dirty="0"/>
              <a:t>Lungs</a:t>
            </a:r>
          </a:p>
          <a:p>
            <a:pPr lvl="1"/>
            <a:r>
              <a:rPr lang="en-US" dirty="0"/>
              <a:t>Sweat glands</a:t>
            </a:r>
          </a:p>
          <a:p>
            <a:pPr lvl="1"/>
            <a:r>
              <a:rPr lang="en-US" dirty="0"/>
              <a:t>Alimentary canal</a:t>
            </a:r>
          </a:p>
          <a:p>
            <a:pPr lvl="1"/>
            <a:r>
              <a:rPr lang="en-US" dirty="0"/>
              <a:t>Liver</a:t>
            </a:r>
          </a:p>
          <a:p>
            <a:pPr lvl="1"/>
            <a:r>
              <a:rPr lang="en-US" dirty="0"/>
              <a:t>Bladder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B602-BE83-AC4D-851C-CEF538B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following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0842-D706-B848-9F28-31E35A13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Peristalsis</a:t>
            </a:r>
          </a:p>
          <a:p>
            <a:r>
              <a:rPr lang="en-US" dirty="0"/>
              <a:t>Enzymes</a:t>
            </a:r>
          </a:p>
          <a:p>
            <a:r>
              <a:rPr lang="en-US" dirty="0"/>
              <a:t>Vitamins</a:t>
            </a:r>
          </a:p>
          <a:p>
            <a:r>
              <a:rPr lang="en-US" dirty="0"/>
              <a:t>Elimination</a:t>
            </a:r>
          </a:p>
          <a:p>
            <a:r>
              <a:rPr lang="en-US" dirty="0"/>
              <a:t>Excretion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1B3A-1BCA-0E47-BB99-8A3CC22A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Label the digestive system and describe their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90535-DCC9-CE49-AA7F-31637F8282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97" y="1900781"/>
            <a:ext cx="29842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9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2AA-D4ED-FA47-8E3D-E349AA2D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 kidney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7FC99-3699-6A49-95A9-43DDF7D54BC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7" b="26302"/>
          <a:stretch/>
        </p:blipFill>
        <p:spPr bwMode="auto">
          <a:xfrm>
            <a:off x="4536952" y="2204242"/>
            <a:ext cx="3118096" cy="35941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386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A5F9-E94A-5749-9280-E071BF27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in the digestive system is a </a:t>
            </a:r>
          </a:p>
          <a:p>
            <a:pPr lvl="1"/>
            <a:r>
              <a:rPr lang="en-US" dirty="0"/>
              <a:t>protein digested</a:t>
            </a:r>
          </a:p>
          <a:p>
            <a:pPr lvl="1"/>
            <a:r>
              <a:rPr lang="en-US" dirty="0"/>
              <a:t>Fat digested</a:t>
            </a:r>
          </a:p>
          <a:p>
            <a:pPr lvl="1"/>
            <a:r>
              <a:rPr lang="en-US" dirty="0"/>
              <a:t>Starch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C2BB5679-7000-44D0-AD99-A6F3B43C9463}"/>
</file>

<file path=customXml/itemProps2.xml><?xml version="1.0" encoding="utf-8"?>
<ds:datastoreItem xmlns:ds="http://schemas.openxmlformats.org/officeDocument/2006/customXml" ds:itemID="{27C08520-88CD-42C7-823C-BCDA59DF54D8}"/>
</file>

<file path=customXml/itemProps3.xml><?xml version="1.0" encoding="utf-8"?>
<ds:datastoreItem xmlns:ds="http://schemas.openxmlformats.org/officeDocument/2006/customXml" ds:itemID="{FCD9F73C-218D-447E-ADBF-99A9AB531176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Revision for excretion and  circulatory systems test </vt:lpstr>
      <vt:lpstr>Extended Response Question</vt:lpstr>
      <vt:lpstr>PowerPoint Presentation</vt:lpstr>
      <vt:lpstr> </vt:lpstr>
      <vt:lpstr>PowerPoint Presentation</vt:lpstr>
      <vt:lpstr>Describe the following terms</vt:lpstr>
      <vt:lpstr>Label the digestive system and describe their functions</vt:lpstr>
      <vt:lpstr>Label a kidney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for excretion and  circulatory systems test </dc:title>
  <dc:creator>BURNS Sandra [Southern River College]</dc:creator>
  <cp:lastModifiedBy>BURNS Sandra [Southern River College]</cp:lastModifiedBy>
  <cp:revision>6</cp:revision>
  <dcterms:created xsi:type="dcterms:W3CDTF">2021-04-29T01:40:53Z</dcterms:created>
  <dcterms:modified xsi:type="dcterms:W3CDTF">2021-05-04T04:07:12Z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247800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