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5" r:id="rId6"/>
    <p:sldId id="259" r:id="rId7"/>
    <p:sldId id="257" r:id="rId8"/>
    <p:sldId id="262" r:id="rId9"/>
    <p:sldId id="264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04F1-9B02-4DDD-88DA-85A8E146A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EAD2-81C8-4E56-8F2B-791F44D7B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858A-6517-442B-8F43-28633FC1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6B96-2B9A-4379-8A5D-A4C9FC7E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C888-F2CE-4A3C-BCE4-F718E6A2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3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9476-4E80-46D7-87E8-825B9758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9AF25-C037-4A54-B489-61FEFE9FA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48A1-3EFD-4902-B558-AD72B6C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20FD-22E9-4178-881C-AB610987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ACF3-7CDD-4339-96C8-76CC5EFB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21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123A0-6A60-493C-9029-E9D853CFC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891B-E0BE-4EFE-A9E2-18FF5B057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7442-9638-4724-8925-CD02844B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441F9-B966-4433-BE5C-E77C332D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3D44-B2D3-4683-83B7-F597EAF5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35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DD60-E58E-47BA-8163-CAFF3606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B715-0430-49E1-8FD4-8D2FF78A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E145-3612-4C1C-A69B-1CF743E8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A26F-39C1-44F1-A66A-0F0DF9F6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87B3-9AB3-49E3-BCF9-A37631EE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78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23E8-37EA-4BBE-A08E-8AE83D55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153C0-3945-4EF6-9655-1F0CFAB0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2E3E-F09D-4213-9A65-3FA78066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C9ED-B605-4A76-96F0-E2B2835F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2B08-3A43-45F2-879E-10DF1FC1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07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5D93-98AA-46F2-9CB9-F4D1FCF2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DCF6-76FD-457E-B842-EC6DB83B7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97049-5C60-4928-8BBB-A7BE01049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C51B-7F0E-44B1-BC2B-FFE5C51A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331CD-09A1-48E6-89A5-216BB3F5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F48D8-2585-47B0-ACA7-071229D5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50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36C6-7822-404B-AA66-D985D97F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23E40-63EE-4F56-8A6A-A6D54469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90864-2656-49AE-9742-1470C302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17CD5-AB69-41D7-BCC2-7D46B71B0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55153-4C46-4F41-9D17-AD0B2A13D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C8B8-7157-46FB-AD99-E4C776E6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753B9-5BC5-4670-B187-75DFB756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7AC35-3CCD-463E-9830-6CD5A0B7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88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11F-216E-4AFD-92E0-FFD58EB9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8AD4C-F282-4D1F-9364-87F9006A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1DD1D-B47F-455D-B223-F9BFD113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A69CD-4712-4036-A857-BF98A668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3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335CD-08A1-4235-AF3C-4FE16A31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61D60-6617-48AC-A1AD-15174D7E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C670D-1526-4B8C-AB31-6CC9F745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4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18A0-D278-4915-B8AB-5BB96488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159D-44D4-41BD-9D60-9F0FAF28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C3AC-BD0D-4C87-843D-7E449E9C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4EB55-98D2-4CA1-B567-7AD57A63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A5B7-ED76-41A5-9E8A-8EB7DB5E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61F7D-14C7-4990-8BB8-7D4AC6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60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A04D-F235-4D85-AB97-F639FF8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28CB6-5119-4400-840B-FBF222C95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A0D40-54CD-437B-A1C5-6420B9BF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0ABEE-D295-4D44-B0AF-56EA332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6A54E-735F-4503-83D8-D6F8637A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E7C1-812E-4A32-AD99-0EC374BF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3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50CE8-FB3F-4EF0-B367-A57AED23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09BE6-8D87-4EAF-AEB9-194140E8F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9D2A-A202-481F-9734-7E5EBF8A4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3C7E-3E62-4FD3-AA81-FF5CA1375C2D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6FE4-F063-4B75-BDAF-35A73A9A8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79CA-7348-4D9A-ABCE-EEDC00F4F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E10C-57B2-4149-BE1B-7E1CC9EC99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7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rtualhomeschoolgroup.org/vhsgfiles/05_Philosophy_Worldview/00_Courses/Economics/Exploring%20Economics_Notgrass/L32/Published/Study_Notes/Study_Not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91261194@N06/49865359958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habhimani.com/english/news/business/gst-revised/126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wooden-tile/b/busines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p/partnership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fsa.gov.au/insolvency/cant-pay-my-debts/what-happens-my-debt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CED9-3E7F-4AB4-B28C-BDC6F783D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Government &amp; The Community: The Role and Influence of Governments and other 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17E6D-A6D4-4294-BD86-32277E1C6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					                                                            </a:t>
            </a:r>
            <a:r>
              <a:rPr lang="en-AU" sz="2600" b="1" dirty="0"/>
              <a:t>Year 11 Accounting  </a:t>
            </a:r>
          </a:p>
          <a:p>
            <a:r>
              <a:rPr lang="en-AU" sz="2600" b="1" dirty="0"/>
              <a:t>								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F3569E-AF62-4586-9B9C-5BDB93D8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1221" y="3760254"/>
            <a:ext cx="2887391" cy="2157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D887E7-6E1C-4A83-A1CD-86A989042D8A}"/>
              </a:ext>
            </a:extLst>
          </p:cNvPr>
          <p:cNvSpPr txBox="1"/>
          <p:nvPr/>
        </p:nvSpPr>
        <p:spPr>
          <a:xfrm>
            <a:off x="2235994" y="6167957"/>
            <a:ext cx="121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hlinkClick r:id="rId3" tooltip="http://www.virtualhomeschoolgroup.org/vhsgfiles/05_Philosophy_Worldview/00_Courses/Economics/Exploring%20Economics_Notgrass/L32/Published/Study_Notes/Study_Notes.html"/>
              </a:rPr>
              <a:t>This Photo</a:t>
            </a:r>
            <a:r>
              <a:rPr lang="en-AU" sz="900" dirty="0"/>
              <a:t> by Unknown Author is licensed under </a:t>
            </a:r>
            <a:r>
              <a:rPr lang="en-AU" sz="900" dirty="0">
                <a:hlinkClick r:id="rId4" tooltip="https://creativecommons.org/licenses/by-nc/3.0/"/>
              </a:rPr>
              <a:t>CC BY-NC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825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78AA1-0E82-41D9-9F1D-E2825CD0BFE0}"/>
              </a:ext>
            </a:extLst>
          </p:cNvPr>
          <p:cNvSpPr/>
          <p:nvPr/>
        </p:nvSpPr>
        <p:spPr>
          <a:xfrm>
            <a:off x="1295103" y="1562392"/>
            <a:ext cx="9722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happens when you declare bankruptcy in Western Australia?</a:t>
            </a:r>
          </a:p>
          <a:p>
            <a:endParaRPr lang="en-AU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you are bankrupt: </a:t>
            </a:r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 must provide details of your debts, income and assets to your trustee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AU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Your trustee notifies your creditors that you're bankrupt - this prevents most creditors from contacting you about your debt. Your trustee can sell certain assets to help pay your debts.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B904B-ABD1-44E8-BF4E-7B7AB2D24E6A}"/>
              </a:ext>
            </a:extLst>
          </p:cNvPr>
          <p:cNvSpPr/>
          <p:nvPr/>
        </p:nvSpPr>
        <p:spPr>
          <a:xfrm>
            <a:off x="1235115" y="439427"/>
            <a:ext cx="4925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b="1" dirty="0"/>
              <a:t>Bankruptcy Act 1966 WA</a:t>
            </a:r>
          </a:p>
        </p:txBody>
      </p:sp>
      <p:pic>
        <p:nvPicPr>
          <p:cNvPr id="5" name="Picture 4" descr="A picture containing text, calculator, electronics&#10;&#10;Description automatically generated">
            <a:extLst>
              <a:ext uri="{FF2B5EF4-FFF2-40B4-BE49-F238E27FC236}">
                <a16:creationId xmlns:a16="http://schemas.microsoft.com/office/drawing/2014/main" id="{0DF122A5-72FD-4710-AA2A-12A20DA0F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01137" y="4609380"/>
            <a:ext cx="2464594" cy="16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2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endParaRPr lang="en-AU" dirty="0"/>
          </a:p>
          <a:p>
            <a:pPr>
              <a:buFont typeface="+mj-lt"/>
              <a:buAutoNum type="arabicPeriod"/>
            </a:pPr>
            <a:r>
              <a:rPr lang="en-AU" dirty="0">
                <a:solidFill>
                  <a:srgbClr val="002060"/>
                </a:solidFill>
              </a:rPr>
              <a:t>Define GST.</a:t>
            </a:r>
          </a:p>
          <a:p>
            <a:pPr>
              <a:buFont typeface="+mj-lt"/>
              <a:buAutoNum type="arabicPeriod"/>
            </a:pPr>
            <a:r>
              <a:rPr lang="en-AU" dirty="0">
                <a:solidFill>
                  <a:srgbClr val="002060"/>
                </a:solidFill>
              </a:rPr>
              <a:t>Do all businesses have to register for GST? Explain.</a:t>
            </a:r>
          </a:p>
          <a:p>
            <a:pPr>
              <a:buFont typeface="+mj-lt"/>
              <a:buAutoNum type="arabicPeriod"/>
            </a:pPr>
            <a:r>
              <a:rPr lang="en-AU">
                <a:solidFill>
                  <a:srgbClr val="002060"/>
                </a:solidFill>
              </a:rPr>
              <a:t>What </a:t>
            </a:r>
            <a:r>
              <a:rPr lang="en-AU" dirty="0">
                <a:solidFill>
                  <a:srgbClr val="002060"/>
                </a:solidFill>
              </a:rPr>
              <a:t>does GST exempt mean?</a:t>
            </a:r>
          </a:p>
          <a:p>
            <a:pPr>
              <a:buFont typeface="+mj-lt"/>
              <a:buAutoNum type="arabicPeriod"/>
            </a:pPr>
            <a:r>
              <a:rPr lang="en-AU" dirty="0">
                <a:solidFill>
                  <a:srgbClr val="002060"/>
                </a:solidFill>
              </a:rPr>
              <a:t>What is an ABN?</a:t>
            </a:r>
          </a:p>
          <a:p>
            <a:pPr>
              <a:buFont typeface="+mj-lt"/>
              <a:buAutoNum type="arabicPeriod"/>
            </a:pPr>
            <a:r>
              <a:rPr lang="en-AU" dirty="0">
                <a:solidFill>
                  <a:srgbClr val="002060"/>
                </a:solidFill>
              </a:rPr>
              <a:t>What is a BAS? How often does a BAS have to be lodged, usually?</a:t>
            </a:r>
          </a:p>
          <a:p>
            <a:pPr>
              <a:buFont typeface="+mj-lt"/>
              <a:buAutoNum type="arabicPeriod"/>
            </a:pPr>
            <a:r>
              <a:rPr lang="en-AU" dirty="0">
                <a:solidFill>
                  <a:srgbClr val="002060"/>
                </a:solidFill>
              </a:rPr>
              <a:t>What is a taxable supply?</a:t>
            </a:r>
          </a:p>
          <a:p>
            <a:pPr>
              <a:buFont typeface="+mj-lt"/>
              <a:buAutoNum type="arabicPeriod"/>
            </a:pPr>
            <a:r>
              <a:rPr lang="en-AU" dirty="0">
                <a:solidFill>
                  <a:srgbClr val="002060"/>
                </a:solidFill>
              </a:rPr>
              <a:t>Name three types of supplies and state whether GST is paid on them or not?</a:t>
            </a:r>
          </a:p>
          <a:p>
            <a:pPr>
              <a:buFont typeface="+mj-lt"/>
              <a:buAutoNum type="arabicPeriod"/>
            </a:pP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F9E35A-8737-4446-AA30-5B516ECCEB09}"/>
              </a:ext>
            </a:extLst>
          </p:cNvPr>
          <p:cNvSpPr/>
          <p:nvPr/>
        </p:nvSpPr>
        <p:spPr>
          <a:xfrm>
            <a:off x="1314567" y="1308575"/>
            <a:ext cx="95179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the GST Act 1999 WA?</a:t>
            </a:r>
          </a:p>
          <a:p>
            <a:endParaRPr lang="en-AU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 the time it was  A New Tax System (Goods and Services Tax) Act 1999 (the Act) provides </a:t>
            </a:r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administrative framework for the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goods and services tax (GST) law.</a:t>
            </a:r>
          </a:p>
          <a:p>
            <a:endParaRPr lang="en-AU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This is a tax of 10% on most goods 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and services sold in Australia.</a:t>
            </a:r>
          </a:p>
          <a:p>
            <a:endParaRPr lang="en-AU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21CC058-B785-486B-BEDE-E871766B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8621" y="3610434"/>
            <a:ext cx="5219700" cy="2847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1321E7-9E04-4B02-A419-2DA0D5B77DCC}"/>
              </a:ext>
            </a:extLst>
          </p:cNvPr>
          <p:cNvSpPr txBox="1"/>
          <p:nvPr/>
        </p:nvSpPr>
        <p:spPr>
          <a:xfrm>
            <a:off x="6498621" y="6458409"/>
            <a:ext cx="5219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s://www.deshabhimani.com/english/news/business/gst-revised/1261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/3.0/"/>
              </a:rPr>
              <a:t>CC BY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178460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69169-DD98-4908-870A-63C7E611DD66}"/>
              </a:ext>
            </a:extLst>
          </p:cNvPr>
          <p:cNvSpPr/>
          <p:nvPr/>
        </p:nvSpPr>
        <p:spPr>
          <a:xfrm>
            <a:off x="376952" y="554277"/>
            <a:ext cx="96040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 you have to pay GST if you earn under $75000?</a:t>
            </a:r>
          </a:p>
          <a:p>
            <a:endParaRPr lang="en-AU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your GST turnover is below the $75,000, </a:t>
            </a:r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registering for GST is optional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AU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 may choose to register if your GST turnover is below the $75,000 threshold, however this means that once registered, regardless of your turnover, you must include GST in your fees and claim GST credits for your business purchases.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9C87A-1E39-4917-8C12-25C182967A60}"/>
              </a:ext>
            </a:extLst>
          </p:cNvPr>
          <p:cNvSpPr/>
          <p:nvPr/>
        </p:nvSpPr>
        <p:spPr>
          <a:xfrm>
            <a:off x="376952" y="4144711"/>
            <a:ext cx="96657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 it worth registering for GST?</a:t>
            </a:r>
          </a:p>
          <a:p>
            <a:endParaRPr lang="en-AU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As a business owner, it's your responsibility to register for GST if </a:t>
            </a:r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your turnover exceeds the $75,000 threshold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or is likely to exceed it. The ATO advises that if you've just started a new business and expect it to earn $75 000 or more in its first year of operation, you should register for GST.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14B3-48F7-4AFC-883A-2CADD6E0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325" y="304800"/>
            <a:ext cx="2147649" cy="20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TRANSACTIONS AFFECTED BY GST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transactions which involve or have involved the sale or purchase of goods or services involve GST</a:t>
            </a:r>
          </a:p>
          <a:p>
            <a:r>
              <a:rPr lang="en-AU" dirty="0"/>
              <a:t>Except: GST Free Supplies, </a:t>
            </a:r>
            <a:r>
              <a:rPr lang="en-AU" dirty="0" err="1"/>
              <a:t>eg</a:t>
            </a:r>
            <a:r>
              <a:rPr lang="en-AU" dirty="0"/>
              <a:t>, childcare, charities, education, exports of goods and services, unprocessed food, health services, water, international travel;</a:t>
            </a:r>
          </a:p>
          <a:p>
            <a:r>
              <a:rPr lang="en-AU" dirty="0"/>
              <a:t>Except: Input Taxed Supplies, </a:t>
            </a:r>
            <a:r>
              <a:rPr lang="en-AU" dirty="0" err="1"/>
              <a:t>eg</a:t>
            </a:r>
            <a:r>
              <a:rPr lang="en-AU" dirty="0"/>
              <a:t>, certain residential premises (peoples’ own home), residential rents, financial services (interest, life insurance, loans);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740B2-4C96-42D1-A6BC-5F83CF1E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15" y="4957762"/>
            <a:ext cx="2991632" cy="17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8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BUSINESS ACTIVITY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1125" cy="4351338"/>
          </a:xfrm>
        </p:spPr>
        <p:txBody>
          <a:bodyPr>
            <a:no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The BAS must be lodged with the ATO monthly, quarterly or annually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Most businesses earning more than $75 000 per year are required to lodge their BAS quarterly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The BAS can be lodged via the ATO’s website or by mail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The BAS must be received within 21 days of the end of each quarter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5075C-260E-44D6-8E59-9ACA15B4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52" y="2514600"/>
            <a:ext cx="5821648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F31127-FDC5-41F9-B648-7058E7D3A702}"/>
              </a:ext>
            </a:extLst>
          </p:cNvPr>
          <p:cNvSpPr/>
          <p:nvPr/>
        </p:nvSpPr>
        <p:spPr>
          <a:xfrm>
            <a:off x="589031" y="1152875"/>
            <a:ext cx="108606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are the requirements for the Business </a:t>
            </a:r>
            <a:r>
              <a:rPr lang="en-AU" sz="2800" b="1" dirty="0">
                <a:solidFill>
                  <a:srgbClr val="202124"/>
                </a:solidFill>
                <a:latin typeface="arial" panose="020B0604020202020204" pitchFamily="34" charset="0"/>
              </a:rPr>
              <a:t>N</a:t>
            </a:r>
            <a:r>
              <a:rPr lang="en-AU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ame </a:t>
            </a:r>
            <a:r>
              <a:rPr lang="en-AU" sz="2800" b="1" dirty="0">
                <a:solidFill>
                  <a:srgbClr val="202124"/>
                </a:solidFill>
                <a:latin typeface="arial" panose="020B0604020202020204" pitchFamily="34" charset="0"/>
              </a:rPr>
              <a:t>R</a:t>
            </a:r>
            <a:r>
              <a:rPr lang="en-AU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egistration Act 2011?</a:t>
            </a:r>
          </a:p>
          <a:p>
            <a:endParaRPr lang="en-AU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requirements for registration of business name are minimal and simply involve </a:t>
            </a:r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names and identification of the partners or proprietors of the business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where more than one person is to register the business name. </a:t>
            </a:r>
          </a:p>
          <a:p>
            <a:endParaRPr lang="en-AU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requirements may also include a partnership deed where necessary.</a:t>
            </a:r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1285BAA1-2299-494A-909B-44258A0C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5413" y="4389437"/>
            <a:ext cx="295275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AA4710-9D4A-4089-A6C9-D935B39E7FA1}"/>
              </a:ext>
            </a:extLst>
          </p:cNvPr>
          <p:cNvSpPr/>
          <p:nvPr/>
        </p:nvSpPr>
        <p:spPr>
          <a:xfrm>
            <a:off x="718056" y="1526987"/>
            <a:ext cx="101874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does the Partnership Act 1895 WA regulate?</a:t>
            </a:r>
          </a:p>
          <a:p>
            <a:endParaRPr lang="en-AU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Western Australia, partnerships are governed by the Partnership Act 1895. ... A general partnership is one in which all of the partners are </a:t>
            </a:r>
            <a:r>
              <a:rPr lang="en-AU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responsible for the management of the business</a:t>
            </a:r>
            <a:r>
              <a:rPr lang="en-AU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and each partner has unlimited liability for the debts and obligations of the business.</a:t>
            </a: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E058920A-A5E1-42F8-ADF2-AA7D808B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6788" y="4108596"/>
            <a:ext cx="3917156" cy="26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5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7F9A83-1EC0-45C0-AE13-2E3C7647AA40}"/>
              </a:ext>
            </a:extLst>
          </p:cNvPr>
          <p:cNvSpPr/>
          <p:nvPr/>
        </p:nvSpPr>
        <p:spPr>
          <a:xfrm>
            <a:off x="432159" y="603722"/>
            <a:ext cx="891212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an ABN in Australia?</a:t>
            </a:r>
          </a:p>
          <a:p>
            <a:endParaRPr lang="en-AU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Australian Business Number (ABN) is </a:t>
            </a:r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unique </a:t>
            </a:r>
          </a:p>
          <a:p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11 digit identifier issued to all entities registered </a:t>
            </a:r>
          </a:p>
          <a:p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the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Australian Business Register (ABR). </a:t>
            </a:r>
          </a:p>
          <a:p>
            <a:endParaRPr lang="en-AU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11 digit ABN is structured as a 9 digit identifier with two leading check digits.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F59624-3FA6-48F2-8E48-EC4A373393D7}"/>
              </a:ext>
            </a:extLst>
          </p:cNvPr>
          <p:cNvSpPr/>
          <p:nvPr/>
        </p:nvSpPr>
        <p:spPr>
          <a:xfrm>
            <a:off x="342314" y="3976731"/>
            <a:ext cx="9254327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much do you need to earn to have an ABN?</a:t>
            </a:r>
          </a:p>
          <a:p>
            <a:endParaRPr lang="en-AU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compulsory for businesses with a </a:t>
            </a:r>
            <a:r>
              <a:rPr lang="en-AU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GST turnover of $75,000 or more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to have an ABN and to be registered for GST. Businesses with a GST turnover of less than $75,000 can still apply for an ABN and may choose to register for GST once they have an ABN.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3CDFD-204E-464E-9D5C-2A15E51C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597" y="185368"/>
            <a:ext cx="4121528" cy="19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E8E7D-D201-421C-9FCF-33D27D6560D1}"/>
              </a:ext>
            </a:extLst>
          </p:cNvPr>
          <p:cNvSpPr/>
          <p:nvPr/>
        </p:nvSpPr>
        <p:spPr>
          <a:xfrm>
            <a:off x="81562" y="2415361"/>
            <a:ext cx="100584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i="0" dirty="0">
                <a:solidFill>
                  <a:srgbClr val="51284F"/>
                </a:solidFill>
                <a:effectLst/>
                <a:latin typeface="Raleway"/>
              </a:rPr>
              <a:t>What is bankruptcy?</a:t>
            </a:r>
          </a:p>
          <a:p>
            <a:endParaRPr lang="en-AU" b="0" i="0" dirty="0">
              <a:solidFill>
                <a:srgbClr val="51284F"/>
              </a:solidFill>
              <a:effectLst/>
              <a:latin typeface="Raleway"/>
            </a:endParaRPr>
          </a:p>
          <a:p>
            <a:r>
              <a:rPr lang="en-AU" sz="2400" dirty="0">
                <a:effectLst/>
              </a:rPr>
              <a:t>Bankruptcy is a legal process where you're declared unable</a:t>
            </a:r>
          </a:p>
          <a:p>
            <a:r>
              <a:rPr lang="en-AU" sz="2400" dirty="0">
                <a:effectLst/>
              </a:rPr>
              <a:t> to pay your debts. It can </a:t>
            </a:r>
            <a:r>
              <a:rPr lang="en-AU" sz="2400" u="none" strike="noStrike" dirty="0">
                <a:solidFill>
                  <a:srgbClr val="007BC7"/>
                </a:solidFill>
                <a:effectLst/>
                <a:hlinkClick r:id="rId2"/>
              </a:rPr>
              <a:t>release you from most debts</a:t>
            </a:r>
            <a:r>
              <a:rPr lang="en-AU" sz="2400" dirty="0">
                <a:effectLst/>
              </a:rPr>
              <a:t>, provide relief and allow you to</a:t>
            </a:r>
            <a:r>
              <a:rPr lang="en-AU" sz="2400" b="1" dirty="0">
                <a:effectLst/>
              </a:rPr>
              <a:t> make a fresh start</a:t>
            </a:r>
            <a:r>
              <a:rPr lang="en-AU" sz="2400" dirty="0">
                <a:effectLst/>
              </a:rPr>
              <a:t>.</a:t>
            </a: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You can enter into </a:t>
            </a:r>
            <a:r>
              <a:rPr lang="en-AU" sz="2400" b="1" dirty="0">
                <a:effectLst/>
              </a:rPr>
              <a:t>voluntary bankruptcy</a:t>
            </a:r>
            <a:r>
              <a:rPr lang="en-AU" sz="2400" dirty="0">
                <a:effectLst/>
              </a:rPr>
              <a:t>. To do this you need to complete and submit a Bankruptcy Form. It's also possible that someone you owe money to (a creditor) can make you bankrupt through a court process. We refer to this as a </a:t>
            </a:r>
            <a:r>
              <a:rPr lang="en-AU" sz="2400" b="1" dirty="0">
                <a:effectLst/>
              </a:rPr>
              <a:t>sequestration order</a:t>
            </a:r>
            <a:r>
              <a:rPr lang="en-AU" sz="2400" dirty="0">
                <a:effectLst/>
              </a:rPr>
              <a:t>.</a:t>
            </a:r>
          </a:p>
          <a:p>
            <a:endParaRPr lang="en-AU" sz="2400" dirty="0">
              <a:effectLst/>
            </a:endParaRPr>
          </a:p>
          <a:p>
            <a:r>
              <a:rPr lang="en-AU" sz="2400" dirty="0">
                <a:effectLst/>
              </a:rPr>
              <a:t>Bankruptcy normally lasts for </a:t>
            </a:r>
            <a:r>
              <a:rPr lang="en-AU" sz="2400" b="1" dirty="0">
                <a:effectLst/>
              </a:rPr>
              <a:t>3 years and 1 day</a:t>
            </a:r>
            <a:r>
              <a:rPr lang="en-AU" sz="2400" dirty="0">
                <a:effectLst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728F3-1420-4C5F-B874-8DA831BD2407}"/>
              </a:ext>
            </a:extLst>
          </p:cNvPr>
          <p:cNvSpPr txBox="1"/>
          <p:nvPr/>
        </p:nvSpPr>
        <p:spPr>
          <a:xfrm>
            <a:off x="431605" y="261032"/>
            <a:ext cx="596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Bankruptcy Act 1966 WA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83B33-1431-4350-93C2-5752E672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731" y="261032"/>
            <a:ext cx="3876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860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Raleway</vt:lpstr>
      <vt:lpstr>Office Theme</vt:lpstr>
      <vt:lpstr>Government &amp; The Community: The Role and Influence of Governments and other Bodies</vt:lpstr>
      <vt:lpstr>PowerPoint Presentation</vt:lpstr>
      <vt:lpstr>PowerPoint Presentation</vt:lpstr>
      <vt:lpstr>TRANSACTIONS AFFECTED BY GST</vt:lpstr>
      <vt:lpstr>BUSINESS ACTIVITY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BURGOYNE Christopher [Willetton Senior High School]</dc:creator>
  <cp:lastModifiedBy>BRIDGER Jennifer [Willetton Senior High School]</cp:lastModifiedBy>
  <cp:revision>9</cp:revision>
  <dcterms:created xsi:type="dcterms:W3CDTF">2021-12-14T01:11:28Z</dcterms:created>
  <dcterms:modified xsi:type="dcterms:W3CDTF">2023-02-07T00:27:22Z</dcterms:modified>
</cp:coreProperties>
</file>