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258" r:id="rId3"/>
    <p:sldId id="260" r:id="rId4"/>
    <p:sldId id="259" r:id="rId5"/>
    <p:sldId id="262" r:id="rId6"/>
    <p:sldId id="263" r:id="rId7"/>
    <p:sldId id="272" r:id="rId8"/>
    <p:sldId id="271" r:id="rId9"/>
    <p:sldId id="265" r:id="rId10"/>
    <p:sldId id="264" r:id="rId11"/>
    <p:sldId id="270" r:id="rId12"/>
    <p:sldId id="266" r:id="rId13"/>
    <p:sldId id="267" r:id="rId14"/>
    <p:sldId id="268" r:id="rId15"/>
    <p:sldId id="269" r:id="rId16"/>
    <p:sldId id="273" r:id="rId17"/>
    <p:sldId id="274" r:id="rId18"/>
    <p:sldId id="275" r:id="rId19"/>
    <p:sldId id="276" r:id="rId20"/>
    <p:sldId id="277"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52"/>
    <p:restoredTop sz="94682"/>
  </p:normalViewPr>
  <p:slideViewPr>
    <p:cSldViewPr snapToGrid="0" snapToObjects="1">
      <p:cViewPr varScale="1">
        <p:scale>
          <a:sx n="101" d="100"/>
          <a:sy n="101" d="100"/>
        </p:scale>
        <p:origin x="200"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8C94C-79E0-DD41-98D5-735814C9D014}" type="datetimeFigureOut">
              <a:rPr lang="en-US" smtClean="0"/>
              <a:t>1/22/20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5B274-0265-0045-BD08-405B631E4326}" type="slidenum">
              <a:rPr lang="en-US" smtClean="0"/>
              <a:t>‹#›</a:t>
            </a:fld>
            <a:endParaRPr lang="en-US"/>
          </a:p>
        </p:txBody>
      </p:sp>
    </p:spTree>
    <p:extLst>
      <p:ext uri="{BB962C8B-B14F-4D97-AF65-F5344CB8AC3E}">
        <p14:creationId xmlns:p14="http://schemas.microsoft.com/office/powerpoint/2010/main" val="184837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5B274-0265-0045-BD08-405B631E4326}" type="slidenum">
              <a:rPr lang="en-US" smtClean="0"/>
              <a:t>2</a:t>
            </a:fld>
            <a:endParaRPr lang="en-US"/>
          </a:p>
        </p:txBody>
      </p:sp>
    </p:spTree>
    <p:extLst>
      <p:ext uri="{BB962C8B-B14F-4D97-AF65-F5344CB8AC3E}">
        <p14:creationId xmlns:p14="http://schemas.microsoft.com/office/powerpoint/2010/main" val="2125054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5B274-0265-0045-BD08-405B631E4326}" type="slidenum">
              <a:rPr lang="en-US" smtClean="0"/>
              <a:t>13</a:t>
            </a:fld>
            <a:endParaRPr lang="en-US"/>
          </a:p>
        </p:txBody>
      </p:sp>
    </p:spTree>
    <p:extLst>
      <p:ext uri="{BB962C8B-B14F-4D97-AF65-F5344CB8AC3E}">
        <p14:creationId xmlns:p14="http://schemas.microsoft.com/office/powerpoint/2010/main" val="292846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5B274-0265-0045-BD08-405B631E4326}" type="slidenum">
              <a:rPr lang="en-US" smtClean="0"/>
              <a:t>14</a:t>
            </a:fld>
            <a:endParaRPr lang="en-US"/>
          </a:p>
        </p:txBody>
      </p:sp>
    </p:spTree>
    <p:extLst>
      <p:ext uri="{BB962C8B-B14F-4D97-AF65-F5344CB8AC3E}">
        <p14:creationId xmlns:p14="http://schemas.microsoft.com/office/powerpoint/2010/main" val="527143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5B274-0265-0045-BD08-405B631E4326}" type="slidenum">
              <a:rPr lang="en-US" smtClean="0"/>
              <a:t>16</a:t>
            </a:fld>
            <a:endParaRPr lang="en-US"/>
          </a:p>
        </p:txBody>
      </p:sp>
    </p:spTree>
    <p:extLst>
      <p:ext uri="{BB962C8B-B14F-4D97-AF65-F5344CB8AC3E}">
        <p14:creationId xmlns:p14="http://schemas.microsoft.com/office/powerpoint/2010/main" val="423453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5B274-0265-0045-BD08-405B631E4326}" type="slidenum">
              <a:rPr lang="en-US" smtClean="0"/>
              <a:t>17</a:t>
            </a:fld>
            <a:endParaRPr lang="en-US"/>
          </a:p>
        </p:txBody>
      </p:sp>
    </p:spTree>
    <p:extLst>
      <p:ext uri="{BB962C8B-B14F-4D97-AF65-F5344CB8AC3E}">
        <p14:creationId xmlns:p14="http://schemas.microsoft.com/office/powerpoint/2010/main" val="3608653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5B274-0265-0045-BD08-405B631E4326}" type="slidenum">
              <a:rPr lang="en-US" smtClean="0"/>
              <a:t>18</a:t>
            </a:fld>
            <a:endParaRPr lang="en-US"/>
          </a:p>
        </p:txBody>
      </p:sp>
    </p:spTree>
    <p:extLst>
      <p:ext uri="{BB962C8B-B14F-4D97-AF65-F5344CB8AC3E}">
        <p14:creationId xmlns:p14="http://schemas.microsoft.com/office/powerpoint/2010/main" val="660608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5B274-0265-0045-BD08-405B631E4326}" type="slidenum">
              <a:rPr lang="en-US" smtClean="0"/>
              <a:t>19</a:t>
            </a:fld>
            <a:endParaRPr lang="en-US"/>
          </a:p>
        </p:txBody>
      </p:sp>
    </p:spTree>
    <p:extLst>
      <p:ext uri="{BB962C8B-B14F-4D97-AF65-F5344CB8AC3E}">
        <p14:creationId xmlns:p14="http://schemas.microsoft.com/office/powerpoint/2010/main" val="24665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5B274-0265-0045-BD08-405B631E4326}" type="slidenum">
              <a:rPr lang="en-US" smtClean="0"/>
              <a:t>3</a:t>
            </a:fld>
            <a:endParaRPr lang="en-US"/>
          </a:p>
        </p:txBody>
      </p:sp>
    </p:spTree>
    <p:extLst>
      <p:ext uri="{BB962C8B-B14F-4D97-AF65-F5344CB8AC3E}">
        <p14:creationId xmlns:p14="http://schemas.microsoft.com/office/powerpoint/2010/main" val="2631952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5B274-0265-0045-BD08-405B631E4326}" type="slidenum">
              <a:rPr lang="en-US" smtClean="0"/>
              <a:t>5</a:t>
            </a:fld>
            <a:endParaRPr lang="en-US"/>
          </a:p>
        </p:txBody>
      </p:sp>
    </p:spTree>
    <p:extLst>
      <p:ext uri="{BB962C8B-B14F-4D97-AF65-F5344CB8AC3E}">
        <p14:creationId xmlns:p14="http://schemas.microsoft.com/office/powerpoint/2010/main" val="575979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5B274-0265-0045-BD08-405B631E4326}" type="slidenum">
              <a:rPr lang="en-US" smtClean="0"/>
              <a:t>6</a:t>
            </a:fld>
            <a:endParaRPr lang="en-US"/>
          </a:p>
        </p:txBody>
      </p:sp>
    </p:spTree>
    <p:extLst>
      <p:ext uri="{BB962C8B-B14F-4D97-AF65-F5344CB8AC3E}">
        <p14:creationId xmlns:p14="http://schemas.microsoft.com/office/powerpoint/2010/main" val="4005776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5B274-0265-0045-BD08-405B631E4326}" type="slidenum">
              <a:rPr lang="en-US" smtClean="0"/>
              <a:t>7</a:t>
            </a:fld>
            <a:endParaRPr lang="en-US"/>
          </a:p>
        </p:txBody>
      </p:sp>
    </p:spTree>
    <p:extLst>
      <p:ext uri="{BB962C8B-B14F-4D97-AF65-F5344CB8AC3E}">
        <p14:creationId xmlns:p14="http://schemas.microsoft.com/office/powerpoint/2010/main" val="2496599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5B274-0265-0045-BD08-405B631E4326}" type="slidenum">
              <a:rPr lang="en-US" smtClean="0"/>
              <a:t>8</a:t>
            </a:fld>
            <a:endParaRPr lang="en-US"/>
          </a:p>
        </p:txBody>
      </p:sp>
    </p:spTree>
    <p:extLst>
      <p:ext uri="{BB962C8B-B14F-4D97-AF65-F5344CB8AC3E}">
        <p14:creationId xmlns:p14="http://schemas.microsoft.com/office/powerpoint/2010/main" val="1253381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5B274-0265-0045-BD08-405B631E4326}" type="slidenum">
              <a:rPr lang="en-US" smtClean="0"/>
              <a:t>10</a:t>
            </a:fld>
            <a:endParaRPr lang="en-US"/>
          </a:p>
        </p:txBody>
      </p:sp>
    </p:spTree>
    <p:extLst>
      <p:ext uri="{BB962C8B-B14F-4D97-AF65-F5344CB8AC3E}">
        <p14:creationId xmlns:p14="http://schemas.microsoft.com/office/powerpoint/2010/main" val="455111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5B274-0265-0045-BD08-405B631E4326}" type="slidenum">
              <a:rPr lang="en-US" smtClean="0"/>
              <a:t>11</a:t>
            </a:fld>
            <a:endParaRPr lang="en-US"/>
          </a:p>
        </p:txBody>
      </p:sp>
    </p:spTree>
    <p:extLst>
      <p:ext uri="{BB962C8B-B14F-4D97-AF65-F5344CB8AC3E}">
        <p14:creationId xmlns:p14="http://schemas.microsoft.com/office/powerpoint/2010/main" val="3421303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5B274-0265-0045-BD08-405B631E4326}" type="slidenum">
              <a:rPr lang="en-US" smtClean="0"/>
              <a:t>12</a:t>
            </a:fld>
            <a:endParaRPr lang="en-US"/>
          </a:p>
        </p:txBody>
      </p:sp>
    </p:spTree>
    <p:extLst>
      <p:ext uri="{BB962C8B-B14F-4D97-AF65-F5344CB8AC3E}">
        <p14:creationId xmlns:p14="http://schemas.microsoft.com/office/powerpoint/2010/main" val="335431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AE2C0-837E-DE45-A2FC-698E6C45A36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E84DE63-4543-FA4C-852B-BADA162CE6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AE4C7E9-53DD-6B49-B538-A11670DA8E04}"/>
              </a:ext>
            </a:extLst>
          </p:cNvPr>
          <p:cNvSpPr>
            <a:spLocks noGrp="1"/>
          </p:cNvSpPr>
          <p:nvPr>
            <p:ph type="dt" sz="half" idx="10"/>
          </p:nvPr>
        </p:nvSpPr>
        <p:spPr/>
        <p:txBody>
          <a:bodyPr/>
          <a:lstStyle/>
          <a:p>
            <a:fld id="{4612F99E-BB20-3143-AC54-3ACF3AFF6E42}" type="datetimeFigureOut">
              <a:rPr lang="en-US" smtClean="0"/>
              <a:t>1/22/20</a:t>
            </a:fld>
            <a:endParaRPr lang="en-US"/>
          </a:p>
        </p:txBody>
      </p:sp>
      <p:sp>
        <p:nvSpPr>
          <p:cNvPr id="5" name="Footer Placeholder 4">
            <a:extLst>
              <a:ext uri="{FF2B5EF4-FFF2-40B4-BE49-F238E27FC236}">
                <a16:creationId xmlns:a16="http://schemas.microsoft.com/office/drawing/2014/main" id="{34820EE2-312B-5B4B-B607-8340BAB41E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F3014-C719-FB41-BE76-D790C373FEBB}"/>
              </a:ext>
            </a:extLst>
          </p:cNvPr>
          <p:cNvSpPr>
            <a:spLocks noGrp="1"/>
          </p:cNvSpPr>
          <p:nvPr>
            <p:ph type="sldNum" sz="quarter" idx="12"/>
          </p:nvPr>
        </p:nvSpPr>
        <p:spPr/>
        <p:txBody>
          <a:bodyPr/>
          <a:lstStyle/>
          <a:p>
            <a:fld id="{D4DBCB36-15C9-FA4E-962A-7CEA7532D230}" type="slidenum">
              <a:rPr lang="en-US" smtClean="0"/>
              <a:t>‹#›</a:t>
            </a:fld>
            <a:endParaRPr lang="en-US"/>
          </a:p>
        </p:txBody>
      </p:sp>
    </p:spTree>
    <p:extLst>
      <p:ext uri="{BB962C8B-B14F-4D97-AF65-F5344CB8AC3E}">
        <p14:creationId xmlns:p14="http://schemas.microsoft.com/office/powerpoint/2010/main" val="27331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C52C-8699-F541-80E4-7B2CF4E51D4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6C1362F-2EC9-E249-95D9-8A9E4A13850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AEFE0A-F4B8-1346-9807-4D83A236FCDA}"/>
              </a:ext>
            </a:extLst>
          </p:cNvPr>
          <p:cNvSpPr>
            <a:spLocks noGrp="1"/>
          </p:cNvSpPr>
          <p:nvPr>
            <p:ph type="dt" sz="half" idx="10"/>
          </p:nvPr>
        </p:nvSpPr>
        <p:spPr/>
        <p:txBody>
          <a:bodyPr/>
          <a:lstStyle/>
          <a:p>
            <a:fld id="{4612F99E-BB20-3143-AC54-3ACF3AFF6E42}" type="datetimeFigureOut">
              <a:rPr lang="en-US" smtClean="0"/>
              <a:t>1/22/20</a:t>
            </a:fld>
            <a:endParaRPr lang="en-US"/>
          </a:p>
        </p:txBody>
      </p:sp>
      <p:sp>
        <p:nvSpPr>
          <p:cNvPr id="5" name="Footer Placeholder 4">
            <a:extLst>
              <a:ext uri="{FF2B5EF4-FFF2-40B4-BE49-F238E27FC236}">
                <a16:creationId xmlns:a16="http://schemas.microsoft.com/office/drawing/2014/main" id="{309A0122-B650-2245-986C-FEB47E9EA1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38E8B-DE13-0A44-ACCF-AB1E5C74417D}"/>
              </a:ext>
            </a:extLst>
          </p:cNvPr>
          <p:cNvSpPr>
            <a:spLocks noGrp="1"/>
          </p:cNvSpPr>
          <p:nvPr>
            <p:ph type="sldNum" sz="quarter" idx="12"/>
          </p:nvPr>
        </p:nvSpPr>
        <p:spPr/>
        <p:txBody>
          <a:bodyPr/>
          <a:lstStyle/>
          <a:p>
            <a:fld id="{D4DBCB36-15C9-FA4E-962A-7CEA7532D230}" type="slidenum">
              <a:rPr lang="en-US" smtClean="0"/>
              <a:t>‹#›</a:t>
            </a:fld>
            <a:endParaRPr lang="en-US"/>
          </a:p>
        </p:txBody>
      </p:sp>
    </p:spTree>
    <p:extLst>
      <p:ext uri="{BB962C8B-B14F-4D97-AF65-F5344CB8AC3E}">
        <p14:creationId xmlns:p14="http://schemas.microsoft.com/office/powerpoint/2010/main" val="261484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71F811-83BE-A142-AED3-A79D347A004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0F22F74-7335-DB4C-8610-1717580A500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07F767-DF1F-7C4C-9874-B15A3C627751}"/>
              </a:ext>
            </a:extLst>
          </p:cNvPr>
          <p:cNvSpPr>
            <a:spLocks noGrp="1"/>
          </p:cNvSpPr>
          <p:nvPr>
            <p:ph type="dt" sz="half" idx="10"/>
          </p:nvPr>
        </p:nvSpPr>
        <p:spPr/>
        <p:txBody>
          <a:bodyPr/>
          <a:lstStyle/>
          <a:p>
            <a:fld id="{4612F99E-BB20-3143-AC54-3ACF3AFF6E42}" type="datetimeFigureOut">
              <a:rPr lang="en-US" smtClean="0"/>
              <a:t>1/22/20</a:t>
            </a:fld>
            <a:endParaRPr lang="en-US"/>
          </a:p>
        </p:txBody>
      </p:sp>
      <p:sp>
        <p:nvSpPr>
          <p:cNvPr id="5" name="Footer Placeholder 4">
            <a:extLst>
              <a:ext uri="{FF2B5EF4-FFF2-40B4-BE49-F238E27FC236}">
                <a16:creationId xmlns:a16="http://schemas.microsoft.com/office/drawing/2014/main" id="{C80A179A-A711-EF49-80A7-D81470897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D9DC0-17CD-C542-8078-A38852030E94}"/>
              </a:ext>
            </a:extLst>
          </p:cNvPr>
          <p:cNvSpPr>
            <a:spLocks noGrp="1"/>
          </p:cNvSpPr>
          <p:nvPr>
            <p:ph type="sldNum" sz="quarter" idx="12"/>
          </p:nvPr>
        </p:nvSpPr>
        <p:spPr/>
        <p:txBody>
          <a:bodyPr/>
          <a:lstStyle/>
          <a:p>
            <a:fld id="{D4DBCB36-15C9-FA4E-962A-7CEA7532D230}" type="slidenum">
              <a:rPr lang="en-US" smtClean="0"/>
              <a:t>‹#›</a:t>
            </a:fld>
            <a:endParaRPr lang="en-US"/>
          </a:p>
        </p:txBody>
      </p:sp>
    </p:spTree>
    <p:extLst>
      <p:ext uri="{BB962C8B-B14F-4D97-AF65-F5344CB8AC3E}">
        <p14:creationId xmlns:p14="http://schemas.microsoft.com/office/powerpoint/2010/main" val="3262703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FD1A-49E7-A541-B28B-DF5257291AA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9AC4462-0A14-1944-9468-E8F71AE7E73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1160E0-DADD-6948-B599-B809A6D60CE8}"/>
              </a:ext>
            </a:extLst>
          </p:cNvPr>
          <p:cNvSpPr>
            <a:spLocks noGrp="1"/>
          </p:cNvSpPr>
          <p:nvPr>
            <p:ph type="dt" sz="half" idx="10"/>
          </p:nvPr>
        </p:nvSpPr>
        <p:spPr/>
        <p:txBody>
          <a:bodyPr/>
          <a:lstStyle/>
          <a:p>
            <a:fld id="{4612F99E-BB20-3143-AC54-3ACF3AFF6E42}" type="datetimeFigureOut">
              <a:rPr lang="en-US" smtClean="0"/>
              <a:t>1/22/20</a:t>
            </a:fld>
            <a:endParaRPr lang="en-US"/>
          </a:p>
        </p:txBody>
      </p:sp>
      <p:sp>
        <p:nvSpPr>
          <p:cNvPr id="5" name="Footer Placeholder 4">
            <a:extLst>
              <a:ext uri="{FF2B5EF4-FFF2-40B4-BE49-F238E27FC236}">
                <a16:creationId xmlns:a16="http://schemas.microsoft.com/office/drawing/2014/main" id="{0307038B-6AFC-7044-9C1D-FE8E5FF4F2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B4C0C6-D262-4445-B095-C5728ABF4B81}"/>
              </a:ext>
            </a:extLst>
          </p:cNvPr>
          <p:cNvSpPr>
            <a:spLocks noGrp="1"/>
          </p:cNvSpPr>
          <p:nvPr>
            <p:ph type="sldNum" sz="quarter" idx="12"/>
          </p:nvPr>
        </p:nvSpPr>
        <p:spPr/>
        <p:txBody>
          <a:bodyPr/>
          <a:lstStyle/>
          <a:p>
            <a:fld id="{D4DBCB36-15C9-FA4E-962A-7CEA7532D230}" type="slidenum">
              <a:rPr lang="en-US" smtClean="0"/>
              <a:t>‹#›</a:t>
            </a:fld>
            <a:endParaRPr lang="en-US"/>
          </a:p>
        </p:txBody>
      </p:sp>
    </p:spTree>
    <p:extLst>
      <p:ext uri="{BB962C8B-B14F-4D97-AF65-F5344CB8AC3E}">
        <p14:creationId xmlns:p14="http://schemas.microsoft.com/office/powerpoint/2010/main" val="2405377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193B-1A26-3B4A-830E-877E8F85228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3330E7C-B675-5449-B280-DD6604FDFC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F55F20B-FF6E-7D45-95D5-2AF784AA8163}"/>
              </a:ext>
            </a:extLst>
          </p:cNvPr>
          <p:cNvSpPr>
            <a:spLocks noGrp="1"/>
          </p:cNvSpPr>
          <p:nvPr>
            <p:ph type="dt" sz="half" idx="10"/>
          </p:nvPr>
        </p:nvSpPr>
        <p:spPr/>
        <p:txBody>
          <a:bodyPr/>
          <a:lstStyle/>
          <a:p>
            <a:fld id="{4612F99E-BB20-3143-AC54-3ACF3AFF6E42}" type="datetimeFigureOut">
              <a:rPr lang="en-US" smtClean="0"/>
              <a:t>1/22/20</a:t>
            </a:fld>
            <a:endParaRPr lang="en-US"/>
          </a:p>
        </p:txBody>
      </p:sp>
      <p:sp>
        <p:nvSpPr>
          <p:cNvPr id="5" name="Footer Placeholder 4">
            <a:extLst>
              <a:ext uri="{FF2B5EF4-FFF2-40B4-BE49-F238E27FC236}">
                <a16:creationId xmlns:a16="http://schemas.microsoft.com/office/drawing/2014/main" id="{727E331F-5C48-094F-AD4A-AA778FCA8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CF776-85E1-0449-856E-485A9BEE68CF}"/>
              </a:ext>
            </a:extLst>
          </p:cNvPr>
          <p:cNvSpPr>
            <a:spLocks noGrp="1"/>
          </p:cNvSpPr>
          <p:nvPr>
            <p:ph type="sldNum" sz="quarter" idx="12"/>
          </p:nvPr>
        </p:nvSpPr>
        <p:spPr/>
        <p:txBody>
          <a:bodyPr/>
          <a:lstStyle/>
          <a:p>
            <a:fld id="{D4DBCB36-15C9-FA4E-962A-7CEA7532D230}" type="slidenum">
              <a:rPr lang="en-US" smtClean="0"/>
              <a:t>‹#›</a:t>
            </a:fld>
            <a:endParaRPr lang="en-US"/>
          </a:p>
        </p:txBody>
      </p:sp>
    </p:spTree>
    <p:extLst>
      <p:ext uri="{BB962C8B-B14F-4D97-AF65-F5344CB8AC3E}">
        <p14:creationId xmlns:p14="http://schemas.microsoft.com/office/powerpoint/2010/main" val="3170826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5AD93-EE98-3840-9B66-07500E1E1EB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1F9A880-B00F-8345-8BDF-D67D4365CFA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20D6405-29F4-E341-ACED-3962B51485C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BE191BA-C5FA-F846-8A80-4AB0D1674546}"/>
              </a:ext>
            </a:extLst>
          </p:cNvPr>
          <p:cNvSpPr>
            <a:spLocks noGrp="1"/>
          </p:cNvSpPr>
          <p:nvPr>
            <p:ph type="dt" sz="half" idx="10"/>
          </p:nvPr>
        </p:nvSpPr>
        <p:spPr/>
        <p:txBody>
          <a:bodyPr/>
          <a:lstStyle/>
          <a:p>
            <a:fld id="{4612F99E-BB20-3143-AC54-3ACF3AFF6E42}" type="datetimeFigureOut">
              <a:rPr lang="en-US" smtClean="0"/>
              <a:t>1/22/20</a:t>
            </a:fld>
            <a:endParaRPr lang="en-US"/>
          </a:p>
        </p:txBody>
      </p:sp>
      <p:sp>
        <p:nvSpPr>
          <p:cNvPr id="6" name="Footer Placeholder 5">
            <a:extLst>
              <a:ext uri="{FF2B5EF4-FFF2-40B4-BE49-F238E27FC236}">
                <a16:creationId xmlns:a16="http://schemas.microsoft.com/office/drawing/2014/main" id="{E9414C03-8C95-4E45-943E-6BD10724E4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0634CB-FE01-1944-AB33-DCC8484FABC3}"/>
              </a:ext>
            </a:extLst>
          </p:cNvPr>
          <p:cNvSpPr>
            <a:spLocks noGrp="1"/>
          </p:cNvSpPr>
          <p:nvPr>
            <p:ph type="sldNum" sz="quarter" idx="12"/>
          </p:nvPr>
        </p:nvSpPr>
        <p:spPr/>
        <p:txBody>
          <a:bodyPr/>
          <a:lstStyle/>
          <a:p>
            <a:fld id="{D4DBCB36-15C9-FA4E-962A-7CEA7532D230}" type="slidenum">
              <a:rPr lang="en-US" smtClean="0"/>
              <a:t>‹#›</a:t>
            </a:fld>
            <a:endParaRPr lang="en-US"/>
          </a:p>
        </p:txBody>
      </p:sp>
    </p:spTree>
    <p:extLst>
      <p:ext uri="{BB962C8B-B14F-4D97-AF65-F5344CB8AC3E}">
        <p14:creationId xmlns:p14="http://schemas.microsoft.com/office/powerpoint/2010/main" val="353414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5C04-350C-D247-87A9-B67CB47C200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0D1F2C7-C924-C84E-AA43-BE0BC0D851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F227FF-EE8C-E642-959A-0941B71A527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A3C1736-5E23-8746-8DCF-D401885E78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5D8EA47-2B4F-5942-BFCE-E759E467C85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6F9D205-30C6-B44B-821C-A9F49B3BC14B}"/>
              </a:ext>
            </a:extLst>
          </p:cNvPr>
          <p:cNvSpPr>
            <a:spLocks noGrp="1"/>
          </p:cNvSpPr>
          <p:nvPr>
            <p:ph type="dt" sz="half" idx="10"/>
          </p:nvPr>
        </p:nvSpPr>
        <p:spPr/>
        <p:txBody>
          <a:bodyPr/>
          <a:lstStyle/>
          <a:p>
            <a:fld id="{4612F99E-BB20-3143-AC54-3ACF3AFF6E42}" type="datetimeFigureOut">
              <a:rPr lang="en-US" smtClean="0"/>
              <a:t>1/22/20</a:t>
            </a:fld>
            <a:endParaRPr lang="en-US"/>
          </a:p>
        </p:txBody>
      </p:sp>
      <p:sp>
        <p:nvSpPr>
          <p:cNvPr id="8" name="Footer Placeholder 7">
            <a:extLst>
              <a:ext uri="{FF2B5EF4-FFF2-40B4-BE49-F238E27FC236}">
                <a16:creationId xmlns:a16="http://schemas.microsoft.com/office/drawing/2014/main" id="{9A7D8524-EDAD-B54A-BC69-B846570FD8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8BE24E-D286-2047-B262-3D44F62B4C74}"/>
              </a:ext>
            </a:extLst>
          </p:cNvPr>
          <p:cNvSpPr>
            <a:spLocks noGrp="1"/>
          </p:cNvSpPr>
          <p:nvPr>
            <p:ph type="sldNum" sz="quarter" idx="12"/>
          </p:nvPr>
        </p:nvSpPr>
        <p:spPr/>
        <p:txBody>
          <a:bodyPr/>
          <a:lstStyle/>
          <a:p>
            <a:fld id="{D4DBCB36-15C9-FA4E-962A-7CEA7532D230}" type="slidenum">
              <a:rPr lang="en-US" smtClean="0"/>
              <a:t>‹#›</a:t>
            </a:fld>
            <a:endParaRPr lang="en-US"/>
          </a:p>
        </p:txBody>
      </p:sp>
    </p:spTree>
    <p:extLst>
      <p:ext uri="{BB962C8B-B14F-4D97-AF65-F5344CB8AC3E}">
        <p14:creationId xmlns:p14="http://schemas.microsoft.com/office/powerpoint/2010/main" val="33005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66ADD-4B04-084C-8C99-94534270EDC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5BE7A4E-FC20-604B-ACA5-D4EE02D50223}"/>
              </a:ext>
            </a:extLst>
          </p:cNvPr>
          <p:cNvSpPr>
            <a:spLocks noGrp="1"/>
          </p:cNvSpPr>
          <p:nvPr>
            <p:ph type="dt" sz="half" idx="10"/>
          </p:nvPr>
        </p:nvSpPr>
        <p:spPr/>
        <p:txBody>
          <a:bodyPr/>
          <a:lstStyle/>
          <a:p>
            <a:fld id="{4612F99E-BB20-3143-AC54-3ACF3AFF6E42}" type="datetimeFigureOut">
              <a:rPr lang="en-US" smtClean="0"/>
              <a:t>1/22/20</a:t>
            </a:fld>
            <a:endParaRPr lang="en-US"/>
          </a:p>
        </p:txBody>
      </p:sp>
      <p:sp>
        <p:nvSpPr>
          <p:cNvPr id="4" name="Footer Placeholder 3">
            <a:extLst>
              <a:ext uri="{FF2B5EF4-FFF2-40B4-BE49-F238E27FC236}">
                <a16:creationId xmlns:a16="http://schemas.microsoft.com/office/drawing/2014/main" id="{55918522-22AD-4E4A-A11D-12514D8486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0A8CF7-63C1-9846-A7D4-92C98C6A5A4B}"/>
              </a:ext>
            </a:extLst>
          </p:cNvPr>
          <p:cNvSpPr>
            <a:spLocks noGrp="1"/>
          </p:cNvSpPr>
          <p:nvPr>
            <p:ph type="sldNum" sz="quarter" idx="12"/>
          </p:nvPr>
        </p:nvSpPr>
        <p:spPr/>
        <p:txBody>
          <a:bodyPr/>
          <a:lstStyle/>
          <a:p>
            <a:fld id="{D4DBCB36-15C9-FA4E-962A-7CEA7532D230}" type="slidenum">
              <a:rPr lang="en-US" smtClean="0"/>
              <a:t>‹#›</a:t>
            </a:fld>
            <a:endParaRPr lang="en-US"/>
          </a:p>
        </p:txBody>
      </p:sp>
    </p:spTree>
    <p:extLst>
      <p:ext uri="{BB962C8B-B14F-4D97-AF65-F5344CB8AC3E}">
        <p14:creationId xmlns:p14="http://schemas.microsoft.com/office/powerpoint/2010/main" val="418999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FEA15-E614-2643-A6A3-B072EDCA32DF}"/>
              </a:ext>
            </a:extLst>
          </p:cNvPr>
          <p:cNvSpPr>
            <a:spLocks noGrp="1"/>
          </p:cNvSpPr>
          <p:nvPr>
            <p:ph type="dt" sz="half" idx="10"/>
          </p:nvPr>
        </p:nvSpPr>
        <p:spPr/>
        <p:txBody>
          <a:bodyPr/>
          <a:lstStyle/>
          <a:p>
            <a:fld id="{4612F99E-BB20-3143-AC54-3ACF3AFF6E42}" type="datetimeFigureOut">
              <a:rPr lang="en-US" smtClean="0"/>
              <a:t>1/22/20</a:t>
            </a:fld>
            <a:endParaRPr lang="en-US"/>
          </a:p>
        </p:txBody>
      </p:sp>
      <p:sp>
        <p:nvSpPr>
          <p:cNvPr id="3" name="Footer Placeholder 2">
            <a:extLst>
              <a:ext uri="{FF2B5EF4-FFF2-40B4-BE49-F238E27FC236}">
                <a16:creationId xmlns:a16="http://schemas.microsoft.com/office/drawing/2014/main" id="{8692A934-037D-F54D-8554-04665BC820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6C2114-6F37-094A-8B23-E9D2702269BE}"/>
              </a:ext>
            </a:extLst>
          </p:cNvPr>
          <p:cNvSpPr>
            <a:spLocks noGrp="1"/>
          </p:cNvSpPr>
          <p:nvPr>
            <p:ph type="sldNum" sz="quarter" idx="12"/>
          </p:nvPr>
        </p:nvSpPr>
        <p:spPr/>
        <p:txBody>
          <a:bodyPr/>
          <a:lstStyle/>
          <a:p>
            <a:fld id="{D4DBCB36-15C9-FA4E-962A-7CEA7532D230}" type="slidenum">
              <a:rPr lang="en-US" smtClean="0"/>
              <a:t>‹#›</a:t>
            </a:fld>
            <a:endParaRPr lang="en-US"/>
          </a:p>
        </p:txBody>
      </p:sp>
    </p:spTree>
    <p:extLst>
      <p:ext uri="{BB962C8B-B14F-4D97-AF65-F5344CB8AC3E}">
        <p14:creationId xmlns:p14="http://schemas.microsoft.com/office/powerpoint/2010/main" val="33488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3B3-9660-BF47-9B43-A932332F8BA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CA39556-E836-E44B-810C-0369FC19D7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D1F09C9-1FE9-6F49-B22C-06FEBAED7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38D18EE-75F2-E247-815B-3DA9F93F401C}"/>
              </a:ext>
            </a:extLst>
          </p:cNvPr>
          <p:cNvSpPr>
            <a:spLocks noGrp="1"/>
          </p:cNvSpPr>
          <p:nvPr>
            <p:ph type="dt" sz="half" idx="10"/>
          </p:nvPr>
        </p:nvSpPr>
        <p:spPr/>
        <p:txBody>
          <a:bodyPr/>
          <a:lstStyle/>
          <a:p>
            <a:fld id="{4612F99E-BB20-3143-AC54-3ACF3AFF6E42}" type="datetimeFigureOut">
              <a:rPr lang="en-US" smtClean="0"/>
              <a:t>1/22/20</a:t>
            </a:fld>
            <a:endParaRPr lang="en-US"/>
          </a:p>
        </p:txBody>
      </p:sp>
      <p:sp>
        <p:nvSpPr>
          <p:cNvPr id="6" name="Footer Placeholder 5">
            <a:extLst>
              <a:ext uri="{FF2B5EF4-FFF2-40B4-BE49-F238E27FC236}">
                <a16:creationId xmlns:a16="http://schemas.microsoft.com/office/drawing/2014/main" id="{FD330ABE-AC02-7B4F-8E08-5101DC3960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829B1-C414-3C47-B57A-127348A3F4B8}"/>
              </a:ext>
            </a:extLst>
          </p:cNvPr>
          <p:cNvSpPr>
            <a:spLocks noGrp="1"/>
          </p:cNvSpPr>
          <p:nvPr>
            <p:ph type="sldNum" sz="quarter" idx="12"/>
          </p:nvPr>
        </p:nvSpPr>
        <p:spPr/>
        <p:txBody>
          <a:bodyPr/>
          <a:lstStyle/>
          <a:p>
            <a:fld id="{D4DBCB36-15C9-FA4E-962A-7CEA7532D230}" type="slidenum">
              <a:rPr lang="en-US" smtClean="0"/>
              <a:t>‹#›</a:t>
            </a:fld>
            <a:endParaRPr lang="en-US"/>
          </a:p>
        </p:txBody>
      </p:sp>
    </p:spTree>
    <p:extLst>
      <p:ext uri="{BB962C8B-B14F-4D97-AF65-F5344CB8AC3E}">
        <p14:creationId xmlns:p14="http://schemas.microsoft.com/office/powerpoint/2010/main" val="62222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AE4E-6E00-6449-8BC7-9472682170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1C63499-E897-C743-AABF-735F72BB46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0484F2-EE40-B44E-952F-EB1A9C518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4FC15FF-90A3-3B41-95FD-D23CEEAAD2DB}"/>
              </a:ext>
            </a:extLst>
          </p:cNvPr>
          <p:cNvSpPr>
            <a:spLocks noGrp="1"/>
          </p:cNvSpPr>
          <p:nvPr>
            <p:ph type="dt" sz="half" idx="10"/>
          </p:nvPr>
        </p:nvSpPr>
        <p:spPr/>
        <p:txBody>
          <a:bodyPr/>
          <a:lstStyle/>
          <a:p>
            <a:fld id="{4612F99E-BB20-3143-AC54-3ACF3AFF6E42}" type="datetimeFigureOut">
              <a:rPr lang="en-US" smtClean="0"/>
              <a:t>1/22/20</a:t>
            </a:fld>
            <a:endParaRPr lang="en-US"/>
          </a:p>
        </p:txBody>
      </p:sp>
      <p:sp>
        <p:nvSpPr>
          <p:cNvPr id="6" name="Footer Placeholder 5">
            <a:extLst>
              <a:ext uri="{FF2B5EF4-FFF2-40B4-BE49-F238E27FC236}">
                <a16:creationId xmlns:a16="http://schemas.microsoft.com/office/drawing/2014/main" id="{A682CCB4-C2E4-604F-923A-476582AE26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6EEBD-AB50-DF4D-AEED-AAF43FBC0D6C}"/>
              </a:ext>
            </a:extLst>
          </p:cNvPr>
          <p:cNvSpPr>
            <a:spLocks noGrp="1"/>
          </p:cNvSpPr>
          <p:nvPr>
            <p:ph type="sldNum" sz="quarter" idx="12"/>
          </p:nvPr>
        </p:nvSpPr>
        <p:spPr/>
        <p:txBody>
          <a:bodyPr/>
          <a:lstStyle/>
          <a:p>
            <a:fld id="{D4DBCB36-15C9-FA4E-962A-7CEA7532D230}" type="slidenum">
              <a:rPr lang="en-US" smtClean="0"/>
              <a:t>‹#›</a:t>
            </a:fld>
            <a:endParaRPr lang="en-US"/>
          </a:p>
        </p:txBody>
      </p:sp>
    </p:spTree>
    <p:extLst>
      <p:ext uri="{BB962C8B-B14F-4D97-AF65-F5344CB8AC3E}">
        <p14:creationId xmlns:p14="http://schemas.microsoft.com/office/powerpoint/2010/main" val="387973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3FF697-0245-2C44-AEC3-444B35B013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B4D1ABB-6E17-6C4E-B93D-21939F266B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449140-DCD4-8441-874D-1722EE5D59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2F99E-BB20-3143-AC54-3ACF3AFF6E42}" type="datetimeFigureOut">
              <a:rPr lang="en-US" smtClean="0"/>
              <a:t>1/22/20</a:t>
            </a:fld>
            <a:endParaRPr lang="en-US"/>
          </a:p>
        </p:txBody>
      </p:sp>
      <p:sp>
        <p:nvSpPr>
          <p:cNvPr id="5" name="Footer Placeholder 4">
            <a:extLst>
              <a:ext uri="{FF2B5EF4-FFF2-40B4-BE49-F238E27FC236}">
                <a16:creationId xmlns:a16="http://schemas.microsoft.com/office/drawing/2014/main" id="{23B2B3B2-52C2-444A-A6CE-BF5E20BA2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1BF23-BF35-A04E-A356-92D1C761D0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BCB36-15C9-FA4E-962A-7CEA7532D230}" type="slidenum">
              <a:rPr lang="en-US" smtClean="0"/>
              <a:t>‹#›</a:t>
            </a:fld>
            <a:endParaRPr lang="en-US"/>
          </a:p>
        </p:txBody>
      </p:sp>
    </p:spTree>
    <p:extLst>
      <p:ext uri="{BB962C8B-B14F-4D97-AF65-F5344CB8AC3E}">
        <p14:creationId xmlns:p14="http://schemas.microsoft.com/office/powerpoint/2010/main" val="1603019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C61BF1-0803-104E-8EDD-26A6EF6B8660}"/>
              </a:ext>
            </a:extLst>
          </p:cNvPr>
          <p:cNvSpPr txBox="1"/>
          <p:nvPr/>
        </p:nvSpPr>
        <p:spPr>
          <a:xfrm>
            <a:off x="3898923" y="1016155"/>
            <a:ext cx="4394152" cy="830997"/>
          </a:xfrm>
          <a:prstGeom prst="rect">
            <a:avLst/>
          </a:prstGeom>
          <a:noFill/>
        </p:spPr>
        <p:txBody>
          <a:bodyPr wrap="none" rtlCol="0">
            <a:spAutoFit/>
          </a:bodyPr>
          <a:lstStyle/>
          <a:p>
            <a:r>
              <a:rPr lang="en-US" sz="4800" dirty="0">
                <a:latin typeface="Arial" panose="020B0604020202020204" pitchFamily="34" charset="0"/>
                <a:cs typeface="Arial" panose="020B0604020202020204" pitchFamily="34" charset="0"/>
              </a:rPr>
              <a:t>Small Business</a:t>
            </a:r>
          </a:p>
        </p:txBody>
      </p:sp>
      <p:pic>
        <p:nvPicPr>
          <p:cNvPr id="4" name="Picture 3" descr="A close up of a sign&#10;&#10;Description automatically generated">
            <a:extLst>
              <a:ext uri="{FF2B5EF4-FFF2-40B4-BE49-F238E27FC236}">
                <a16:creationId xmlns:a16="http://schemas.microsoft.com/office/drawing/2014/main" id="{7F1000AD-19B3-CF4B-A27E-26768C3E1C6E}"/>
              </a:ext>
            </a:extLst>
          </p:cNvPr>
          <p:cNvPicPr>
            <a:picLocks noChangeAspect="1"/>
          </p:cNvPicPr>
          <p:nvPr/>
        </p:nvPicPr>
        <p:blipFill>
          <a:blip r:embed="rId2"/>
          <a:stretch>
            <a:fillRect/>
          </a:stretch>
        </p:blipFill>
        <p:spPr>
          <a:xfrm>
            <a:off x="3373716" y="2488676"/>
            <a:ext cx="5444565" cy="3673080"/>
          </a:xfrm>
          <a:prstGeom prst="rect">
            <a:avLst/>
          </a:prstGeom>
        </p:spPr>
      </p:pic>
    </p:spTree>
    <p:extLst>
      <p:ext uri="{BB962C8B-B14F-4D97-AF65-F5344CB8AC3E}">
        <p14:creationId xmlns:p14="http://schemas.microsoft.com/office/powerpoint/2010/main" val="3334209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D4DCB-C40C-4D4F-8A26-7ED33E1CBBAC}"/>
              </a:ext>
            </a:extLst>
          </p:cNvPr>
          <p:cNvSpPr txBox="1"/>
          <p:nvPr/>
        </p:nvSpPr>
        <p:spPr>
          <a:xfrm>
            <a:off x="114300" y="-12700"/>
            <a:ext cx="11887200" cy="7725192"/>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 Partnerships</a:t>
            </a:r>
          </a:p>
          <a:p>
            <a:endParaRPr lang="en-US" sz="1200" b="1"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 partnership exists when two or more people (but no more than 20, with some exemptions) go into business together.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In Australia, the number of partners allowed in a Partnership is restricted by law to between 2-20 people. However there are exemptions including:</a:t>
            </a:r>
          </a:p>
          <a:p>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An accounting firm can have up to 1,000 partners</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A legal firm can have up to 400 partners</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A firm of medical practitioners can have up to </a:t>
            </a:r>
          </a:p>
          <a:p>
            <a:r>
              <a:rPr lang="en-US" sz="2800" dirty="0">
                <a:latin typeface="Arial" panose="020B0604020202020204" pitchFamily="34" charset="0"/>
                <a:cs typeface="Arial" panose="020B0604020202020204" pitchFamily="34" charset="0"/>
              </a:rPr>
              <a:t>    50 partners.</a:t>
            </a:r>
          </a:p>
          <a:p>
            <a:endParaRPr lang="en-US" sz="2800"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285750" indent="-285750">
              <a:buFontTx/>
              <a:buChar char="-"/>
            </a:pPr>
            <a:endParaRPr lang="en-US" dirty="0"/>
          </a:p>
          <a:p>
            <a:endParaRPr lang="en-US" dirty="0"/>
          </a:p>
        </p:txBody>
      </p:sp>
      <p:pic>
        <p:nvPicPr>
          <p:cNvPr id="4" name="Picture 3">
            <a:extLst>
              <a:ext uri="{FF2B5EF4-FFF2-40B4-BE49-F238E27FC236}">
                <a16:creationId xmlns:a16="http://schemas.microsoft.com/office/drawing/2014/main" id="{89B3F7B7-8C8C-3D4C-91D8-2E8440046F7F}"/>
              </a:ext>
            </a:extLst>
          </p:cNvPr>
          <p:cNvPicPr>
            <a:picLocks noChangeAspect="1"/>
          </p:cNvPicPr>
          <p:nvPr/>
        </p:nvPicPr>
        <p:blipFill>
          <a:blip r:embed="rId3"/>
          <a:stretch>
            <a:fillRect/>
          </a:stretch>
        </p:blipFill>
        <p:spPr>
          <a:xfrm>
            <a:off x="8069331" y="4445000"/>
            <a:ext cx="3932169" cy="2165350"/>
          </a:xfrm>
          <a:prstGeom prst="rect">
            <a:avLst/>
          </a:prstGeom>
        </p:spPr>
      </p:pic>
    </p:spTree>
    <p:extLst>
      <p:ext uri="{BB962C8B-B14F-4D97-AF65-F5344CB8AC3E}">
        <p14:creationId xmlns:p14="http://schemas.microsoft.com/office/powerpoint/2010/main" val="2351428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D4DCB-C40C-4D4F-8A26-7ED33E1CBBAC}"/>
              </a:ext>
            </a:extLst>
          </p:cNvPr>
          <p:cNvSpPr txBox="1"/>
          <p:nvPr/>
        </p:nvSpPr>
        <p:spPr>
          <a:xfrm>
            <a:off x="114300" y="-12700"/>
            <a:ext cx="11887200" cy="6001643"/>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 Partnerships</a:t>
            </a:r>
          </a:p>
          <a:p>
            <a:endParaRPr lang="en-US" sz="1200" b="1"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If a partnership is named using the partners names </a:t>
            </a:r>
            <a:r>
              <a:rPr lang="en-US" sz="2800" dirty="0" err="1">
                <a:latin typeface="Arial" panose="020B0604020202020204" pitchFamily="34" charset="0"/>
                <a:cs typeface="Arial" panose="020B0604020202020204" pitchFamily="34" charset="0"/>
              </a:rPr>
              <a:t>eg.</a:t>
            </a:r>
            <a:r>
              <a:rPr lang="en-US" sz="28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Smith and Jones</a:t>
            </a:r>
            <a:r>
              <a:rPr lang="en-US" sz="2800" dirty="0">
                <a:latin typeface="Arial" panose="020B0604020202020204" pitchFamily="34" charset="0"/>
                <a:cs typeface="Arial" panose="020B0604020202020204" pitchFamily="34" charset="0"/>
              </a:rPr>
              <a:t>, than it is not required by law to register the name. However if the partnership does not use their personal names in the partnership name </a:t>
            </a:r>
            <a:r>
              <a:rPr lang="en-US" sz="2800" dirty="0" err="1">
                <a:latin typeface="Arial" panose="020B0604020202020204" pitchFamily="34" charset="0"/>
                <a:cs typeface="Arial" panose="020B0604020202020204" pitchFamily="34" charset="0"/>
              </a:rPr>
              <a:t>eg.</a:t>
            </a:r>
            <a:r>
              <a:rPr lang="en-US" sz="28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Just Nails</a:t>
            </a:r>
            <a:r>
              <a:rPr lang="en-US" sz="2800" dirty="0">
                <a:latin typeface="Arial" panose="020B0604020202020204" pitchFamily="34" charset="0"/>
                <a:cs typeface="Arial" panose="020B0604020202020204" pitchFamily="34" charset="0"/>
              </a:rPr>
              <a:t>, than the partnership name would have to be registered.</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 partnership has its own tax file number, Australian Business Number (ABN) and lodges a separate tax return.</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285750" indent="-285750">
              <a:buFontTx/>
              <a:buChar char="-"/>
            </a:pPr>
            <a:endParaRPr lang="en-US" dirty="0"/>
          </a:p>
          <a:p>
            <a:endParaRPr lang="en-US" dirty="0"/>
          </a:p>
        </p:txBody>
      </p:sp>
      <p:pic>
        <p:nvPicPr>
          <p:cNvPr id="5" name="Picture 4" descr="A person sitting on a table&#10;&#10;Description automatically generated">
            <a:extLst>
              <a:ext uri="{FF2B5EF4-FFF2-40B4-BE49-F238E27FC236}">
                <a16:creationId xmlns:a16="http://schemas.microsoft.com/office/drawing/2014/main" id="{D34B21E0-4984-D746-AD39-A37747FCF5A7}"/>
              </a:ext>
            </a:extLst>
          </p:cNvPr>
          <p:cNvPicPr>
            <a:picLocks noChangeAspect="1"/>
          </p:cNvPicPr>
          <p:nvPr/>
        </p:nvPicPr>
        <p:blipFill>
          <a:blip r:embed="rId3"/>
          <a:stretch>
            <a:fillRect/>
          </a:stretch>
        </p:blipFill>
        <p:spPr>
          <a:xfrm>
            <a:off x="3943413" y="4305300"/>
            <a:ext cx="4305174" cy="2381250"/>
          </a:xfrm>
          <a:prstGeom prst="rect">
            <a:avLst/>
          </a:prstGeom>
        </p:spPr>
      </p:pic>
    </p:spTree>
    <p:extLst>
      <p:ext uri="{BB962C8B-B14F-4D97-AF65-F5344CB8AC3E}">
        <p14:creationId xmlns:p14="http://schemas.microsoft.com/office/powerpoint/2010/main" val="293614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D4DCB-C40C-4D4F-8A26-7ED33E1CBBAC}"/>
              </a:ext>
            </a:extLst>
          </p:cNvPr>
          <p:cNvSpPr txBox="1"/>
          <p:nvPr/>
        </p:nvSpPr>
        <p:spPr>
          <a:xfrm>
            <a:off x="114300" y="-12700"/>
            <a:ext cx="11887200" cy="8156079"/>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 Partnership Agreement</a:t>
            </a:r>
          </a:p>
          <a:p>
            <a:pPr algn="ctr"/>
            <a:endParaRPr lang="en-US" sz="2800" b="1" dirty="0">
              <a:latin typeface="Arial" panose="020B0604020202020204" pitchFamily="34" charset="0"/>
              <a:cs typeface="Arial" panose="020B0604020202020204" pitchFamily="34" charset="0"/>
            </a:endParaRPr>
          </a:p>
          <a:p>
            <a:endParaRPr lang="en-US" sz="12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Partnerships are regulated by the </a:t>
            </a:r>
            <a:r>
              <a:rPr lang="en-US" sz="2800" i="1" dirty="0">
                <a:latin typeface="Arial" panose="020B0604020202020204" pitchFamily="34" charset="0"/>
                <a:cs typeface="Arial" panose="020B0604020202020204" pitchFamily="34" charset="0"/>
              </a:rPr>
              <a:t>Partnership Act 1895</a:t>
            </a:r>
            <a:r>
              <a:rPr lang="en-US" sz="2800" dirty="0">
                <a:latin typeface="Arial" panose="020B0604020202020204" pitchFamily="34" charset="0"/>
                <a:cs typeface="Arial" panose="020B0604020202020204" pitchFamily="34" charset="0"/>
              </a:rPr>
              <a:t> as well as by a Partnership Agreement if the partners have one.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 Partnership Agreement can set out the rights, liabilities and duties of the partners. It can set out the splitting of profits, the aims of the partnership and procedures for replacing and/or retiring partners.</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 Partnership Agreement is a legally binding document that can help to resolve any disputes between partners. It is best to </a:t>
            </a:r>
          </a:p>
          <a:p>
            <a:r>
              <a:rPr lang="en-US" sz="2800" dirty="0">
                <a:latin typeface="Arial" panose="020B0604020202020204" pitchFamily="34" charset="0"/>
                <a:cs typeface="Arial" panose="020B0604020202020204" pitchFamily="34" charset="0"/>
              </a:rPr>
              <a:t>have the agreement drawn up by a legal </a:t>
            </a:r>
          </a:p>
          <a:p>
            <a:r>
              <a:rPr lang="en-US" sz="2800" dirty="0">
                <a:latin typeface="Arial" panose="020B0604020202020204" pitchFamily="34" charset="0"/>
                <a:cs typeface="Arial" panose="020B0604020202020204" pitchFamily="34" charset="0"/>
              </a:rPr>
              <a:t>professional. </a:t>
            </a:r>
          </a:p>
          <a:p>
            <a:endParaRPr lang="en-US" sz="2800"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285750" indent="-285750">
              <a:buFontTx/>
              <a:buChar char="-"/>
            </a:pPr>
            <a:endParaRPr lang="en-US" dirty="0"/>
          </a:p>
          <a:p>
            <a:endParaRPr lang="en-US" dirty="0"/>
          </a:p>
        </p:txBody>
      </p:sp>
      <p:pic>
        <p:nvPicPr>
          <p:cNvPr id="3" name="Picture 2">
            <a:extLst>
              <a:ext uri="{FF2B5EF4-FFF2-40B4-BE49-F238E27FC236}">
                <a16:creationId xmlns:a16="http://schemas.microsoft.com/office/drawing/2014/main" id="{603CDA88-843D-B74A-9BBD-7C276EECE2EC}"/>
              </a:ext>
            </a:extLst>
          </p:cNvPr>
          <p:cNvPicPr>
            <a:picLocks noChangeAspect="1"/>
          </p:cNvPicPr>
          <p:nvPr/>
        </p:nvPicPr>
        <p:blipFill>
          <a:blip r:embed="rId3"/>
          <a:stretch>
            <a:fillRect/>
          </a:stretch>
        </p:blipFill>
        <p:spPr>
          <a:xfrm>
            <a:off x="8559800" y="4493310"/>
            <a:ext cx="3251200" cy="2263090"/>
          </a:xfrm>
          <a:prstGeom prst="rect">
            <a:avLst/>
          </a:prstGeom>
        </p:spPr>
      </p:pic>
    </p:spTree>
    <p:extLst>
      <p:ext uri="{BB962C8B-B14F-4D97-AF65-F5344CB8AC3E}">
        <p14:creationId xmlns:p14="http://schemas.microsoft.com/office/powerpoint/2010/main" val="32541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D4DCB-C40C-4D4F-8A26-7ED33E1CBBAC}"/>
              </a:ext>
            </a:extLst>
          </p:cNvPr>
          <p:cNvSpPr txBox="1"/>
          <p:nvPr/>
        </p:nvSpPr>
        <p:spPr>
          <a:xfrm>
            <a:off x="114300" y="-12700"/>
            <a:ext cx="11887200" cy="8863965"/>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 Partnership</a:t>
            </a:r>
          </a:p>
          <a:p>
            <a:endParaRPr lang="en-US" sz="12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Advantages:</a:t>
            </a:r>
          </a:p>
          <a:p>
            <a:endParaRPr lang="en-US" sz="1000" dirty="0">
              <a:latin typeface="Arial" panose="020B0604020202020204" pitchFamily="34" charset="0"/>
              <a:cs typeface="Arial" panose="020B0604020202020204" pitchFamily="34" charset="0"/>
            </a:endParaRPr>
          </a:p>
          <a:p>
            <a:pPr marL="514350" indent="-514350">
              <a:buAutoNum type="arabicPeriod"/>
            </a:pPr>
            <a:r>
              <a:rPr lang="en-US" sz="2800" dirty="0">
                <a:latin typeface="Arial" panose="020B0604020202020204" pitchFamily="34" charset="0"/>
                <a:cs typeface="Arial" panose="020B0604020202020204" pitchFamily="34" charset="0"/>
              </a:rPr>
              <a:t>The biggest advantage is that more money (capital) can be raised in a partnership rather than a sole trader. This is because each partner can be contributing capital. Usually the more partners, the more capital available.</a:t>
            </a:r>
          </a:p>
          <a:p>
            <a:pPr marL="514350" indent="-514350">
              <a:buAutoNum type="arabicPeriod"/>
            </a:pPr>
            <a:endParaRPr lang="en-US" sz="1200" dirty="0">
              <a:latin typeface="Arial" panose="020B0604020202020204" pitchFamily="34" charset="0"/>
              <a:cs typeface="Arial" panose="020B0604020202020204" pitchFamily="34" charset="0"/>
            </a:endParaRPr>
          </a:p>
          <a:p>
            <a:pPr marL="514350" indent="-514350">
              <a:buAutoNum type="arabicPeriod"/>
            </a:pPr>
            <a:r>
              <a:rPr lang="en-US" sz="2800" dirty="0">
                <a:latin typeface="Arial" panose="020B0604020202020204" pitchFamily="34" charset="0"/>
                <a:cs typeface="Arial" panose="020B0604020202020204" pitchFamily="34" charset="0"/>
              </a:rPr>
              <a:t>Partnerships are ideal to bring together people of different skill or knowledge. </a:t>
            </a:r>
          </a:p>
          <a:p>
            <a:pPr marL="514350" indent="-514350">
              <a:buAutoNum type="arabicPeriod"/>
            </a:pPr>
            <a:endParaRPr lang="en-US" sz="1200" dirty="0">
              <a:latin typeface="Arial" panose="020B0604020202020204" pitchFamily="34" charset="0"/>
              <a:cs typeface="Arial" panose="020B0604020202020204" pitchFamily="34" charset="0"/>
            </a:endParaRPr>
          </a:p>
          <a:p>
            <a:pPr marL="514350" indent="-514350">
              <a:buAutoNum type="arabicPeriod"/>
            </a:pPr>
            <a:r>
              <a:rPr lang="en-US" sz="2800" dirty="0">
                <a:latin typeface="Arial" panose="020B0604020202020204" pitchFamily="34" charset="0"/>
                <a:cs typeface="Arial" panose="020B0604020202020204" pitchFamily="34" charset="0"/>
              </a:rPr>
              <a:t>Partners are able to share workloads. This gives more flexibility for absences and holidays of partners.</a:t>
            </a:r>
          </a:p>
          <a:p>
            <a:pPr marL="514350" indent="-514350">
              <a:buAutoNum type="arabicPeriod"/>
            </a:pPr>
            <a:endParaRPr lang="en-US" sz="1200" dirty="0">
              <a:latin typeface="Arial" panose="020B0604020202020204" pitchFamily="34" charset="0"/>
              <a:cs typeface="Arial" panose="020B0604020202020204" pitchFamily="34" charset="0"/>
            </a:endParaRPr>
          </a:p>
          <a:p>
            <a:pPr marL="514350" indent="-514350">
              <a:buAutoNum type="arabicPeriod"/>
            </a:pPr>
            <a:r>
              <a:rPr lang="en-US" sz="2800" dirty="0">
                <a:latin typeface="Arial" panose="020B0604020202020204" pitchFamily="34" charset="0"/>
                <a:cs typeface="Arial" panose="020B0604020202020204" pitchFamily="34" charset="0"/>
              </a:rPr>
              <a:t>Risks and any losses can be shared by the </a:t>
            </a:r>
          </a:p>
          <a:p>
            <a:r>
              <a:rPr lang="en-US" sz="2800" dirty="0">
                <a:latin typeface="Arial" panose="020B0604020202020204" pitchFamily="34" charset="0"/>
                <a:cs typeface="Arial" panose="020B0604020202020204" pitchFamily="34" charset="0"/>
              </a:rPr>
              <a:t>     partners.</a:t>
            </a:r>
          </a:p>
          <a:p>
            <a:pPr marL="514350" indent="-514350">
              <a:buAutoNum type="arabicPeriod"/>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285750" indent="-285750">
              <a:buFontTx/>
              <a:buChar char="-"/>
            </a:pPr>
            <a:endParaRPr lang="en-US" dirty="0"/>
          </a:p>
          <a:p>
            <a:endParaRPr lang="en-US" dirty="0"/>
          </a:p>
        </p:txBody>
      </p:sp>
      <p:pic>
        <p:nvPicPr>
          <p:cNvPr id="4" name="Picture 3">
            <a:extLst>
              <a:ext uri="{FF2B5EF4-FFF2-40B4-BE49-F238E27FC236}">
                <a16:creationId xmlns:a16="http://schemas.microsoft.com/office/drawing/2014/main" id="{61CF8C13-F11E-5549-889D-620E21D59CC5}"/>
              </a:ext>
            </a:extLst>
          </p:cNvPr>
          <p:cNvPicPr>
            <a:picLocks noChangeAspect="1"/>
          </p:cNvPicPr>
          <p:nvPr/>
        </p:nvPicPr>
        <p:blipFill>
          <a:blip r:embed="rId3"/>
          <a:stretch>
            <a:fillRect/>
          </a:stretch>
        </p:blipFill>
        <p:spPr>
          <a:xfrm>
            <a:off x="8445500" y="4711670"/>
            <a:ext cx="3632200" cy="1905000"/>
          </a:xfrm>
          <a:prstGeom prst="rect">
            <a:avLst/>
          </a:prstGeom>
        </p:spPr>
      </p:pic>
    </p:spTree>
    <p:extLst>
      <p:ext uri="{BB962C8B-B14F-4D97-AF65-F5344CB8AC3E}">
        <p14:creationId xmlns:p14="http://schemas.microsoft.com/office/powerpoint/2010/main" val="95342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D4DCB-C40C-4D4F-8A26-7ED33E1CBBAC}"/>
              </a:ext>
            </a:extLst>
          </p:cNvPr>
          <p:cNvSpPr txBox="1"/>
          <p:nvPr/>
        </p:nvSpPr>
        <p:spPr>
          <a:xfrm>
            <a:off x="114300" y="-12700"/>
            <a:ext cx="11887200" cy="9294852"/>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 Partnership</a:t>
            </a:r>
          </a:p>
          <a:p>
            <a:endParaRPr lang="en-US" sz="12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Disadvantages:</a:t>
            </a:r>
          </a:p>
          <a:p>
            <a:endParaRPr lang="en-US" sz="1000" dirty="0">
              <a:latin typeface="Arial" panose="020B0604020202020204" pitchFamily="34" charset="0"/>
              <a:cs typeface="Arial" panose="020B0604020202020204" pitchFamily="34" charset="0"/>
            </a:endParaRPr>
          </a:p>
          <a:p>
            <a:pPr marL="514350" indent="-514350">
              <a:buAutoNum type="arabicPeriod"/>
            </a:pPr>
            <a:r>
              <a:rPr lang="en-US" sz="2800" dirty="0">
                <a:latin typeface="Arial" panose="020B0604020202020204" pitchFamily="34" charset="0"/>
                <a:cs typeface="Arial" panose="020B0604020202020204" pitchFamily="34" charset="0"/>
              </a:rPr>
              <a:t>The partnership has unlimited liability. This means all partners are liable for any debts or obligations that the partnership incurs. If the partnership becomes bankrupt than the partners’ private assets will need to be used to settle the debts.</a:t>
            </a:r>
          </a:p>
          <a:p>
            <a:pPr marL="514350" indent="-514350">
              <a:buAutoNum type="arabicPeriod"/>
            </a:pPr>
            <a:endParaRPr lang="en-US" sz="1200" dirty="0">
              <a:latin typeface="Arial" panose="020B0604020202020204" pitchFamily="34" charset="0"/>
              <a:cs typeface="Arial" panose="020B0604020202020204" pitchFamily="34" charset="0"/>
            </a:endParaRPr>
          </a:p>
          <a:p>
            <a:pPr marL="514350" indent="-514350">
              <a:buAutoNum type="arabicPeriod"/>
            </a:pPr>
            <a:r>
              <a:rPr lang="en-US" sz="2800" dirty="0">
                <a:latin typeface="Arial" panose="020B0604020202020204" pitchFamily="34" charset="0"/>
                <a:cs typeface="Arial" panose="020B0604020202020204" pitchFamily="34" charset="0"/>
              </a:rPr>
              <a:t>The partnership may have a limited life. If one partner dies the partnership may dissolve, depending on the terms of the Partnership Agreement.</a:t>
            </a:r>
          </a:p>
          <a:p>
            <a:pPr marL="514350" indent="-514350">
              <a:buAutoNum type="arabicPeriod"/>
            </a:pPr>
            <a:endParaRPr lang="en-US" sz="1200" dirty="0">
              <a:latin typeface="Arial" panose="020B0604020202020204" pitchFamily="34" charset="0"/>
              <a:cs typeface="Arial" panose="020B0604020202020204" pitchFamily="34" charset="0"/>
            </a:endParaRPr>
          </a:p>
          <a:p>
            <a:pPr marL="514350" indent="-514350">
              <a:buAutoNum type="arabicPeriod"/>
            </a:pPr>
            <a:r>
              <a:rPr lang="en-US" sz="2800" dirty="0">
                <a:latin typeface="Arial" panose="020B0604020202020204" pitchFamily="34" charset="0"/>
                <a:cs typeface="Arial" panose="020B0604020202020204" pitchFamily="34" charset="0"/>
              </a:rPr>
              <a:t>Profit are shared depending on the terms </a:t>
            </a:r>
          </a:p>
          <a:p>
            <a:r>
              <a:rPr lang="en-US" sz="2800" dirty="0">
                <a:latin typeface="Arial" panose="020B0604020202020204" pitchFamily="34" charset="0"/>
                <a:cs typeface="Arial" panose="020B0604020202020204" pitchFamily="34" charset="0"/>
              </a:rPr>
              <a:t>     of the Partnership Agreement.</a:t>
            </a:r>
          </a:p>
          <a:p>
            <a:pPr marL="514350" indent="-514350">
              <a:buAutoNum type="arabicPeriod"/>
            </a:pPr>
            <a:endParaRPr lang="en-US" sz="12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4.  Decisions may take time to reach and </a:t>
            </a:r>
          </a:p>
          <a:p>
            <a:r>
              <a:rPr lang="en-US" sz="2800" dirty="0">
                <a:latin typeface="Arial" panose="020B0604020202020204" pitchFamily="34" charset="0"/>
                <a:cs typeface="Arial" panose="020B0604020202020204" pitchFamily="34" charset="0"/>
              </a:rPr>
              <a:t>     disagreements can occur.</a:t>
            </a:r>
          </a:p>
          <a:p>
            <a:pPr marL="514350" indent="-514350">
              <a:buAutoNum type="arabicPeriod"/>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285750" indent="-285750">
              <a:buFontTx/>
              <a:buChar char="-"/>
            </a:pPr>
            <a:endParaRPr lang="en-US" dirty="0"/>
          </a:p>
          <a:p>
            <a:endParaRPr lang="en-US" dirty="0"/>
          </a:p>
        </p:txBody>
      </p:sp>
      <p:pic>
        <p:nvPicPr>
          <p:cNvPr id="3" name="Picture 2">
            <a:extLst>
              <a:ext uri="{FF2B5EF4-FFF2-40B4-BE49-F238E27FC236}">
                <a16:creationId xmlns:a16="http://schemas.microsoft.com/office/drawing/2014/main" id="{73715B8D-23E2-5447-9461-6B0A0CF48B31}"/>
              </a:ext>
            </a:extLst>
          </p:cNvPr>
          <p:cNvPicPr>
            <a:picLocks noChangeAspect="1"/>
          </p:cNvPicPr>
          <p:nvPr/>
        </p:nvPicPr>
        <p:blipFill>
          <a:blip r:embed="rId3"/>
          <a:stretch>
            <a:fillRect/>
          </a:stretch>
        </p:blipFill>
        <p:spPr>
          <a:xfrm>
            <a:off x="7461498" y="4000500"/>
            <a:ext cx="4616202" cy="2679700"/>
          </a:xfrm>
          <a:prstGeom prst="rect">
            <a:avLst/>
          </a:prstGeom>
        </p:spPr>
      </p:pic>
    </p:spTree>
    <p:extLst>
      <p:ext uri="{BB962C8B-B14F-4D97-AF65-F5344CB8AC3E}">
        <p14:creationId xmlns:p14="http://schemas.microsoft.com/office/powerpoint/2010/main" val="532079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EB888E-4410-B74B-960B-E7A938BA1229}"/>
              </a:ext>
            </a:extLst>
          </p:cNvPr>
          <p:cNvSpPr txBox="1"/>
          <p:nvPr/>
        </p:nvSpPr>
        <p:spPr>
          <a:xfrm>
            <a:off x="393701" y="495300"/>
            <a:ext cx="11531600" cy="6555641"/>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Questions:</a:t>
            </a:r>
          </a:p>
          <a:p>
            <a:endParaRPr lang="en-US" sz="2800" dirty="0">
              <a:latin typeface="Arial" panose="020B0604020202020204" pitchFamily="34" charset="0"/>
              <a:cs typeface="Arial" panose="020B0604020202020204" pitchFamily="34" charset="0"/>
            </a:endParaRPr>
          </a:p>
          <a:p>
            <a:pPr marL="342900" indent="-342900">
              <a:buAutoNum type="arabicPeriod"/>
            </a:pPr>
            <a:r>
              <a:rPr lang="en-US" sz="2800" dirty="0">
                <a:latin typeface="Arial" panose="020B0604020202020204" pitchFamily="34" charset="0"/>
                <a:cs typeface="Arial" panose="020B0604020202020204" pitchFamily="34" charset="0"/>
              </a:rPr>
              <a:t>How many people are allowed in a partnership </a:t>
            </a:r>
          </a:p>
          <a:p>
            <a:r>
              <a:rPr lang="en-US" sz="2800" dirty="0">
                <a:latin typeface="Arial" panose="020B0604020202020204" pitchFamily="34" charset="0"/>
                <a:cs typeface="Arial" panose="020B0604020202020204" pitchFamily="34" charset="0"/>
              </a:rPr>
              <a:t>    in Australia?</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2. What is a Partnership Agreement?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3. List 2 reasons it is important to have a Partnership Agreement.</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4. List 3 things that would be important to have in a Partnership Agreement.</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5. In your own words explain 3 advantages and 2 disadvantages of operating as a partnership.</a:t>
            </a:r>
          </a:p>
          <a:p>
            <a:endParaRPr lang="en-US" sz="2800" dirty="0">
              <a:latin typeface="Arial" panose="020B0604020202020204" pitchFamily="34" charset="0"/>
              <a:cs typeface="Arial" panose="020B0604020202020204" pitchFamily="34" charset="0"/>
            </a:endParaRPr>
          </a:p>
        </p:txBody>
      </p:sp>
      <p:pic>
        <p:nvPicPr>
          <p:cNvPr id="5" name="Picture 4" descr="A person standing in front of a building&#10;&#10;Description automatically generated">
            <a:extLst>
              <a:ext uri="{FF2B5EF4-FFF2-40B4-BE49-F238E27FC236}">
                <a16:creationId xmlns:a16="http://schemas.microsoft.com/office/drawing/2014/main" id="{19FB7425-159F-6A48-98DE-07F64347DE9E}"/>
              </a:ext>
            </a:extLst>
          </p:cNvPr>
          <p:cNvPicPr>
            <a:picLocks noChangeAspect="1"/>
          </p:cNvPicPr>
          <p:nvPr/>
        </p:nvPicPr>
        <p:blipFill>
          <a:blip r:embed="rId2"/>
          <a:stretch>
            <a:fillRect/>
          </a:stretch>
        </p:blipFill>
        <p:spPr>
          <a:xfrm>
            <a:off x="8610601" y="190500"/>
            <a:ext cx="3314700" cy="2184400"/>
          </a:xfrm>
          <a:prstGeom prst="rect">
            <a:avLst/>
          </a:prstGeom>
        </p:spPr>
      </p:pic>
    </p:spTree>
    <p:extLst>
      <p:ext uri="{BB962C8B-B14F-4D97-AF65-F5344CB8AC3E}">
        <p14:creationId xmlns:p14="http://schemas.microsoft.com/office/powerpoint/2010/main" val="1786989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D4DCB-C40C-4D4F-8A26-7ED33E1CBBAC}"/>
              </a:ext>
            </a:extLst>
          </p:cNvPr>
          <p:cNvSpPr txBox="1"/>
          <p:nvPr/>
        </p:nvSpPr>
        <p:spPr>
          <a:xfrm>
            <a:off x="114300" y="-12700"/>
            <a:ext cx="11887200" cy="8740854"/>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 Companies</a:t>
            </a:r>
          </a:p>
          <a:p>
            <a:endParaRPr lang="en-US" sz="1200" b="1"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 company is a separate legal entity established under the </a:t>
            </a:r>
            <a:r>
              <a:rPr lang="en-US" sz="2800" i="1" dirty="0">
                <a:latin typeface="Arial" panose="020B0604020202020204" pitchFamily="34" charset="0"/>
                <a:cs typeface="Arial" panose="020B0604020202020204" pitchFamily="34" charset="0"/>
              </a:rPr>
              <a:t>Corporations Act 2001</a:t>
            </a:r>
            <a:r>
              <a:rPr lang="en-US" sz="2800" dirty="0">
                <a:latin typeface="Arial" panose="020B0604020202020204" pitchFamily="34" charset="0"/>
                <a:cs typeface="Arial" panose="020B0604020202020204" pitchFamily="34" charset="0"/>
              </a:rPr>
              <a:t>. The Australian Securities and Investment Commission (ASIC) enforces company laws to protect consumers, investors and creditors.</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 </a:t>
            </a:r>
            <a:r>
              <a:rPr lang="en-US" sz="2800" b="1" dirty="0">
                <a:latin typeface="Arial" panose="020B0604020202020204" pitchFamily="34" charset="0"/>
                <a:cs typeface="Arial" panose="020B0604020202020204" pitchFamily="34" charset="0"/>
              </a:rPr>
              <a:t>proprietary company </a:t>
            </a:r>
            <a:r>
              <a:rPr lang="en-US" sz="2800" dirty="0">
                <a:latin typeface="Arial" panose="020B0604020202020204" pitchFamily="34" charset="0"/>
                <a:cs typeface="Arial" panose="020B0604020202020204" pitchFamily="34" charset="0"/>
              </a:rPr>
              <a:t>can not raise money from the public. A proprietary company must have 1 shareholder with a maximum of 50 non-employee shareholders. A proprietary company must have ‘Pty’ or ’Proprietary’ included in its name.</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If the liability of a proprietary company’s members are</a:t>
            </a:r>
          </a:p>
          <a:p>
            <a:r>
              <a:rPr lang="en-US" sz="2800" dirty="0">
                <a:latin typeface="Arial" panose="020B0604020202020204" pitchFamily="34" charset="0"/>
                <a:cs typeface="Arial" panose="020B0604020202020204" pitchFamily="34" charset="0"/>
              </a:rPr>
              <a:t> limited to the amount unpaid on their shares, the </a:t>
            </a:r>
          </a:p>
          <a:p>
            <a:r>
              <a:rPr lang="en-US" sz="2800" dirty="0">
                <a:latin typeface="Arial" panose="020B0604020202020204" pitchFamily="34" charset="0"/>
                <a:cs typeface="Arial" panose="020B0604020202020204" pitchFamily="34" charset="0"/>
              </a:rPr>
              <a:t>company’s name must end with ‘Pty Ltd’ or </a:t>
            </a:r>
          </a:p>
          <a:p>
            <a:r>
              <a:rPr lang="en-US" sz="2800" dirty="0">
                <a:latin typeface="Arial" panose="020B0604020202020204" pitchFamily="34" charset="0"/>
                <a:cs typeface="Arial" panose="020B0604020202020204" pitchFamily="34" charset="0"/>
              </a:rPr>
              <a:t>’Proprietary Limited’. </a:t>
            </a:r>
          </a:p>
          <a:p>
            <a:endParaRPr lang="en-US" sz="2800"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285750" indent="-285750">
              <a:buFontTx/>
              <a:buChar char="-"/>
            </a:pPr>
            <a:endParaRPr lang="en-US" dirty="0"/>
          </a:p>
          <a:p>
            <a:endParaRPr lang="en-US" dirty="0"/>
          </a:p>
        </p:txBody>
      </p:sp>
      <p:pic>
        <p:nvPicPr>
          <p:cNvPr id="4" name="Picture 3">
            <a:extLst>
              <a:ext uri="{FF2B5EF4-FFF2-40B4-BE49-F238E27FC236}">
                <a16:creationId xmlns:a16="http://schemas.microsoft.com/office/drawing/2014/main" id="{CEE5BC7B-33F0-E54E-A987-2717A11440F4}"/>
              </a:ext>
            </a:extLst>
          </p:cNvPr>
          <p:cNvPicPr>
            <a:picLocks noChangeAspect="1"/>
          </p:cNvPicPr>
          <p:nvPr/>
        </p:nvPicPr>
        <p:blipFill>
          <a:blip r:embed="rId3"/>
          <a:stretch>
            <a:fillRect/>
          </a:stretch>
        </p:blipFill>
        <p:spPr>
          <a:xfrm>
            <a:off x="8648700" y="4927600"/>
            <a:ext cx="3352800" cy="1803400"/>
          </a:xfrm>
          <a:prstGeom prst="rect">
            <a:avLst/>
          </a:prstGeom>
        </p:spPr>
      </p:pic>
    </p:spTree>
    <p:extLst>
      <p:ext uri="{BB962C8B-B14F-4D97-AF65-F5344CB8AC3E}">
        <p14:creationId xmlns:p14="http://schemas.microsoft.com/office/powerpoint/2010/main" val="404804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D4DCB-C40C-4D4F-8A26-7ED33E1CBBAC}"/>
              </a:ext>
            </a:extLst>
          </p:cNvPr>
          <p:cNvSpPr txBox="1"/>
          <p:nvPr/>
        </p:nvSpPr>
        <p:spPr>
          <a:xfrm>
            <a:off x="114300" y="-12700"/>
            <a:ext cx="11887200" cy="5724644"/>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 Companies</a:t>
            </a:r>
          </a:p>
          <a:p>
            <a:endParaRPr lang="en-US" sz="1200" b="1"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To be classified as a small proprietary company as opposed to ‘large’, at least two of the following criteria need to be met by the end of the financial year:</a:t>
            </a:r>
          </a:p>
          <a:p>
            <a:endParaRPr lang="en-US" sz="1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assets of less than $12.5 million</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fewer than 50 employees</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consolidated revenue of less than $25 million.</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285750" indent="-285750">
              <a:buFontTx/>
              <a:buChar char="-"/>
            </a:pPr>
            <a:endParaRPr lang="en-US" dirty="0"/>
          </a:p>
          <a:p>
            <a:endParaRPr lang="en-US" dirty="0"/>
          </a:p>
        </p:txBody>
      </p:sp>
      <p:pic>
        <p:nvPicPr>
          <p:cNvPr id="5" name="Picture 4" descr="A group of people posing for a photo&#10;&#10;Description automatically generated">
            <a:extLst>
              <a:ext uri="{FF2B5EF4-FFF2-40B4-BE49-F238E27FC236}">
                <a16:creationId xmlns:a16="http://schemas.microsoft.com/office/drawing/2014/main" id="{2D0500B5-443A-2E44-855D-62FE46738F3F}"/>
              </a:ext>
            </a:extLst>
          </p:cNvPr>
          <p:cNvPicPr>
            <a:picLocks noChangeAspect="1"/>
          </p:cNvPicPr>
          <p:nvPr/>
        </p:nvPicPr>
        <p:blipFill>
          <a:blip r:embed="rId3"/>
          <a:stretch>
            <a:fillRect/>
          </a:stretch>
        </p:blipFill>
        <p:spPr>
          <a:xfrm>
            <a:off x="4594091" y="4343400"/>
            <a:ext cx="3651383" cy="2417467"/>
          </a:xfrm>
          <a:prstGeom prst="rect">
            <a:avLst/>
          </a:prstGeom>
        </p:spPr>
      </p:pic>
    </p:spTree>
    <p:extLst>
      <p:ext uri="{BB962C8B-B14F-4D97-AF65-F5344CB8AC3E}">
        <p14:creationId xmlns:p14="http://schemas.microsoft.com/office/powerpoint/2010/main" val="3450718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D4DCB-C40C-4D4F-8A26-7ED33E1CBBAC}"/>
              </a:ext>
            </a:extLst>
          </p:cNvPr>
          <p:cNvSpPr txBox="1"/>
          <p:nvPr/>
        </p:nvSpPr>
        <p:spPr>
          <a:xfrm>
            <a:off x="114300" y="-12700"/>
            <a:ext cx="11887200" cy="7448193"/>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 Companies</a:t>
            </a:r>
          </a:p>
          <a:p>
            <a:endParaRPr lang="en-US" sz="1200" b="1" dirty="0">
              <a:latin typeface="Arial" panose="020B0604020202020204" pitchFamily="34" charset="0"/>
              <a:cs typeface="Arial" panose="020B0604020202020204" pitchFamily="34" charset="0"/>
            </a:endParaRPr>
          </a:p>
          <a:p>
            <a:endParaRPr lang="en-US" sz="10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Advantages:</a:t>
            </a:r>
          </a:p>
          <a:p>
            <a:endParaRPr lang="en-US" sz="2800" dirty="0">
              <a:latin typeface="Arial" panose="020B0604020202020204" pitchFamily="34" charset="0"/>
              <a:cs typeface="Arial" panose="020B0604020202020204" pitchFamily="34" charset="0"/>
            </a:endParaRPr>
          </a:p>
          <a:p>
            <a:pPr marL="514350" indent="-514350">
              <a:buAutoNum type="arabicPeriod"/>
            </a:pPr>
            <a:r>
              <a:rPr lang="en-US" sz="2800" dirty="0">
                <a:latin typeface="Arial" panose="020B0604020202020204" pitchFamily="34" charset="0"/>
                <a:cs typeface="Arial" panose="020B0604020202020204" pitchFamily="34" charset="0"/>
              </a:rPr>
              <a:t>Members (or shareholders) have limited liability, which is usually limited to the value of their shares. Personal assets are safe should the company get into financial difficulty.</a:t>
            </a:r>
          </a:p>
          <a:p>
            <a:pPr marL="514350" indent="-514350">
              <a:buAutoNum type="arabicPeriod"/>
            </a:pPr>
            <a:r>
              <a:rPr lang="en-US" sz="2800" dirty="0">
                <a:latin typeface="Arial" panose="020B0604020202020204" pitchFamily="34" charset="0"/>
                <a:cs typeface="Arial" panose="020B0604020202020204" pitchFamily="34" charset="0"/>
              </a:rPr>
              <a:t>Transfer of ownership is relatively simple.</a:t>
            </a:r>
          </a:p>
          <a:p>
            <a:pPr marL="514350" indent="-514350">
              <a:buAutoNum type="arabicPeriod"/>
            </a:pPr>
            <a:r>
              <a:rPr lang="en-US" sz="2800" dirty="0">
                <a:latin typeface="Arial" panose="020B0604020202020204" pitchFamily="34" charset="0"/>
                <a:cs typeface="Arial" panose="020B0604020202020204" pitchFamily="34" charset="0"/>
              </a:rPr>
              <a:t>The continuity of the company’s existence is not dependent on the owners. The death of a shareholder does not end the company.</a:t>
            </a:r>
          </a:p>
          <a:p>
            <a:pPr marL="514350" indent="-514350">
              <a:buAutoNum type="arabicPeriod"/>
            </a:pPr>
            <a:r>
              <a:rPr lang="en-US" sz="2800" dirty="0">
                <a:latin typeface="Arial" panose="020B0604020202020204" pitchFamily="34" charset="0"/>
                <a:cs typeface="Arial" panose="020B0604020202020204" pitchFamily="34" charset="0"/>
              </a:rPr>
              <a:t>It can be easier to raise capital because there are </a:t>
            </a:r>
          </a:p>
          <a:p>
            <a:r>
              <a:rPr lang="en-US" sz="2800" dirty="0">
                <a:latin typeface="Arial" panose="020B0604020202020204" pitchFamily="34" charset="0"/>
                <a:cs typeface="Arial" panose="020B0604020202020204" pitchFamily="34" charset="0"/>
              </a:rPr>
              <a:t>     more potential owners of the business.</a:t>
            </a:r>
          </a:p>
          <a:p>
            <a:pPr marL="514350" indent="-514350">
              <a:buAutoNum type="arabicPeriod"/>
            </a:pPr>
            <a:endParaRPr lang="en-US" sz="2800"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285750" indent="-285750">
              <a:buFontTx/>
              <a:buChar char="-"/>
            </a:pPr>
            <a:endParaRPr lang="en-US" dirty="0"/>
          </a:p>
          <a:p>
            <a:endParaRPr lang="en-US" dirty="0"/>
          </a:p>
        </p:txBody>
      </p:sp>
      <p:pic>
        <p:nvPicPr>
          <p:cNvPr id="3" name="Picture 2">
            <a:extLst>
              <a:ext uri="{FF2B5EF4-FFF2-40B4-BE49-F238E27FC236}">
                <a16:creationId xmlns:a16="http://schemas.microsoft.com/office/drawing/2014/main" id="{3142E36E-ED2E-204E-9F8C-5C3A67BC0ECE}"/>
              </a:ext>
            </a:extLst>
          </p:cNvPr>
          <p:cNvPicPr>
            <a:picLocks noChangeAspect="1"/>
          </p:cNvPicPr>
          <p:nvPr/>
        </p:nvPicPr>
        <p:blipFill>
          <a:blip r:embed="rId3"/>
          <a:stretch>
            <a:fillRect/>
          </a:stretch>
        </p:blipFill>
        <p:spPr>
          <a:xfrm>
            <a:off x="8737600" y="4445000"/>
            <a:ext cx="3117850" cy="2209800"/>
          </a:xfrm>
          <a:prstGeom prst="rect">
            <a:avLst/>
          </a:prstGeom>
        </p:spPr>
      </p:pic>
    </p:spTree>
    <p:extLst>
      <p:ext uri="{BB962C8B-B14F-4D97-AF65-F5344CB8AC3E}">
        <p14:creationId xmlns:p14="http://schemas.microsoft.com/office/powerpoint/2010/main" val="728455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D4DCB-C40C-4D4F-8A26-7ED33E1CBBAC}"/>
              </a:ext>
            </a:extLst>
          </p:cNvPr>
          <p:cNvSpPr txBox="1"/>
          <p:nvPr/>
        </p:nvSpPr>
        <p:spPr>
          <a:xfrm>
            <a:off x="114300" y="-12700"/>
            <a:ext cx="11887200" cy="5724644"/>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 Companies</a:t>
            </a:r>
          </a:p>
          <a:p>
            <a:endParaRPr lang="en-US" sz="1200" b="1" dirty="0">
              <a:latin typeface="Arial" panose="020B0604020202020204" pitchFamily="34" charset="0"/>
              <a:cs typeface="Arial" panose="020B0604020202020204" pitchFamily="34" charset="0"/>
            </a:endParaRPr>
          </a:p>
          <a:p>
            <a:endParaRPr lang="en-US" sz="10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Disadvantages:</a:t>
            </a:r>
          </a:p>
          <a:p>
            <a:endParaRPr lang="en-US" sz="2800" dirty="0">
              <a:latin typeface="Arial" panose="020B0604020202020204" pitchFamily="34" charset="0"/>
              <a:cs typeface="Arial" panose="020B0604020202020204" pitchFamily="34" charset="0"/>
            </a:endParaRPr>
          </a:p>
          <a:p>
            <a:pPr marL="514350" indent="-514350">
              <a:buAutoNum type="arabicPeriod"/>
            </a:pPr>
            <a:r>
              <a:rPr lang="en-US" sz="2800" dirty="0">
                <a:latin typeface="Arial" panose="020B0604020202020204" pitchFamily="34" charset="0"/>
                <a:cs typeface="Arial" panose="020B0604020202020204" pitchFamily="34" charset="0"/>
              </a:rPr>
              <a:t>There are increased legal requirements and greater regulation than for a partnership or sole trader.</a:t>
            </a:r>
          </a:p>
          <a:p>
            <a:pPr marL="514350" indent="-514350">
              <a:buAutoNum type="arabicPeriod"/>
            </a:pPr>
            <a:r>
              <a:rPr lang="en-US" sz="2800" dirty="0">
                <a:latin typeface="Arial" panose="020B0604020202020204" pitchFamily="34" charset="0"/>
                <a:cs typeface="Arial" panose="020B0604020202020204" pitchFamily="34" charset="0"/>
              </a:rPr>
              <a:t>Set up, administration and running costs can be high.</a:t>
            </a:r>
          </a:p>
          <a:p>
            <a:pPr marL="514350" indent="-514350">
              <a:buAutoNum type="arabicPeriod"/>
            </a:pPr>
            <a:r>
              <a:rPr lang="en-US" sz="2800" dirty="0">
                <a:latin typeface="Arial" panose="020B0604020202020204" pitchFamily="34" charset="0"/>
                <a:cs typeface="Arial" panose="020B0604020202020204" pitchFamily="34" charset="0"/>
              </a:rPr>
              <a:t>Companies can be difficult to dissolve (end).</a:t>
            </a:r>
          </a:p>
          <a:p>
            <a:endParaRPr lang="en-US" sz="2800"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285750" indent="-285750">
              <a:buFontTx/>
              <a:buChar char="-"/>
            </a:pPr>
            <a:endParaRPr lang="en-US" dirty="0"/>
          </a:p>
          <a:p>
            <a:endParaRPr lang="en-US" dirty="0"/>
          </a:p>
        </p:txBody>
      </p:sp>
      <p:pic>
        <p:nvPicPr>
          <p:cNvPr id="4" name="Picture 3">
            <a:extLst>
              <a:ext uri="{FF2B5EF4-FFF2-40B4-BE49-F238E27FC236}">
                <a16:creationId xmlns:a16="http://schemas.microsoft.com/office/drawing/2014/main" id="{AD28B397-3426-374E-9D49-5B87AEA33DDB}"/>
              </a:ext>
            </a:extLst>
          </p:cNvPr>
          <p:cNvPicPr>
            <a:picLocks noChangeAspect="1"/>
          </p:cNvPicPr>
          <p:nvPr/>
        </p:nvPicPr>
        <p:blipFill>
          <a:blip r:embed="rId3"/>
          <a:stretch>
            <a:fillRect/>
          </a:stretch>
        </p:blipFill>
        <p:spPr>
          <a:xfrm>
            <a:off x="3888683" y="3860800"/>
            <a:ext cx="4414634" cy="2679700"/>
          </a:xfrm>
          <a:prstGeom prst="rect">
            <a:avLst/>
          </a:prstGeom>
        </p:spPr>
      </p:pic>
    </p:spTree>
    <p:extLst>
      <p:ext uri="{BB962C8B-B14F-4D97-AF65-F5344CB8AC3E}">
        <p14:creationId xmlns:p14="http://schemas.microsoft.com/office/powerpoint/2010/main" val="63628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D4DCB-C40C-4D4F-8A26-7ED33E1CBBAC}"/>
              </a:ext>
            </a:extLst>
          </p:cNvPr>
          <p:cNvSpPr txBox="1"/>
          <p:nvPr/>
        </p:nvSpPr>
        <p:spPr>
          <a:xfrm>
            <a:off x="152400" y="0"/>
            <a:ext cx="11887200" cy="7540526"/>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Small Business</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More than 90% of Australian businesses are small businesses.</a:t>
            </a:r>
          </a:p>
          <a:p>
            <a:endParaRPr lang="en-US" sz="2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Small businesses employ less than 20 people (1-19 staff).</a:t>
            </a:r>
          </a:p>
          <a:p>
            <a:endParaRPr lang="en-US" sz="28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Industries with the largest number of small businesses (in descending order) are:</a:t>
            </a:r>
          </a:p>
          <a:p>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construction</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professional, scientific and technical services</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rental, hiring and real estate services</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agriculture, forestry and fishing</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financial and insurance services</a:t>
            </a:r>
          </a:p>
          <a:p>
            <a:endParaRPr lang="en-US" sz="2800" dirty="0">
              <a:latin typeface="Arial" panose="020B0604020202020204" pitchFamily="34" charset="0"/>
              <a:cs typeface="Arial" panose="020B0604020202020204" pitchFamily="34" charset="0"/>
            </a:endParaRPr>
          </a:p>
          <a:p>
            <a:r>
              <a:rPr lang="en-US" sz="2800" b="1" dirty="0">
                <a:solidFill>
                  <a:schemeClr val="accent1"/>
                </a:solidFill>
                <a:latin typeface="Arial" panose="020B0604020202020204" pitchFamily="34" charset="0"/>
                <a:cs typeface="Arial" panose="020B0604020202020204" pitchFamily="34" charset="0"/>
              </a:rPr>
              <a:t>Can you think of examples of a small businesses?</a:t>
            </a:r>
          </a:p>
          <a:p>
            <a:pPr marL="285750" indent="-285750">
              <a:buFontTx/>
              <a:buChar char="-"/>
            </a:pPr>
            <a:endParaRPr lang="en-US" dirty="0"/>
          </a:p>
          <a:p>
            <a:endParaRPr lang="en-US" dirty="0"/>
          </a:p>
        </p:txBody>
      </p:sp>
      <p:pic>
        <p:nvPicPr>
          <p:cNvPr id="4" name="Picture 3" descr="A variety of baked goods&#10;&#10;Description automatically generated">
            <a:extLst>
              <a:ext uri="{FF2B5EF4-FFF2-40B4-BE49-F238E27FC236}">
                <a16:creationId xmlns:a16="http://schemas.microsoft.com/office/drawing/2014/main" id="{DD946E50-23E3-AB49-B946-00E5F97CAD38}"/>
              </a:ext>
            </a:extLst>
          </p:cNvPr>
          <p:cNvPicPr>
            <a:picLocks noChangeAspect="1"/>
          </p:cNvPicPr>
          <p:nvPr/>
        </p:nvPicPr>
        <p:blipFill>
          <a:blip r:embed="rId3"/>
          <a:stretch>
            <a:fillRect/>
          </a:stretch>
        </p:blipFill>
        <p:spPr>
          <a:xfrm>
            <a:off x="7791450" y="3873500"/>
            <a:ext cx="3924300" cy="1879600"/>
          </a:xfrm>
          <a:prstGeom prst="rect">
            <a:avLst/>
          </a:prstGeom>
        </p:spPr>
      </p:pic>
    </p:spTree>
    <p:extLst>
      <p:ext uri="{BB962C8B-B14F-4D97-AF65-F5344CB8AC3E}">
        <p14:creationId xmlns:p14="http://schemas.microsoft.com/office/powerpoint/2010/main" val="356677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EB888E-4410-B74B-960B-E7A938BA1229}"/>
              </a:ext>
            </a:extLst>
          </p:cNvPr>
          <p:cNvSpPr txBox="1"/>
          <p:nvPr/>
        </p:nvSpPr>
        <p:spPr>
          <a:xfrm>
            <a:off x="393701" y="495300"/>
            <a:ext cx="11531600" cy="6124754"/>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Questions:</a:t>
            </a:r>
          </a:p>
          <a:p>
            <a:endParaRPr lang="en-US" sz="2800" dirty="0">
              <a:latin typeface="Arial" panose="020B0604020202020204" pitchFamily="34" charset="0"/>
              <a:cs typeface="Arial" panose="020B0604020202020204" pitchFamily="34" charset="0"/>
            </a:endParaRPr>
          </a:p>
          <a:p>
            <a:pPr marL="342900" indent="-342900">
              <a:buAutoNum type="arabicPeriod"/>
            </a:pPr>
            <a:r>
              <a:rPr lang="en-US" sz="2800" dirty="0">
                <a:latin typeface="Arial" panose="020B0604020202020204" pitchFamily="34" charset="0"/>
                <a:cs typeface="Arial" panose="020B0604020202020204" pitchFamily="34" charset="0"/>
              </a:rPr>
              <a:t>What does proprietary mean in a company’s </a:t>
            </a:r>
          </a:p>
          <a:p>
            <a:r>
              <a:rPr lang="en-US" sz="2800" dirty="0">
                <a:latin typeface="Arial" panose="020B0604020202020204" pitchFamily="34" charset="0"/>
                <a:cs typeface="Arial" panose="020B0604020202020204" pitchFamily="34" charset="0"/>
              </a:rPr>
              <a:t>   name?</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2. What does limited mean in a company’s name?</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3. Who are the owners of a company?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4. In your own words explain 2 advantages and 2 disadvantages of </a:t>
            </a:r>
          </a:p>
          <a:p>
            <a:r>
              <a:rPr lang="en-US" sz="2800" dirty="0">
                <a:latin typeface="Arial" panose="020B0604020202020204" pitchFamily="34" charset="0"/>
                <a:cs typeface="Arial" panose="020B0604020202020204" pitchFamily="34" charset="0"/>
              </a:rPr>
              <a:t>    operating as a company.</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5. Explain what you believe to be the biggest advantage of a company.</a:t>
            </a:r>
          </a:p>
          <a:p>
            <a:endParaRPr lang="en-US" sz="2800" dirty="0">
              <a:latin typeface="Arial" panose="020B0604020202020204" pitchFamily="34" charset="0"/>
              <a:cs typeface="Arial" panose="020B0604020202020204" pitchFamily="34" charset="0"/>
            </a:endParaRPr>
          </a:p>
        </p:txBody>
      </p:sp>
      <p:pic>
        <p:nvPicPr>
          <p:cNvPr id="5" name="Picture 4" descr="A person standing in front of a building&#10;&#10;Description automatically generated">
            <a:extLst>
              <a:ext uri="{FF2B5EF4-FFF2-40B4-BE49-F238E27FC236}">
                <a16:creationId xmlns:a16="http://schemas.microsoft.com/office/drawing/2014/main" id="{19FB7425-159F-6A48-98DE-07F64347DE9E}"/>
              </a:ext>
            </a:extLst>
          </p:cNvPr>
          <p:cNvPicPr>
            <a:picLocks noChangeAspect="1"/>
          </p:cNvPicPr>
          <p:nvPr/>
        </p:nvPicPr>
        <p:blipFill>
          <a:blip r:embed="rId2"/>
          <a:stretch>
            <a:fillRect/>
          </a:stretch>
        </p:blipFill>
        <p:spPr>
          <a:xfrm>
            <a:off x="8610601" y="190500"/>
            <a:ext cx="3314700" cy="2184400"/>
          </a:xfrm>
          <a:prstGeom prst="rect">
            <a:avLst/>
          </a:prstGeom>
        </p:spPr>
      </p:pic>
    </p:spTree>
    <p:extLst>
      <p:ext uri="{BB962C8B-B14F-4D97-AF65-F5344CB8AC3E}">
        <p14:creationId xmlns:p14="http://schemas.microsoft.com/office/powerpoint/2010/main" val="2740108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23CBE1-DBD9-9A4A-8E88-13C4674207EA}"/>
              </a:ext>
            </a:extLst>
          </p:cNvPr>
          <p:cNvSpPr txBox="1"/>
          <p:nvPr/>
        </p:nvSpPr>
        <p:spPr>
          <a:xfrm>
            <a:off x="977901" y="1790700"/>
            <a:ext cx="10020300" cy="646331"/>
          </a:xfrm>
          <a:prstGeom prst="rect">
            <a:avLst/>
          </a:prstGeom>
          <a:noFill/>
        </p:spPr>
        <p:txBody>
          <a:bodyPr wrap="square" rtlCol="0">
            <a:spAutoFit/>
          </a:bodyPr>
          <a:lstStyle/>
          <a:p>
            <a:r>
              <a:rPr lang="en-US" dirty="0"/>
              <a:t>Source: E. </a:t>
            </a:r>
            <a:r>
              <a:rPr lang="en-US" dirty="0" err="1"/>
              <a:t>Criddle</a:t>
            </a:r>
            <a:r>
              <a:rPr lang="en-US" dirty="0"/>
              <a:t> &amp; K. Kania, (2014) Accounting and Finance A resource for Year 11 ATAR/Year 12 General, Cottesloe: Impact Publishing</a:t>
            </a:r>
          </a:p>
        </p:txBody>
      </p:sp>
    </p:spTree>
    <p:extLst>
      <p:ext uri="{BB962C8B-B14F-4D97-AF65-F5344CB8AC3E}">
        <p14:creationId xmlns:p14="http://schemas.microsoft.com/office/powerpoint/2010/main" val="1557418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D4DCB-C40C-4D4F-8A26-7ED33E1CBBAC}"/>
              </a:ext>
            </a:extLst>
          </p:cNvPr>
          <p:cNvSpPr txBox="1"/>
          <p:nvPr/>
        </p:nvSpPr>
        <p:spPr>
          <a:xfrm>
            <a:off x="152400" y="0"/>
            <a:ext cx="11887200" cy="7540526"/>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 Types of Small Business</a:t>
            </a:r>
          </a:p>
          <a:p>
            <a:pPr algn="ctr"/>
            <a:endParaRPr lang="en-US" sz="28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Three main types of small businesses are:</a:t>
            </a:r>
          </a:p>
          <a:p>
            <a:endParaRPr lang="en-US" sz="2800" dirty="0">
              <a:latin typeface="Arial" panose="020B0604020202020204" pitchFamily="34" charset="0"/>
              <a:cs typeface="Arial" panose="020B0604020202020204" pitchFamily="34" charset="0"/>
            </a:endParaRPr>
          </a:p>
          <a:p>
            <a:pPr marL="514350" indent="-514350">
              <a:buAutoNum type="arabicPeriod"/>
            </a:pPr>
            <a:r>
              <a:rPr lang="en-US" sz="2800" b="1" dirty="0">
                <a:latin typeface="Arial" panose="020B0604020202020204" pitchFamily="34" charset="0"/>
                <a:cs typeface="Arial" panose="020B0604020202020204" pitchFamily="34" charset="0"/>
              </a:rPr>
              <a:t>Manufacturing</a:t>
            </a:r>
            <a:r>
              <a:rPr lang="en-US" sz="2800" dirty="0">
                <a:latin typeface="Arial" panose="020B0604020202020204" pitchFamily="34" charset="0"/>
                <a:cs typeface="Arial" panose="020B0604020202020204" pitchFamily="34" charset="0"/>
              </a:rPr>
              <a:t> (making products) </a:t>
            </a:r>
            <a:r>
              <a:rPr lang="en-US" sz="2800" dirty="0" err="1">
                <a:latin typeface="Arial" panose="020B0604020202020204" pitchFamily="34" charset="0"/>
                <a:cs typeface="Arial" panose="020B0604020202020204" pitchFamily="34" charset="0"/>
              </a:rPr>
              <a:t>eg.</a:t>
            </a:r>
            <a:r>
              <a:rPr lang="en-US" sz="2800" dirty="0">
                <a:latin typeface="Arial" panose="020B0604020202020204" pitchFamily="34" charset="0"/>
                <a:cs typeface="Arial" panose="020B0604020202020204" pitchFamily="34" charset="0"/>
              </a:rPr>
              <a:t> Making toys.</a:t>
            </a:r>
          </a:p>
          <a:p>
            <a:endParaRPr lang="en-US" sz="2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2.  Trading</a:t>
            </a:r>
            <a:r>
              <a:rPr lang="en-US" sz="2800" dirty="0">
                <a:latin typeface="Arial" panose="020B0604020202020204" pitchFamily="34" charset="0"/>
                <a:cs typeface="Arial" panose="020B0604020202020204" pitchFamily="34" charset="0"/>
              </a:rPr>
              <a:t> (selling already made products) This includes</a:t>
            </a:r>
          </a:p>
          <a:p>
            <a:r>
              <a:rPr lang="en-US" sz="2800" dirty="0">
                <a:latin typeface="Arial" panose="020B0604020202020204" pitchFamily="34" charset="0"/>
                <a:cs typeface="Arial" panose="020B0604020202020204" pitchFamily="34" charset="0"/>
              </a:rPr>
              <a:t>	- </a:t>
            </a:r>
            <a:r>
              <a:rPr lang="en-US" sz="2800" b="1" dirty="0">
                <a:solidFill>
                  <a:schemeClr val="accent1"/>
                </a:solidFill>
                <a:latin typeface="Arial" panose="020B0604020202020204" pitchFamily="34" charset="0"/>
                <a:cs typeface="Arial" panose="020B0604020202020204" pitchFamily="34" charset="0"/>
              </a:rPr>
              <a:t>retail</a:t>
            </a:r>
            <a:r>
              <a:rPr lang="en-US" sz="2800" dirty="0">
                <a:latin typeface="Arial" panose="020B0604020202020204" pitchFamily="34" charset="0"/>
                <a:cs typeface="Arial" panose="020B0604020202020204" pitchFamily="34" charset="0"/>
              </a:rPr>
              <a:t>, a business that sells to the public. </a:t>
            </a:r>
            <a:r>
              <a:rPr lang="en-US" sz="2800" dirty="0" err="1">
                <a:latin typeface="Arial" panose="020B0604020202020204" pitchFamily="34" charset="0"/>
                <a:cs typeface="Arial" panose="020B0604020202020204" pitchFamily="34" charset="0"/>
              </a:rPr>
              <a:t>eg.</a:t>
            </a:r>
            <a:r>
              <a:rPr lang="en-US" sz="2800" dirty="0">
                <a:latin typeface="Arial" panose="020B0604020202020204" pitchFamily="34" charset="0"/>
                <a:cs typeface="Arial" panose="020B0604020202020204" pitchFamily="34" charset="0"/>
              </a:rPr>
              <a:t> newsagent.</a:t>
            </a:r>
          </a:p>
          <a:p>
            <a:r>
              <a:rPr lang="en-US" sz="2800" dirty="0">
                <a:latin typeface="Arial" panose="020B0604020202020204" pitchFamily="34" charset="0"/>
                <a:cs typeface="Arial" panose="020B0604020202020204" pitchFamily="34" charset="0"/>
              </a:rPr>
              <a:t>	- </a:t>
            </a:r>
            <a:r>
              <a:rPr lang="en-US" sz="2800" b="1" dirty="0">
                <a:solidFill>
                  <a:schemeClr val="accent1"/>
                </a:solidFill>
                <a:latin typeface="Arial" panose="020B0604020202020204" pitchFamily="34" charset="0"/>
                <a:cs typeface="Arial" panose="020B0604020202020204" pitchFamily="34" charset="0"/>
              </a:rPr>
              <a:t>wholesale</a:t>
            </a:r>
            <a:r>
              <a:rPr lang="en-US" sz="2800" dirty="0">
                <a:latin typeface="Arial" panose="020B0604020202020204" pitchFamily="34" charset="0"/>
                <a:cs typeface="Arial" panose="020B0604020202020204" pitchFamily="34" charset="0"/>
              </a:rPr>
              <a:t>, a business that purchases products from the 	manufacturer and sells this to the retailer. </a:t>
            </a:r>
          </a:p>
          <a:p>
            <a:endParaRPr lang="en-US" sz="2800" dirty="0">
              <a:latin typeface="Arial" panose="020B0604020202020204" pitchFamily="34" charset="0"/>
              <a:cs typeface="Arial" panose="020B0604020202020204" pitchFamily="34" charset="0"/>
            </a:endParaRPr>
          </a:p>
          <a:p>
            <a:pPr marL="514350" indent="-514350">
              <a:buAutoNum type="arabicPeriod" startAt="3"/>
            </a:pPr>
            <a:r>
              <a:rPr lang="en-US" sz="2800" b="1" dirty="0">
                <a:latin typeface="Arial" panose="020B0604020202020204" pitchFamily="34" charset="0"/>
                <a:cs typeface="Arial" panose="020B0604020202020204" pitchFamily="34" charset="0"/>
              </a:rPr>
              <a:t>Service</a:t>
            </a:r>
            <a:r>
              <a:rPr lang="en-US" sz="2800" dirty="0">
                <a:latin typeface="Arial" panose="020B0604020202020204" pitchFamily="34" charset="0"/>
                <a:cs typeface="Arial" panose="020B0604020202020204" pitchFamily="34" charset="0"/>
              </a:rPr>
              <a:t> (selling a service) </a:t>
            </a:r>
            <a:r>
              <a:rPr lang="en-US" sz="2800" dirty="0" err="1">
                <a:latin typeface="Arial" panose="020B0604020202020204" pitchFamily="34" charset="0"/>
                <a:cs typeface="Arial" panose="020B0604020202020204" pitchFamily="34" charset="0"/>
              </a:rPr>
              <a:t>eg.</a:t>
            </a:r>
            <a:r>
              <a:rPr lang="en-US" sz="2800" dirty="0">
                <a:latin typeface="Arial" panose="020B0604020202020204" pitchFamily="34" charset="0"/>
                <a:cs typeface="Arial" panose="020B0604020202020204" pitchFamily="34" charset="0"/>
              </a:rPr>
              <a:t> Hairdresser, </a:t>
            </a:r>
          </a:p>
          <a:p>
            <a:r>
              <a:rPr lang="en-US" sz="2800" dirty="0">
                <a:latin typeface="Arial" panose="020B0604020202020204" pitchFamily="34" charset="0"/>
                <a:cs typeface="Arial" panose="020B0604020202020204" pitchFamily="34" charset="0"/>
              </a:rPr>
              <a:t>     bricklayer.</a:t>
            </a:r>
          </a:p>
          <a:p>
            <a:pPr marL="514350" indent="-514350">
              <a:buAutoNum type="arabicPeriod"/>
            </a:pPr>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285750" indent="-285750">
              <a:buFontTx/>
              <a:buChar char="-"/>
            </a:pPr>
            <a:endParaRPr lang="en-US" dirty="0"/>
          </a:p>
          <a:p>
            <a:endParaRPr lang="en-US" dirty="0"/>
          </a:p>
        </p:txBody>
      </p:sp>
      <p:pic>
        <p:nvPicPr>
          <p:cNvPr id="5" name="Picture 4" descr="A person standing in a room&#10;&#10;Description automatically generated">
            <a:extLst>
              <a:ext uri="{FF2B5EF4-FFF2-40B4-BE49-F238E27FC236}">
                <a16:creationId xmlns:a16="http://schemas.microsoft.com/office/drawing/2014/main" id="{983F521F-99DC-8D45-98A0-09F6690386AD}"/>
              </a:ext>
            </a:extLst>
          </p:cNvPr>
          <p:cNvPicPr>
            <a:picLocks noChangeAspect="1"/>
          </p:cNvPicPr>
          <p:nvPr/>
        </p:nvPicPr>
        <p:blipFill>
          <a:blip r:embed="rId3"/>
          <a:stretch>
            <a:fillRect/>
          </a:stretch>
        </p:blipFill>
        <p:spPr>
          <a:xfrm>
            <a:off x="8331200" y="4660900"/>
            <a:ext cx="3708400" cy="2032000"/>
          </a:xfrm>
          <a:prstGeom prst="rect">
            <a:avLst/>
          </a:prstGeom>
        </p:spPr>
      </p:pic>
    </p:spTree>
    <p:extLst>
      <p:ext uri="{BB962C8B-B14F-4D97-AF65-F5344CB8AC3E}">
        <p14:creationId xmlns:p14="http://schemas.microsoft.com/office/powerpoint/2010/main" val="2214687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EB888E-4410-B74B-960B-E7A938BA1229}"/>
              </a:ext>
            </a:extLst>
          </p:cNvPr>
          <p:cNvSpPr txBox="1"/>
          <p:nvPr/>
        </p:nvSpPr>
        <p:spPr>
          <a:xfrm>
            <a:off x="393701" y="495300"/>
            <a:ext cx="11531600" cy="6124754"/>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Questions:</a:t>
            </a:r>
          </a:p>
          <a:p>
            <a:endParaRPr lang="en-US" sz="2800" dirty="0">
              <a:latin typeface="Arial" panose="020B0604020202020204" pitchFamily="34" charset="0"/>
              <a:cs typeface="Arial" panose="020B0604020202020204" pitchFamily="34" charset="0"/>
            </a:endParaRPr>
          </a:p>
          <a:p>
            <a:pPr marL="342900" indent="-342900">
              <a:buAutoNum type="arabicPeriod"/>
            </a:pPr>
            <a:r>
              <a:rPr lang="en-US" sz="2800" dirty="0">
                <a:latin typeface="Arial" panose="020B0604020202020204" pitchFamily="34" charset="0"/>
                <a:cs typeface="Arial" panose="020B0604020202020204" pitchFamily="34" charset="0"/>
              </a:rPr>
              <a:t>What is a small business?</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2. List the the three main types of small businesses</a:t>
            </a:r>
          </a:p>
          <a:p>
            <a:r>
              <a:rPr lang="en-US" sz="2800" dirty="0">
                <a:latin typeface="Arial" panose="020B0604020202020204" pitchFamily="34" charset="0"/>
                <a:cs typeface="Arial" panose="020B0604020202020204" pitchFamily="34" charset="0"/>
              </a:rPr>
              <a:t> and give 3 examples of each of these businesses.</a:t>
            </a:r>
          </a:p>
          <a:p>
            <a:pPr marL="342900" indent="-342900">
              <a:buAutoNum type="arabicPeriod"/>
            </a:pP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3. Explain the difference between wholesale and retail? </a:t>
            </a:r>
          </a:p>
          <a:p>
            <a:pPr marL="342900" indent="-342900">
              <a:buAutoNum type="arabicPeriod"/>
            </a:pP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4. What is the difference between a retailing business and a service business?</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5. What is the difference between a manufacturing business and a service business?</a:t>
            </a:r>
          </a:p>
        </p:txBody>
      </p:sp>
      <p:pic>
        <p:nvPicPr>
          <p:cNvPr id="3" name="Picture 2" descr="A picture containing person, man, young, holding&#10;&#10;Description automatically generated">
            <a:extLst>
              <a:ext uri="{FF2B5EF4-FFF2-40B4-BE49-F238E27FC236}">
                <a16:creationId xmlns:a16="http://schemas.microsoft.com/office/drawing/2014/main" id="{E431BC4E-0E4C-D846-B85F-171AF4890C7D}"/>
              </a:ext>
            </a:extLst>
          </p:cNvPr>
          <p:cNvPicPr>
            <a:picLocks noChangeAspect="1"/>
          </p:cNvPicPr>
          <p:nvPr/>
        </p:nvPicPr>
        <p:blipFill>
          <a:blip r:embed="rId2"/>
          <a:stretch>
            <a:fillRect/>
          </a:stretch>
        </p:blipFill>
        <p:spPr>
          <a:xfrm>
            <a:off x="8674100" y="359796"/>
            <a:ext cx="3251201" cy="2459604"/>
          </a:xfrm>
          <a:prstGeom prst="rect">
            <a:avLst/>
          </a:prstGeom>
        </p:spPr>
      </p:pic>
    </p:spTree>
    <p:extLst>
      <p:ext uri="{BB962C8B-B14F-4D97-AF65-F5344CB8AC3E}">
        <p14:creationId xmlns:p14="http://schemas.microsoft.com/office/powerpoint/2010/main" val="1782765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D4DCB-C40C-4D4F-8A26-7ED33E1CBBAC}"/>
              </a:ext>
            </a:extLst>
          </p:cNvPr>
          <p:cNvSpPr txBox="1"/>
          <p:nvPr/>
        </p:nvSpPr>
        <p:spPr>
          <a:xfrm>
            <a:off x="152400" y="0"/>
            <a:ext cx="11887200" cy="5816977"/>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 Types of Small Business Ownership</a:t>
            </a:r>
          </a:p>
          <a:p>
            <a:pPr algn="ctr"/>
            <a:endParaRPr lang="en-US" sz="28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most common business ownership structures are:</a:t>
            </a:r>
          </a:p>
          <a:p>
            <a:endParaRPr lang="en-US" sz="2800" dirty="0">
              <a:latin typeface="Arial" panose="020B0604020202020204" pitchFamily="34" charset="0"/>
              <a:cs typeface="Arial" panose="020B0604020202020204" pitchFamily="34" charset="0"/>
            </a:endParaRPr>
          </a:p>
          <a:p>
            <a:pPr marL="514350" indent="-514350">
              <a:buAutoNum type="arabicPeriod"/>
            </a:pPr>
            <a:r>
              <a:rPr lang="en-US" sz="2800" b="1" dirty="0">
                <a:latin typeface="Arial" panose="020B0604020202020204" pitchFamily="34" charset="0"/>
                <a:cs typeface="Arial" panose="020B0604020202020204" pitchFamily="34" charset="0"/>
              </a:rPr>
              <a:t>A sole trader</a:t>
            </a: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2.  A partnership</a:t>
            </a:r>
            <a:r>
              <a:rPr lang="en-US" sz="2800" dirty="0">
                <a:latin typeface="Arial" panose="020B0604020202020204" pitchFamily="34" charset="0"/>
                <a:cs typeface="Arial" panose="020B0604020202020204" pitchFamily="34" charset="0"/>
              </a:rPr>
              <a:t> </a:t>
            </a:r>
          </a:p>
          <a:p>
            <a:endParaRPr lang="en-US" sz="2800" dirty="0">
              <a:latin typeface="Arial" panose="020B0604020202020204" pitchFamily="34" charset="0"/>
              <a:cs typeface="Arial" panose="020B0604020202020204" pitchFamily="34" charset="0"/>
            </a:endParaRPr>
          </a:p>
          <a:p>
            <a:pPr marL="514350" indent="-514350">
              <a:buAutoNum type="arabicPeriod" startAt="3"/>
            </a:pPr>
            <a:r>
              <a:rPr lang="en-US" sz="2800" b="1" dirty="0">
                <a:latin typeface="Arial" panose="020B0604020202020204" pitchFamily="34" charset="0"/>
                <a:cs typeface="Arial" panose="020B0604020202020204" pitchFamily="34" charset="0"/>
              </a:rPr>
              <a:t>A company</a:t>
            </a:r>
            <a:endParaRPr lang="en-US" sz="2800" dirty="0">
              <a:latin typeface="Arial" panose="020B0604020202020204" pitchFamily="34" charset="0"/>
              <a:cs typeface="Arial" panose="020B0604020202020204" pitchFamily="34" charset="0"/>
            </a:endParaRPr>
          </a:p>
          <a:p>
            <a:pPr marL="514350" indent="-514350">
              <a:buAutoNum type="arabicPeriod"/>
            </a:pPr>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285750" indent="-285750">
              <a:buFontTx/>
              <a:buChar char="-"/>
            </a:pPr>
            <a:endParaRPr lang="en-US" dirty="0"/>
          </a:p>
          <a:p>
            <a:endParaRPr lang="en-US" dirty="0"/>
          </a:p>
        </p:txBody>
      </p:sp>
      <p:pic>
        <p:nvPicPr>
          <p:cNvPr id="7" name="Picture 6" descr="A group of people around a table&#10;&#10;Description automatically generated">
            <a:extLst>
              <a:ext uri="{FF2B5EF4-FFF2-40B4-BE49-F238E27FC236}">
                <a16:creationId xmlns:a16="http://schemas.microsoft.com/office/drawing/2014/main" id="{E4BA7D76-42B1-F84F-9D38-34B69AB9737C}"/>
              </a:ext>
            </a:extLst>
          </p:cNvPr>
          <p:cNvPicPr>
            <a:picLocks noChangeAspect="1"/>
          </p:cNvPicPr>
          <p:nvPr/>
        </p:nvPicPr>
        <p:blipFill>
          <a:blip r:embed="rId3"/>
          <a:stretch>
            <a:fillRect/>
          </a:stretch>
        </p:blipFill>
        <p:spPr>
          <a:xfrm>
            <a:off x="5550766" y="2211168"/>
            <a:ext cx="4875934" cy="3300632"/>
          </a:xfrm>
          <a:prstGeom prst="rect">
            <a:avLst/>
          </a:prstGeom>
        </p:spPr>
      </p:pic>
    </p:spTree>
    <p:extLst>
      <p:ext uri="{BB962C8B-B14F-4D97-AF65-F5344CB8AC3E}">
        <p14:creationId xmlns:p14="http://schemas.microsoft.com/office/powerpoint/2010/main" val="176707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D4DCB-C40C-4D4F-8A26-7ED33E1CBBAC}"/>
              </a:ext>
            </a:extLst>
          </p:cNvPr>
          <p:cNvSpPr txBox="1"/>
          <p:nvPr/>
        </p:nvSpPr>
        <p:spPr>
          <a:xfrm>
            <a:off x="114300" y="-88900"/>
            <a:ext cx="11887200" cy="840230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 Sole Trader</a:t>
            </a:r>
          </a:p>
          <a:p>
            <a:pPr algn="ctr"/>
            <a:endParaRPr lang="en-US" sz="28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most common form of business ownership in Australia is the sole trader.  </a:t>
            </a:r>
          </a:p>
          <a:p>
            <a:endParaRPr lang="en-US" sz="14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A sole trader is a business owned by one </a:t>
            </a:r>
          </a:p>
          <a:p>
            <a:r>
              <a:rPr lang="en-US" sz="2800" b="1" dirty="0">
                <a:latin typeface="Arial" panose="020B0604020202020204" pitchFamily="34" charset="0"/>
                <a:cs typeface="Arial" panose="020B0604020202020204" pitchFamily="34" charset="0"/>
              </a:rPr>
              <a:t>person.</a:t>
            </a:r>
          </a:p>
          <a:p>
            <a:endParaRPr lang="en-US" sz="14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owner may work alone or employ staff.</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If the sole trader trades under their own name, they do not have to register the name </a:t>
            </a:r>
            <a:r>
              <a:rPr lang="en-US" sz="2800" dirty="0" err="1">
                <a:latin typeface="Arial" panose="020B0604020202020204" pitchFamily="34" charset="0"/>
                <a:cs typeface="Arial" panose="020B0604020202020204" pitchFamily="34" charset="0"/>
              </a:rPr>
              <a:t>eg.</a:t>
            </a:r>
            <a:r>
              <a:rPr lang="en-US" sz="28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Greg Smith. </a:t>
            </a:r>
            <a:r>
              <a:rPr lang="en-US" sz="2800" dirty="0">
                <a:latin typeface="Arial" panose="020B0604020202020204" pitchFamily="34" charset="0"/>
                <a:cs typeface="Arial" panose="020B0604020202020204" pitchFamily="34" charset="0"/>
              </a:rPr>
              <a:t>However if the name is not the owner’s name </a:t>
            </a:r>
            <a:r>
              <a:rPr lang="en-US" sz="2800" dirty="0" err="1">
                <a:latin typeface="Arial" panose="020B0604020202020204" pitchFamily="34" charset="0"/>
                <a:cs typeface="Arial" panose="020B0604020202020204" pitchFamily="34" charset="0"/>
              </a:rPr>
              <a:t>eg.</a:t>
            </a:r>
            <a:r>
              <a:rPr lang="en-US" sz="28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Greg’s mowing, </a:t>
            </a:r>
            <a:r>
              <a:rPr lang="en-US" sz="2800" dirty="0">
                <a:latin typeface="Arial" panose="020B0604020202020204" pitchFamily="34" charset="0"/>
                <a:cs typeface="Arial" panose="020B0604020202020204" pitchFamily="34" charset="0"/>
              </a:rPr>
              <a:t>then the business name must be registered.</a:t>
            </a:r>
            <a:endParaRPr lang="en-US" sz="2800" i="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 sole trader is not a separate legal entity, the tax file number of the individual is used. However, the business will need its own Australian Business Number (ABN).</a:t>
            </a:r>
          </a:p>
          <a:p>
            <a:endParaRPr lang="en-US" sz="2800" b="1"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285750" indent="-285750">
              <a:buFontTx/>
              <a:buChar char="-"/>
            </a:pPr>
            <a:endParaRPr lang="en-US" dirty="0"/>
          </a:p>
          <a:p>
            <a:endParaRPr lang="en-US" dirty="0"/>
          </a:p>
        </p:txBody>
      </p:sp>
      <p:pic>
        <p:nvPicPr>
          <p:cNvPr id="5" name="Picture 4" descr="A close up of a person&#10;&#10;Description automatically generated">
            <a:extLst>
              <a:ext uri="{FF2B5EF4-FFF2-40B4-BE49-F238E27FC236}">
                <a16:creationId xmlns:a16="http://schemas.microsoft.com/office/drawing/2014/main" id="{9C55E2F9-96F5-584B-8324-2D65A5FC06A0}"/>
              </a:ext>
            </a:extLst>
          </p:cNvPr>
          <p:cNvPicPr>
            <a:picLocks noChangeAspect="1"/>
          </p:cNvPicPr>
          <p:nvPr/>
        </p:nvPicPr>
        <p:blipFill>
          <a:blip r:embed="rId3"/>
          <a:stretch>
            <a:fillRect/>
          </a:stretch>
        </p:blipFill>
        <p:spPr>
          <a:xfrm>
            <a:off x="7715250" y="1600200"/>
            <a:ext cx="4324350" cy="2093896"/>
          </a:xfrm>
          <a:prstGeom prst="rect">
            <a:avLst/>
          </a:prstGeom>
        </p:spPr>
      </p:pic>
    </p:spTree>
    <p:extLst>
      <p:ext uri="{BB962C8B-B14F-4D97-AF65-F5344CB8AC3E}">
        <p14:creationId xmlns:p14="http://schemas.microsoft.com/office/powerpoint/2010/main" val="3637314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D4DCB-C40C-4D4F-8A26-7ED33E1CBBAC}"/>
              </a:ext>
            </a:extLst>
          </p:cNvPr>
          <p:cNvSpPr txBox="1"/>
          <p:nvPr/>
        </p:nvSpPr>
        <p:spPr>
          <a:xfrm>
            <a:off x="114300" y="-88900"/>
            <a:ext cx="11887200" cy="7109639"/>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 Sole Trader</a:t>
            </a: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Advantages include:</a:t>
            </a:r>
          </a:p>
          <a:p>
            <a:endParaRPr lang="en-US" sz="2800" b="1" dirty="0">
              <a:latin typeface="Arial" panose="020B0604020202020204" pitchFamily="34" charset="0"/>
              <a:cs typeface="Arial" panose="020B0604020202020204" pitchFamily="34" charset="0"/>
            </a:endParaRPr>
          </a:p>
          <a:p>
            <a:pPr marL="514350" indent="-514350">
              <a:buAutoNum type="arabicPeriod"/>
            </a:pPr>
            <a:r>
              <a:rPr lang="en-US" sz="2800" dirty="0">
                <a:latin typeface="Arial" panose="020B0604020202020204" pitchFamily="34" charset="0"/>
                <a:cs typeface="Arial" panose="020B0604020202020204" pitchFamily="34" charset="0"/>
              </a:rPr>
              <a:t>The owner is the boss and can make all the decisions.</a:t>
            </a:r>
          </a:p>
          <a:p>
            <a:pPr marL="514350" indent="-514350">
              <a:buAutoNum type="arabicPeriod"/>
            </a:pPr>
            <a:r>
              <a:rPr lang="en-US" sz="2800" dirty="0">
                <a:latin typeface="Arial" panose="020B0604020202020204" pitchFamily="34" charset="0"/>
                <a:cs typeface="Arial" panose="020B0604020202020204" pitchFamily="34" charset="0"/>
              </a:rPr>
              <a:t>The owner keeps all the profit.</a:t>
            </a:r>
          </a:p>
          <a:p>
            <a:pPr marL="514350" indent="-514350">
              <a:buAutoNum type="arabicPeriod"/>
            </a:pPr>
            <a:r>
              <a:rPr lang="en-US" sz="2800" dirty="0">
                <a:latin typeface="Arial" panose="020B0604020202020204" pitchFamily="34" charset="0"/>
                <a:cs typeface="Arial" panose="020B0604020202020204" pitchFamily="34" charset="0"/>
              </a:rPr>
              <a:t>The business is easy to establish, as it is the easiest and least expensive to commence.</a:t>
            </a:r>
          </a:p>
          <a:p>
            <a:pPr marL="514350" indent="-514350">
              <a:buAutoNum type="arabicPeriod"/>
            </a:pPr>
            <a:r>
              <a:rPr lang="en-US" sz="2800" dirty="0">
                <a:latin typeface="Arial" panose="020B0604020202020204" pitchFamily="34" charset="0"/>
                <a:cs typeface="Arial" panose="020B0604020202020204" pitchFamily="34" charset="0"/>
              </a:rPr>
              <a:t>The business is usually relative finish to wind up when the owner wants to cease operating.</a:t>
            </a:r>
          </a:p>
          <a:p>
            <a:pPr marL="514350" indent="-514350">
              <a:buAutoNum type="arabicPeriod"/>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285750" indent="-285750">
              <a:buFontTx/>
              <a:buChar char="-"/>
            </a:pPr>
            <a:endParaRPr lang="en-US" dirty="0"/>
          </a:p>
          <a:p>
            <a:endParaRPr lang="en-US" dirty="0"/>
          </a:p>
        </p:txBody>
      </p:sp>
      <p:pic>
        <p:nvPicPr>
          <p:cNvPr id="3" name="Picture 2">
            <a:extLst>
              <a:ext uri="{FF2B5EF4-FFF2-40B4-BE49-F238E27FC236}">
                <a16:creationId xmlns:a16="http://schemas.microsoft.com/office/drawing/2014/main" id="{50A535B1-C0BD-034F-916A-C3FFF47A276E}"/>
              </a:ext>
            </a:extLst>
          </p:cNvPr>
          <p:cNvPicPr>
            <a:picLocks noChangeAspect="1"/>
          </p:cNvPicPr>
          <p:nvPr/>
        </p:nvPicPr>
        <p:blipFill>
          <a:blip r:embed="rId3"/>
          <a:stretch>
            <a:fillRect/>
          </a:stretch>
        </p:blipFill>
        <p:spPr>
          <a:xfrm>
            <a:off x="5753100" y="4039507"/>
            <a:ext cx="3086100" cy="2424793"/>
          </a:xfrm>
          <a:prstGeom prst="rect">
            <a:avLst/>
          </a:prstGeom>
        </p:spPr>
      </p:pic>
    </p:spTree>
    <p:extLst>
      <p:ext uri="{BB962C8B-B14F-4D97-AF65-F5344CB8AC3E}">
        <p14:creationId xmlns:p14="http://schemas.microsoft.com/office/powerpoint/2010/main" val="3401580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D4DCB-C40C-4D4F-8A26-7ED33E1CBBAC}"/>
              </a:ext>
            </a:extLst>
          </p:cNvPr>
          <p:cNvSpPr txBox="1"/>
          <p:nvPr/>
        </p:nvSpPr>
        <p:spPr>
          <a:xfrm>
            <a:off x="114300" y="-88900"/>
            <a:ext cx="11887200" cy="8833187"/>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 Sole Trader</a:t>
            </a: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Disadvantages include:</a:t>
            </a:r>
          </a:p>
          <a:p>
            <a:endParaRPr lang="en-US" sz="2800" b="1" dirty="0">
              <a:latin typeface="Arial" panose="020B0604020202020204" pitchFamily="34" charset="0"/>
              <a:cs typeface="Arial" panose="020B0604020202020204" pitchFamily="34" charset="0"/>
            </a:endParaRPr>
          </a:p>
          <a:p>
            <a:pPr marL="514350" indent="-514350">
              <a:buAutoNum type="arabicPeriod"/>
            </a:pPr>
            <a:r>
              <a:rPr lang="en-US" sz="2800" b="1" dirty="0">
                <a:latin typeface="Arial" panose="020B0604020202020204" pitchFamily="34" charset="0"/>
                <a:cs typeface="Arial" panose="020B0604020202020204" pitchFamily="34" charset="0"/>
              </a:rPr>
              <a:t>Financial resources are limited </a:t>
            </a:r>
            <a:r>
              <a:rPr lang="en-US" sz="2800" dirty="0">
                <a:latin typeface="Arial" panose="020B0604020202020204" pitchFamily="34" charset="0"/>
                <a:cs typeface="Arial" panose="020B0604020202020204" pitchFamily="34" charset="0"/>
              </a:rPr>
              <a:t>to those that </a:t>
            </a:r>
          </a:p>
          <a:p>
            <a:r>
              <a:rPr lang="en-US" sz="2800" dirty="0">
                <a:latin typeface="Arial" panose="020B0604020202020204" pitchFamily="34" charset="0"/>
                <a:cs typeface="Arial" panose="020B0604020202020204" pitchFamily="34" charset="0"/>
              </a:rPr>
              <a:t>     the owner can gain access to. This can limit </a:t>
            </a:r>
          </a:p>
          <a:p>
            <a:r>
              <a:rPr lang="en-US" sz="2800" dirty="0">
                <a:latin typeface="Arial" panose="020B0604020202020204" pitchFamily="34" charset="0"/>
                <a:cs typeface="Arial" panose="020B0604020202020204" pitchFamily="34" charset="0"/>
              </a:rPr>
              <a:t>     expansion of the business.</a:t>
            </a:r>
          </a:p>
          <a:p>
            <a:r>
              <a:rPr lang="en-US" sz="2800" dirty="0">
                <a:latin typeface="Arial" panose="020B0604020202020204" pitchFamily="34" charset="0"/>
                <a:cs typeface="Arial" panose="020B0604020202020204" pitchFamily="34" charset="0"/>
              </a:rPr>
              <a:t>2.  The owner has </a:t>
            </a:r>
            <a:r>
              <a:rPr lang="en-US" sz="2800" b="1" dirty="0">
                <a:latin typeface="Arial" panose="020B0604020202020204" pitchFamily="34" charset="0"/>
                <a:cs typeface="Arial" panose="020B0604020202020204" pitchFamily="34" charset="0"/>
              </a:rPr>
              <a:t>unlimited liability. </a:t>
            </a:r>
            <a:r>
              <a:rPr lang="en-US" sz="2800" dirty="0">
                <a:latin typeface="Arial" panose="020B0604020202020204" pitchFamily="34" charset="0"/>
                <a:cs typeface="Arial" panose="020B0604020202020204" pitchFamily="34" charset="0"/>
              </a:rPr>
              <a:t>This means should the business go   </a:t>
            </a:r>
          </a:p>
          <a:p>
            <a:r>
              <a:rPr lang="en-US" sz="2800" dirty="0">
                <a:latin typeface="Arial" panose="020B0604020202020204" pitchFamily="34" charset="0"/>
                <a:cs typeface="Arial" panose="020B0604020202020204" pitchFamily="34" charset="0"/>
              </a:rPr>
              <a:t>     bankrupt then the personal assets of the owner </a:t>
            </a:r>
            <a:r>
              <a:rPr lang="en-US" sz="2800" dirty="0" err="1">
                <a:latin typeface="Arial" panose="020B0604020202020204" pitchFamily="34" charset="0"/>
                <a:cs typeface="Arial" panose="020B0604020202020204" pitchFamily="34" charset="0"/>
              </a:rPr>
              <a:t>eg.</a:t>
            </a:r>
            <a:r>
              <a:rPr lang="en-US" sz="2800" dirty="0">
                <a:latin typeface="Arial" panose="020B0604020202020204" pitchFamily="34" charset="0"/>
                <a:cs typeface="Arial" panose="020B0604020202020204" pitchFamily="34" charset="0"/>
              </a:rPr>
              <a:t> house, car, boat </a:t>
            </a:r>
          </a:p>
          <a:p>
            <a:r>
              <a:rPr lang="en-US" sz="2800" dirty="0">
                <a:latin typeface="Arial" panose="020B0604020202020204" pitchFamily="34" charset="0"/>
                <a:cs typeface="Arial" panose="020B0604020202020204" pitchFamily="34" charset="0"/>
              </a:rPr>
              <a:t>     can be used to cover any outstanding debts.</a:t>
            </a:r>
          </a:p>
          <a:p>
            <a:pPr marL="514350" indent="-514350">
              <a:buAutoNum type="arabicPeriod" startAt="3"/>
            </a:pPr>
            <a:r>
              <a:rPr lang="en-US" sz="2800" dirty="0">
                <a:latin typeface="Arial" panose="020B0604020202020204" pitchFamily="34" charset="0"/>
                <a:cs typeface="Arial" panose="020B0604020202020204" pitchFamily="34" charset="0"/>
              </a:rPr>
              <a:t>Should the owner become ill or need to be absent (</a:t>
            </a:r>
            <a:r>
              <a:rPr lang="en-US" sz="2800" dirty="0" err="1">
                <a:latin typeface="Arial" panose="020B0604020202020204" pitchFamily="34" charset="0"/>
                <a:cs typeface="Arial" panose="020B0604020202020204" pitchFamily="34" charset="0"/>
              </a:rPr>
              <a:t>eg.</a:t>
            </a:r>
            <a:r>
              <a:rPr lang="en-US" sz="2800" dirty="0">
                <a:latin typeface="Arial" panose="020B0604020202020204" pitchFamily="34" charset="0"/>
                <a:cs typeface="Arial" panose="020B0604020202020204" pitchFamily="34" charset="0"/>
              </a:rPr>
              <a:t> holidays)  there </a:t>
            </a:r>
          </a:p>
          <a:p>
            <a:r>
              <a:rPr lang="en-US" sz="2800" dirty="0">
                <a:latin typeface="Arial" panose="020B0604020202020204" pitchFamily="34" charset="0"/>
                <a:cs typeface="Arial" panose="020B0604020202020204" pitchFamily="34" charset="0"/>
              </a:rPr>
              <a:t>     may be a problem if there is no-one to replace him or her.</a:t>
            </a:r>
          </a:p>
          <a:p>
            <a:r>
              <a:rPr lang="en-US" sz="2800" dirty="0">
                <a:latin typeface="Arial" panose="020B0604020202020204" pitchFamily="34" charset="0"/>
                <a:cs typeface="Arial" panose="020B0604020202020204" pitchFamily="34" charset="0"/>
              </a:rPr>
              <a:t>4.  Losses can not be shared with other owners.</a:t>
            </a:r>
          </a:p>
          <a:p>
            <a:r>
              <a:rPr lang="en-US" sz="2800" dirty="0">
                <a:latin typeface="Arial" panose="020B0604020202020204" pitchFamily="34" charset="0"/>
                <a:cs typeface="Arial" panose="020B0604020202020204" pitchFamily="34" charset="0"/>
              </a:rPr>
              <a:t>5.  With one owner there may be limited sources of advice for making  </a:t>
            </a:r>
          </a:p>
          <a:p>
            <a:r>
              <a:rPr lang="en-US" sz="2800" dirty="0">
                <a:latin typeface="Arial" panose="020B0604020202020204" pitchFamily="34" charset="0"/>
                <a:cs typeface="Arial" panose="020B0604020202020204" pitchFamily="34" charset="0"/>
              </a:rPr>
              <a:t>     business decisions.</a:t>
            </a:r>
          </a:p>
          <a:p>
            <a:endParaRPr lang="en-US" sz="2800"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285750" indent="-285750">
              <a:buFontTx/>
              <a:buChar char="-"/>
            </a:pPr>
            <a:endParaRPr lang="en-US" dirty="0"/>
          </a:p>
          <a:p>
            <a:endParaRPr lang="en-US" dirty="0"/>
          </a:p>
        </p:txBody>
      </p:sp>
      <p:pic>
        <p:nvPicPr>
          <p:cNvPr id="3" name="Picture 2">
            <a:extLst>
              <a:ext uri="{FF2B5EF4-FFF2-40B4-BE49-F238E27FC236}">
                <a16:creationId xmlns:a16="http://schemas.microsoft.com/office/drawing/2014/main" id="{9A9045EB-B9DA-4941-9E9D-053107A49D2C}"/>
              </a:ext>
            </a:extLst>
          </p:cNvPr>
          <p:cNvPicPr>
            <a:picLocks noChangeAspect="1"/>
          </p:cNvPicPr>
          <p:nvPr/>
        </p:nvPicPr>
        <p:blipFill>
          <a:blip r:embed="rId3"/>
          <a:stretch>
            <a:fillRect/>
          </a:stretch>
        </p:blipFill>
        <p:spPr>
          <a:xfrm>
            <a:off x="8585200" y="152400"/>
            <a:ext cx="3416300" cy="2235200"/>
          </a:xfrm>
          <a:prstGeom prst="rect">
            <a:avLst/>
          </a:prstGeom>
        </p:spPr>
      </p:pic>
    </p:spTree>
    <p:extLst>
      <p:ext uri="{BB962C8B-B14F-4D97-AF65-F5344CB8AC3E}">
        <p14:creationId xmlns:p14="http://schemas.microsoft.com/office/powerpoint/2010/main" val="896395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EB888E-4410-B74B-960B-E7A938BA1229}"/>
              </a:ext>
            </a:extLst>
          </p:cNvPr>
          <p:cNvSpPr txBox="1"/>
          <p:nvPr/>
        </p:nvSpPr>
        <p:spPr>
          <a:xfrm>
            <a:off x="393701" y="495300"/>
            <a:ext cx="11531600" cy="4832092"/>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Questions:</a:t>
            </a:r>
          </a:p>
          <a:p>
            <a:endParaRPr lang="en-US" sz="2800" dirty="0">
              <a:latin typeface="Arial" panose="020B0604020202020204" pitchFamily="34" charset="0"/>
              <a:cs typeface="Arial" panose="020B0604020202020204" pitchFamily="34" charset="0"/>
            </a:endParaRPr>
          </a:p>
          <a:p>
            <a:pPr marL="342900" indent="-342900">
              <a:buAutoNum type="arabicPeriod"/>
            </a:pPr>
            <a:r>
              <a:rPr lang="en-US" sz="2800" dirty="0">
                <a:latin typeface="Arial" panose="020B0604020202020204" pitchFamily="34" charset="0"/>
                <a:cs typeface="Arial" panose="020B0604020202020204" pitchFamily="34" charset="0"/>
              </a:rPr>
              <a:t>What is a sole trader? Give 3 examples.</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2. List 3 advantages of being a sole trader.</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3. Select what you believe to be the best advantage of being a sole trader and justify why you believe this.</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4. In your own words explain 2 disadvantages of being a sole trader.</a:t>
            </a:r>
          </a:p>
          <a:p>
            <a:endParaRPr lang="en-US" sz="2800" dirty="0">
              <a:latin typeface="Arial" panose="020B0604020202020204" pitchFamily="34" charset="0"/>
              <a:cs typeface="Arial" panose="020B0604020202020204" pitchFamily="34" charset="0"/>
            </a:endParaRPr>
          </a:p>
        </p:txBody>
      </p:sp>
      <p:pic>
        <p:nvPicPr>
          <p:cNvPr id="3" name="Picture 2" descr="A picture containing person, man, young, holding&#10;&#10;Description automatically generated">
            <a:extLst>
              <a:ext uri="{FF2B5EF4-FFF2-40B4-BE49-F238E27FC236}">
                <a16:creationId xmlns:a16="http://schemas.microsoft.com/office/drawing/2014/main" id="{E431BC4E-0E4C-D846-B85F-171AF4890C7D}"/>
              </a:ext>
            </a:extLst>
          </p:cNvPr>
          <p:cNvPicPr>
            <a:picLocks noChangeAspect="1"/>
          </p:cNvPicPr>
          <p:nvPr/>
        </p:nvPicPr>
        <p:blipFill>
          <a:blip r:embed="rId2"/>
          <a:stretch>
            <a:fillRect/>
          </a:stretch>
        </p:blipFill>
        <p:spPr>
          <a:xfrm>
            <a:off x="8674100" y="359796"/>
            <a:ext cx="3251201" cy="2459604"/>
          </a:xfrm>
          <a:prstGeom prst="rect">
            <a:avLst/>
          </a:prstGeom>
        </p:spPr>
      </p:pic>
    </p:spTree>
    <p:extLst>
      <p:ext uri="{BB962C8B-B14F-4D97-AF65-F5344CB8AC3E}">
        <p14:creationId xmlns:p14="http://schemas.microsoft.com/office/powerpoint/2010/main" val="3534171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1539</Words>
  <Application>Microsoft Macintosh PowerPoint</Application>
  <PresentationFormat>Widescreen</PresentationFormat>
  <Paragraphs>276</Paragraphs>
  <Slides>21</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BRIDGER Jennifer [Cannington Community College]</dc:creator>
  <cp:lastModifiedBy>BRIDGER Jennifer [Cannington Community College]</cp:lastModifiedBy>
  <cp:revision>19</cp:revision>
  <dcterms:created xsi:type="dcterms:W3CDTF">2020-01-22T03:43:31Z</dcterms:created>
  <dcterms:modified xsi:type="dcterms:W3CDTF">2020-01-22T07:23:23Z</dcterms:modified>
</cp:coreProperties>
</file>