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61" r:id="rId4"/>
    <p:sldId id="262" r:id="rId5"/>
    <p:sldId id="264" r:id="rId6"/>
    <p:sldId id="263" r:id="rId7"/>
    <p:sldId id="265" r:id="rId8"/>
    <p:sldId id="259" r:id="rId9"/>
    <p:sldId id="260" r:id="rId10"/>
    <p:sldId id="266"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p:restoredTop sz="94690"/>
  </p:normalViewPr>
  <p:slideViewPr>
    <p:cSldViewPr snapToGrid="0" snapToObjects="1">
      <p:cViewPr varScale="1">
        <p:scale>
          <a:sx n="85" d="100"/>
          <a:sy n="85" d="100"/>
        </p:scale>
        <p:origin x="48" y="5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AA06-40DB-1F4C-97CF-EC5E06ABA34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7539D7C-56F0-DF44-8297-441E22B48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A4E9933-1A66-B94D-9F99-58F3638FC45F}"/>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5" name="Footer Placeholder 4">
            <a:extLst>
              <a:ext uri="{FF2B5EF4-FFF2-40B4-BE49-F238E27FC236}">
                <a16:creationId xmlns:a16="http://schemas.microsoft.com/office/drawing/2014/main" id="{2E162EB5-6493-274F-8378-C695370F4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95A6-959C-6845-8D32-55BEC2372FFF}"/>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3171425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E716-706A-444C-B94F-0EF9EF189F4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F1BED6-1C63-5041-A5D7-A889DFD4B82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548978-26D8-114B-A31B-C00A6A983614}"/>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5" name="Footer Placeholder 4">
            <a:extLst>
              <a:ext uri="{FF2B5EF4-FFF2-40B4-BE49-F238E27FC236}">
                <a16:creationId xmlns:a16="http://schemas.microsoft.com/office/drawing/2014/main" id="{32B671BB-4FF2-EE43-A0D6-6BDC1F90E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4241B-8575-3046-BB7E-FD9DA99BFFB9}"/>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163344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B25FB-063C-AB4A-A345-972BF39D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5712CA1-E824-1C46-B0CB-CFADF9BFF45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2482775-D5DD-D842-AD45-80DF368E4666}"/>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5" name="Footer Placeholder 4">
            <a:extLst>
              <a:ext uri="{FF2B5EF4-FFF2-40B4-BE49-F238E27FC236}">
                <a16:creationId xmlns:a16="http://schemas.microsoft.com/office/drawing/2014/main" id="{6AC6A5DA-73F7-9147-9E95-8670749CB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7460CA-7FA2-684F-AB64-26E713C035FF}"/>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75279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90C50-0B27-9C4D-B031-C7C58BF6986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3AB38A-B39D-C149-B63E-66F0AD0A0EC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1D959B-7049-8447-B798-45AE86306ABC}"/>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5" name="Footer Placeholder 4">
            <a:extLst>
              <a:ext uri="{FF2B5EF4-FFF2-40B4-BE49-F238E27FC236}">
                <a16:creationId xmlns:a16="http://schemas.microsoft.com/office/drawing/2014/main" id="{96E4F9A9-1474-2648-A6E2-5DD38F068A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1C51B-6A2A-1143-A925-2A7B96C9792A}"/>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309135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4E49-4CE1-BF46-98D3-C46FEC00CD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7F46B5B-06CD-C747-8068-D72E2D5F3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E85666D-67BA-F345-8F5B-A5E3D0F16013}"/>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5" name="Footer Placeholder 4">
            <a:extLst>
              <a:ext uri="{FF2B5EF4-FFF2-40B4-BE49-F238E27FC236}">
                <a16:creationId xmlns:a16="http://schemas.microsoft.com/office/drawing/2014/main" id="{6792AFAD-FAC1-064F-AC34-69A8CA1688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C86988-1041-494D-B3E3-991B8F62DFD5}"/>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3413853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FEFC-14E5-A748-8A16-ABC6174C4BF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F0991A-C7BF-DC4B-B249-DE37167898A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573F1B-BF41-024B-865F-7F608325965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E9B21DB-8E6B-3047-87E0-85C8C340A72F}"/>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6" name="Footer Placeholder 5">
            <a:extLst>
              <a:ext uri="{FF2B5EF4-FFF2-40B4-BE49-F238E27FC236}">
                <a16:creationId xmlns:a16="http://schemas.microsoft.com/office/drawing/2014/main" id="{22404162-6ABF-084F-A165-7BAB66404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8560E-0310-BE4A-A405-644CE207FC3A}"/>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269563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4C28-5147-464F-BB75-55D289A5911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8F8F7D-28B6-8E4E-9602-05FB2D5D5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6367992-1031-464E-9A9C-649F5C26A26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3AFEF4A-0D89-F54E-A8D7-8392FC7D7F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8AB5D6-8898-5A4E-8EA3-F1404F542F5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CBD4759-D41C-3B42-BAB1-2FA08A3C5C9B}"/>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8" name="Footer Placeholder 7">
            <a:extLst>
              <a:ext uri="{FF2B5EF4-FFF2-40B4-BE49-F238E27FC236}">
                <a16:creationId xmlns:a16="http://schemas.microsoft.com/office/drawing/2014/main" id="{387F014A-0164-EB42-8299-4BA90EA296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53067-D766-E74A-A438-2CC3B920FEF1}"/>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228972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78B42-833C-D24A-8B50-B0E5C618946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A93590E-4CE1-8D46-B958-7D3BD2B5BEE5}"/>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4" name="Footer Placeholder 3">
            <a:extLst>
              <a:ext uri="{FF2B5EF4-FFF2-40B4-BE49-F238E27FC236}">
                <a16:creationId xmlns:a16="http://schemas.microsoft.com/office/drawing/2014/main" id="{8CE79774-89BC-8E47-95E3-E9FF14617A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BF0986-6614-5C44-A255-E5835CFC2D90}"/>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206007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F5811-10B3-FA48-BEF6-ECC7DC8291B2}"/>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3" name="Footer Placeholder 2">
            <a:extLst>
              <a:ext uri="{FF2B5EF4-FFF2-40B4-BE49-F238E27FC236}">
                <a16:creationId xmlns:a16="http://schemas.microsoft.com/office/drawing/2014/main" id="{1C54C8B3-C8AF-224C-A4D3-94A71CDAE9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2F4E7-F240-944A-A6F8-E8C4E5E33BBD}"/>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2765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1242-782A-1A4C-8948-84313AA848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F2BE2FD-12B9-7A4E-A83D-D3EAE10737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38DEF6B-8922-7C4D-81A9-218E4294F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42E94C-134E-0741-A44C-B105D3772D25}"/>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6" name="Footer Placeholder 5">
            <a:extLst>
              <a:ext uri="{FF2B5EF4-FFF2-40B4-BE49-F238E27FC236}">
                <a16:creationId xmlns:a16="http://schemas.microsoft.com/office/drawing/2014/main" id="{42E100AF-A65D-F949-8497-4C7F112CF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0D2B2-0388-4C40-AA05-808DA773351F}"/>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107257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91FB-78F8-3E49-8E97-79969F29A7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B24BF7A-B240-B042-935D-97EB255460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FF6B40-496F-A64B-8793-9EDE2A112C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6CBAA0-9312-6244-89D9-B3927F71E02B}"/>
              </a:ext>
            </a:extLst>
          </p:cNvPr>
          <p:cNvSpPr>
            <a:spLocks noGrp="1"/>
          </p:cNvSpPr>
          <p:nvPr>
            <p:ph type="dt" sz="half" idx="10"/>
          </p:nvPr>
        </p:nvSpPr>
        <p:spPr/>
        <p:txBody>
          <a:bodyPr/>
          <a:lstStyle/>
          <a:p>
            <a:fld id="{F29D72E9-7E2F-D741-963C-82E99C18636F}" type="datetimeFigureOut">
              <a:rPr lang="en-US" smtClean="0"/>
              <a:t>2/6/2023</a:t>
            </a:fld>
            <a:endParaRPr lang="en-US"/>
          </a:p>
        </p:txBody>
      </p:sp>
      <p:sp>
        <p:nvSpPr>
          <p:cNvPr id="6" name="Footer Placeholder 5">
            <a:extLst>
              <a:ext uri="{FF2B5EF4-FFF2-40B4-BE49-F238E27FC236}">
                <a16:creationId xmlns:a16="http://schemas.microsoft.com/office/drawing/2014/main" id="{1C43DFE0-79B8-214C-A7E7-833ACFB53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868290-A1FB-A340-8361-B5E4D7E5B646}"/>
              </a:ext>
            </a:extLst>
          </p:cNvPr>
          <p:cNvSpPr>
            <a:spLocks noGrp="1"/>
          </p:cNvSpPr>
          <p:nvPr>
            <p:ph type="sldNum" sz="quarter" idx="12"/>
          </p:nvPr>
        </p:nvSpPr>
        <p:spPr/>
        <p:txBody>
          <a:bodyPr/>
          <a:lstStyle/>
          <a:p>
            <a:fld id="{B66F5DB0-CA1B-D945-97BF-67014C8B59D2}" type="slidenum">
              <a:rPr lang="en-US" smtClean="0"/>
              <a:t>‹#›</a:t>
            </a:fld>
            <a:endParaRPr lang="en-US"/>
          </a:p>
        </p:txBody>
      </p:sp>
    </p:spTree>
    <p:extLst>
      <p:ext uri="{BB962C8B-B14F-4D97-AF65-F5344CB8AC3E}">
        <p14:creationId xmlns:p14="http://schemas.microsoft.com/office/powerpoint/2010/main" val="11696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98B6B9-7F3B-544A-A9BD-C223B87E2D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F25D45-98B3-084A-A089-2E481EFC0A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E8755F-66F5-6646-8BA6-C17CF07BF9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D72E9-7E2F-D741-963C-82E99C18636F}" type="datetimeFigureOut">
              <a:rPr lang="en-US" smtClean="0"/>
              <a:t>2/6/2023</a:t>
            </a:fld>
            <a:endParaRPr lang="en-US"/>
          </a:p>
        </p:txBody>
      </p:sp>
      <p:sp>
        <p:nvSpPr>
          <p:cNvPr id="5" name="Footer Placeholder 4">
            <a:extLst>
              <a:ext uri="{FF2B5EF4-FFF2-40B4-BE49-F238E27FC236}">
                <a16:creationId xmlns:a16="http://schemas.microsoft.com/office/drawing/2014/main" id="{AA246B3A-EE27-F441-9782-99707A68DD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9F600D-F8CA-6B47-BD22-614641857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F5DB0-CA1B-D945-97BF-67014C8B59D2}" type="slidenum">
              <a:rPr lang="en-US" smtClean="0"/>
              <a:t>‹#›</a:t>
            </a:fld>
            <a:endParaRPr lang="en-US"/>
          </a:p>
        </p:txBody>
      </p:sp>
    </p:spTree>
    <p:extLst>
      <p:ext uri="{BB962C8B-B14F-4D97-AF65-F5344CB8AC3E}">
        <p14:creationId xmlns:p14="http://schemas.microsoft.com/office/powerpoint/2010/main" val="4234580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E10B1C-7E52-2B45-BEA7-9F12D2DCC7F9}"/>
              </a:ext>
            </a:extLst>
          </p:cNvPr>
          <p:cNvSpPr txBox="1"/>
          <p:nvPr/>
        </p:nvSpPr>
        <p:spPr>
          <a:xfrm>
            <a:off x="642257" y="4525347"/>
            <a:ext cx="6939722" cy="1737360"/>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6000" b="1">
                <a:latin typeface="+mj-lt"/>
                <a:ea typeface="+mj-ea"/>
                <a:cs typeface="+mj-cs"/>
              </a:rPr>
              <a:t>Sources of Finance</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rgbClr val="2F4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rgbClr val="41C8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ADA4C2F-CBC1-5545-B559-0A37308BD961}"/>
              </a:ext>
            </a:extLst>
          </p:cNvPr>
          <p:cNvPicPr>
            <a:picLocks noChangeAspect="1"/>
          </p:cNvPicPr>
          <p:nvPr/>
        </p:nvPicPr>
        <p:blipFill rotWithShape="1">
          <a:blip r:embed="rId2"/>
          <a:srcRect l="10401" r="11535" b="1"/>
          <a:stretch/>
        </p:blipFill>
        <p:spPr>
          <a:xfrm>
            <a:off x="6492113" y="10"/>
            <a:ext cx="5699887" cy="405923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p:spPr>
      </p:pic>
      <p:cxnSp>
        <p:nvCxnSpPr>
          <p:cNvPr id="16" name="Straight Connector 15">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07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BB354-42FA-634F-80BD-EAC57CC9511B}"/>
              </a:ext>
            </a:extLst>
          </p:cNvPr>
          <p:cNvSpPr txBox="1"/>
          <p:nvPr/>
        </p:nvSpPr>
        <p:spPr>
          <a:xfrm>
            <a:off x="112734" y="388306"/>
            <a:ext cx="11924778" cy="6555641"/>
          </a:xfrm>
          <a:prstGeom prst="rect">
            <a:avLst/>
          </a:prstGeom>
          <a:noFill/>
        </p:spPr>
        <p:txBody>
          <a:bodyPr wrap="square" rtlCol="0">
            <a:spAutoFit/>
          </a:bodyPr>
          <a:lstStyle/>
          <a:p>
            <a:r>
              <a:rPr lang="en-US" sz="2400" dirty="0"/>
              <a:t>Questions:</a:t>
            </a:r>
          </a:p>
          <a:p>
            <a:endParaRPr lang="en-US" sz="2400" dirty="0"/>
          </a:p>
          <a:p>
            <a:pPr marL="342900" indent="-342900">
              <a:buAutoNum type="arabicPeriod"/>
            </a:pPr>
            <a:r>
              <a:rPr lang="en-US" sz="2400" dirty="0"/>
              <a:t>What is the difference between capital expenditure and working capital?</a:t>
            </a:r>
          </a:p>
          <a:p>
            <a:pPr marL="342900" indent="-342900">
              <a:buAutoNum type="arabicPeriod"/>
            </a:pPr>
            <a:endParaRPr lang="en-US" sz="2400" dirty="0"/>
          </a:p>
          <a:p>
            <a:pPr marL="342900" indent="-342900">
              <a:buAutoNum type="arabicPeriod"/>
            </a:pPr>
            <a:r>
              <a:rPr lang="en-US" sz="2400" dirty="0"/>
              <a:t>What is the difference between debt financing and equity financing?</a:t>
            </a:r>
          </a:p>
          <a:p>
            <a:pPr marL="342900" indent="-342900">
              <a:buAutoNum type="arabicPeriod"/>
            </a:pPr>
            <a:endParaRPr lang="en-US" sz="2400" dirty="0"/>
          </a:p>
          <a:p>
            <a:pPr marL="342900" indent="-342900">
              <a:buAutoNum type="arabicPeriod"/>
            </a:pPr>
            <a:r>
              <a:rPr lang="en-US" sz="2400" dirty="0"/>
              <a:t>What is the difference between internal and external finance?</a:t>
            </a:r>
          </a:p>
          <a:p>
            <a:pPr marL="342900" indent="-342900">
              <a:buAutoNum type="arabicPeriod"/>
            </a:pPr>
            <a:endParaRPr lang="en-US" sz="2400" dirty="0"/>
          </a:p>
          <a:p>
            <a:pPr marL="342900" indent="-342900">
              <a:buAutoNum type="arabicPeriod"/>
            </a:pPr>
            <a:r>
              <a:rPr lang="en-US" sz="2400" dirty="0"/>
              <a:t>What are retained profits?</a:t>
            </a:r>
          </a:p>
          <a:p>
            <a:pPr marL="342900" indent="-342900">
              <a:buAutoNum type="arabicPeriod"/>
            </a:pPr>
            <a:endParaRPr lang="en-US" sz="2400" dirty="0"/>
          </a:p>
          <a:p>
            <a:pPr marL="342900" indent="-342900">
              <a:buAutoNum type="arabicPeriod"/>
            </a:pPr>
            <a:r>
              <a:rPr lang="en-US" sz="2400" dirty="0"/>
              <a:t>List and explain two sources of internal finance.</a:t>
            </a:r>
          </a:p>
          <a:p>
            <a:pPr marL="342900" indent="-342900">
              <a:buAutoNum type="arabicPeriod"/>
            </a:pPr>
            <a:endParaRPr lang="en-US" sz="2400" dirty="0"/>
          </a:p>
          <a:p>
            <a:pPr marL="342900" indent="-342900">
              <a:buAutoNum type="arabicPeriod"/>
            </a:pPr>
            <a:r>
              <a:rPr lang="en-US" sz="2400" dirty="0"/>
              <a:t>List and explain two sources of external finance.</a:t>
            </a:r>
          </a:p>
          <a:p>
            <a:pPr marL="342900" indent="-342900">
              <a:buAutoNum type="arabicPeriod"/>
            </a:pPr>
            <a:endParaRPr lang="en-US" sz="2400" dirty="0"/>
          </a:p>
          <a:p>
            <a:pPr marL="342900" indent="-342900">
              <a:buAutoNum type="arabicPeriod"/>
            </a:pPr>
            <a:r>
              <a:rPr lang="en-US" sz="2400" dirty="0"/>
              <a:t>List and explain a source of finance that is available to a small proprietary company but is not accessible by a sole trader.</a:t>
            </a:r>
          </a:p>
          <a:p>
            <a:endParaRPr lang="en-US" dirty="0"/>
          </a:p>
          <a:p>
            <a:endParaRPr lang="en-US" dirty="0"/>
          </a:p>
        </p:txBody>
      </p:sp>
    </p:spTree>
    <p:extLst>
      <p:ext uri="{BB962C8B-B14F-4D97-AF65-F5344CB8AC3E}">
        <p14:creationId xmlns:p14="http://schemas.microsoft.com/office/powerpoint/2010/main" val="362173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FBB354-42FA-634F-80BD-EAC57CC9511B}"/>
              </a:ext>
            </a:extLst>
          </p:cNvPr>
          <p:cNvSpPr txBox="1"/>
          <p:nvPr/>
        </p:nvSpPr>
        <p:spPr>
          <a:xfrm>
            <a:off x="112734" y="57326"/>
            <a:ext cx="11924778" cy="6801862"/>
          </a:xfrm>
          <a:prstGeom prst="rect">
            <a:avLst/>
          </a:prstGeom>
          <a:noFill/>
        </p:spPr>
        <p:txBody>
          <a:bodyPr wrap="square" rtlCol="0">
            <a:spAutoFit/>
          </a:bodyPr>
          <a:lstStyle/>
          <a:p>
            <a:r>
              <a:rPr lang="en-US" sz="1000" dirty="0"/>
              <a:t>Questions:</a:t>
            </a:r>
          </a:p>
          <a:p>
            <a:endParaRPr lang="en-US" sz="1000" dirty="0"/>
          </a:p>
          <a:p>
            <a:pPr marL="342900" indent="-342900">
              <a:buAutoNum type="arabicPeriod"/>
            </a:pPr>
            <a:r>
              <a:rPr lang="en-US" sz="1000" dirty="0"/>
              <a:t>What is the difference between capital expenditure and working capital?</a:t>
            </a:r>
          </a:p>
          <a:p>
            <a:pPr marL="342900" indent="-342900">
              <a:buAutoNum type="arabicPeriod"/>
            </a:pPr>
            <a:endParaRPr lang="en-US" sz="1000" dirty="0"/>
          </a:p>
          <a:p>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228600" indent="-228600">
              <a:buAutoNum type="arabicPeriod" startAt="2"/>
            </a:pPr>
            <a:r>
              <a:rPr lang="en-US" sz="1000" dirty="0"/>
              <a:t>What is the difference between debt financing and equity financing?</a:t>
            </a:r>
          </a:p>
          <a:p>
            <a:pPr marL="228600" indent="-228600">
              <a:buAutoNum type="arabicPeriod" startAt="2"/>
            </a:pPr>
            <a:endParaRPr lang="en-US" sz="1000" dirty="0"/>
          </a:p>
          <a:p>
            <a:pPr marL="228600" indent="-228600">
              <a:buAutoNum type="arabicPeriod" startAt="2"/>
            </a:pPr>
            <a:endParaRPr lang="en-US" sz="1000" dirty="0"/>
          </a:p>
          <a:p>
            <a:pPr marL="342900" indent="-342900">
              <a:buAutoNum type="arabicPeriod"/>
            </a:pPr>
            <a:endParaRPr lang="en-US" sz="1000" dirty="0"/>
          </a:p>
          <a:p>
            <a:pPr marL="342900" indent="-342900">
              <a:buAutoNum type="arabicPeriod"/>
            </a:pPr>
            <a:endParaRPr lang="en-US" sz="1000" dirty="0"/>
          </a:p>
          <a:p>
            <a:endParaRPr lang="en-US" sz="1000" dirty="0"/>
          </a:p>
          <a:p>
            <a:r>
              <a:rPr lang="en-US" sz="1000" dirty="0"/>
              <a:t>3. What is the difference between internal and external finance?</a:t>
            </a:r>
          </a:p>
          <a:p>
            <a:endParaRPr lang="en-US" sz="1000" dirty="0"/>
          </a:p>
          <a:p>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r>
              <a:rPr lang="en-US" sz="1000" dirty="0"/>
              <a:t>What are retained profits?</a:t>
            </a:r>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r>
              <a:rPr lang="en-US" sz="1000" dirty="0"/>
              <a:t>List and explain two sources of internal finance.</a:t>
            </a:r>
          </a:p>
          <a:p>
            <a:endParaRPr lang="en-US" sz="1000" dirty="0"/>
          </a:p>
          <a:p>
            <a:pPr marL="342900" indent="-342900">
              <a:buAutoNum type="arabicPeriod"/>
            </a:pPr>
            <a:endParaRPr lang="en-US" sz="1000" dirty="0"/>
          </a:p>
          <a:p>
            <a:endParaRPr lang="en-US" sz="1000" dirty="0"/>
          </a:p>
          <a:p>
            <a:pPr marL="342900" indent="-342900">
              <a:buAutoNum type="arabicPeriod"/>
            </a:pPr>
            <a:endParaRPr lang="en-US" sz="1000" dirty="0"/>
          </a:p>
          <a:p>
            <a:pPr marL="342900" indent="-342900">
              <a:buAutoNum type="arabicPeriod"/>
            </a:pPr>
            <a:r>
              <a:rPr lang="en-US" sz="1000" dirty="0"/>
              <a:t>List and explain two sources of external finance.</a:t>
            </a:r>
          </a:p>
          <a:p>
            <a:pPr marL="342900" indent="-342900">
              <a:buAutoNum type="arabicPeriod"/>
            </a:pPr>
            <a:endParaRPr lang="en-US" sz="1000" dirty="0"/>
          </a:p>
          <a:p>
            <a:pPr marL="342900" indent="-342900">
              <a:buAutoNum type="arabicPeriod"/>
            </a:pPr>
            <a:endParaRPr lang="en-US" sz="1000" dirty="0"/>
          </a:p>
          <a:p>
            <a:pPr marL="342900" indent="-342900">
              <a:buAutoNum type="arabicPeriod"/>
            </a:pPr>
            <a:endParaRPr lang="en-US" sz="1000" dirty="0"/>
          </a:p>
          <a:p>
            <a:pPr marL="342900" indent="-342900">
              <a:buAutoNum type="arabicPeriod"/>
            </a:pPr>
            <a:r>
              <a:rPr lang="en-US" sz="1000" dirty="0"/>
              <a:t>List and explain a source of finance that is available to a small proprietary company but is not accessible by a sole trader.</a:t>
            </a:r>
          </a:p>
          <a:p>
            <a:endParaRPr lang="en-US" dirty="0"/>
          </a:p>
          <a:p>
            <a:endParaRPr lang="en-US" dirty="0"/>
          </a:p>
        </p:txBody>
      </p:sp>
      <p:pic>
        <p:nvPicPr>
          <p:cNvPr id="4" name="Picture 3">
            <a:extLst>
              <a:ext uri="{FF2B5EF4-FFF2-40B4-BE49-F238E27FC236}">
                <a16:creationId xmlns:a16="http://schemas.microsoft.com/office/drawing/2014/main" id="{2CE1487C-20EF-422B-B4DD-439004FA1FB7}"/>
              </a:ext>
            </a:extLst>
          </p:cNvPr>
          <p:cNvPicPr>
            <a:picLocks noChangeAspect="1"/>
          </p:cNvPicPr>
          <p:nvPr/>
        </p:nvPicPr>
        <p:blipFill>
          <a:blip r:embed="rId2"/>
          <a:stretch>
            <a:fillRect/>
          </a:stretch>
        </p:blipFill>
        <p:spPr>
          <a:xfrm>
            <a:off x="1570134" y="618272"/>
            <a:ext cx="8728874" cy="1072423"/>
          </a:xfrm>
          <a:prstGeom prst="rect">
            <a:avLst/>
          </a:prstGeom>
        </p:spPr>
      </p:pic>
      <p:pic>
        <p:nvPicPr>
          <p:cNvPr id="6" name="Picture 5">
            <a:extLst>
              <a:ext uri="{FF2B5EF4-FFF2-40B4-BE49-F238E27FC236}">
                <a16:creationId xmlns:a16="http://schemas.microsoft.com/office/drawing/2014/main" id="{18B7411D-A915-40C0-A4A4-DDFB2592B782}"/>
              </a:ext>
            </a:extLst>
          </p:cNvPr>
          <p:cNvPicPr>
            <a:picLocks noChangeAspect="1"/>
          </p:cNvPicPr>
          <p:nvPr/>
        </p:nvPicPr>
        <p:blipFill>
          <a:blip r:embed="rId3"/>
          <a:stretch>
            <a:fillRect/>
          </a:stretch>
        </p:blipFill>
        <p:spPr>
          <a:xfrm>
            <a:off x="1630586" y="1988256"/>
            <a:ext cx="8728875" cy="614899"/>
          </a:xfrm>
          <a:prstGeom prst="rect">
            <a:avLst/>
          </a:prstGeom>
        </p:spPr>
      </p:pic>
      <p:pic>
        <p:nvPicPr>
          <p:cNvPr id="8" name="Picture 7">
            <a:extLst>
              <a:ext uri="{FF2B5EF4-FFF2-40B4-BE49-F238E27FC236}">
                <a16:creationId xmlns:a16="http://schemas.microsoft.com/office/drawing/2014/main" id="{E568106F-E9F1-4AB9-AF11-5D97F5D5C6A5}"/>
              </a:ext>
            </a:extLst>
          </p:cNvPr>
          <p:cNvPicPr>
            <a:picLocks noChangeAspect="1"/>
          </p:cNvPicPr>
          <p:nvPr/>
        </p:nvPicPr>
        <p:blipFill>
          <a:blip r:embed="rId4"/>
          <a:stretch>
            <a:fillRect/>
          </a:stretch>
        </p:blipFill>
        <p:spPr>
          <a:xfrm>
            <a:off x="1510911" y="3042198"/>
            <a:ext cx="8884078" cy="775121"/>
          </a:xfrm>
          <a:prstGeom prst="rect">
            <a:avLst/>
          </a:prstGeom>
        </p:spPr>
      </p:pic>
      <p:pic>
        <p:nvPicPr>
          <p:cNvPr id="10" name="Picture 9">
            <a:extLst>
              <a:ext uri="{FF2B5EF4-FFF2-40B4-BE49-F238E27FC236}">
                <a16:creationId xmlns:a16="http://schemas.microsoft.com/office/drawing/2014/main" id="{2BD1B2D2-4579-4972-89F5-D5397FD02B9C}"/>
              </a:ext>
            </a:extLst>
          </p:cNvPr>
          <p:cNvPicPr>
            <a:picLocks noChangeAspect="1"/>
          </p:cNvPicPr>
          <p:nvPr/>
        </p:nvPicPr>
        <p:blipFill>
          <a:blip r:embed="rId5"/>
          <a:stretch>
            <a:fillRect/>
          </a:stretch>
        </p:blipFill>
        <p:spPr>
          <a:xfrm>
            <a:off x="1510912" y="4074340"/>
            <a:ext cx="8848550" cy="422215"/>
          </a:xfrm>
          <a:prstGeom prst="rect">
            <a:avLst/>
          </a:prstGeom>
        </p:spPr>
      </p:pic>
      <p:pic>
        <p:nvPicPr>
          <p:cNvPr id="12" name="Picture 11">
            <a:extLst>
              <a:ext uri="{FF2B5EF4-FFF2-40B4-BE49-F238E27FC236}">
                <a16:creationId xmlns:a16="http://schemas.microsoft.com/office/drawing/2014/main" id="{614EF492-3EDB-4B11-BDD7-1A57D2B313F1}"/>
              </a:ext>
            </a:extLst>
          </p:cNvPr>
          <p:cNvPicPr>
            <a:picLocks noChangeAspect="1"/>
          </p:cNvPicPr>
          <p:nvPr/>
        </p:nvPicPr>
        <p:blipFill>
          <a:blip r:embed="rId6"/>
          <a:stretch>
            <a:fillRect/>
          </a:stretch>
        </p:blipFill>
        <p:spPr>
          <a:xfrm>
            <a:off x="1419284" y="4846556"/>
            <a:ext cx="9089886" cy="494314"/>
          </a:xfrm>
          <a:prstGeom prst="rect">
            <a:avLst/>
          </a:prstGeom>
        </p:spPr>
      </p:pic>
      <p:pic>
        <p:nvPicPr>
          <p:cNvPr id="14" name="Picture 13">
            <a:extLst>
              <a:ext uri="{FF2B5EF4-FFF2-40B4-BE49-F238E27FC236}">
                <a16:creationId xmlns:a16="http://schemas.microsoft.com/office/drawing/2014/main" id="{C4D90986-F2CA-443D-BA78-F80F310B9DB5}"/>
              </a:ext>
            </a:extLst>
          </p:cNvPr>
          <p:cNvPicPr>
            <a:picLocks noChangeAspect="1"/>
          </p:cNvPicPr>
          <p:nvPr/>
        </p:nvPicPr>
        <p:blipFill>
          <a:blip r:embed="rId7"/>
          <a:stretch>
            <a:fillRect/>
          </a:stretch>
        </p:blipFill>
        <p:spPr>
          <a:xfrm>
            <a:off x="1510911" y="5650785"/>
            <a:ext cx="5187209" cy="366917"/>
          </a:xfrm>
          <a:prstGeom prst="rect">
            <a:avLst/>
          </a:prstGeom>
        </p:spPr>
      </p:pic>
      <p:pic>
        <p:nvPicPr>
          <p:cNvPr id="16" name="Picture 15">
            <a:extLst>
              <a:ext uri="{FF2B5EF4-FFF2-40B4-BE49-F238E27FC236}">
                <a16:creationId xmlns:a16="http://schemas.microsoft.com/office/drawing/2014/main" id="{E6694B5E-E0BA-4B80-BF38-62884F9E7D30}"/>
              </a:ext>
            </a:extLst>
          </p:cNvPr>
          <p:cNvPicPr>
            <a:picLocks noChangeAspect="1"/>
          </p:cNvPicPr>
          <p:nvPr/>
        </p:nvPicPr>
        <p:blipFill>
          <a:blip r:embed="rId8"/>
          <a:stretch>
            <a:fillRect/>
          </a:stretch>
        </p:blipFill>
        <p:spPr>
          <a:xfrm>
            <a:off x="1510912" y="6346683"/>
            <a:ext cx="3706218" cy="453991"/>
          </a:xfrm>
          <a:prstGeom prst="rect">
            <a:avLst/>
          </a:prstGeom>
        </p:spPr>
      </p:pic>
    </p:spTree>
    <p:extLst>
      <p:ext uri="{BB962C8B-B14F-4D97-AF65-F5344CB8AC3E}">
        <p14:creationId xmlns:p14="http://schemas.microsoft.com/office/powerpoint/2010/main" val="391735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7C0459-E233-8F41-B0EF-F32F047A0BDD}"/>
              </a:ext>
            </a:extLst>
          </p:cNvPr>
          <p:cNvSpPr/>
          <p:nvPr/>
        </p:nvSpPr>
        <p:spPr>
          <a:xfrm>
            <a:off x="1284513" y="642146"/>
            <a:ext cx="9583783" cy="646331"/>
          </a:xfrm>
          <a:prstGeom prst="rect">
            <a:avLst/>
          </a:prstGeom>
        </p:spPr>
        <p:txBody>
          <a:bodyPr wrap="square">
            <a:spAutoFit/>
          </a:bodyPr>
          <a:lstStyle/>
          <a:p>
            <a:r>
              <a:rPr lang="en-US" dirty="0"/>
              <a:t>Source: E. </a:t>
            </a:r>
            <a:r>
              <a:rPr lang="en-US" dirty="0" err="1"/>
              <a:t>Criddle</a:t>
            </a:r>
            <a:r>
              <a:rPr lang="en-US" dirty="0"/>
              <a:t> &amp; K. Kania, (2014) </a:t>
            </a:r>
            <a:r>
              <a:rPr lang="en-US" i="1" dirty="0"/>
              <a:t>Accounting and Finance A resource for Year 11 ATAR/Year 12 General</a:t>
            </a:r>
            <a:r>
              <a:rPr lang="en-US" dirty="0"/>
              <a:t>, Cottesloe: Impact Publishing</a:t>
            </a:r>
          </a:p>
        </p:txBody>
      </p:sp>
    </p:spTree>
    <p:extLst>
      <p:ext uri="{BB962C8B-B14F-4D97-AF65-F5344CB8AC3E}">
        <p14:creationId xmlns:p14="http://schemas.microsoft.com/office/powerpoint/2010/main" val="37640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0FF3C4-4D62-9744-AA0E-27B06DBFFED0}"/>
              </a:ext>
            </a:extLst>
          </p:cNvPr>
          <p:cNvSpPr txBox="1"/>
          <p:nvPr/>
        </p:nvSpPr>
        <p:spPr>
          <a:xfrm>
            <a:off x="438058" y="239276"/>
            <a:ext cx="10718800" cy="5632311"/>
          </a:xfrm>
          <a:prstGeom prst="rect">
            <a:avLst/>
          </a:prstGeom>
          <a:noFill/>
        </p:spPr>
        <p:txBody>
          <a:bodyPr wrap="square" rtlCol="0">
            <a:spAutoFit/>
          </a:bodyPr>
          <a:lstStyle/>
          <a:p>
            <a:pPr algn="ctr"/>
            <a:r>
              <a:rPr lang="en-US" sz="2400" b="1" dirty="0"/>
              <a:t>Types of Finance</a:t>
            </a:r>
          </a:p>
          <a:p>
            <a:endParaRPr lang="en-US" sz="2400" dirty="0"/>
          </a:p>
          <a:p>
            <a:r>
              <a:rPr lang="en-US" sz="2400" dirty="0"/>
              <a:t>Finance is money used to fund a business</a:t>
            </a:r>
          </a:p>
          <a:p>
            <a:endParaRPr lang="en-US" sz="2400" dirty="0"/>
          </a:p>
          <a:p>
            <a:r>
              <a:rPr lang="en-US" sz="2400" dirty="0"/>
              <a:t>The two main types are:</a:t>
            </a:r>
          </a:p>
          <a:p>
            <a:endParaRPr lang="en-US" sz="2400" dirty="0"/>
          </a:p>
          <a:p>
            <a:pPr marL="342900" indent="-342900">
              <a:buAutoNum type="arabicPeriod"/>
            </a:pPr>
            <a:r>
              <a:rPr lang="en-US" sz="2400" b="1" dirty="0"/>
              <a:t>Debt Financing</a:t>
            </a:r>
          </a:p>
          <a:p>
            <a:pPr marL="342900" indent="-342900">
              <a:buAutoNum type="arabicPeriod"/>
            </a:pPr>
            <a:endParaRPr lang="en-US" sz="2400" dirty="0"/>
          </a:p>
          <a:p>
            <a:r>
              <a:rPr lang="en-US" sz="2400" dirty="0"/>
              <a:t>This is when money is borrowed. The money has to be paid back, even if no profit is made.</a:t>
            </a:r>
          </a:p>
          <a:p>
            <a:endParaRPr lang="en-US" sz="2400" dirty="0"/>
          </a:p>
          <a:p>
            <a:r>
              <a:rPr lang="en-US" sz="2400" dirty="0"/>
              <a:t>2. </a:t>
            </a:r>
            <a:r>
              <a:rPr lang="en-US" sz="2400" b="1" dirty="0"/>
              <a:t>Equity Financing</a:t>
            </a:r>
          </a:p>
          <a:p>
            <a:endParaRPr lang="en-US" sz="2400" dirty="0"/>
          </a:p>
          <a:p>
            <a:r>
              <a:rPr lang="en-US" sz="2400" dirty="0"/>
              <a:t>This involves part ownership of the business to an investor in exchange for some of the start up costs needed.</a:t>
            </a:r>
          </a:p>
        </p:txBody>
      </p:sp>
      <p:pic>
        <p:nvPicPr>
          <p:cNvPr id="3" name="Picture 2">
            <a:extLst>
              <a:ext uri="{FF2B5EF4-FFF2-40B4-BE49-F238E27FC236}">
                <a16:creationId xmlns:a16="http://schemas.microsoft.com/office/drawing/2014/main" id="{569CA65B-0007-724B-A5D8-670724C2CE99}"/>
              </a:ext>
            </a:extLst>
          </p:cNvPr>
          <p:cNvPicPr>
            <a:picLocks noChangeAspect="1"/>
          </p:cNvPicPr>
          <p:nvPr/>
        </p:nvPicPr>
        <p:blipFill>
          <a:blip r:embed="rId2"/>
          <a:stretch>
            <a:fillRect/>
          </a:stretch>
        </p:blipFill>
        <p:spPr>
          <a:xfrm>
            <a:off x="8134442" y="378884"/>
            <a:ext cx="3619500" cy="2171700"/>
          </a:xfrm>
          <a:prstGeom prst="rect">
            <a:avLst/>
          </a:prstGeom>
        </p:spPr>
      </p:pic>
    </p:spTree>
    <p:extLst>
      <p:ext uri="{BB962C8B-B14F-4D97-AF65-F5344CB8AC3E}">
        <p14:creationId xmlns:p14="http://schemas.microsoft.com/office/powerpoint/2010/main" val="875844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69F584-317F-BF49-AEA6-8DA49136778B}"/>
              </a:ext>
            </a:extLst>
          </p:cNvPr>
          <p:cNvSpPr txBox="1"/>
          <p:nvPr/>
        </p:nvSpPr>
        <p:spPr>
          <a:xfrm>
            <a:off x="268771" y="245326"/>
            <a:ext cx="11496673" cy="4832092"/>
          </a:xfrm>
          <a:prstGeom prst="rect">
            <a:avLst/>
          </a:prstGeom>
          <a:noFill/>
        </p:spPr>
        <p:txBody>
          <a:bodyPr wrap="none" rtlCol="0">
            <a:spAutoFit/>
          </a:bodyPr>
          <a:lstStyle/>
          <a:p>
            <a:pPr algn="ctr"/>
            <a:r>
              <a:rPr lang="en-US" sz="2800" b="1" dirty="0"/>
              <a:t>Internal or External Finance</a:t>
            </a:r>
          </a:p>
          <a:p>
            <a:endParaRPr lang="en-US" sz="2800" dirty="0"/>
          </a:p>
          <a:p>
            <a:endParaRPr lang="en-US" sz="2800" dirty="0"/>
          </a:p>
          <a:p>
            <a:pPr marL="342900" indent="-342900">
              <a:buAutoNum type="arabicPeriod"/>
            </a:pPr>
            <a:r>
              <a:rPr lang="en-US" sz="2800" b="1" dirty="0"/>
              <a:t>Internal Finance:</a:t>
            </a:r>
          </a:p>
          <a:p>
            <a:endParaRPr lang="en-US" sz="2800" dirty="0"/>
          </a:p>
          <a:p>
            <a:r>
              <a:rPr lang="en-US" sz="2800" dirty="0"/>
              <a:t>This comes from sources </a:t>
            </a:r>
            <a:r>
              <a:rPr lang="en-US" sz="2800" b="1" dirty="0"/>
              <a:t>within the business</a:t>
            </a:r>
            <a:r>
              <a:rPr lang="en-US" sz="2800" dirty="0"/>
              <a:t>, such as capital by the owner(s).</a:t>
            </a:r>
          </a:p>
          <a:p>
            <a:endParaRPr lang="en-US" sz="2800" dirty="0"/>
          </a:p>
          <a:p>
            <a:r>
              <a:rPr lang="en-US" sz="2800" b="1" dirty="0"/>
              <a:t>2. External Finance:</a:t>
            </a:r>
          </a:p>
          <a:p>
            <a:endParaRPr lang="en-US" sz="2800" dirty="0"/>
          </a:p>
          <a:p>
            <a:r>
              <a:rPr lang="en-US" sz="2800" dirty="0"/>
              <a:t>This comes from sources </a:t>
            </a:r>
            <a:r>
              <a:rPr lang="en-US" sz="2800" b="1" dirty="0"/>
              <a:t>outside the business</a:t>
            </a:r>
            <a:r>
              <a:rPr lang="en-US" sz="2800" dirty="0"/>
              <a:t>, </a:t>
            </a:r>
          </a:p>
          <a:p>
            <a:r>
              <a:rPr lang="en-US" sz="2800" dirty="0"/>
              <a:t>such as loans or mortgages.</a:t>
            </a:r>
          </a:p>
        </p:txBody>
      </p:sp>
      <p:pic>
        <p:nvPicPr>
          <p:cNvPr id="3" name="Picture 2">
            <a:extLst>
              <a:ext uri="{FF2B5EF4-FFF2-40B4-BE49-F238E27FC236}">
                <a16:creationId xmlns:a16="http://schemas.microsoft.com/office/drawing/2014/main" id="{243467B5-FCCC-5F43-8987-77AC29229E2E}"/>
              </a:ext>
            </a:extLst>
          </p:cNvPr>
          <p:cNvPicPr>
            <a:picLocks noChangeAspect="1"/>
          </p:cNvPicPr>
          <p:nvPr/>
        </p:nvPicPr>
        <p:blipFill>
          <a:blip r:embed="rId2"/>
          <a:stretch>
            <a:fillRect/>
          </a:stretch>
        </p:blipFill>
        <p:spPr>
          <a:xfrm>
            <a:off x="7502055" y="3735660"/>
            <a:ext cx="4421174" cy="2877014"/>
          </a:xfrm>
          <a:prstGeom prst="rect">
            <a:avLst/>
          </a:prstGeom>
        </p:spPr>
      </p:pic>
    </p:spTree>
    <p:extLst>
      <p:ext uri="{BB962C8B-B14F-4D97-AF65-F5344CB8AC3E}">
        <p14:creationId xmlns:p14="http://schemas.microsoft.com/office/powerpoint/2010/main" val="203852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FAE5C-18DB-E948-B52E-EB2BE8DD66F2}"/>
              </a:ext>
            </a:extLst>
          </p:cNvPr>
          <p:cNvSpPr txBox="1"/>
          <p:nvPr/>
        </p:nvSpPr>
        <p:spPr>
          <a:xfrm>
            <a:off x="470208" y="755067"/>
            <a:ext cx="11251583" cy="6001643"/>
          </a:xfrm>
          <a:prstGeom prst="rect">
            <a:avLst/>
          </a:prstGeom>
          <a:noFill/>
        </p:spPr>
        <p:txBody>
          <a:bodyPr wrap="square" rtlCol="0">
            <a:spAutoFit/>
          </a:bodyPr>
          <a:lstStyle/>
          <a:p>
            <a:pPr algn="ctr"/>
            <a:r>
              <a:rPr lang="en-US" sz="2400" b="1" dirty="0"/>
              <a:t>Types of Internal Finance</a:t>
            </a:r>
          </a:p>
          <a:p>
            <a:endParaRPr lang="en-US" sz="2400" dirty="0"/>
          </a:p>
          <a:p>
            <a:r>
              <a:rPr lang="en-US" sz="2400" dirty="0"/>
              <a:t>Internal Finance includes:</a:t>
            </a:r>
          </a:p>
          <a:p>
            <a:endParaRPr lang="en-US" sz="2400" dirty="0"/>
          </a:p>
          <a:p>
            <a:pPr marL="342900" indent="-342900">
              <a:buAutoNum type="arabicPeriod"/>
            </a:pPr>
            <a:r>
              <a:rPr lang="en-US" sz="2400" b="1" dirty="0"/>
              <a:t>Retained profits </a:t>
            </a:r>
            <a:r>
              <a:rPr lang="en-US" sz="2400" dirty="0"/>
              <a:t>– this is profit that the business has retained rather than spent. Retained profits can be invested back into the business. It is useful as it does no incur fees for using it.</a:t>
            </a:r>
          </a:p>
          <a:p>
            <a:pPr marL="342900" indent="-342900">
              <a:buAutoNum type="arabicPeriod"/>
            </a:pPr>
            <a:endParaRPr lang="en-US" sz="2400" dirty="0"/>
          </a:p>
          <a:p>
            <a:pPr marL="342900" indent="-342900">
              <a:buAutoNum type="arabicPeriod"/>
            </a:pPr>
            <a:r>
              <a:rPr lang="en-US" sz="2400" b="1" dirty="0"/>
              <a:t>Working capital </a:t>
            </a:r>
            <a:r>
              <a:rPr lang="en-US" sz="2400" dirty="0"/>
              <a:t>– this is the money needed for everyday business expenses </a:t>
            </a:r>
            <a:r>
              <a:rPr lang="en-US" sz="2400" dirty="0" err="1"/>
              <a:t>eg.</a:t>
            </a:r>
            <a:r>
              <a:rPr lang="en-US" sz="2400" dirty="0"/>
              <a:t> paying wages, buying stock, rent, advertising expenses.</a:t>
            </a:r>
          </a:p>
          <a:p>
            <a:pPr marL="342900" indent="-342900">
              <a:buAutoNum type="arabicPeriod"/>
            </a:pPr>
            <a:endParaRPr lang="en-US" sz="2400" dirty="0"/>
          </a:p>
          <a:p>
            <a:pPr marL="342900" indent="-342900">
              <a:buAutoNum type="arabicPeriod"/>
            </a:pPr>
            <a:r>
              <a:rPr lang="en-US" sz="2400" b="1" dirty="0"/>
              <a:t>Personal savings </a:t>
            </a:r>
            <a:r>
              <a:rPr lang="en-US" sz="2400" dirty="0"/>
              <a:t>– this is savings an individual has in their personal bank account that is used in the business. </a:t>
            </a:r>
          </a:p>
          <a:p>
            <a:pPr marL="342900" indent="-342900">
              <a:buAutoNum type="arabicPeriod"/>
            </a:pPr>
            <a:endParaRPr lang="en-US" sz="2400" dirty="0"/>
          </a:p>
          <a:p>
            <a:pPr marL="342900" indent="-342900">
              <a:buAutoNum type="arabicPeriod"/>
            </a:pPr>
            <a:r>
              <a:rPr lang="en-US" sz="2400" b="1" dirty="0"/>
              <a:t>Sale of Assets </a:t>
            </a:r>
            <a:r>
              <a:rPr lang="en-US" sz="2400" dirty="0"/>
              <a:t>– Assets such as motor vehicles, computers, machinery can be sold. Useful if there is a surplus of assets </a:t>
            </a:r>
            <a:r>
              <a:rPr lang="en-US" sz="2400" dirty="0" err="1"/>
              <a:t>eg.</a:t>
            </a:r>
            <a:r>
              <a:rPr lang="en-US" sz="2400" dirty="0"/>
              <a:t> Computers that are not needed.</a:t>
            </a:r>
          </a:p>
        </p:txBody>
      </p:sp>
      <p:pic>
        <p:nvPicPr>
          <p:cNvPr id="3" name="Picture 2">
            <a:extLst>
              <a:ext uri="{FF2B5EF4-FFF2-40B4-BE49-F238E27FC236}">
                <a16:creationId xmlns:a16="http://schemas.microsoft.com/office/drawing/2014/main" id="{61363A83-DBFE-0446-BE3B-43271F3E23E2}"/>
              </a:ext>
            </a:extLst>
          </p:cNvPr>
          <p:cNvPicPr>
            <a:picLocks noChangeAspect="1"/>
          </p:cNvPicPr>
          <p:nvPr/>
        </p:nvPicPr>
        <p:blipFill>
          <a:blip r:embed="rId2"/>
          <a:stretch>
            <a:fillRect/>
          </a:stretch>
        </p:blipFill>
        <p:spPr>
          <a:xfrm>
            <a:off x="8124438" y="101290"/>
            <a:ext cx="3949700" cy="1905000"/>
          </a:xfrm>
          <a:prstGeom prst="rect">
            <a:avLst/>
          </a:prstGeom>
        </p:spPr>
      </p:pic>
    </p:spTree>
    <p:extLst>
      <p:ext uri="{BB962C8B-B14F-4D97-AF65-F5344CB8AC3E}">
        <p14:creationId xmlns:p14="http://schemas.microsoft.com/office/powerpoint/2010/main" val="93019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51A38-D8DE-DB4D-92A8-1459702697E2}"/>
              </a:ext>
            </a:extLst>
          </p:cNvPr>
          <p:cNvSpPr txBox="1"/>
          <p:nvPr/>
        </p:nvSpPr>
        <p:spPr>
          <a:xfrm>
            <a:off x="297366" y="747131"/>
            <a:ext cx="11597268" cy="6309420"/>
          </a:xfrm>
          <a:prstGeom prst="rect">
            <a:avLst/>
          </a:prstGeom>
          <a:noFill/>
        </p:spPr>
        <p:txBody>
          <a:bodyPr wrap="square" rtlCol="0">
            <a:spAutoFit/>
          </a:bodyPr>
          <a:lstStyle/>
          <a:p>
            <a:pPr algn="ctr"/>
            <a:r>
              <a:rPr lang="en-US" sz="2400" b="1" dirty="0"/>
              <a:t>External sources of finance</a:t>
            </a:r>
          </a:p>
          <a:p>
            <a:endParaRPr lang="en-US" sz="2400" dirty="0"/>
          </a:p>
          <a:p>
            <a:pPr marL="457200" indent="-457200">
              <a:buAutoNum type="arabicPeriod"/>
            </a:pPr>
            <a:r>
              <a:rPr lang="en-US" sz="2400" b="1" dirty="0"/>
              <a:t>Line of credit from creditors </a:t>
            </a:r>
          </a:p>
          <a:p>
            <a:endParaRPr lang="en-US" sz="1000" dirty="0"/>
          </a:p>
          <a:p>
            <a:r>
              <a:rPr lang="en-US" sz="2400" dirty="0"/>
              <a:t>Trade credit is given when a business purchase items, such as raw materials from a supplier. The supplier may let the business purchase goods on credit with payment terms varying between 30 and 90 days. The business receives the materials now but pays for them later. This is usually interest free.</a:t>
            </a:r>
          </a:p>
          <a:p>
            <a:endParaRPr lang="en-US" sz="2400" dirty="0"/>
          </a:p>
          <a:p>
            <a:r>
              <a:rPr lang="en-US" sz="2400" b="1" dirty="0"/>
              <a:t>2. Overdraft </a:t>
            </a:r>
          </a:p>
          <a:p>
            <a:endParaRPr lang="en-US" sz="1000" b="1" dirty="0"/>
          </a:p>
          <a:p>
            <a:r>
              <a:rPr lang="en-US" sz="2400" dirty="0"/>
              <a:t>This is an agreement with a bank to be allowed to overdraw cash to a specific amount. Interest is charged when the account is overdrawn.</a:t>
            </a:r>
          </a:p>
          <a:p>
            <a:endParaRPr lang="en-US" sz="2400" dirty="0"/>
          </a:p>
          <a:p>
            <a:r>
              <a:rPr lang="en-US" sz="2400" b="1" dirty="0"/>
              <a:t>3. Lease </a:t>
            </a:r>
          </a:p>
          <a:p>
            <a:endParaRPr lang="en-US" sz="1000" b="1" dirty="0"/>
          </a:p>
          <a:p>
            <a:r>
              <a:rPr lang="en-US" sz="2400" dirty="0"/>
              <a:t>This is between a leasing company and the business. The leasing company owns the asset while the business pays for using (leasing) them. Often motor vehicles are leased.</a:t>
            </a:r>
          </a:p>
        </p:txBody>
      </p:sp>
      <p:pic>
        <p:nvPicPr>
          <p:cNvPr id="3" name="Picture 2">
            <a:extLst>
              <a:ext uri="{FF2B5EF4-FFF2-40B4-BE49-F238E27FC236}">
                <a16:creationId xmlns:a16="http://schemas.microsoft.com/office/drawing/2014/main" id="{10F49AFF-9CE5-EA44-82F7-3CA6F4FE31B2}"/>
              </a:ext>
            </a:extLst>
          </p:cNvPr>
          <p:cNvPicPr>
            <a:picLocks noChangeAspect="1"/>
          </p:cNvPicPr>
          <p:nvPr/>
        </p:nvPicPr>
        <p:blipFill>
          <a:blip r:embed="rId2"/>
          <a:stretch>
            <a:fillRect/>
          </a:stretch>
        </p:blipFill>
        <p:spPr>
          <a:xfrm>
            <a:off x="8458200" y="0"/>
            <a:ext cx="3733800" cy="2070100"/>
          </a:xfrm>
          <a:prstGeom prst="rect">
            <a:avLst/>
          </a:prstGeom>
        </p:spPr>
      </p:pic>
    </p:spTree>
    <p:extLst>
      <p:ext uri="{BB962C8B-B14F-4D97-AF65-F5344CB8AC3E}">
        <p14:creationId xmlns:p14="http://schemas.microsoft.com/office/powerpoint/2010/main" val="3244750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51A38-D8DE-DB4D-92A8-1459702697E2}"/>
              </a:ext>
            </a:extLst>
          </p:cNvPr>
          <p:cNvSpPr txBox="1"/>
          <p:nvPr/>
        </p:nvSpPr>
        <p:spPr>
          <a:xfrm>
            <a:off x="356839" y="1050806"/>
            <a:ext cx="11597268" cy="5724644"/>
          </a:xfrm>
          <a:prstGeom prst="rect">
            <a:avLst/>
          </a:prstGeom>
          <a:noFill/>
        </p:spPr>
        <p:txBody>
          <a:bodyPr wrap="square" rtlCol="0">
            <a:spAutoFit/>
          </a:bodyPr>
          <a:lstStyle/>
          <a:p>
            <a:pPr algn="ctr"/>
            <a:r>
              <a:rPr lang="en-US" sz="2400" b="1" dirty="0"/>
              <a:t>External sources of finance</a:t>
            </a:r>
          </a:p>
          <a:p>
            <a:endParaRPr lang="en-US" sz="2400" dirty="0"/>
          </a:p>
          <a:p>
            <a:r>
              <a:rPr lang="en-US" sz="2400" b="1" dirty="0"/>
              <a:t>4. Crowdfunding</a:t>
            </a:r>
          </a:p>
          <a:p>
            <a:endParaRPr lang="en-US" sz="1000" dirty="0"/>
          </a:p>
          <a:p>
            <a:r>
              <a:rPr lang="en-US" sz="2400" dirty="0"/>
              <a:t>This involves raising funds online, through social media or crowdfunding websites. Generally those providing funding expect to receive a copy of the final product or something in return.</a:t>
            </a:r>
          </a:p>
          <a:p>
            <a:endParaRPr lang="en-US" sz="2400" dirty="0"/>
          </a:p>
          <a:p>
            <a:r>
              <a:rPr lang="en-US" sz="2400" b="1" dirty="0"/>
              <a:t>5. Loan </a:t>
            </a:r>
          </a:p>
          <a:p>
            <a:endParaRPr lang="en-US" sz="1000" b="1" dirty="0"/>
          </a:p>
          <a:p>
            <a:r>
              <a:rPr lang="en-US" sz="2400" dirty="0"/>
              <a:t>Businesses can apply for a loan from a bank or other financial institution. Interest is charged on the loan and there are monthly repayments.</a:t>
            </a:r>
          </a:p>
          <a:p>
            <a:endParaRPr lang="en-US" sz="2400" dirty="0"/>
          </a:p>
          <a:p>
            <a:r>
              <a:rPr lang="en-US" sz="2400" b="1" dirty="0"/>
              <a:t>6. Grant </a:t>
            </a:r>
          </a:p>
          <a:p>
            <a:endParaRPr lang="en-US" sz="1000" b="1" dirty="0"/>
          </a:p>
          <a:p>
            <a:r>
              <a:rPr lang="en-US" sz="2400" dirty="0"/>
              <a:t>A grant is a sum of money given for a specific purpose. Many grants are available for young business people wanting to start their own business. Grants may come from the government and/or private </a:t>
            </a:r>
            <a:r>
              <a:rPr lang="en-US" sz="2400" dirty="0" err="1"/>
              <a:t>organisations</a:t>
            </a:r>
            <a:r>
              <a:rPr lang="en-US" sz="2400" dirty="0"/>
              <a:t>. Grants do not need to be paid back.</a:t>
            </a:r>
          </a:p>
        </p:txBody>
      </p:sp>
      <p:pic>
        <p:nvPicPr>
          <p:cNvPr id="3" name="Picture 2">
            <a:extLst>
              <a:ext uri="{FF2B5EF4-FFF2-40B4-BE49-F238E27FC236}">
                <a16:creationId xmlns:a16="http://schemas.microsoft.com/office/drawing/2014/main" id="{23E881E4-5A18-FE4E-BAD4-AD7038CCAA2A}"/>
              </a:ext>
            </a:extLst>
          </p:cNvPr>
          <p:cNvPicPr>
            <a:picLocks noChangeAspect="1"/>
          </p:cNvPicPr>
          <p:nvPr/>
        </p:nvPicPr>
        <p:blipFill>
          <a:blip r:embed="rId2"/>
          <a:stretch>
            <a:fillRect/>
          </a:stretch>
        </p:blipFill>
        <p:spPr>
          <a:xfrm>
            <a:off x="8448907" y="82550"/>
            <a:ext cx="3505200" cy="2120900"/>
          </a:xfrm>
          <a:prstGeom prst="rect">
            <a:avLst/>
          </a:prstGeom>
        </p:spPr>
      </p:pic>
    </p:spTree>
    <p:extLst>
      <p:ext uri="{BB962C8B-B14F-4D97-AF65-F5344CB8AC3E}">
        <p14:creationId xmlns:p14="http://schemas.microsoft.com/office/powerpoint/2010/main" val="16154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551A38-D8DE-DB4D-92A8-1459702697E2}"/>
              </a:ext>
            </a:extLst>
          </p:cNvPr>
          <p:cNvSpPr txBox="1"/>
          <p:nvPr/>
        </p:nvSpPr>
        <p:spPr>
          <a:xfrm>
            <a:off x="477561" y="862915"/>
            <a:ext cx="11597268" cy="6093976"/>
          </a:xfrm>
          <a:prstGeom prst="rect">
            <a:avLst/>
          </a:prstGeom>
          <a:noFill/>
        </p:spPr>
        <p:txBody>
          <a:bodyPr wrap="square" rtlCol="0">
            <a:spAutoFit/>
          </a:bodyPr>
          <a:lstStyle/>
          <a:p>
            <a:pPr algn="ctr"/>
            <a:r>
              <a:rPr lang="en-US" sz="2400" b="1" dirty="0"/>
              <a:t>External sources of finance</a:t>
            </a:r>
          </a:p>
          <a:p>
            <a:endParaRPr lang="en-US" sz="2400" dirty="0"/>
          </a:p>
          <a:p>
            <a:r>
              <a:rPr lang="en-US" sz="2400" b="1" dirty="0"/>
              <a:t>7. Mortgage</a:t>
            </a:r>
          </a:p>
          <a:p>
            <a:endParaRPr lang="en-US" sz="1000" dirty="0"/>
          </a:p>
          <a:p>
            <a:r>
              <a:rPr lang="en-US" sz="2400" dirty="0"/>
              <a:t>A business can take out a mortgage to purchase non-current assets such as land and buildings. Mortgages are long term, 15-30 years. The land or building will become property of the bank or lending society if repayments can not be made. Due to the security and length, interest is charged at a lower rate.</a:t>
            </a:r>
          </a:p>
          <a:p>
            <a:endParaRPr lang="en-US" sz="2400" dirty="0"/>
          </a:p>
          <a:p>
            <a:r>
              <a:rPr lang="en-US" sz="2400" b="1" dirty="0"/>
              <a:t>8. Family &amp; Friends</a:t>
            </a:r>
          </a:p>
          <a:p>
            <a:endParaRPr lang="en-US" sz="1000" b="1" dirty="0"/>
          </a:p>
          <a:p>
            <a:r>
              <a:rPr lang="en-US" sz="2400" dirty="0"/>
              <a:t>This is when family and/or friends inject money into the business.</a:t>
            </a:r>
          </a:p>
          <a:p>
            <a:endParaRPr lang="en-US" sz="2400" dirty="0"/>
          </a:p>
          <a:p>
            <a:r>
              <a:rPr lang="en-US" sz="2400" b="1" dirty="0"/>
              <a:t>9. Share capital (for companies only)</a:t>
            </a:r>
          </a:p>
          <a:p>
            <a:endParaRPr lang="en-US" sz="1000" b="1" dirty="0"/>
          </a:p>
          <a:p>
            <a:r>
              <a:rPr lang="en-US" sz="2400" dirty="0"/>
              <a:t>Companies sell shares to their shareholders to raise finance. The shareholder owns a portion of the company and can share that portion of profit. While the company receives capital, the money that is paid for the share/s.</a:t>
            </a:r>
          </a:p>
        </p:txBody>
      </p:sp>
      <p:pic>
        <p:nvPicPr>
          <p:cNvPr id="5" name="Picture 4" descr="A picture containing building, table, sign, sitting&#10;&#10;Description automatically generated">
            <a:extLst>
              <a:ext uri="{FF2B5EF4-FFF2-40B4-BE49-F238E27FC236}">
                <a16:creationId xmlns:a16="http://schemas.microsoft.com/office/drawing/2014/main" id="{F47AF0B5-E301-6B4E-94C1-9A102FCF23F9}"/>
              </a:ext>
            </a:extLst>
          </p:cNvPr>
          <p:cNvPicPr>
            <a:picLocks noChangeAspect="1"/>
          </p:cNvPicPr>
          <p:nvPr/>
        </p:nvPicPr>
        <p:blipFill>
          <a:blip r:embed="rId2"/>
          <a:stretch>
            <a:fillRect/>
          </a:stretch>
        </p:blipFill>
        <p:spPr>
          <a:xfrm>
            <a:off x="8760129" y="22106"/>
            <a:ext cx="3314700" cy="2057400"/>
          </a:xfrm>
          <a:prstGeom prst="rect">
            <a:avLst/>
          </a:prstGeom>
        </p:spPr>
      </p:pic>
    </p:spTree>
    <p:extLst>
      <p:ext uri="{BB962C8B-B14F-4D97-AF65-F5344CB8AC3E}">
        <p14:creationId xmlns:p14="http://schemas.microsoft.com/office/powerpoint/2010/main" val="75990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text on a white background&#10;&#10;Description automatically generated">
            <a:extLst>
              <a:ext uri="{FF2B5EF4-FFF2-40B4-BE49-F238E27FC236}">
                <a16:creationId xmlns:a16="http://schemas.microsoft.com/office/drawing/2014/main" id="{9E8B7464-925A-814E-B83C-1092F6014D56}"/>
              </a:ext>
            </a:extLst>
          </p:cNvPr>
          <p:cNvPicPr>
            <a:picLocks noChangeAspect="1"/>
          </p:cNvPicPr>
          <p:nvPr/>
        </p:nvPicPr>
        <p:blipFill>
          <a:blip r:embed="rId2"/>
          <a:stretch>
            <a:fillRect/>
          </a:stretch>
        </p:blipFill>
        <p:spPr>
          <a:xfrm>
            <a:off x="776618" y="0"/>
            <a:ext cx="6032897" cy="6858000"/>
          </a:xfrm>
          <a:prstGeom prst="rect">
            <a:avLst/>
          </a:prstGeom>
        </p:spPr>
      </p:pic>
      <p:sp>
        <p:nvSpPr>
          <p:cNvPr id="4" name="TextBox 3">
            <a:extLst>
              <a:ext uri="{FF2B5EF4-FFF2-40B4-BE49-F238E27FC236}">
                <a16:creationId xmlns:a16="http://schemas.microsoft.com/office/drawing/2014/main" id="{6E16E689-0AA4-994C-94D9-06DFE45B61F9}"/>
              </a:ext>
            </a:extLst>
          </p:cNvPr>
          <p:cNvSpPr txBox="1"/>
          <p:nvPr/>
        </p:nvSpPr>
        <p:spPr>
          <a:xfrm>
            <a:off x="7010399" y="105013"/>
            <a:ext cx="4639734" cy="7017306"/>
          </a:xfrm>
          <a:prstGeom prst="rect">
            <a:avLst/>
          </a:prstGeom>
          <a:noFill/>
        </p:spPr>
        <p:txBody>
          <a:bodyPr wrap="square" rtlCol="0">
            <a:spAutoFit/>
          </a:bodyPr>
          <a:lstStyle/>
          <a:p>
            <a:r>
              <a:rPr lang="en-US" sz="2400" b="1" dirty="0"/>
              <a:t>Short Term:</a:t>
            </a:r>
          </a:p>
          <a:p>
            <a:endParaRPr lang="en-US" sz="1200" dirty="0"/>
          </a:p>
          <a:p>
            <a:r>
              <a:rPr lang="en-US" sz="2400" dirty="0"/>
              <a:t>Usually to cover day to day (working capital) expenses. Needed for a short period such as 3 months.</a:t>
            </a:r>
          </a:p>
          <a:p>
            <a:endParaRPr lang="en-US" sz="2400" dirty="0"/>
          </a:p>
          <a:p>
            <a:r>
              <a:rPr lang="en-US" sz="2400" b="1" dirty="0"/>
              <a:t>Medium Term:</a:t>
            </a:r>
          </a:p>
          <a:p>
            <a:endParaRPr lang="en-US" sz="1200" dirty="0"/>
          </a:p>
          <a:p>
            <a:r>
              <a:rPr lang="en-US" sz="2400" dirty="0"/>
              <a:t>A mix of working capital and capital expenditure (Capital expenditure </a:t>
            </a:r>
            <a:r>
              <a:rPr lang="en-US" sz="2400" dirty="0" err="1"/>
              <a:t>eg.</a:t>
            </a:r>
            <a:r>
              <a:rPr lang="en-US" sz="2400" dirty="0"/>
              <a:t> Machinery, office building, fixed assets).  Needed for 3 – 7 years.</a:t>
            </a:r>
          </a:p>
          <a:p>
            <a:endParaRPr lang="en-US" sz="2400" dirty="0"/>
          </a:p>
          <a:p>
            <a:r>
              <a:rPr lang="en-US" sz="2400" b="1" dirty="0"/>
              <a:t>Long Term:</a:t>
            </a:r>
          </a:p>
          <a:p>
            <a:endParaRPr lang="en-US" sz="1200" dirty="0"/>
          </a:p>
          <a:p>
            <a:r>
              <a:rPr lang="en-US" sz="2400" dirty="0"/>
              <a:t>Usually for capital expenditure. Needed for over 7 years.</a:t>
            </a:r>
          </a:p>
          <a:p>
            <a:endParaRPr lang="en-US" sz="2400" dirty="0"/>
          </a:p>
          <a:p>
            <a:endParaRPr lang="en-US" sz="2400" dirty="0"/>
          </a:p>
          <a:p>
            <a:r>
              <a:rPr lang="en-US" sz="1200" dirty="0"/>
              <a:t>Source: A &amp; F WACE Study Guide: Academic Associates</a:t>
            </a:r>
          </a:p>
          <a:p>
            <a:endParaRPr lang="en-US" dirty="0"/>
          </a:p>
        </p:txBody>
      </p:sp>
    </p:spTree>
    <p:extLst>
      <p:ext uri="{BB962C8B-B14F-4D97-AF65-F5344CB8AC3E}">
        <p14:creationId xmlns:p14="http://schemas.microsoft.com/office/powerpoint/2010/main" val="3273443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text&#10;&#10;Description automatically generated">
            <a:extLst>
              <a:ext uri="{FF2B5EF4-FFF2-40B4-BE49-F238E27FC236}">
                <a16:creationId xmlns:a16="http://schemas.microsoft.com/office/drawing/2014/main" id="{75B3008D-A0D0-224E-A399-0AC89C2EC6BB}"/>
              </a:ext>
            </a:extLst>
          </p:cNvPr>
          <p:cNvPicPr>
            <a:picLocks noChangeAspect="1"/>
          </p:cNvPicPr>
          <p:nvPr/>
        </p:nvPicPr>
        <p:blipFill>
          <a:blip r:embed="rId2"/>
          <a:stretch>
            <a:fillRect/>
          </a:stretch>
        </p:blipFill>
        <p:spPr>
          <a:xfrm>
            <a:off x="263972" y="103200"/>
            <a:ext cx="11664055" cy="5941378"/>
          </a:xfrm>
          <a:prstGeom prst="rect">
            <a:avLst/>
          </a:prstGeom>
        </p:spPr>
      </p:pic>
      <p:sp>
        <p:nvSpPr>
          <p:cNvPr id="4" name="Rectangle 3">
            <a:extLst>
              <a:ext uri="{FF2B5EF4-FFF2-40B4-BE49-F238E27FC236}">
                <a16:creationId xmlns:a16="http://schemas.microsoft.com/office/drawing/2014/main" id="{75442485-0CB6-B642-9CB6-875E2E85AA67}"/>
              </a:ext>
            </a:extLst>
          </p:cNvPr>
          <p:cNvSpPr/>
          <p:nvPr/>
        </p:nvSpPr>
        <p:spPr>
          <a:xfrm>
            <a:off x="3664413" y="6385468"/>
            <a:ext cx="5303440" cy="369332"/>
          </a:xfrm>
          <a:prstGeom prst="rect">
            <a:avLst/>
          </a:prstGeom>
        </p:spPr>
        <p:txBody>
          <a:bodyPr wrap="none">
            <a:spAutoFit/>
          </a:bodyPr>
          <a:lstStyle/>
          <a:p>
            <a:r>
              <a:rPr lang="en-US" dirty="0"/>
              <a:t>Source: A &amp; F WACE Study Guide: Academic Associates</a:t>
            </a:r>
          </a:p>
        </p:txBody>
      </p:sp>
    </p:spTree>
    <p:extLst>
      <p:ext uri="{BB962C8B-B14F-4D97-AF65-F5344CB8AC3E}">
        <p14:creationId xmlns:p14="http://schemas.microsoft.com/office/powerpoint/2010/main" val="2757396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912</Words>
  <Application>Microsoft Office PowerPoint</Application>
  <PresentationFormat>Widescreen</PresentationFormat>
  <Paragraphs>146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BRIDGER Jennifer [Willetton Senior High School]</dc:creator>
  <cp:lastModifiedBy>BRIDGER Jennifer [Willetton Senior High School]</cp:lastModifiedBy>
  <cp:revision>13</cp:revision>
  <dcterms:created xsi:type="dcterms:W3CDTF">2020-02-06T07:18:59Z</dcterms:created>
  <dcterms:modified xsi:type="dcterms:W3CDTF">2023-02-06T00:54:52Z</dcterms:modified>
</cp:coreProperties>
</file>