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sldIdLst>
    <p:sldId id="256" r:id="rId2"/>
    <p:sldId id="292" r:id="rId3"/>
    <p:sldId id="257" r:id="rId4"/>
    <p:sldId id="258" r:id="rId5"/>
    <p:sldId id="259" r:id="rId6"/>
    <p:sldId id="260" r:id="rId7"/>
    <p:sldId id="261" r:id="rId8"/>
    <p:sldId id="302" r:id="rId9"/>
    <p:sldId id="300" r:id="rId10"/>
    <p:sldId id="301" r:id="rId11"/>
    <p:sldId id="303" r:id="rId12"/>
    <p:sldId id="304" r:id="rId13"/>
    <p:sldId id="297" r:id="rId14"/>
    <p:sldId id="263" r:id="rId15"/>
    <p:sldId id="264" r:id="rId16"/>
    <p:sldId id="296" r:id="rId17"/>
    <p:sldId id="298" r:id="rId18"/>
    <p:sldId id="267" r:id="rId19"/>
    <p:sldId id="299" r:id="rId20"/>
    <p:sldId id="269" r:id="rId21"/>
    <p:sldId id="271" r:id="rId22"/>
    <p:sldId id="270" r:id="rId23"/>
    <p:sldId id="295" r:id="rId24"/>
    <p:sldId id="30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04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555"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5C9419-C740-41BE-B132-0E6E8875BD92}" type="datetimeFigureOut">
              <a:rPr lang="en-AU" smtClean="0"/>
              <a:t>29/03/2020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283D7-64B0-4619-85AD-91FF05A86D7B}" type="slidenum">
              <a:rPr lang="en-AU" smtClean="0"/>
              <a:t>‹#›</a:t>
            </a:fld>
            <a:endParaRPr lang="en-AU"/>
          </a:p>
        </p:txBody>
      </p:sp>
    </p:spTree>
    <p:extLst>
      <p:ext uri="{BB962C8B-B14F-4D97-AF65-F5344CB8AC3E}">
        <p14:creationId xmlns:p14="http://schemas.microsoft.com/office/powerpoint/2010/main" val="2698991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mtClean="0"/>
              <a:t>The point of this example is to show that if revenues and expenses are not closed off at the end of each period then the profit calculations are going to be distorted (i.e. they will include revenues earned and expenses incurred in previous periods).  </a:t>
            </a: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E6283D7-64B0-4619-85AD-91FF05A86D7B}" type="slidenum">
              <a:rPr lang="en-AU" smtClean="0"/>
              <a:t>20</a:t>
            </a:fld>
            <a:endParaRPr lang="en-AU"/>
          </a:p>
        </p:txBody>
      </p:sp>
    </p:spTree>
    <p:extLst>
      <p:ext uri="{BB962C8B-B14F-4D97-AF65-F5344CB8AC3E}">
        <p14:creationId xmlns:p14="http://schemas.microsoft.com/office/powerpoint/2010/main" val="3747755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EA00AE0-D592-4AB6-96AD-42B771435A6D}" type="datetimeFigureOut">
              <a:rPr lang="en-AU" smtClean="0"/>
              <a:t>29/03/2020</a:t>
            </a:fld>
            <a:endParaRPr lang="en-AU"/>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AU"/>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56F9C10-A05D-459C-834D-CAC93FAC8D84}"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A00AE0-D592-4AB6-96AD-42B771435A6D}" type="datetimeFigureOut">
              <a:rPr lang="en-AU" smtClean="0"/>
              <a:t>29/03/2020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6F9C10-A05D-459C-834D-CAC93FAC8D84}"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A00AE0-D592-4AB6-96AD-42B771435A6D}" type="datetimeFigureOut">
              <a:rPr lang="en-AU" smtClean="0"/>
              <a:t>29/03/2020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6F9C10-A05D-459C-834D-CAC93FAC8D84}" type="slidenum">
              <a:rPr lang="en-AU" smtClean="0"/>
              <a:t>‹#›</a:t>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457200" y="1600200"/>
            <a:ext cx="8229600" cy="4530725"/>
          </a:xfrm>
        </p:spPr>
        <p:txBody>
          <a:bodyPr/>
          <a:lstStyle/>
          <a:p>
            <a:pPr lvl="0"/>
            <a:endParaRPr lang="en-AU" noProof="0" smtClean="0"/>
          </a:p>
        </p:txBody>
      </p:sp>
      <p:sp>
        <p:nvSpPr>
          <p:cNvPr id="4" name="Rectangle 4"/>
          <p:cNvSpPr>
            <a:spLocks noGrp="1" noChangeArrowheads="1"/>
          </p:cNvSpPr>
          <p:nvPr>
            <p:ph type="dt" sz="half" idx="10"/>
          </p:nvPr>
        </p:nvSpPr>
        <p:spPr>
          <a:ln/>
        </p:spPr>
        <p:txBody>
          <a:bodyPr/>
          <a:lstStyle>
            <a:lvl1pPr>
              <a:defRPr/>
            </a:lvl1pPr>
          </a:lstStyle>
          <a:p>
            <a:pPr>
              <a:defRPr/>
            </a:pPr>
            <a:fld id="{52FB663C-F1D1-4316-A842-BAE6938A0C05}" type="datetime1">
              <a:rPr lang="en-US"/>
              <a:pPr>
                <a:defRPr/>
              </a:pPr>
              <a:t>3/29/2020</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ACD45E5-2479-4B1C-8E25-FB9BC44E686C}" type="slidenum">
              <a:rPr lang="en-US" altLang="en-US"/>
              <a:pPr>
                <a:defRPr/>
              </a:pPr>
              <a:t>‹#›</a:t>
            </a:fld>
            <a:endParaRPr lang="en-US" altLang="en-US"/>
          </a:p>
        </p:txBody>
      </p:sp>
    </p:spTree>
    <p:extLst>
      <p:ext uri="{BB962C8B-B14F-4D97-AF65-F5344CB8AC3E}">
        <p14:creationId xmlns:p14="http://schemas.microsoft.com/office/powerpoint/2010/main" val="433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lt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A9DA295-2096-4B1F-8137-8940096EC252}" type="slidenum">
              <a:rPr lang="en-US" altLang="en-US"/>
              <a:pPr>
                <a:defRPr/>
              </a:pPr>
              <a:t>‹#›</a:t>
            </a:fld>
            <a:endParaRPr lang="en-US" altLang="en-US"/>
          </a:p>
        </p:txBody>
      </p:sp>
    </p:spTree>
    <p:extLst>
      <p:ext uri="{BB962C8B-B14F-4D97-AF65-F5344CB8AC3E}">
        <p14:creationId xmlns:p14="http://schemas.microsoft.com/office/powerpoint/2010/main" val="3305505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A00AE0-D592-4AB6-96AD-42B771435A6D}" type="datetimeFigureOut">
              <a:rPr lang="en-AU" smtClean="0"/>
              <a:t>29/03/2020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6F9C10-A05D-459C-834D-CAC93FAC8D84}" type="slidenum">
              <a:rPr lang="en-AU" smtClean="0"/>
              <a:t>‹#›</a:t>
            </a:fld>
            <a:endParaRPr lang="en-AU"/>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EA00AE0-D592-4AB6-96AD-42B771435A6D}" type="datetimeFigureOut">
              <a:rPr lang="en-AU" smtClean="0"/>
              <a:t>29/03/2020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6F9C10-A05D-459C-834D-CAC93FAC8D84}" type="slidenum">
              <a:rPr lang="en-AU" smtClean="0"/>
              <a:t>‹#›</a:t>
            </a:fld>
            <a:endParaRPr lang="en-AU"/>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A00AE0-D592-4AB6-96AD-42B771435A6D}" type="datetimeFigureOut">
              <a:rPr lang="en-AU" smtClean="0"/>
              <a:t>29/03/2020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6F9C10-A05D-459C-834D-CAC93FAC8D84}" type="slidenum">
              <a:rPr lang="en-AU" smtClean="0"/>
              <a:t>‹#›</a:t>
            </a:fld>
            <a:endParaRPr lang="en-AU"/>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EA00AE0-D592-4AB6-96AD-42B771435A6D}" type="datetimeFigureOut">
              <a:rPr lang="en-AU" smtClean="0"/>
              <a:t>29/03/2020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56F9C10-A05D-459C-834D-CAC93FAC8D84}" type="slidenum">
              <a:rPr lang="en-AU" smtClean="0"/>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EA00AE0-D592-4AB6-96AD-42B771435A6D}" type="datetimeFigureOut">
              <a:rPr lang="en-AU" smtClean="0"/>
              <a:t>29/03/2020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56F9C10-A05D-459C-834D-CAC93FAC8D84}" type="slidenum">
              <a:rPr lang="en-AU" smtClean="0"/>
              <a:t>‹#›</a:t>
            </a:fld>
            <a:endParaRPr lang="en-AU"/>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00AE0-D592-4AB6-96AD-42B771435A6D}" type="datetimeFigureOut">
              <a:rPr lang="en-AU" smtClean="0"/>
              <a:t>29/03/2020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56F9C10-A05D-459C-834D-CAC93FAC8D84}"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EEA00AE0-D592-4AB6-96AD-42B771435A6D}" type="datetimeFigureOut">
              <a:rPr lang="en-AU" smtClean="0"/>
              <a:t>29/03/2020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6F9C10-A05D-459C-834D-CAC93FAC8D84}" type="slidenum">
              <a:rPr lang="en-AU" smtClean="0"/>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EA00AE0-D592-4AB6-96AD-42B771435A6D}" type="datetimeFigureOut">
              <a:rPr lang="en-AU" smtClean="0"/>
              <a:t>29/03/2020</a:t>
            </a:fld>
            <a:endParaRPr lang="en-AU"/>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AU"/>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56F9C10-A05D-459C-834D-CAC93FAC8D84}" type="slidenum">
              <a:rPr lang="en-AU" smtClean="0"/>
              <a:t>‹#›</a:t>
            </a:fld>
            <a:endParaRPr lang="en-AU"/>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EA00AE0-D592-4AB6-96AD-42B771435A6D}" type="datetimeFigureOut">
              <a:rPr lang="en-AU" smtClean="0"/>
              <a:t>29/03/2020</a:t>
            </a:fld>
            <a:endParaRPr lang="en-AU"/>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AU"/>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56F9C10-A05D-459C-834D-CAC93FAC8D84}"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57150">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scene3d>
              <a:camera prst="orthographicFront"/>
              <a:lightRig rig="soft" dir="t"/>
            </a:scene3d>
            <a:sp3d prstMaterial="softEdge">
              <a:bevelT w="25400" h="25400"/>
            </a:sp3d>
          </a:bodyPr>
          <a:lstStyle/>
          <a:p>
            <a:r>
              <a:rPr lang="en-AU" b="1" dirty="0" smtClean="0">
                <a:solidFill>
                  <a:srgbClr val="002060"/>
                </a:solidFill>
              </a:rPr>
              <a:t>Closing Entries </a:t>
            </a:r>
            <a:r>
              <a:rPr lang="en-AU" b="1" dirty="0" smtClean="0">
                <a:solidFill>
                  <a:srgbClr val="0070C0"/>
                </a:solidFill>
              </a:rPr>
              <a:t/>
            </a:r>
            <a:br>
              <a:rPr lang="en-AU" b="1" dirty="0" smtClean="0">
                <a:solidFill>
                  <a:srgbClr val="0070C0"/>
                </a:solidFill>
              </a:rPr>
            </a:br>
            <a:r>
              <a:rPr lang="en-AU" b="1" dirty="0" smtClean="0">
                <a:solidFill>
                  <a:srgbClr val="0070C0"/>
                </a:solidFill>
              </a:rPr>
              <a:t>Profit or Loss Calculation</a:t>
            </a:r>
            <a:endParaRPr lang="en-AU" b="1" dirty="0">
              <a:solidFill>
                <a:srgbClr val="0070C0"/>
              </a:solidFill>
            </a:endParaRPr>
          </a:p>
        </p:txBody>
      </p:sp>
      <p:sp>
        <p:nvSpPr>
          <p:cNvPr id="3" name="Subtitle 2"/>
          <p:cNvSpPr>
            <a:spLocks noGrp="1"/>
          </p:cNvSpPr>
          <p:nvPr>
            <p:ph type="subTitle" idx="1"/>
          </p:nvPr>
        </p:nvSpPr>
        <p:spPr/>
        <p:txBody>
          <a:bodyPr>
            <a:normAutofit/>
          </a:bodyPr>
          <a:lstStyle/>
          <a:p>
            <a:endParaRPr lang="en-AU" sz="2800" b="1" dirty="0" smtClean="0">
              <a:solidFill>
                <a:schemeClr val="tx1"/>
              </a:solidFill>
            </a:endParaRPr>
          </a:p>
          <a:p>
            <a:r>
              <a:rPr lang="en-AU" sz="2800" b="1" dirty="0" smtClean="0">
                <a:solidFill>
                  <a:schemeClr val="tx1"/>
                </a:solidFill>
              </a:rPr>
              <a:t>Doyle, Chapter 14</a:t>
            </a:r>
            <a:endParaRPr lang="en-AU" sz="2800" b="1" dirty="0">
              <a:solidFill>
                <a:schemeClr val="tx1"/>
              </a:solidFill>
            </a:endParaRPr>
          </a:p>
        </p:txBody>
      </p:sp>
    </p:spTree>
    <p:extLst>
      <p:ext uri="{BB962C8B-B14F-4D97-AF65-F5344CB8AC3E}">
        <p14:creationId xmlns:p14="http://schemas.microsoft.com/office/powerpoint/2010/main" val="2247034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2856"/>
            <a:ext cx="8229600" cy="3874435"/>
          </a:xfrm>
        </p:spPr>
        <p:txBody>
          <a:bodyPr/>
          <a:lstStyle/>
          <a:p>
            <a:pPr marL="109728" lvl="0" indent="0">
              <a:buNone/>
            </a:pPr>
            <a:r>
              <a:rPr lang="en-GB" dirty="0" smtClean="0"/>
              <a:t>Dr  </a:t>
            </a:r>
            <a:r>
              <a:rPr lang="en-GB" dirty="0"/>
              <a:t>Profit &amp; Loss </a:t>
            </a:r>
            <a:r>
              <a:rPr lang="en-GB" dirty="0" smtClean="0"/>
              <a:t>Summary</a:t>
            </a:r>
          </a:p>
          <a:p>
            <a:pPr marL="109728" lvl="0" indent="0">
              <a:buNone/>
            </a:pPr>
            <a:endParaRPr lang="en-AU" dirty="0"/>
          </a:p>
          <a:p>
            <a:pPr marL="109728" indent="0">
              <a:buNone/>
            </a:pPr>
            <a:r>
              <a:rPr lang="en-GB" dirty="0"/>
              <a:t>      Cr  Cost of sales</a:t>
            </a:r>
            <a:endParaRPr lang="en-AU" dirty="0"/>
          </a:p>
          <a:p>
            <a:pPr marL="109728" indent="0">
              <a:buNone/>
            </a:pPr>
            <a:r>
              <a:rPr lang="en-GB" dirty="0"/>
              <a:t>            Wages</a:t>
            </a:r>
            <a:endParaRPr lang="en-AU" dirty="0"/>
          </a:p>
          <a:p>
            <a:pPr marL="109728" indent="0">
              <a:buNone/>
            </a:pPr>
            <a:r>
              <a:rPr lang="en-GB" dirty="0"/>
              <a:t>            Stationery expense</a:t>
            </a:r>
            <a:endParaRPr lang="en-AU" dirty="0"/>
          </a:p>
          <a:p>
            <a:pPr marL="109728" indent="0">
              <a:buNone/>
            </a:pPr>
            <a:r>
              <a:rPr lang="en-GB" dirty="0"/>
              <a:t>            Interest expense</a:t>
            </a:r>
            <a:endParaRPr lang="en-AU" dirty="0"/>
          </a:p>
          <a:p>
            <a:pPr marL="109728" indent="0">
              <a:buNone/>
            </a:pPr>
            <a:r>
              <a:rPr lang="en-GB" dirty="0"/>
              <a:t>            Telephone</a:t>
            </a:r>
            <a:endParaRPr lang="en-AU" dirty="0"/>
          </a:p>
          <a:p>
            <a:pPr marL="109728" indent="0">
              <a:buNone/>
            </a:pPr>
            <a:r>
              <a:rPr lang="en-GB" dirty="0"/>
              <a:t>            Rent expense</a:t>
            </a:r>
            <a:endParaRPr lang="en-AU" dirty="0"/>
          </a:p>
          <a:p>
            <a:endParaRPr lang="en-AU" dirty="0"/>
          </a:p>
        </p:txBody>
      </p:sp>
      <p:sp>
        <p:nvSpPr>
          <p:cNvPr id="3" name="Title 2"/>
          <p:cNvSpPr>
            <a:spLocks noGrp="1"/>
          </p:cNvSpPr>
          <p:nvPr>
            <p:ph type="title"/>
          </p:nvPr>
        </p:nvSpPr>
        <p:spPr>
          <a:xfrm>
            <a:off x="457200" y="274638"/>
            <a:ext cx="8579296" cy="1143000"/>
          </a:xfrm>
        </p:spPr>
        <p:txBody>
          <a:bodyPr>
            <a:normAutofit fontScale="90000"/>
          </a:bodyPr>
          <a:lstStyle/>
          <a:p>
            <a:r>
              <a:rPr lang="en-GB" dirty="0"/>
              <a:t>2. </a:t>
            </a:r>
            <a:r>
              <a:rPr lang="en-GB" dirty="0" smtClean="0"/>
              <a:t> Close off </a:t>
            </a:r>
            <a:r>
              <a:rPr lang="en-GB" dirty="0" smtClean="0">
                <a:solidFill>
                  <a:srgbClr val="880475"/>
                </a:solidFill>
              </a:rPr>
              <a:t>Expense</a:t>
            </a:r>
            <a:r>
              <a:rPr lang="en-GB" dirty="0" smtClean="0"/>
              <a:t> </a:t>
            </a:r>
            <a:r>
              <a:rPr lang="en-GB" dirty="0"/>
              <a:t>accounts to </a:t>
            </a:r>
            <a:r>
              <a:rPr lang="en-GB" dirty="0" smtClean="0"/>
              <a:t>	</a:t>
            </a:r>
            <a:r>
              <a:rPr lang="en-GB" dirty="0" smtClean="0">
                <a:solidFill>
                  <a:srgbClr val="FFC000"/>
                </a:solidFill>
              </a:rPr>
              <a:t>Profit </a:t>
            </a:r>
            <a:r>
              <a:rPr lang="en-GB" dirty="0">
                <a:solidFill>
                  <a:srgbClr val="FFC000"/>
                </a:solidFill>
              </a:rPr>
              <a:t>&amp; Loss Summary </a:t>
            </a:r>
            <a:r>
              <a:rPr lang="en-GB" dirty="0" smtClean="0"/>
              <a:t>account</a:t>
            </a:r>
            <a:endParaRPr lang="en-AU" dirty="0"/>
          </a:p>
        </p:txBody>
      </p:sp>
    </p:spTree>
    <p:extLst>
      <p:ext uri="{BB962C8B-B14F-4D97-AF65-F5344CB8AC3E}">
        <p14:creationId xmlns:p14="http://schemas.microsoft.com/office/powerpoint/2010/main" val="131122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420888"/>
            <a:ext cx="8229600" cy="3586403"/>
          </a:xfrm>
        </p:spPr>
        <p:txBody>
          <a:bodyPr/>
          <a:lstStyle/>
          <a:p>
            <a:pPr marL="109728" indent="0">
              <a:buNone/>
            </a:pPr>
            <a:r>
              <a:rPr lang="en-GB" dirty="0" smtClean="0"/>
              <a:t>Dr  </a:t>
            </a:r>
            <a:r>
              <a:rPr lang="en-GB" dirty="0"/>
              <a:t>Profit &amp; Loss Summary  (if a profit)</a:t>
            </a:r>
            <a:endParaRPr lang="en-AU" dirty="0"/>
          </a:p>
          <a:p>
            <a:pPr marL="109728" lvl="0" indent="0">
              <a:buNone/>
            </a:pPr>
            <a:r>
              <a:rPr lang="en-GB" dirty="0" smtClean="0"/>
              <a:t>      Cr  Capital</a:t>
            </a:r>
          </a:p>
          <a:p>
            <a:pPr marL="109728" lvl="0" indent="0">
              <a:buNone/>
            </a:pPr>
            <a:endParaRPr lang="en-GB" dirty="0" smtClean="0"/>
          </a:p>
          <a:p>
            <a:pPr marL="109728" lvl="0" indent="0">
              <a:buNone/>
            </a:pPr>
            <a:r>
              <a:rPr lang="en-GB" dirty="0" smtClean="0"/>
              <a:t>	or</a:t>
            </a:r>
            <a:endParaRPr lang="en-GB" dirty="0"/>
          </a:p>
          <a:p>
            <a:pPr marL="109728" lvl="0" indent="0">
              <a:buNone/>
            </a:pPr>
            <a:endParaRPr lang="en-GB" dirty="0" smtClean="0"/>
          </a:p>
          <a:p>
            <a:pPr marL="109728" lvl="0" indent="0">
              <a:buNone/>
            </a:pPr>
            <a:r>
              <a:rPr lang="en-GB" dirty="0" smtClean="0"/>
              <a:t>Dr  Capital                            </a:t>
            </a:r>
          </a:p>
          <a:p>
            <a:pPr marL="109728" lvl="0" indent="0">
              <a:buNone/>
            </a:pPr>
            <a:r>
              <a:rPr lang="en-GB" dirty="0" smtClean="0"/>
              <a:t>      Cr  </a:t>
            </a:r>
            <a:r>
              <a:rPr lang="en-GB" dirty="0"/>
              <a:t>Profit &amp; Loss Summary  (if a loss)</a:t>
            </a:r>
            <a:endParaRPr lang="en-AU" dirty="0"/>
          </a:p>
          <a:p>
            <a:endParaRPr lang="en-AU" dirty="0"/>
          </a:p>
        </p:txBody>
      </p:sp>
      <p:sp>
        <p:nvSpPr>
          <p:cNvPr id="3" name="Title 2"/>
          <p:cNvSpPr>
            <a:spLocks noGrp="1"/>
          </p:cNvSpPr>
          <p:nvPr>
            <p:ph type="title"/>
          </p:nvPr>
        </p:nvSpPr>
        <p:spPr>
          <a:xfrm>
            <a:off x="457200" y="274638"/>
            <a:ext cx="8229600" cy="1498178"/>
          </a:xfrm>
        </p:spPr>
        <p:txBody>
          <a:bodyPr>
            <a:noAutofit/>
          </a:bodyPr>
          <a:lstStyle/>
          <a:p>
            <a:r>
              <a:rPr lang="en-GB" sz="3200" dirty="0"/>
              <a:t>3.  Transfer profit or loss from </a:t>
            </a:r>
            <a:r>
              <a:rPr lang="en-GB" sz="3200" dirty="0" smtClean="0"/>
              <a:t/>
            </a:r>
            <a:br>
              <a:rPr lang="en-GB" sz="3200" dirty="0" smtClean="0"/>
            </a:br>
            <a:r>
              <a:rPr lang="en-GB" sz="3200" dirty="0" smtClean="0"/>
              <a:t>	</a:t>
            </a:r>
            <a:r>
              <a:rPr lang="en-GB" sz="3200" dirty="0" smtClean="0">
                <a:solidFill>
                  <a:srgbClr val="FFC000"/>
                </a:solidFill>
              </a:rPr>
              <a:t>Profit </a:t>
            </a:r>
            <a:r>
              <a:rPr lang="en-GB" sz="3200" dirty="0">
                <a:solidFill>
                  <a:srgbClr val="FFC000"/>
                </a:solidFill>
              </a:rPr>
              <a:t>&amp; Loss Summary </a:t>
            </a:r>
            <a:r>
              <a:rPr lang="en-GB" sz="3200" dirty="0"/>
              <a:t>account </a:t>
            </a:r>
            <a:r>
              <a:rPr lang="en-GB" sz="3200" dirty="0" smtClean="0"/>
              <a:t/>
            </a:r>
            <a:br>
              <a:rPr lang="en-GB" sz="3200" dirty="0" smtClean="0"/>
            </a:br>
            <a:r>
              <a:rPr lang="en-GB" sz="3200" dirty="0" smtClean="0"/>
              <a:t>	to </a:t>
            </a:r>
            <a:r>
              <a:rPr lang="en-GB" sz="3200" dirty="0"/>
              <a:t>Capital </a:t>
            </a:r>
            <a:r>
              <a:rPr lang="en-GB" sz="3200" dirty="0" smtClean="0"/>
              <a:t>account</a:t>
            </a:r>
            <a:endParaRPr lang="en-AU" sz="3200" dirty="0"/>
          </a:p>
        </p:txBody>
      </p:sp>
    </p:spTree>
    <p:extLst>
      <p:ext uri="{BB962C8B-B14F-4D97-AF65-F5344CB8AC3E}">
        <p14:creationId xmlns:p14="http://schemas.microsoft.com/office/powerpoint/2010/main" val="1931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03648" y="2132856"/>
            <a:ext cx="7283152" cy="3874435"/>
          </a:xfrm>
        </p:spPr>
        <p:txBody>
          <a:bodyPr/>
          <a:lstStyle/>
          <a:p>
            <a:pPr marL="109728" lvl="0" indent="0">
              <a:buNone/>
            </a:pPr>
            <a:r>
              <a:rPr lang="en-GB" dirty="0" smtClean="0"/>
              <a:t>Dr  Capital    </a:t>
            </a:r>
          </a:p>
          <a:p>
            <a:pPr marL="109728" lvl="0" indent="0">
              <a:buNone/>
            </a:pPr>
            <a:r>
              <a:rPr lang="en-GB" dirty="0" smtClean="0"/>
              <a:t>    </a:t>
            </a:r>
            <a:r>
              <a:rPr lang="en-GB" dirty="0"/>
              <a:t>Cr  Drawings</a:t>
            </a:r>
            <a:endParaRPr lang="en-AU" dirty="0"/>
          </a:p>
          <a:p>
            <a:endParaRPr lang="en-AU" dirty="0"/>
          </a:p>
        </p:txBody>
      </p:sp>
      <p:sp>
        <p:nvSpPr>
          <p:cNvPr id="3" name="Title 2"/>
          <p:cNvSpPr>
            <a:spLocks noGrp="1"/>
          </p:cNvSpPr>
          <p:nvPr>
            <p:ph type="title"/>
          </p:nvPr>
        </p:nvSpPr>
        <p:spPr/>
        <p:txBody>
          <a:bodyPr>
            <a:normAutofit/>
          </a:bodyPr>
          <a:lstStyle/>
          <a:p>
            <a:r>
              <a:rPr lang="en-GB" sz="3200" dirty="0"/>
              <a:t>4.  Transfer </a:t>
            </a:r>
            <a:r>
              <a:rPr lang="en-GB" sz="3200" dirty="0">
                <a:solidFill>
                  <a:srgbClr val="002060"/>
                </a:solidFill>
              </a:rPr>
              <a:t>Drawings</a:t>
            </a:r>
            <a:r>
              <a:rPr lang="en-GB" sz="3200" dirty="0"/>
              <a:t> to </a:t>
            </a:r>
            <a:r>
              <a:rPr lang="en-GB" sz="3200" dirty="0">
                <a:solidFill>
                  <a:srgbClr val="002060"/>
                </a:solidFill>
              </a:rPr>
              <a:t>Capital</a:t>
            </a:r>
            <a:r>
              <a:rPr lang="en-GB" sz="3200" dirty="0"/>
              <a:t> </a:t>
            </a:r>
            <a:r>
              <a:rPr lang="en-GB" sz="3200" dirty="0" smtClean="0"/>
              <a:t>account</a:t>
            </a:r>
            <a:endParaRPr lang="en-AU" sz="3200" dirty="0"/>
          </a:p>
        </p:txBody>
      </p:sp>
    </p:spTree>
    <p:extLst>
      <p:ext uri="{BB962C8B-B14F-4D97-AF65-F5344CB8AC3E}">
        <p14:creationId xmlns:p14="http://schemas.microsoft.com/office/powerpoint/2010/main" val="968083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1"/>
            <a:ext cx="8229600" cy="1728192"/>
          </a:xfrm>
          <a:solidFill>
            <a:schemeClr val="bg1"/>
          </a:solidFill>
        </p:spPr>
        <p:txBody>
          <a:bodyPr>
            <a:normAutofit/>
          </a:bodyPr>
          <a:lstStyle/>
          <a:p>
            <a:r>
              <a:rPr lang="en-AU" dirty="0" smtClean="0"/>
              <a:t>P237 – Business Traders Trial Balance</a:t>
            </a:r>
          </a:p>
          <a:p>
            <a:r>
              <a:rPr lang="en-AU" dirty="0" smtClean="0"/>
              <a:t>Two types of Income for the year:</a:t>
            </a:r>
          </a:p>
          <a:p>
            <a:pPr marL="109728" indent="0">
              <a:buNone/>
            </a:pPr>
            <a:r>
              <a:rPr lang="en-AU" b="1" dirty="0" smtClean="0">
                <a:solidFill>
                  <a:schemeClr val="bg2">
                    <a:lumMod val="50000"/>
                  </a:schemeClr>
                </a:solidFill>
              </a:rPr>
              <a:t>	Sales $89,000 </a:t>
            </a:r>
            <a:r>
              <a:rPr lang="en-AU" dirty="0" smtClean="0"/>
              <a:t>and </a:t>
            </a:r>
            <a:r>
              <a:rPr lang="en-AU" b="1" dirty="0" smtClean="0">
                <a:solidFill>
                  <a:schemeClr val="bg2">
                    <a:lumMod val="50000"/>
                  </a:schemeClr>
                </a:solidFill>
              </a:rPr>
              <a:t>Interest Income $3,000</a:t>
            </a:r>
          </a:p>
          <a:p>
            <a:endParaRPr lang="en-AU" dirty="0"/>
          </a:p>
          <a:p>
            <a:endParaRPr lang="en-AU" dirty="0"/>
          </a:p>
        </p:txBody>
      </p:sp>
      <p:sp>
        <p:nvSpPr>
          <p:cNvPr id="3" name="Title 2"/>
          <p:cNvSpPr>
            <a:spLocks noGrp="1"/>
          </p:cNvSpPr>
          <p:nvPr>
            <p:ph type="title"/>
          </p:nvPr>
        </p:nvSpPr>
        <p:spPr>
          <a:xfrm>
            <a:off x="457200" y="274638"/>
            <a:ext cx="8229600" cy="634082"/>
          </a:xfrm>
        </p:spPr>
        <p:txBody>
          <a:bodyPr>
            <a:normAutofit/>
          </a:bodyPr>
          <a:lstStyle/>
          <a:p>
            <a:r>
              <a:rPr lang="en-AU" sz="3200" dirty="0"/>
              <a:t>Closing </a:t>
            </a:r>
            <a:r>
              <a:rPr lang="en-AU" sz="3200" dirty="0" smtClean="0">
                <a:solidFill>
                  <a:schemeClr val="bg2">
                    <a:lumMod val="50000"/>
                  </a:schemeClr>
                </a:solidFill>
              </a:rPr>
              <a:t>INCOME</a:t>
            </a:r>
            <a:r>
              <a:rPr lang="en-AU" sz="3200" dirty="0" smtClean="0"/>
              <a:t> accounts</a:t>
            </a:r>
            <a:endParaRPr lang="en-AU" sz="3200" dirty="0"/>
          </a:p>
        </p:txBody>
      </p:sp>
      <p:pic>
        <p:nvPicPr>
          <p:cNvPr id="6" name="Picture 5"/>
          <p:cNvPicPr>
            <a:picLocks noChangeAspect="1"/>
          </p:cNvPicPr>
          <p:nvPr/>
        </p:nvPicPr>
        <p:blipFill>
          <a:blip r:embed="rId2"/>
          <a:stretch>
            <a:fillRect/>
          </a:stretch>
        </p:blipFill>
        <p:spPr>
          <a:xfrm>
            <a:off x="179512" y="3212976"/>
            <a:ext cx="8713840" cy="29523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2756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79512" y="1628800"/>
            <a:ext cx="8712968" cy="5040560"/>
          </a:xfrm>
          <a:solidFill>
            <a:schemeClr val="bg1"/>
          </a:solidFill>
        </p:spPr>
        <p:txBody>
          <a:bodyPr>
            <a:normAutofit fontScale="85000" lnSpcReduction="20000"/>
          </a:bodyPr>
          <a:lstStyle/>
          <a:p>
            <a:r>
              <a:rPr lang="en-AU" dirty="0" smtClean="0"/>
              <a:t>The Sales Account has a Credit Balance of $89,000. To clear the account to a Balance of nil</a:t>
            </a:r>
            <a:r>
              <a:rPr lang="en-AU" dirty="0"/>
              <a:t>, the Sales account </a:t>
            </a:r>
            <a:r>
              <a:rPr lang="en-AU" dirty="0" smtClean="0"/>
              <a:t>must be debited with $89,000.</a:t>
            </a:r>
          </a:p>
          <a:p>
            <a:pPr marL="109728" indent="0">
              <a:buNone/>
            </a:pPr>
            <a:endParaRPr lang="en-AU" dirty="0" smtClean="0"/>
          </a:p>
          <a:p>
            <a:r>
              <a:rPr lang="en-AU" dirty="0"/>
              <a:t>The </a:t>
            </a:r>
            <a:r>
              <a:rPr lang="en-AU" dirty="0" smtClean="0"/>
              <a:t>Interest Income account has </a:t>
            </a:r>
            <a:r>
              <a:rPr lang="en-AU" dirty="0"/>
              <a:t>a Credit Balance of </a:t>
            </a:r>
            <a:r>
              <a:rPr lang="en-AU" dirty="0" smtClean="0"/>
              <a:t>$3,000</a:t>
            </a:r>
            <a:r>
              <a:rPr lang="en-AU" dirty="0"/>
              <a:t>. To clear the account to a Balance of nil, the </a:t>
            </a:r>
            <a:r>
              <a:rPr lang="en-AU" dirty="0" smtClean="0"/>
              <a:t>Interest Income </a:t>
            </a:r>
            <a:r>
              <a:rPr lang="en-AU" dirty="0"/>
              <a:t>account must be debited with </a:t>
            </a:r>
            <a:r>
              <a:rPr lang="en-AU" dirty="0" smtClean="0"/>
              <a:t>$3,000</a:t>
            </a:r>
            <a:r>
              <a:rPr lang="en-AU" dirty="0"/>
              <a:t>. </a:t>
            </a:r>
          </a:p>
          <a:p>
            <a:endParaRPr lang="en-AU" dirty="0" smtClean="0"/>
          </a:p>
          <a:p>
            <a:r>
              <a:rPr lang="en-AU" dirty="0" smtClean="0"/>
              <a:t>At the same time the Profit and Loss Summary account must be credited by $92,000</a:t>
            </a:r>
            <a:r>
              <a:rPr lang="en-AU" dirty="0"/>
              <a:t> </a:t>
            </a:r>
            <a:r>
              <a:rPr lang="en-AU" dirty="0" smtClean="0"/>
              <a:t>($89,000 plus $3,000).</a:t>
            </a:r>
          </a:p>
          <a:p>
            <a:pPr marL="109728" indent="0" eaLnBrk="1" hangingPunct="1">
              <a:buNone/>
            </a:pPr>
            <a:endParaRPr lang="en-AU" sz="900" dirty="0" smtClean="0"/>
          </a:p>
          <a:p>
            <a:pPr marL="109728" indent="0" eaLnBrk="1" hangingPunct="1">
              <a:buNone/>
            </a:pPr>
            <a:endParaRPr lang="en-AU" sz="800" dirty="0" smtClean="0"/>
          </a:p>
          <a:p>
            <a:pPr eaLnBrk="1" hangingPunct="1"/>
            <a:r>
              <a:rPr lang="en-AU" dirty="0" smtClean="0"/>
              <a:t>Income accounts have Credit balances. To clear an income account, we would therefor DEBIT the account with the same amount as the Credit balance, in order to get it to a nil balance.</a:t>
            </a:r>
          </a:p>
        </p:txBody>
      </p:sp>
      <p:sp>
        <p:nvSpPr>
          <p:cNvPr id="12290" name="Rectangle 2"/>
          <p:cNvSpPr>
            <a:spLocks noGrp="1" noChangeArrowheads="1"/>
          </p:cNvSpPr>
          <p:nvPr>
            <p:ph type="title"/>
          </p:nvPr>
        </p:nvSpPr>
        <p:spPr/>
        <p:txBody>
          <a:bodyPr/>
          <a:lstStyle/>
          <a:p>
            <a:pPr eaLnBrk="1" hangingPunct="1"/>
            <a:r>
              <a:rPr lang="en-AU" dirty="0" smtClean="0"/>
              <a:t>Closing </a:t>
            </a:r>
            <a:r>
              <a:rPr lang="en-AU" dirty="0" smtClean="0">
                <a:solidFill>
                  <a:schemeClr val="bg2">
                    <a:lumMod val="75000"/>
                  </a:schemeClr>
                </a:solidFill>
              </a:rPr>
              <a:t>INCOME</a:t>
            </a:r>
            <a:r>
              <a:rPr lang="en-AU" dirty="0" smtClean="0"/>
              <a:t> Accounts</a:t>
            </a:r>
            <a:endParaRPr lang="en-US" dirty="0" smtClean="0"/>
          </a:p>
        </p:txBody>
      </p:sp>
    </p:spTree>
    <p:extLst>
      <p:ext uri="{BB962C8B-B14F-4D97-AF65-F5344CB8AC3E}">
        <p14:creationId xmlns:p14="http://schemas.microsoft.com/office/powerpoint/2010/main" val="3108082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45" name="Group 29"/>
          <p:cNvGraphicFramePr>
            <a:graphicFrameLocks noGrp="1"/>
          </p:cNvGraphicFramePr>
          <p:nvPr>
            <p:ph idx="1"/>
            <p:extLst>
              <p:ext uri="{D42A27DB-BD31-4B8C-83A1-F6EECF244321}">
                <p14:modId xmlns:p14="http://schemas.microsoft.com/office/powerpoint/2010/main" val="3753106096"/>
              </p:ext>
            </p:extLst>
          </p:nvPr>
        </p:nvGraphicFramePr>
        <p:xfrm>
          <a:off x="1043608" y="2852936"/>
          <a:ext cx="7416800" cy="2869386"/>
        </p:xfrm>
        <a:graphic>
          <a:graphicData uri="http://schemas.openxmlformats.org/drawingml/2006/table">
            <a:tbl>
              <a:tblPr/>
              <a:tblGrid>
                <a:gridCol w="4176836">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655788">
                  <a:extLst>
                    <a:ext uri="{9D8B030D-6E8A-4147-A177-3AD203B41FA5}">
                      <a16:colId xmlns:a16="http://schemas.microsoft.com/office/drawing/2014/main" val="20002"/>
                    </a:ext>
                  </a:extLst>
                </a:gridCol>
              </a:tblGrid>
              <a:tr h="61331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1" i="0" u="none" strike="noStrike" cap="none" normalizeH="0" baseline="0" smtClean="0">
                          <a:ln>
                            <a:noFill/>
                          </a:ln>
                          <a:solidFill>
                            <a:schemeClr val="tx1"/>
                          </a:solidFill>
                          <a:effectLst/>
                          <a:latin typeface="Arial" charset="0"/>
                          <a:cs typeface="Arial" charset="0"/>
                        </a:rPr>
                        <a:t>Debit</a:t>
                      </a:r>
                      <a:endParaRPr kumimoji="0" lang="en-US" sz="26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1" i="0" u="none" strike="noStrike" cap="none" normalizeH="0" baseline="0" smtClean="0">
                          <a:ln>
                            <a:noFill/>
                          </a:ln>
                          <a:solidFill>
                            <a:schemeClr val="tx1"/>
                          </a:solidFill>
                          <a:effectLst/>
                          <a:latin typeface="Arial" charset="0"/>
                          <a:cs typeface="Arial" charset="0"/>
                        </a:rPr>
                        <a:t>Credit</a:t>
                      </a:r>
                      <a:endParaRPr kumimoji="0" lang="en-US" sz="26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40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Sales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Interest Income</a:t>
                      </a: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89,000</a:t>
                      </a: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3,000</a:t>
                      </a: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331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  Profit &amp; Loss Summary</a:t>
                      </a: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92,000</a:t>
                      </a: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95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1" u="none" strike="noStrike" cap="none" normalizeH="0" baseline="0" dirty="0" smtClean="0">
                          <a:ln>
                            <a:noFill/>
                          </a:ln>
                          <a:solidFill>
                            <a:schemeClr val="tx1"/>
                          </a:solidFill>
                          <a:effectLst/>
                          <a:latin typeface="Arial" charset="0"/>
                          <a:cs typeface="Arial" charset="0"/>
                        </a:rPr>
                        <a:t>Close off Income accounts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314" name="Rectangle 2"/>
          <p:cNvSpPr>
            <a:spLocks noGrp="1" noChangeArrowheads="1"/>
          </p:cNvSpPr>
          <p:nvPr>
            <p:ph type="title"/>
          </p:nvPr>
        </p:nvSpPr>
        <p:spPr>
          <a:xfrm>
            <a:off x="457200" y="476672"/>
            <a:ext cx="7859216" cy="1368152"/>
          </a:xfrm>
        </p:spPr>
        <p:txBody>
          <a:bodyPr>
            <a:normAutofit/>
          </a:bodyPr>
          <a:lstStyle/>
          <a:p>
            <a:pPr eaLnBrk="1" hangingPunct="1"/>
            <a:r>
              <a:rPr lang="en-AU" dirty="0" smtClean="0"/>
              <a:t>Closing </a:t>
            </a:r>
            <a:r>
              <a:rPr lang="en-AU" dirty="0" smtClean="0">
                <a:solidFill>
                  <a:srgbClr val="00B0F0"/>
                </a:solidFill>
              </a:rPr>
              <a:t>Income</a:t>
            </a:r>
            <a:r>
              <a:rPr lang="en-AU" dirty="0" smtClean="0"/>
              <a:t> Accounts</a:t>
            </a:r>
            <a:br>
              <a:rPr lang="en-AU" dirty="0" smtClean="0"/>
            </a:br>
            <a:r>
              <a:rPr lang="en-AU" dirty="0" smtClean="0">
                <a:sym typeface="Wingdings" panose="05000000000000000000" pitchFamily="2" charset="2"/>
              </a:rPr>
              <a:t> </a:t>
            </a:r>
            <a:r>
              <a:rPr lang="en-AU" sz="3800" dirty="0" smtClean="0">
                <a:solidFill>
                  <a:srgbClr val="0070C0"/>
                </a:solidFill>
              </a:rPr>
              <a:t>General Journal </a:t>
            </a:r>
            <a:r>
              <a:rPr lang="en-AU" sz="3800" dirty="0" smtClean="0"/>
              <a:t>Entry</a:t>
            </a:r>
            <a:endParaRPr lang="en-AU" dirty="0" smtClean="0"/>
          </a:p>
        </p:txBody>
      </p:sp>
      <p:sp>
        <p:nvSpPr>
          <p:cNvPr id="13315" name="Rectangle 3"/>
          <p:cNvSpPr>
            <a:spLocks noGrp="1" noChangeArrowheads="1"/>
          </p:cNvSpPr>
          <p:nvPr>
            <p:ph type="body" idx="4294967295"/>
          </p:nvPr>
        </p:nvSpPr>
        <p:spPr>
          <a:xfrm>
            <a:off x="0" y="1600200"/>
            <a:ext cx="8229600" cy="4525963"/>
          </a:xfrm>
        </p:spPr>
        <p:txBody>
          <a:bodyPr/>
          <a:lstStyle/>
          <a:p>
            <a:pPr lvl="4" eaLnBrk="1" hangingPunct="1">
              <a:buFont typeface="Wingdings" pitchFamily="2" charset="2"/>
              <a:buNone/>
            </a:pPr>
            <a:r>
              <a:rPr lang="en-AU" dirty="0" smtClean="0"/>
              <a:t>			</a:t>
            </a:r>
          </a:p>
          <a:p>
            <a:pPr lvl="4" eaLnBrk="1" hangingPunct="1">
              <a:buFont typeface="Wingdings" pitchFamily="2" charset="2"/>
              <a:buNone/>
            </a:pPr>
            <a:r>
              <a:rPr lang="en-AU" dirty="0" smtClean="0"/>
              <a:t>		</a:t>
            </a:r>
          </a:p>
        </p:txBody>
      </p:sp>
    </p:spTree>
    <p:extLst>
      <p:ext uri="{BB962C8B-B14F-4D97-AF65-F5344CB8AC3E}">
        <p14:creationId xmlns:p14="http://schemas.microsoft.com/office/powerpoint/2010/main" val="1205097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481328"/>
            <a:ext cx="8928992" cy="4972008"/>
          </a:xfrm>
          <a:solidFill>
            <a:schemeClr val="bg1"/>
          </a:solidFill>
        </p:spPr>
        <p:txBody>
          <a:bodyPr>
            <a:normAutofit/>
          </a:bodyPr>
          <a:lstStyle/>
          <a:p>
            <a:endParaRPr lang="en-AU" sz="2000" dirty="0" smtClean="0"/>
          </a:p>
          <a:p>
            <a:endParaRPr lang="en-AU" sz="2000" dirty="0"/>
          </a:p>
          <a:p>
            <a:endParaRPr lang="en-AU" sz="2000" dirty="0" smtClean="0"/>
          </a:p>
          <a:p>
            <a:endParaRPr lang="en-AU" sz="2000" dirty="0"/>
          </a:p>
          <a:p>
            <a:endParaRPr lang="en-AU" sz="2000" dirty="0" smtClean="0"/>
          </a:p>
          <a:p>
            <a:endParaRPr lang="en-AU" sz="2000" dirty="0"/>
          </a:p>
          <a:p>
            <a:endParaRPr lang="en-AU" sz="2000" dirty="0" smtClean="0"/>
          </a:p>
          <a:p>
            <a:endParaRPr lang="en-AU" sz="2000" dirty="0"/>
          </a:p>
          <a:p>
            <a:endParaRPr lang="en-AU" sz="2000" b="1" dirty="0" smtClean="0">
              <a:solidFill>
                <a:schemeClr val="bg2">
                  <a:lumMod val="75000"/>
                </a:schemeClr>
              </a:solidFill>
            </a:endParaRPr>
          </a:p>
          <a:p>
            <a:r>
              <a:rPr lang="en-AU" sz="2000" b="1" dirty="0" smtClean="0">
                <a:solidFill>
                  <a:srgbClr val="00B0F0"/>
                </a:solidFill>
              </a:rPr>
              <a:t>Sales</a:t>
            </a:r>
            <a:r>
              <a:rPr lang="en-AU" sz="2000" b="1" dirty="0" smtClean="0">
                <a:solidFill>
                  <a:schemeClr val="bg2">
                    <a:lumMod val="75000"/>
                  </a:schemeClr>
                </a:solidFill>
              </a:rPr>
              <a:t> </a:t>
            </a:r>
            <a:r>
              <a:rPr lang="en-AU" sz="2000" dirty="0" smtClean="0"/>
              <a:t>accumulated for the Financial Year amounts to </a:t>
            </a:r>
            <a:r>
              <a:rPr lang="en-AU" sz="2000" b="1" dirty="0" smtClean="0">
                <a:solidFill>
                  <a:srgbClr val="00B0F0"/>
                </a:solidFill>
              </a:rPr>
              <a:t>$</a:t>
            </a:r>
            <a:r>
              <a:rPr lang="en-AU" sz="2000" b="1" dirty="0" smtClean="0">
                <a:solidFill>
                  <a:srgbClr val="00B0F0"/>
                </a:solidFill>
              </a:rPr>
              <a:t>89,000.</a:t>
            </a:r>
            <a:endParaRPr lang="en-AU" sz="2000" b="1" dirty="0" smtClean="0">
              <a:solidFill>
                <a:srgbClr val="00B0F0"/>
              </a:solidFill>
            </a:endParaRPr>
          </a:p>
          <a:p>
            <a:r>
              <a:rPr lang="en-AU" sz="2000" b="1" dirty="0" smtClean="0">
                <a:solidFill>
                  <a:srgbClr val="00B0F0"/>
                </a:solidFill>
              </a:rPr>
              <a:t>Interest Income </a:t>
            </a:r>
            <a:r>
              <a:rPr lang="en-AU" sz="2000" dirty="0" smtClean="0"/>
              <a:t>amounts to </a:t>
            </a:r>
            <a:r>
              <a:rPr lang="en-AU" sz="2000" b="1" dirty="0" smtClean="0">
                <a:solidFill>
                  <a:srgbClr val="00B0F0"/>
                </a:solidFill>
              </a:rPr>
              <a:t>$</a:t>
            </a:r>
            <a:r>
              <a:rPr lang="en-AU" sz="2000" b="1" dirty="0" smtClean="0">
                <a:solidFill>
                  <a:srgbClr val="00B0F0"/>
                </a:solidFill>
              </a:rPr>
              <a:t>3,000.</a:t>
            </a:r>
            <a:endParaRPr lang="en-AU" sz="2000" b="1" dirty="0" smtClean="0">
              <a:solidFill>
                <a:srgbClr val="00B0F0"/>
              </a:solidFill>
            </a:endParaRPr>
          </a:p>
          <a:p>
            <a:r>
              <a:rPr lang="en-AU" sz="2000" dirty="0" smtClean="0"/>
              <a:t>These Income accounts get </a:t>
            </a:r>
            <a:r>
              <a:rPr lang="en-AU" sz="2000" b="1" u="sng" dirty="0" smtClean="0">
                <a:solidFill>
                  <a:srgbClr val="FFC000"/>
                </a:solidFill>
              </a:rPr>
              <a:t>closed off to the Profit and Loss Summary </a:t>
            </a:r>
            <a:r>
              <a:rPr lang="en-AU" sz="2000" dirty="0" smtClean="0"/>
              <a:t>account. </a:t>
            </a:r>
            <a:endParaRPr lang="en-AU" sz="2000" dirty="0" smtClean="0"/>
          </a:p>
          <a:p>
            <a:r>
              <a:rPr lang="en-AU" sz="2000" dirty="0" smtClean="0"/>
              <a:t>The </a:t>
            </a:r>
            <a:r>
              <a:rPr lang="en-AU" sz="2000" b="1" dirty="0" smtClean="0">
                <a:solidFill>
                  <a:srgbClr val="92D050"/>
                </a:solidFill>
              </a:rPr>
              <a:t>Balances</a:t>
            </a:r>
            <a:r>
              <a:rPr lang="en-AU" sz="2000" dirty="0" smtClean="0"/>
              <a:t> of the Sales and Income accounts </a:t>
            </a:r>
            <a:r>
              <a:rPr lang="en-AU" sz="2000" b="1" dirty="0" smtClean="0">
                <a:solidFill>
                  <a:srgbClr val="92D050"/>
                </a:solidFill>
              </a:rPr>
              <a:t>are now </a:t>
            </a:r>
            <a:r>
              <a:rPr lang="en-AU" sz="2000" dirty="0" smtClean="0"/>
              <a:t>both </a:t>
            </a:r>
            <a:r>
              <a:rPr lang="en-AU" sz="2000" b="1" dirty="0" smtClean="0">
                <a:solidFill>
                  <a:srgbClr val="92D050"/>
                </a:solidFill>
              </a:rPr>
              <a:t>nil</a:t>
            </a:r>
            <a:r>
              <a:rPr lang="en-AU" sz="2000" dirty="0" smtClean="0"/>
              <a:t>.</a:t>
            </a:r>
            <a:endParaRPr lang="en-AU" sz="2000" dirty="0"/>
          </a:p>
        </p:txBody>
      </p:sp>
      <p:sp>
        <p:nvSpPr>
          <p:cNvPr id="3" name="Title 2"/>
          <p:cNvSpPr>
            <a:spLocks noGrp="1"/>
          </p:cNvSpPr>
          <p:nvPr>
            <p:ph type="title"/>
          </p:nvPr>
        </p:nvSpPr>
        <p:spPr/>
        <p:txBody>
          <a:bodyPr>
            <a:normAutofit/>
          </a:bodyPr>
          <a:lstStyle/>
          <a:p>
            <a:r>
              <a:rPr lang="en-AU" sz="3200" dirty="0" smtClean="0">
                <a:solidFill>
                  <a:srgbClr val="00B0F0"/>
                </a:solidFill>
              </a:rPr>
              <a:t>Income accounts </a:t>
            </a:r>
            <a:r>
              <a:rPr lang="en-AU" sz="3200" dirty="0" smtClean="0"/>
              <a:t>in the </a:t>
            </a:r>
            <a:r>
              <a:rPr lang="en-AU" sz="3200" dirty="0" smtClean="0">
                <a:solidFill>
                  <a:srgbClr val="0070C0"/>
                </a:solidFill>
              </a:rPr>
              <a:t>General Ledger </a:t>
            </a:r>
            <a:r>
              <a:rPr lang="en-AU" sz="3200" i="1" u="sng" dirty="0"/>
              <a:t>after</a:t>
            </a:r>
            <a:r>
              <a:rPr lang="en-AU" sz="3200" dirty="0"/>
              <a:t> the closing </a:t>
            </a:r>
            <a:r>
              <a:rPr lang="en-AU" sz="3200" dirty="0" smtClean="0"/>
              <a:t>entries p238</a:t>
            </a:r>
            <a:endParaRPr lang="en-AU" sz="3200" dirty="0"/>
          </a:p>
        </p:txBody>
      </p:sp>
      <p:pic>
        <p:nvPicPr>
          <p:cNvPr id="5" name="Picture 4"/>
          <p:cNvPicPr>
            <a:picLocks noChangeAspect="1"/>
          </p:cNvPicPr>
          <p:nvPr/>
        </p:nvPicPr>
        <p:blipFill>
          <a:blip r:embed="rId2"/>
          <a:stretch>
            <a:fillRect/>
          </a:stretch>
        </p:blipFill>
        <p:spPr>
          <a:xfrm>
            <a:off x="1115616" y="1700808"/>
            <a:ext cx="6605117" cy="272908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9266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124745"/>
            <a:ext cx="8640960" cy="1152127"/>
          </a:xfrm>
        </p:spPr>
        <p:txBody>
          <a:bodyPr>
            <a:normAutofit lnSpcReduction="10000"/>
          </a:bodyPr>
          <a:lstStyle/>
          <a:p>
            <a:pPr marL="109728" indent="0">
              <a:buNone/>
            </a:pPr>
            <a:r>
              <a:rPr lang="en-AU" sz="2400" dirty="0" smtClean="0"/>
              <a:t>From the Trial Balance:	Cost of Sales	$40,000 					Wages		$29,000</a:t>
            </a:r>
          </a:p>
          <a:p>
            <a:pPr marL="109728" indent="0">
              <a:buNone/>
            </a:pPr>
            <a:r>
              <a:rPr lang="en-AU" sz="2400" dirty="0"/>
              <a:t>	</a:t>
            </a:r>
            <a:r>
              <a:rPr lang="en-AU" sz="2400" dirty="0" smtClean="0"/>
              <a:t>			Electricity		$  5,000 </a:t>
            </a:r>
            <a:endParaRPr lang="en-AU" sz="2400" dirty="0"/>
          </a:p>
          <a:p>
            <a:endParaRPr lang="en-AU" dirty="0" smtClean="0"/>
          </a:p>
          <a:p>
            <a:endParaRPr lang="en-AU" dirty="0"/>
          </a:p>
        </p:txBody>
      </p:sp>
      <p:sp>
        <p:nvSpPr>
          <p:cNvPr id="3" name="Title 2"/>
          <p:cNvSpPr>
            <a:spLocks noGrp="1"/>
          </p:cNvSpPr>
          <p:nvPr>
            <p:ph type="title"/>
          </p:nvPr>
        </p:nvSpPr>
        <p:spPr>
          <a:xfrm>
            <a:off x="457200" y="274638"/>
            <a:ext cx="7643192" cy="634082"/>
          </a:xfrm>
        </p:spPr>
        <p:txBody>
          <a:bodyPr>
            <a:normAutofit fontScale="90000"/>
          </a:bodyPr>
          <a:lstStyle/>
          <a:p>
            <a:r>
              <a:rPr lang="en-AU" dirty="0" smtClean="0"/>
              <a:t>Closing </a:t>
            </a:r>
            <a:r>
              <a:rPr lang="en-AU" dirty="0" smtClean="0">
                <a:solidFill>
                  <a:srgbClr val="880475"/>
                </a:solidFill>
              </a:rPr>
              <a:t>Expense</a:t>
            </a:r>
            <a:r>
              <a:rPr lang="en-AU" dirty="0" smtClean="0"/>
              <a:t> Accounts</a:t>
            </a:r>
            <a:endParaRPr lang="en-AU" dirty="0"/>
          </a:p>
        </p:txBody>
      </p:sp>
      <p:pic>
        <p:nvPicPr>
          <p:cNvPr id="5" name="Picture 4"/>
          <p:cNvPicPr>
            <a:picLocks noChangeAspect="1"/>
          </p:cNvPicPr>
          <p:nvPr/>
        </p:nvPicPr>
        <p:blipFill>
          <a:blip r:embed="rId2"/>
          <a:stretch>
            <a:fillRect/>
          </a:stretch>
        </p:blipFill>
        <p:spPr>
          <a:xfrm>
            <a:off x="323528" y="2492897"/>
            <a:ext cx="8395336" cy="4267242"/>
          </a:xfrm>
          <a:prstGeom prst="rect">
            <a:avLst/>
          </a:prstGeom>
        </p:spPr>
      </p:pic>
    </p:spTree>
    <p:extLst>
      <p:ext uri="{BB962C8B-B14F-4D97-AF65-F5344CB8AC3E}">
        <p14:creationId xmlns:p14="http://schemas.microsoft.com/office/powerpoint/2010/main" val="2772795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AU" sz="3800" dirty="0" smtClean="0"/>
              <a:t>Closing </a:t>
            </a:r>
            <a:r>
              <a:rPr lang="en-AU" sz="3800" dirty="0" smtClean="0">
                <a:solidFill>
                  <a:srgbClr val="880475"/>
                </a:solidFill>
              </a:rPr>
              <a:t>Expense</a:t>
            </a:r>
            <a:r>
              <a:rPr lang="en-AU" sz="3800" dirty="0" smtClean="0"/>
              <a:t> Accounts</a:t>
            </a:r>
            <a:br>
              <a:rPr lang="en-AU" sz="3800" dirty="0" smtClean="0"/>
            </a:br>
            <a:r>
              <a:rPr lang="en-AU" sz="3800" dirty="0" smtClean="0"/>
              <a:t>- </a:t>
            </a:r>
            <a:r>
              <a:rPr lang="en-AU" sz="3400" dirty="0" smtClean="0">
                <a:solidFill>
                  <a:srgbClr val="0070C0"/>
                </a:solidFill>
              </a:rPr>
              <a:t>General </a:t>
            </a:r>
            <a:r>
              <a:rPr lang="en-AU" sz="3400" dirty="0" smtClean="0">
                <a:solidFill>
                  <a:srgbClr val="0070C0"/>
                </a:solidFill>
              </a:rPr>
              <a:t>Journal </a:t>
            </a:r>
            <a:r>
              <a:rPr lang="en-AU" sz="3400" dirty="0" smtClean="0"/>
              <a:t>Entry</a:t>
            </a:r>
          </a:p>
        </p:txBody>
      </p:sp>
      <p:sp>
        <p:nvSpPr>
          <p:cNvPr id="16387" name="Rectangle 3"/>
          <p:cNvSpPr>
            <a:spLocks noGrp="1" noChangeArrowheads="1"/>
          </p:cNvSpPr>
          <p:nvPr>
            <p:ph type="body" sz="half" idx="1"/>
          </p:nvPr>
        </p:nvSpPr>
        <p:spPr/>
        <p:txBody>
          <a:bodyPr/>
          <a:lstStyle/>
          <a:p>
            <a:pPr lvl="4" eaLnBrk="1" hangingPunct="1">
              <a:buFont typeface="Wingdings" pitchFamily="2" charset="2"/>
              <a:buNone/>
            </a:pPr>
            <a:r>
              <a:rPr lang="en-AU" sz="1800" smtClean="0"/>
              <a:t>			</a:t>
            </a:r>
            <a:endParaRPr lang="en-AU" smtClean="0"/>
          </a:p>
          <a:p>
            <a:pPr eaLnBrk="1" hangingPunct="1"/>
            <a:endParaRPr lang="en-AU" sz="2600" smtClean="0"/>
          </a:p>
        </p:txBody>
      </p:sp>
      <p:graphicFrame>
        <p:nvGraphicFramePr>
          <p:cNvPr id="66585" name="Group 25"/>
          <p:cNvGraphicFramePr>
            <a:graphicFrameLocks noGrp="1"/>
          </p:cNvGraphicFramePr>
          <p:nvPr>
            <p:ph sz="half" idx="2"/>
            <p:extLst>
              <p:ext uri="{D42A27DB-BD31-4B8C-83A1-F6EECF244321}">
                <p14:modId xmlns:p14="http://schemas.microsoft.com/office/powerpoint/2010/main" val="980242144"/>
              </p:ext>
            </p:extLst>
          </p:nvPr>
        </p:nvGraphicFramePr>
        <p:xfrm>
          <a:off x="616982" y="1628800"/>
          <a:ext cx="7777162" cy="3240518"/>
        </p:xfrm>
        <a:graphic>
          <a:graphicData uri="http://schemas.openxmlformats.org/drawingml/2006/table">
            <a:tbl>
              <a:tblPr/>
              <a:tblGrid>
                <a:gridCol w="4387066">
                  <a:extLst>
                    <a:ext uri="{9D8B030D-6E8A-4147-A177-3AD203B41FA5}">
                      <a16:colId xmlns:a16="http://schemas.microsoft.com/office/drawing/2014/main" val="20000"/>
                    </a:ext>
                  </a:extLst>
                </a:gridCol>
                <a:gridCol w="1445409">
                  <a:extLst>
                    <a:ext uri="{9D8B030D-6E8A-4147-A177-3AD203B41FA5}">
                      <a16:colId xmlns:a16="http://schemas.microsoft.com/office/drawing/2014/main" val="20001"/>
                    </a:ext>
                  </a:extLst>
                </a:gridCol>
                <a:gridCol w="1944687">
                  <a:extLst>
                    <a:ext uri="{9D8B030D-6E8A-4147-A177-3AD203B41FA5}">
                      <a16:colId xmlns:a16="http://schemas.microsoft.com/office/drawing/2014/main" val="20002"/>
                    </a:ext>
                  </a:extLst>
                </a:gridCol>
              </a:tblGrid>
              <a:tr h="50405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1" i="0" u="none" strike="noStrike" cap="none" normalizeH="0" baseline="0" smtClean="0">
                          <a:ln>
                            <a:noFill/>
                          </a:ln>
                          <a:solidFill>
                            <a:schemeClr val="tx1"/>
                          </a:solidFill>
                          <a:effectLst/>
                          <a:latin typeface="Arial" charset="0"/>
                          <a:cs typeface="Arial" charset="0"/>
                        </a:rPr>
                        <a:t>Debit</a:t>
                      </a:r>
                      <a:endParaRPr kumimoji="0" lang="en-US" sz="26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1" i="0" u="none" strike="noStrike" cap="none" normalizeH="0" baseline="0" smtClean="0">
                          <a:ln>
                            <a:noFill/>
                          </a:ln>
                          <a:solidFill>
                            <a:schemeClr val="tx1"/>
                          </a:solidFill>
                          <a:effectLst/>
                          <a:latin typeface="Arial" charset="0"/>
                          <a:cs typeface="Arial" charset="0"/>
                        </a:rPr>
                        <a:t>Credit</a:t>
                      </a:r>
                      <a:endParaRPr kumimoji="0" lang="en-US" sz="26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890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Profit and Loss Summary</a:t>
                      </a: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74,000</a:t>
                      </a: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890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   Cost of Sales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   Wages</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   Electricity</a:t>
                      </a: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40,000</a:t>
                      </a: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29,000</a:t>
                      </a:r>
                    </a:p>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5,000</a:t>
                      </a: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890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1" u="none" strike="noStrike" cap="none" normalizeH="0" baseline="0" dirty="0" smtClean="0">
                          <a:ln>
                            <a:noFill/>
                          </a:ln>
                          <a:solidFill>
                            <a:schemeClr val="tx1"/>
                          </a:solidFill>
                          <a:effectLst/>
                          <a:latin typeface="Arial" charset="0"/>
                          <a:cs typeface="Arial" charset="0"/>
                        </a:rPr>
                        <a:t>Close off expense accounts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Rectangle 1"/>
          <p:cNvSpPr/>
          <p:nvPr/>
        </p:nvSpPr>
        <p:spPr>
          <a:xfrm>
            <a:off x="323528" y="5192069"/>
            <a:ext cx="8325025" cy="1569660"/>
          </a:xfrm>
          <a:prstGeom prst="rect">
            <a:avLst/>
          </a:prstGeom>
          <a:solidFill>
            <a:schemeClr val="bg1"/>
          </a:solidFill>
        </p:spPr>
        <p:txBody>
          <a:bodyPr wrap="square">
            <a:spAutoFit/>
          </a:bodyPr>
          <a:lstStyle/>
          <a:p>
            <a:r>
              <a:rPr lang="en-AU" sz="2400" b="1" dirty="0" smtClean="0">
                <a:solidFill>
                  <a:srgbClr val="880475"/>
                </a:solidFill>
              </a:rPr>
              <a:t>Expense </a:t>
            </a:r>
            <a:r>
              <a:rPr lang="en-AU" sz="2400" b="1" dirty="0">
                <a:solidFill>
                  <a:srgbClr val="880475"/>
                </a:solidFill>
              </a:rPr>
              <a:t>accounts </a:t>
            </a:r>
            <a:r>
              <a:rPr lang="en-AU" sz="2400" dirty="0"/>
              <a:t>have </a:t>
            </a:r>
            <a:r>
              <a:rPr lang="en-AU" sz="2400" u="sng" dirty="0" smtClean="0"/>
              <a:t>Debit </a:t>
            </a:r>
            <a:r>
              <a:rPr lang="en-AU" sz="2400" u="sng" dirty="0"/>
              <a:t>balances</a:t>
            </a:r>
            <a:r>
              <a:rPr lang="en-AU" sz="2400" dirty="0"/>
              <a:t>. To clear an </a:t>
            </a:r>
            <a:r>
              <a:rPr lang="en-AU" sz="2400" dirty="0" smtClean="0"/>
              <a:t>expense </a:t>
            </a:r>
            <a:r>
              <a:rPr lang="en-AU" sz="2400" dirty="0"/>
              <a:t>account, we would therefor </a:t>
            </a:r>
            <a:r>
              <a:rPr lang="en-AU" sz="2400" dirty="0" smtClean="0"/>
              <a:t>CREDIT </a:t>
            </a:r>
            <a:r>
              <a:rPr lang="en-AU" sz="2400" dirty="0"/>
              <a:t>the account with the same amount as the </a:t>
            </a:r>
            <a:r>
              <a:rPr lang="en-AU" sz="2400" dirty="0" smtClean="0"/>
              <a:t>Debit </a:t>
            </a:r>
            <a:r>
              <a:rPr lang="en-AU" sz="2400" dirty="0"/>
              <a:t>balance, in order to get it to a nil </a:t>
            </a:r>
            <a:r>
              <a:rPr lang="en-AU" sz="2400" dirty="0" smtClean="0"/>
              <a:t>balance.</a:t>
            </a:r>
            <a:endParaRPr lang="en-AU" sz="2400" dirty="0"/>
          </a:p>
        </p:txBody>
      </p:sp>
    </p:spTree>
    <p:extLst>
      <p:ext uri="{BB962C8B-B14F-4D97-AF65-F5344CB8AC3E}">
        <p14:creationId xmlns:p14="http://schemas.microsoft.com/office/powerpoint/2010/main" val="3459683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a:solidFill>
            <a:schemeClr val="bg1"/>
          </a:solidFill>
        </p:spPr>
        <p:txBody>
          <a:bodyPr>
            <a:normAutofit lnSpcReduction="10000"/>
          </a:bodyPr>
          <a:lstStyle/>
          <a:p>
            <a:endParaRPr lang="en-AU" sz="2800" b="1" dirty="0" smtClean="0">
              <a:solidFill>
                <a:schemeClr val="bg2">
                  <a:lumMod val="75000"/>
                </a:schemeClr>
              </a:solidFill>
            </a:endParaRPr>
          </a:p>
          <a:p>
            <a:endParaRPr lang="en-AU" sz="2800" b="1" dirty="0" smtClean="0">
              <a:solidFill>
                <a:schemeClr val="bg2">
                  <a:lumMod val="75000"/>
                </a:schemeClr>
              </a:solidFill>
            </a:endParaRPr>
          </a:p>
          <a:p>
            <a:endParaRPr lang="en-AU" sz="2800" b="1" dirty="0">
              <a:solidFill>
                <a:schemeClr val="bg2">
                  <a:lumMod val="75000"/>
                </a:schemeClr>
              </a:solidFill>
            </a:endParaRPr>
          </a:p>
          <a:p>
            <a:endParaRPr lang="en-AU" sz="2800" b="1" dirty="0" smtClean="0">
              <a:solidFill>
                <a:schemeClr val="bg2">
                  <a:lumMod val="75000"/>
                </a:schemeClr>
              </a:solidFill>
            </a:endParaRPr>
          </a:p>
          <a:p>
            <a:endParaRPr lang="en-AU" sz="2800" b="1" dirty="0">
              <a:solidFill>
                <a:schemeClr val="bg2">
                  <a:lumMod val="75000"/>
                </a:schemeClr>
              </a:solidFill>
            </a:endParaRPr>
          </a:p>
          <a:p>
            <a:endParaRPr lang="en-AU" sz="2800" b="1" dirty="0" smtClean="0">
              <a:solidFill>
                <a:schemeClr val="bg2">
                  <a:lumMod val="75000"/>
                </a:schemeClr>
              </a:solidFill>
            </a:endParaRPr>
          </a:p>
          <a:p>
            <a:endParaRPr lang="en-AU" sz="2800" b="1" dirty="0">
              <a:solidFill>
                <a:schemeClr val="bg2">
                  <a:lumMod val="75000"/>
                </a:schemeClr>
              </a:solidFill>
            </a:endParaRPr>
          </a:p>
          <a:p>
            <a:pPr marL="109728" indent="0">
              <a:buNone/>
            </a:pPr>
            <a:endParaRPr lang="en-AU" sz="2800" b="1" dirty="0" smtClean="0">
              <a:solidFill>
                <a:schemeClr val="bg2">
                  <a:lumMod val="75000"/>
                </a:schemeClr>
              </a:solidFill>
            </a:endParaRPr>
          </a:p>
          <a:p>
            <a:pPr marL="109728" indent="0">
              <a:buNone/>
            </a:pPr>
            <a:endParaRPr lang="en-AU" sz="2800" b="1" dirty="0" smtClean="0">
              <a:solidFill>
                <a:schemeClr val="bg2">
                  <a:lumMod val="75000"/>
                </a:schemeClr>
              </a:solidFill>
            </a:endParaRPr>
          </a:p>
          <a:p>
            <a:r>
              <a:rPr lang="en-AU" sz="2400" dirty="0" smtClean="0"/>
              <a:t>The Expense accounts get </a:t>
            </a:r>
            <a:r>
              <a:rPr lang="en-AU" sz="2400" b="1" u="sng" dirty="0">
                <a:solidFill>
                  <a:srgbClr val="FFC000"/>
                </a:solidFill>
              </a:rPr>
              <a:t>closed off to the Profit and Loss Summary </a:t>
            </a:r>
            <a:r>
              <a:rPr lang="en-AU" sz="2400" dirty="0" smtClean="0"/>
              <a:t>account.</a:t>
            </a:r>
          </a:p>
          <a:p>
            <a:r>
              <a:rPr lang="en-AU" sz="2400" dirty="0" smtClean="0"/>
              <a:t>The </a:t>
            </a:r>
            <a:r>
              <a:rPr lang="en-AU" sz="2400" b="1" dirty="0">
                <a:solidFill>
                  <a:srgbClr val="92D050"/>
                </a:solidFill>
              </a:rPr>
              <a:t>Balance</a:t>
            </a:r>
            <a:r>
              <a:rPr lang="en-AU" sz="2400" dirty="0"/>
              <a:t> of </a:t>
            </a:r>
            <a:r>
              <a:rPr lang="en-AU" sz="2400" dirty="0" smtClean="0"/>
              <a:t>each of the Expense accounts </a:t>
            </a:r>
            <a:r>
              <a:rPr lang="en-AU" sz="2400" b="1" dirty="0" smtClean="0">
                <a:solidFill>
                  <a:srgbClr val="92D050"/>
                </a:solidFill>
              </a:rPr>
              <a:t>are </a:t>
            </a:r>
            <a:r>
              <a:rPr lang="en-AU" sz="2400" b="1" dirty="0">
                <a:solidFill>
                  <a:srgbClr val="92D050"/>
                </a:solidFill>
              </a:rPr>
              <a:t>now nil</a:t>
            </a:r>
            <a:r>
              <a:rPr lang="en-AU" sz="2400" dirty="0" smtClean="0"/>
              <a:t>.</a:t>
            </a:r>
            <a:endParaRPr lang="en-AU" dirty="0"/>
          </a:p>
        </p:txBody>
      </p:sp>
      <p:sp>
        <p:nvSpPr>
          <p:cNvPr id="3" name="Title 2"/>
          <p:cNvSpPr>
            <a:spLocks noGrp="1"/>
          </p:cNvSpPr>
          <p:nvPr>
            <p:ph type="title"/>
          </p:nvPr>
        </p:nvSpPr>
        <p:spPr>
          <a:xfrm>
            <a:off x="498376" y="116632"/>
            <a:ext cx="8147248" cy="1206690"/>
          </a:xfrm>
        </p:spPr>
        <p:txBody>
          <a:bodyPr>
            <a:normAutofit/>
          </a:bodyPr>
          <a:lstStyle/>
          <a:p>
            <a:r>
              <a:rPr lang="en-AU" sz="3200" dirty="0" smtClean="0">
                <a:solidFill>
                  <a:srgbClr val="880475"/>
                </a:solidFill>
              </a:rPr>
              <a:t>Expense accounts </a:t>
            </a:r>
            <a:r>
              <a:rPr lang="en-AU" sz="3200" dirty="0"/>
              <a:t>in the </a:t>
            </a:r>
            <a:r>
              <a:rPr lang="en-AU" sz="3200" dirty="0">
                <a:solidFill>
                  <a:srgbClr val="0070C0"/>
                </a:solidFill>
              </a:rPr>
              <a:t>General Ledger </a:t>
            </a:r>
            <a:r>
              <a:rPr lang="en-AU" sz="3200" i="1" u="sng" dirty="0"/>
              <a:t>after</a:t>
            </a:r>
            <a:r>
              <a:rPr lang="en-AU" sz="3200" dirty="0"/>
              <a:t> the closing entry</a:t>
            </a:r>
          </a:p>
        </p:txBody>
      </p:sp>
      <p:pic>
        <p:nvPicPr>
          <p:cNvPr id="5" name="Picture 4"/>
          <p:cNvPicPr>
            <a:picLocks noChangeAspect="1"/>
          </p:cNvPicPr>
          <p:nvPr/>
        </p:nvPicPr>
        <p:blipFill>
          <a:blip r:embed="rId2"/>
          <a:stretch>
            <a:fillRect/>
          </a:stretch>
        </p:blipFill>
        <p:spPr>
          <a:xfrm>
            <a:off x="1187624" y="1323322"/>
            <a:ext cx="6535117" cy="396027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7299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AU" dirty="0" smtClean="0"/>
              <a:t>The Accounting Period assumption says the life of a business is divided into periods of time to enable the calculation of </a:t>
            </a:r>
            <a:r>
              <a:rPr lang="en-AU" dirty="0" smtClean="0"/>
              <a:t>profit.</a:t>
            </a:r>
            <a:endParaRPr lang="en-AU" dirty="0" smtClean="0"/>
          </a:p>
          <a:p>
            <a:pPr marL="109728" indent="0">
              <a:buNone/>
            </a:pPr>
            <a:endParaRPr lang="en-AU" sz="1600" dirty="0" smtClean="0"/>
          </a:p>
          <a:p>
            <a:r>
              <a:rPr lang="en-AU" b="1" dirty="0" smtClean="0">
                <a:solidFill>
                  <a:srgbClr val="0070C0"/>
                </a:solidFill>
              </a:rPr>
              <a:t>Profit</a:t>
            </a:r>
            <a:r>
              <a:rPr lang="en-AU" dirty="0" smtClean="0"/>
              <a:t> = Income – Expenses, where income is greater than expenses</a:t>
            </a:r>
          </a:p>
          <a:p>
            <a:pPr lvl="1"/>
            <a:r>
              <a:rPr lang="en-AU" dirty="0" smtClean="0"/>
              <a:t>A </a:t>
            </a:r>
            <a:r>
              <a:rPr lang="en-AU" dirty="0" smtClean="0">
                <a:solidFill>
                  <a:srgbClr val="FF0000"/>
                </a:solidFill>
              </a:rPr>
              <a:t>Loss</a:t>
            </a:r>
            <a:r>
              <a:rPr lang="en-AU" dirty="0" smtClean="0"/>
              <a:t> occurs when Expenses </a:t>
            </a:r>
            <a:r>
              <a:rPr lang="en-AU" dirty="0" smtClean="0"/>
              <a:t>are greater </a:t>
            </a:r>
            <a:r>
              <a:rPr lang="en-AU" dirty="0" smtClean="0"/>
              <a:t>than Income</a:t>
            </a:r>
          </a:p>
          <a:p>
            <a:pPr marL="393192" lvl="1" indent="0">
              <a:buNone/>
            </a:pPr>
            <a:endParaRPr lang="en-AU" sz="1600" dirty="0" smtClean="0"/>
          </a:p>
          <a:p>
            <a:r>
              <a:rPr lang="en-AU" dirty="0" smtClean="0"/>
              <a:t>In Australia the accounting period or financial year is</a:t>
            </a:r>
            <a:r>
              <a:rPr lang="en-AU" dirty="0"/>
              <a:t> </a:t>
            </a:r>
            <a:r>
              <a:rPr lang="en-AU" dirty="0" smtClean="0"/>
              <a:t>usually from </a:t>
            </a:r>
            <a:r>
              <a:rPr lang="en-AU" b="1" dirty="0" smtClean="0"/>
              <a:t>1 July to 30 June </a:t>
            </a:r>
            <a:r>
              <a:rPr lang="en-AU" dirty="0" smtClean="0"/>
              <a:t>the following year</a:t>
            </a:r>
            <a:endParaRPr lang="en-AU" dirty="0"/>
          </a:p>
        </p:txBody>
      </p:sp>
      <p:sp>
        <p:nvSpPr>
          <p:cNvPr id="3" name="Title 2"/>
          <p:cNvSpPr>
            <a:spLocks noGrp="1"/>
          </p:cNvSpPr>
          <p:nvPr>
            <p:ph type="title"/>
          </p:nvPr>
        </p:nvSpPr>
        <p:spPr/>
        <p:txBody>
          <a:bodyPr/>
          <a:lstStyle/>
          <a:p>
            <a:r>
              <a:rPr lang="en-AU" dirty="0" smtClean="0"/>
              <a:t>Determining </a:t>
            </a:r>
            <a:r>
              <a:rPr lang="en-AU" dirty="0">
                <a:solidFill>
                  <a:srgbClr val="0070C0"/>
                </a:solidFill>
              </a:rPr>
              <a:t>P</a:t>
            </a:r>
            <a:r>
              <a:rPr lang="en-AU" dirty="0" smtClean="0">
                <a:solidFill>
                  <a:srgbClr val="0070C0"/>
                </a:solidFill>
              </a:rPr>
              <a:t>rofit</a:t>
            </a:r>
            <a:r>
              <a:rPr lang="en-AU" dirty="0" smtClean="0"/>
              <a:t> or </a:t>
            </a:r>
            <a:r>
              <a:rPr lang="en-AU" dirty="0">
                <a:solidFill>
                  <a:srgbClr val="FF0000"/>
                </a:solidFill>
              </a:rPr>
              <a:t>L</a:t>
            </a:r>
            <a:r>
              <a:rPr lang="en-AU" dirty="0" smtClean="0">
                <a:solidFill>
                  <a:srgbClr val="FF0000"/>
                </a:solidFill>
              </a:rPr>
              <a:t>oss</a:t>
            </a:r>
            <a:endParaRPr lang="en-AU" dirty="0">
              <a:solidFill>
                <a:srgbClr val="FF0000"/>
              </a:solidFill>
            </a:endParaRPr>
          </a:p>
        </p:txBody>
      </p:sp>
    </p:spTree>
    <p:extLst>
      <p:ext uri="{BB962C8B-B14F-4D97-AF65-F5344CB8AC3E}">
        <p14:creationId xmlns:p14="http://schemas.microsoft.com/office/powerpoint/2010/main" val="845028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6"/>
          <p:cNvSpPr>
            <a:spLocks noGrp="1" noChangeArrowheads="1"/>
          </p:cNvSpPr>
          <p:nvPr>
            <p:ph type="title"/>
          </p:nvPr>
        </p:nvSpPr>
        <p:spPr/>
        <p:txBody>
          <a:bodyPr>
            <a:normAutofit/>
          </a:bodyPr>
          <a:lstStyle/>
          <a:p>
            <a:pPr eaLnBrk="1" hangingPunct="1"/>
            <a:r>
              <a:rPr lang="en-AU" sz="3200" dirty="0" smtClean="0">
                <a:solidFill>
                  <a:srgbClr val="0070C0"/>
                </a:solidFill>
              </a:rPr>
              <a:t>General Ledger:</a:t>
            </a:r>
            <a:r>
              <a:rPr lang="en-AU" sz="3200" dirty="0" smtClean="0"/>
              <a:t> </a:t>
            </a:r>
            <a:br>
              <a:rPr lang="en-AU" sz="3200" dirty="0" smtClean="0"/>
            </a:br>
            <a:r>
              <a:rPr lang="en-AU" sz="3200" dirty="0" smtClean="0"/>
              <a:t>- </a:t>
            </a:r>
            <a:r>
              <a:rPr lang="en-AU" sz="3200" dirty="0" smtClean="0">
                <a:solidFill>
                  <a:srgbClr val="FFC000"/>
                </a:solidFill>
              </a:rPr>
              <a:t>Profit </a:t>
            </a:r>
            <a:r>
              <a:rPr lang="en-AU" sz="3200" dirty="0" smtClean="0">
                <a:solidFill>
                  <a:srgbClr val="FFC000"/>
                </a:solidFill>
              </a:rPr>
              <a:t>and Loss Summary </a:t>
            </a:r>
            <a:r>
              <a:rPr lang="en-AU" sz="3200" dirty="0" smtClean="0"/>
              <a:t>Account</a:t>
            </a:r>
          </a:p>
        </p:txBody>
      </p:sp>
      <p:sp>
        <p:nvSpPr>
          <p:cNvPr id="2" name="Rectangle 1"/>
          <p:cNvSpPr/>
          <p:nvPr/>
        </p:nvSpPr>
        <p:spPr>
          <a:xfrm>
            <a:off x="251520" y="4437112"/>
            <a:ext cx="8712968" cy="2369880"/>
          </a:xfrm>
          <a:prstGeom prst="rect">
            <a:avLst/>
          </a:prstGeom>
          <a:solidFill>
            <a:schemeClr val="bg1"/>
          </a:solidFill>
        </p:spPr>
        <p:txBody>
          <a:bodyPr wrap="square">
            <a:spAutoFit/>
          </a:bodyPr>
          <a:lstStyle/>
          <a:p>
            <a:pPr marL="285750" indent="-285750">
              <a:buFont typeface="Wingdings" panose="05000000000000000000" pitchFamily="2" charset="2"/>
              <a:buChar char="Ø"/>
            </a:pPr>
            <a:r>
              <a:rPr lang="en-AU" sz="2000" dirty="0" smtClean="0"/>
              <a:t>In the above Profit and Loss Summary account </a:t>
            </a:r>
            <a:r>
              <a:rPr lang="en-AU" sz="2000" dirty="0" smtClean="0"/>
              <a:t>the </a:t>
            </a:r>
            <a:r>
              <a:rPr lang="en-AU" sz="2000" b="1" dirty="0" smtClean="0">
                <a:solidFill>
                  <a:srgbClr val="00B0F0"/>
                </a:solidFill>
              </a:rPr>
              <a:t>total credits </a:t>
            </a:r>
            <a:r>
              <a:rPr lang="en-AU" sz="2000" dirty="0" smtClean="0"/>
              <a:t>are </a:t>
            </a:r>
            <a:r>
              <a:rPr lang="en-AU" sz="2000" u="sng" dirty="0" smtClean="0"/>
              <a:t>more </a:t>
            </a:r>
            <a:r>
              <a:rPr lang="en-AU" sz="2000" u="sng" dirty="0" smtClean="0"/>
              <a:t>than</a:t>
            </a:r>
            <a:r>
              <a:rPr lang="en-AU" sz="2000" dirty="0" smtClean="0"/>
              <a:t> the </a:t>
            </a:r>
            <a:r>
              <a:rPr lang="en-AU" sz="2000" b="1" dirty="0" smtClean="0">
                <a:solidFill>
                  <a:srgbClr val="880475"/>
                </a:solidFill>
              </a:rPr>
              <a:t>total debits</a:t>
            </a:r>
            <a:r>
              <a:rPr lang="en-AU" sz="2000" dirty="0" smtClean="0"/>
              <a:t>, which results into a CREDIT BALANCE, and therefor </a:t>
            </a:r>
            <a:r>
              <a:rPr lang="en-AU" sz="2000" dirty="0" smtClean="0"/>
              <a:t>the </a:t>
            </a:r>
            <a:r>
              <a:rPr lang="en-AU" sz="2000" dirty="0" smtClean="0"/>
              <a:t>business has made a </a:t>
            </a:r>
            <a:r>
              <a:rPr lang="en-AU" sz="2000" b="1" dirty="0" smtClean="0">
                <a:solidFill>
                  <a:srgbClr val="FFC000"/>
                </a:solidFill>
              </a:rPr>
              <a:t>PROFIT of $18,000</a:t>
            </a:r>
            <a:r>
              <a:rPr lang="en-AU" sz="2000" dirty="0" smtClean="0"/>
              <a:t>… </a:t>
            </a:r>
            <a:r>
              <a:rPr lang="en-AU" sz="2000" dirty="0" smtClean="0"/>
              <a:t>this profit </a:t>
            </a:r>
            <a:r>
              <a:rPr lang="en-AU" sz="2000" dirty="0" smtClean="0"/>
              <a:t>needs to be transferred to the Capital </a:t>
            </a:r>
            <a:r>
              <a:rPr lang="en-AU" sz="2000" dirty="0" smtClean="0"/>
              <a:t>account.</a:t>
            </a:r>
            <a:endParaRPr lang="en-AU" sz="2000" dirty="0" smtClean="0"/>
          </a:p>
          <a:p>
            <a:pPr marL="285750" indent="-285750">
              <a:buFont typeface="Wingdings" panose="05000000000000000000" pitchFamily="2" charset="2"/>
              <a:buChar char="Ø"/>
            </a:pPr>
            <a:endParaRPr lang="en-AU" sz="800" dirty="0"/>
          </a:p>
          <a:p>
            <a:pPr marL="285750" indent="-285750">
              <a:buFont typeface="Wingdings" panose="05000000000000000000" pitchFamily="2" charset="2"/>
              <a:buChar char="Ø"/>
            </a:pPr>
            <a:r>
              <a:rPr lang="en-AU" sz="2000" i="1" dirty="0" smtClean="0"/>
              <a:t>In a different case where there are more debits than credits, it would result into a Debit balance, and therefor a Loss, which would also be transferred to the Capital </a:t>
            </a:r>
            <a:r>
              <a:rPr lang="en-AU" sz="2000" i="1" dirty="0" smtClean="0"/>
              <a:t>account.</a:t>
            </a:r>
            <a:endParaRPr lang="en-AU" sz="2000" b="1" i="1" dirty="0" smtClean="0"/>
          </a:p>
        </p:txBody>
      </p:sp>
      <p:pic>
        <p:nvPicPr>
          <p:cNvPr id="6" name="Table Placeholder 5"/>
          <p:cNvPicPr>
            <a:picLocks noGrp="1" noChangeAspect="1"/>
          </p:cNvPicPr>
          <p:nvPr>
            <p:ph type="tbl" idx="1"/>
          </p:nvPr>
        </p:nvPicPr>
        <p:blipFill>
          <a:blip r:embed="rId3"/>
          <a:stretch>
            <a:fillRect/>
          </a:stretch>
        </p:blipFill>
        <p:spPr>
          <a:xfrm>
            <a:off x="457200" y="1550933"/>
            <a:ext cx="7859216" cy="27528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76551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23528" y="1340768"/>
            <a:ext cx="8363272" cy="4666523"/>
          </a:xfrm>
        </p:spPr>
        <p:txBody>
          <a:bodyPr>
            <a:normAutofit/>
          </a:bodyPr>
          <a:lstStyle/>
          <a:p>
            <a:pPr eaLnBrk="1" hangingPunct="1"/>
            <a:r>
              <a:rPr lang="en-AU" sz="2200" dirty="0" smtClean="0"/>
              <a:t>Business Traders has made a </a:t>
            </a:r>
            <a:r>
              <a:rPr lang="en-AU" sz="2200" b="1" dirty="0" smtClean="0"/>
              <a:t>$18,000 profit </a:t>
            </a:r>
            <a:r>
              <a:rPr lang="en-AU" sz="2200" dirty="0" smtClean="0"/>
              <a:t>($92,000 Income – $74,000 Expenses</a:t>
            </a:r>
            <a:r>
              <a:rPr lang="en-AU" sz="2200" dirty="0" smtClean="0"/>
              <a:t>).</a:t>
            </a:r>
          </a:p>
          <a:p>
            <a:pPr eaLnBrk="1" hangingPunct="1"/>
            <a:r>
              <a:rPr lang="en-AU" sz="2200" dirty="0" smtClean="0"/>
              <a:t>The </a:t>
            </a:r>
            <a:r>
              <a:rPr lang="en-AU" sz="2200" dirty="0" smtClean="0"/>
              <a:t>P&amp;L Summary will therefore have a $18,000 credit </a:t>
            </a:r>
            <a:r>
              <a:rPr lang="en-AU" sz="2200" dirty="0" smtClean="0"/>
              <a:t>balance.</a:t>
            </a:r>
          </a:p>
          <a:p>
            <a:pPr eaLnBrk="1" hangingPunct="1"/>
            <a:r>
              <a:rPr lang="en-AU" sz="2200" dirty="0" smtClean="0"/>
              <a:t>This </a:t>
            </a:r>
            <a:r>
              <a:rPr lang="en-AU" sz="2200" dirty="0" smtClean="0"/>
              <a:t>needs to be closed off to the Capital by debiting the P&amp;L Summary account and crediting the Capital account.</a:t>
            </a:r>
          </a:p>
          <a:p>
            <a:pPr eaLnBrk="1" hangingPunct="1"/>
            <a:endParaRPr lang="en-AU" sz="2400" dirty="0"/>
          </a:p>
          <a:p>
            <a:pPr eaLnBrk="1" hangingPunct="1"/>
            <a:endParaRPr lang="en-AU" sz="2400" dirty="0" smtClean="0"/>
          </a:p>
        </p:txBody>
      </p:sp>
      <p:sp>
        <p:nvSpPr>
          <p:cNvPr id="20482" name="Rectangle 2"/>
          <p:cNvSpPr>
            <a:spLocks noGrp="1" noChangeArrowheads="1"/>
          </p:cNvSpPr>
          <p:nvPr>
            <p:ph type="title"/>
          </p:nvPr>
        </p:nvSpPr>
        <p:spPr>
          <a:xfrm>
            <a:off x="251520" y="274638"/>
            <a:ext cx="8496944" cy="706090"/>
          </a:xfrm>
        </p:spPr>
        <p:txBody>
          <a:bodyPr>
            <a:normAutofit fontScale="90000"/>
          </a:bodyPr>
          <a:lstStyle/>
          <a:p>
            <a:pPr eaLnBrk="1" hangingPunct="1"/>
            <a:r>
              <a:rPr lang="en-AU" sz="3600" dirty="0" smtClean="0"/>
              <a:t>Closing the </a:t>
            </a:r>
            <a:r>
              <a:rPr lang="en-AU" sz="3600" dirty="0" smtClean="0">
                <a:solidFill>
                  <a:srgbClr val="FFC000"/>
                </a:solidFill>
              </a:rPr>
              <a:t>Profit and Loss Summary </a:t>
            </a:r>
            <a:r>
              <a:rPr lang="en-AU" sz="3600" dirty="0" err="1" smtClean="0"/>
              <a:t>acc</a:t>
            </a:r>
            <a:endParaRPr lang="en-AU" sz="3600" dirty="0" smtClean="0"/>
          </a:p>
        </p:txBody>
      </p:sp>
      <p:pic>
        <p:nvPicPr>
          <p:cNvPr id="3" name="Picture 2"/>
          <p:cNvPicPr>
            <a:picLocks noChangeAspect="1"/>
          </p:cNvPicPr>
          <p:nvPr/>
        </p:nvPicPr>
        <p:blipFill>
          <a:blip r:embed="rId2"/>
          <a:stretch>
            <a:fillRect/>
          </a:stretch>
        </p:blipFill>
        <p:spPr>
          <a:xfrm>
            <a:off x="899592" y="4005064"/>
            <a:ext cx="7560840" cy="269348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7254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79512" y="2060848"/>
            <a:ext cx="8856984" cy="4104456"/>
          </a:xfrm>
          <a:solidFill>
            <a:schemeClr val="bg1"/>
          </a:solidFill>
        </p:spPr>
        <p:txBody>
          <a:bodyPr>
            <a:normAutofit/>
          </a:bodyPr>
          <a:lstStyle/>
          <a:p>
            <a:pPr eaLnBrk="1" hangingPunct="1"/>
            <a:r>
              <a:rPr lang="en-AU" sz="2800" dirty="0" smtClean="0"/>
              <a:t>The P&amp;L Summary is a </a:t>
            </a:r>
            <a:r>
              <a:rPr lang="en-AU" sz="2800" u="sng" dirty="0" smtClean="0"/>
              <a:t>temporary account</a:t>
            </a:r>
            <a:r>
              <a:rPr lang="en-AU" sz="2800" dirty="0"/>
              <a:t> </a:t>
            </a:r>
            <a:r>
              <a:rPr lang="en-AU" sz="2800" dirty="0" smtClean="0"/>
              <a:t>that only gets used on the last day of the Financial Year, i.e. 30 </a:t>
            </a:r>
            <a:r>
              <a:rPr lang="en-AU" sz="2800" dirty="0" smtClean="0"/>
              <a:t>June.</a:t>
            </a:r>
            <a:endParaRPr lang="en-AU" sz="2800" dirty="0" smtClean="0"/>
          </a:p>
          <a:p>
            <a:pPr marL="109728" indent="0" eaLnBrk="1" hangingPunct="1">
              <a:buNone/>
            </a:pPr>
            <a:endParaRPr lang="en-AU" sz="900" dirty="0"/>
          </a:p>
          <a:p>
            <a:pPr eaLnBrk="1" hangingPunct="1"/>
            <a:r>
              <a:rPr lang="en-AU" sz="2800" dirty="0" smtClean="0"/>
              <a:t>It then gets closed off to the Capital </a:t>
            </a:r>
            <a:r>
              <a:rPr lang="en-AU" sz="2800" dirty="0" smtClean="0"/>
              <a:t>account.</a:t>
            </a:r>
            <a:endParaRPr lang="en-AU" sz="2800" dirty="0" smtClean="0"/>
          </a:p>
          <a:p>
            <a:pPr marL="109728" indent="0" eaLnBrk="1" hangingPunct="1">
              <a:buNone/>
            </a:pPr>
            <a:endParaRPr lang="en-AU" sz="900" dirty="0" smtClean="0"/>
          </a:p>
          <a:p>
            <a:pPr marL="109728" indent="0" eaLnBrk="1" hangingPunct="1">
              <a:buNone/>
            </a:pPr>
            <a:endParaRPr lang="en-AU" sz="900" dirty="0" smtClean="0"/>
          </a:p>
          <a:p>
            <a:pPr eaLnBrk="1" hangingPunct="1"/>
            <a:r>
              <a:rPr lang="en-AU" sz="2800" dirty="0" smtClean="0"/>
              <a:t>The closing balance in the P&amp;L Summary account represents the profit or loss for the period.</a:t>
            </a:r>
            <a:endParaRPr lang="en-AU" dirty="0" smtClean="0"/>
          </a:p>
          <a:p>
            <a:pPr eaLnBrk="1" hangingPunct="1">
              <a:lnSpc>
                <a:spcPct val="0"/>
              </a:lnSpc>
            </a:pPr>
            <a:endParaRPr lang="en-AU" dirty="0" smtClean="0"/>
          </a:p>
          <a:p>
            <a:pPr eaLnBrk="1" hangingPunct="1">
              <a:buFont typeface="Wingdings" pitchFamily="2" charset="2"/>
              <a:buNone/>
            </a:pPr>
            <a:endParaRPr lang="en-AU" dirty="0" smtClean="0"/>
          </a:p>
        </p:txBody>
      </p:sp>
      <p:sp>
        <p:nvSpPr>
          <p:cNvPr id="19458" name="Rectangle 2"/>
          <p:cNvSpPr>
            <a:spLocks noGrp="1" noChangeArrowheads="1"/>
          </p:cNvSpPr>
          <p:nvPr>
            <p:ph type="title"/>
          </p:nvPr>
        </p:nvSpPr>
        <p:spPr/>
        <p:txBody>
          <a:bodyPr>
            <a:normAutofit fontScale="90000"/>
          </a:bodyPr>
          <a:lstStyle/>
          <a:p>
            <a:pPr eaLnBrk="1" hangingPunct="1"/>
            <a:r>
              <a:rPr lang="en-AU" sz="3600" dirty="0" smtClean="0"/>
              <a:t>Closing the </a:t>
            </a:r>
            <a:r>
              <a:rPr lang="en-AU" sz="3600" dirty="0" smtClean="0">
                <a:solidFill>
                  <a:srgbClr val="FFC000"/>
                </a:solidFill>
              </a:rPr>
              <a:t>Profit and Loss Summary </a:t>
            </a:r>
            <a:r>
              <a:rPr lang="en-AU" sz="3600" dirty="0" err="1" smtClean="0">
                <a:solidFill>
                  <a:schemeClr val="tx1">
                    <a:lumMod val="65000"/>
                    <a:lumOff val="35000"/>
                  </a:schemeClr>
                </a:solidFill>
              </a:rPr>
              <a:t>acc</a:t>
            </a:r>
            <a:r>
              <a:rPr lang="en-AU" sz="3600" dirty="0" smtClean="0">
                <a:solidFill>
                  <a:srgbClr val="FFC000"/>
                </a:solidFill>
              </a:rPr>
              <a:t> </a:t>
            </a:r>
          </a:p>
        </p:txBody>
      </p:sp>
    </p:spTree>
    <p:extLst>
      <p:ext uri="{BB962C8B-B14F-4D97-AF65-F5344CB8AC3E}">
        <p14:creationId xmlns:p14="http://schemas.microsoft.com/office/powerpoint/2010/main" val="2501580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918939"/>
          </a:xfrm>
        </p:spPr>
        <p:txBody>
          <a:bodyPr>
            <a:normAutofit/>
          </a:bodyPr>
          <a:lstStyle/>
          <a:p>
            <a:r>
              <a:rPr lang="en-AU" sz="3600" dirty="0" smtClean="0"/>
              <a:t>Closing off the </a:t>
            </a:r>
            <a:r>
              <a:rPr lang="en-AU" sz="3600" dirty="0" smtClean="0">
                <a:solidFill>
                  <a:srgbClr val="002060"/>
                </a:solidFill>
              </a:rPr>
              <a:t>Drawings</a:t>
            </a:r>
            <a:r>
              <a:rPr lang="en-AU" sz="3600" dirty="0" smtClean="0"/>
              <a:t> account</a:t>
            </a:r>
            <a:endParaRPr lang="en-AU" sz="3600" dirty="0"/>
          </a:p>
        </p:txBody>
      </p:sp>
      <p:graphicFrame>
        <p:nvGraphicFramePr>
          <p:cNvPr id="4" name="Group 97"/>
          <p:cNvGraphicFramePr>
            <a:graphicFrameLocks noGrp="1"/>
          </p:cNvGraphicFramePr>
          <p:nvPr>
            <p:ph type="tbl" idx="1"/>
            <p:extLst>
              <p:ext uri="{D42A27DB-BD31-4B8C-83A1-F6EECF244321}">
                <p14:modId xmlns:p14="http://schemas.microsoft.com/office/powerpoint/2010/main" val="1489464406"/>
              </p:ext>
            </p:extLst>
          </p:nvPr>
        </p:nvGraphicFramePr>
        <p:xfrm>
          <a:off x="1331640" y="3933056"/>
          <a:ext cx="6949993" cy="1950720"/>
        </p:xfrm>
        <a:graphic>
          <a:graphicData uri="http://schemas.openxmlformats.org/drawingml/2006/table">
            <a:tbl>
              <a:tblPr/>
              <a:tblGrid>
                <a:gridCol w="4575524">
                  <a:extLst>
                    <a:ext uri="{9D8B030D-6E8A-4147-A177-3AD203B41FA5}">
                      <a16:colId xmlns:a16="http://schemas.microsoft.com/office/drawing/2014/main" val="20000"/>
                    </a:ext>
                  </a:extLst>
                </a:gridCol>
                <a:gridCol w="1117396">
                  <a:extLst>
                    <a:ext uri="{9D8B030D-6E8A-4147-A177-3AD203B41FA5}">
                      <a16:colId xmlns:a16="http://schemas.microsoft.com/office/drawing/2014/main" val="20001"/>
                    </a:ext>
                  </a:extLst>
                </a:gridCol>
                <a:gridCol w="1257073">
                  <a:extLst>
                    <a:ext uri="{9D8B030D-6E8A-4147-A177-3AD203B41FA5}">
                      <a16:colId xmlns:a16="http://schemas.microsoft.com/office/drawing/2014/main" val="20002"/>
                    </a:ext>
                  </a:extLst>
                </a:gridCol>
              </a:tblGrid>
              <a:tr h="27165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smtClean="0">
                          <a:ln>
                            <a:noFill/>
                          </a:ln>
                          <a:solidFill>
                            <a:schemeClr val="tx1"/>
                          </a:solidFill>
                          <a:effectLst/>
                          <a:latin typeface="Arial" charset="0"/>
                          <a:cs typeface="Arial" charset="0"/>
                        </a:rPr>
                        <a:t>Debit</a:t>
                      </a:r>
                      <a:endParaRPr kumimoji="0" lang="en-US" sz="2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Credit</a:t>
                      </a: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Capital </a:t>
                      </a: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9,000</a:t>
                      </a: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  Drawings</a:t>
                      </a: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AU" sz="2600" b="0" i="0" u="none" strike="noStrike" cap="none" normalizeH="0" baseline="0" dirty="0" smtClean="0">
                          <a:ln>
                            <a:noFill/>
                          </a:ln>
                          <a:solidFill>
                            <a:schemeClr val="tx1"/>
                          </a:solidFill>
                          <a:effectLst/>
                          <a:latin typeface="Arial" charset="0"/>
                          <a:cs typeface="Arial" charset="0"/>
                        </a:rPr>
                        <a:t>9,000</a:t>
                      </a: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1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1" u="none" strike="noStrike" cap="none" normalizeH="0" baseline="0" dirty="0" smtClean="0">
                          <a:ln>
                            <a:noFill/>
                          </a:ln>
                          <a:solidFill>
                            <a:schemeClr val="tx1"/>
                          </a:solidFill>
                          <a:effectLst/>
                          <a:latin typeface="Arial" charset="0"/>
                          <a:cs typeface="Arial" charset="0"/>
                        </a:rPr>
                        <a:t>Close off Drawings to Capital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4"/>
          <p:cNvSpPr/>
          <p:nvPr/>
        </p:nvSpPr>
        <p:spPr>
          <a:xfrm>
            <a:off x="323528" y="1412776"/>
            <a:ext cx="8640960" cy="2031325"/>
          </a:xfrm>
          <a:prstGeom prst="rect">
            <a:avLst/>
          </a:prstGeom>
        </p:spPr>
        <p:txBody>
          <a:bodyPr wrap="square">
            <a:spAutoFit/>
          </a:bodyPr>
          <a:lstStyle/>
          <a:p>
            <a:pPr marL="342900" indent="-342900">
              <a:buFont typeface="Wingdings" panose="05000000000000000000" pitchFamily="2" charset="2"/>
              <a:buChar char="Ø"/>
            </a:pPr>
            <a:r>
              <a:rPr lang="en-AU" sz="2200" dirty="0" smtClean="0"/>
              <a:t>The Drawings account has a $9,000 </a:t>
            </a:r>
            <a:r>
              <a:rPr lang="en-AU" sz="2200" dirty="0" smtClean="0"/>
              <a:t>Debit balance which must be closed off to the Capital account.</a:t>
            </a:r>
          </a:p>
          <a:p>
            <a:endParaRPr lang="en-AU" sz="800" dirty="0" smtClean="0"/>
          </a:p>
          <a:p>
            <a:pPr marL="342900" indent="-342900">
              <a:buFont typeface="Wingdings" panose="05000000000000000000" pitchFamily="2" charset="2"/>
              <a:buChar char="Ø"/>
            </a:pPr>
            <a:r>
              <a:rPr lang="en-AU" sz="2200" dirty="0" smtClean="0"/>
              <a:t>Drawings is almost like an Equity Expense account and therefore needs to be closed off at financial year end.</a:t>
            </a:r>
          </a:p>
          <a:p>
            <a:endParaRPr lang="en-AU" sz="800" dirty="0" smtClean="0"/>
          </a:p>
          <a:p>
            <a:pPr marL="342900" indent="-342900">
              <a:buFont typeface="Wingdings" panose="05000000000000000000" pitchFamily="2" charset="2"/>
              <a:buChar char="Ø"/>
            </a:pPr>
            <a:r>
              <a:rPr lang="en-AU" sz="2200" dirty="0" smtClean="0"/>
              <a:t>The entry in the General </a:t>
            </a:r>
            <a:r>
              <a:rPr lang="en-AU" sz="2200" dirty="0"/>
              <a:t>J</a:t>
            </a:r>
            <a:r>
              <a:rPr lang="en-AU" sz="2200" dirty="0" smtClean="0"/>
              <a:t>ournal would be as shown below:</a:t>
            </a:r>
          </a:p>
        </p:txBody>
      </p:sp>
    </p:spTree>
    <p:extLst>
      <p:ext uri="{BB962C8B-B14F-4D97-AF65-F5344CB8AC3E}">
        <p14:creationId xmlns:p14="http://schemas.microsoft.com/office/powerpoint/2010/main" val="4115700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556792"/>
            <a:ext cx="8784976" cy="5184576"/>
          </a:xfrm>
          <a:solidFill>
            <a:schemeClr val="bg1"/>
          </a:solidFill>
        </p:spPr>
        <p:txBody>
          <a:bodyPr>
            <a:normAutofit fontScale="92500" lnSpcReduction="10000"/>
          </a:bodyPr>
          <a:lstStyle/>
          <a:p>
            <a:endParaRPr lang="en-AU" dirty="0" smtClean="0"/>
          </a:p>
          <a:p>
            <a:endParaRPr lang="en-AU" dirty="0"/>
          </a:p>
          <a:p>
            <a:endParaRPr lang="en-AU" dirty="0" smtClean="0"/>
          </a:p>
          <a:p>
            <a:endParaRPr lang="en-AU" dirty="0"/>
          </a:p>
          <a:p>
            <a:endParaRPr lang="en-AU" dirty="0" smtClean="0"/>
          </a:p>
          <a:p>
            <a:endParaRPr lang="en-AU" dirty="0" smtClean="0"/>
          </a:p>
          <a:p>
            <a:pPr marL="109728" indent="0">
              <a:buNone/>
            </a:pPr>
            <a:endParaRPr lang="en-AU" sz="800" dirty="0" smtClean="0"/>
          </a:p>
          <a:p>
            <a:r>
              <a:rPr lang="en-AU" sz="2000" dirty="0" smtClean="0"/>
              <a:t>Prior to the Closing Entries, the Capital account had a Credit balance of $</a:t>
            </a:r>
            <a:r>
              <a:rPr lang="en-AU" sz="2000" dirty="0" smtClean="0"/>
              <a:t>51,000.</a:t>
            </a:r>
            <a:endParaRPr lang="en-AU" sz="2000" dirty="0" smtClean="0"/>
          </a:p>
          <a:p>
            <a:r>
              <a:rPr lang="en-AU" sz="2000" dirty="0" smtClean="0"/>
              <a:t>After </a:t>
            </a:r>
            <a:r>
              <a:rPr lang="en-AU" sz="2000" dirty="0" smtClean="0"/>
              <a:t>the Closing Entries a PROFIT of $18,000 was determined</a:t>
            </a:r>
            <a:r>
              <a:rPr lang="en-AU" sz="2000" dirty="0" smtClean="0"/>
              <a:t>.</a:t>
            </a:r>
          </a:p>
          <a:p>
            <a:r>
              <a:rPr lang="en-AU" sz="2000" dirty="0" smtClean="0"/>
              <a:t>Earlier in the year we learned that a </a:t>
            </a:r>
            <a:r>
              <a:rPr lang="en-AU" sz="2000" b="1" dirty="0" smtClean="0">
                <a:solidFill>
                  <a:srgbClr val="0070C0"/>
                </a:solidFill>
              </a:rPr>
              <a:t>profit is the owner’s award for making good business decisions</a:t>
            </a:r>
            <a:r>
              <a:rPr lang="en-AU" sz="2000" dirty="0" smtClean="0"/>
              <a:t>… therefor </a:t>
            </a:r>
            <a:r>
              <a:rPr lang="en-AU" sz="2000" dirty="0" smtClean="0">
                <a:solidFill>
                  <a:srgbClr val="0070C0"/>
                </a:solidFill>
              </a:rPr>
              <a:t>Owner’s Equity increases</a:t>
            </a:r>
            <a:r>
              <a:rPr lang="en-AU" sz="2000" dirty="0" smtClean="0"/>
              <a:t> in the Capital account.</a:t>
            </a:r>
            <a:endParaRPr lang="en-AU" sz="2000" dirty="0" smtClean="0"/>
          </a:p>
          <a:p>
            <a:r>
              <a:rPr lang="en-AU" sz="2000" dirty="0" smtClean="0"/>
              <a:t>The Capital Account was </a:t>
            </a:r>
            <a:r>
              <a:rPr lang="en-AU" sz="2000" b="1" dirty="0" smtClean="0">
                <a:solidFill>
                  <a:srgbClr val="FFC000"/>
                </a:solidFill>
              </a:rPr>
              <a:t>credited with the profit </a:t>
            </a:r>
            <a:r>
              <a:rPr lang="en-AU" sz="2000" dirty="0" smtClean="0"/>
              <a:t>of </a:t>
            </a:r>
            <a:r>
              <a:rPr lang="en-AU" sz="2000" b="1" dirty="0" smtClean="0">
                <a:solidFill>
                  <a:srgbClr val="FFC000"/>
                </a:solidFill>
              </a:rPr>
              <a:t>$18,000 </a:t>
            </a:r>
            <a:r>
              <a:rPr lang="en-AU" sz="2000" dirty="0" smtClean="0"/>
              <a:t>and </a:t>
            </a:r>
            <a:r>
              <a:rPr lang="en-AU" sz="2000" b="1" dirty="0" smtClean="0">
                <a:solidFill>
                  <a:srgbClr val="002060"/>
                </a:solidFill>
              </a:rPr>
              <a:t>debited with the Drawings of $</a:t>
            </a:r>
            <a:r>
              <a:rPr lang="en-AU" sz="2000" b="1" dirty="0" smtClean="0">
                <a:solidFill>
                  <a:srgbClr val="002060"/>
                </a:solidFill>
              </a:rPr>
              <a:t>9,000.</a:t>
            </a:r>
            <a:endParaRPr lang="en-AU" sz="2000" b="1" dirty="0" smtClean="0">
              <a:solidFill>
                <a:srgbClr val="002060"/>
              </a:solidFill>
            </a:endParaRPr>
          </a:p>
          <a:p>
            <a:r>
              <a:rPr lang="en-AU" sz="2000" dirty="0" smtClean="0"/>
              <a:t>The result is a new balance of </a:t>
            </a:r>
            <a:r>
              <a:rPr lang="en-AU" sz="2000" b="1" dirty="0" smtClean="0">
                <a:solidFill>
                  <a:srgbClr val="92D050"/>
                </a:solidFill>
              </a:rPr>
              <a:t>$</a:t>
            </a:r>
            <a:r>
              <a:rPr lang="en-AU" sz="2000" b="1" dirty="0" smtClean="0">
                <a:solidFill>
                  <a:srgbClr val="92D050"/>
                </a:solidFill>
              </a:rPr>
              <a:t>60,000.</a:t>
            </a:r>
            <a:endParaRPr lang="en-AU" sz="2000" b="1" dirty="0">
              <a:solidFill>
                <a:srgbClr val="92D050"/>
              </a:solidFill>
            </a:endParaRPr>
          </a:p>
        </p:txBody>
      </p:sp>
      <p:sp>
        <p:nvSpPr>
          <p:cNvPr id="3" name="Title 2"/>
          <p:cNvSpPr>
            <a:spLocks noGrp="1"/>
          </p:cNvSpPr>
          <p:nvPr>
            <p:ph type="title"/>
          </p:nvPr>
        </p:nvSpPr>
        <p:spPr>
          <a:xfrm>
            <a:off x="457200" y="274638"/>
            <a:ext cx="8147248" cy="778098"/>
          </a:xfrm>
        </p:spPr>
        <p:txBody>
          <a:bodyPr>
            <a:normAutofit fontScale="90000"/>
          </a:bodyPr>
          <a:lstStyle/>
          <a:p>
            <a:r>
              <a:rPr lang="en-AU" sz="3600" dirty="0">
                <a:solidFill>
                  <a:srgbClr val="0070C0"/>
                </a:solidFill>
              </a:rPr>
              <a:t>General Ledger:</a:t>
            </a:r>
            <a:r>
              <a:rPr lang="en-AU" sz="3600" dirty="0"/>
              <a:t> </a:t>
            </a:r>
            <a:br>
              <a:rPr lang="en-AU" sz="3600" dirty="0"/>
            </a:br>
            <a:r>
              <a:rPr lang="en-AU" sz="3600" dirty="0" smtClean="0"/>
              <a:t>- </a:t>
            </a:r>
            <a:r>
              <a:rPr lang="en-AU" sz="3600" dirty="0" smtClean="0">
                <a:solidFill>
                  <a:srgbClr val="002060"/>
                </a:solidFill>
              </a:rPr>
              <a:t>Capital</a:t>
            </a:r>
            <a:r>
              <a:rPr lang="en-AU" sz="3600" dirty="0" smtClean="0"/>
              <a:t> account </a:t>
            </a:r>
            <a:r>
              <a:rPr lang="en-AU" sz="3600" i="1" u="sng" dirty="0" smtClean="0"/>
              <a:t>after</a:t>
            </a:r>
            <a:r>
              <a:rPr lang="en-AU" sz="3600" dirty="0" smtClean="0"/>
              <a:t> closing entries</a:t>
            </a:r>
            <a:endParaRPr lang="en-AU" sz="3600" dirty="0"/>
          </a:p>
        </p:txBody>
      </p:sp>
      <p:pic>
        <p:nvPicPr>
          <p:cNvPr id="5" name="Picture 4"/>
          <p:cNvPicPr>
            <a:picLocks noChangeAspect="1"/>
          </p:cNvPicPr>
          <p:nvPr/>
        </p:nvPicPr>
        <p:blipFill>
          <a:blip r:embed="rId2"/>
          <a:stretch>
            <a:fillRect/>
          </a:stretch>
        </p:blipFill>
        <p:spPr>
          <a:xfrm>
            <a:off x="457200" y="1340768"/>
            <a:ext cx="8090314" cy="24104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92881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72008"/>
          </a:xfrm>
          <a:solidFill>
            <a:schemeClr val="bg1"/>
          </a:solidFill>
        </p:spPr>
        <p:txBody>
          <a:bodyPr>
            <a:normAutofit lnSpcReduction="10000"/>
          </a:bodyPr>
          <a:lstStyle/>
          <a:p>
            <a:r>
              <a:rPr lang="en-AU" b="1" dirty="0">
                <a:solidFill>
                  <a:schemeClr val="bg2">
                    <a:lumMod val="75000"/>
                  </a:schemeClr>
                </a:solidFill>
              </a:rPr>
              <a:t>Income</a:t>
            </a:r>
            <a:r>
              <a:rPr lang="en-AU" dirty="0">
                <a:solidFill>
                  <a:srgbClr val="7030A0"/>
                </a:solidFill>
              </a:rPr>
              <a:t> </a:t>
            </a:r>
            <a:r>
              <a:rPr lang="en-AU" dirty="0">
                <a:solidFill>
                  <a:schemeClr val="tx1">
                    <a:lumMod val="95000"/>
                    <a:lumOff val="5000"/>
                  </a:schemeClr>
                </a:solidFill>
              </a:rPr>
              <a:t>and</a:t>
            </a:r>
            <a:r>
              <a:rPr lang="en-AU" dirty="0">
                <a:solidFill>
                  <a:srgbClr val="7030A0"/>
                </a:solidFill>
              </a:rPr>
              <a:t> </a:t>
            </a:r>
            <a:r>
              <a:rPr lang="en-AU" b="1" dirty="0">
                <a:solidFill>
                  <a:srgbClr val="7030A0"/>
                </a:solidFill>
              </a:rPr>
              <a:t>expense</a:t>
            </a:r>
            <a:r>
              <a:rPr lang="en-AU" dirty="0">
                <a:solidFill>
                  <a:srgbClr val="7030A0"/>
                </a:solidFill>
              </a:rPr>
              <a:t> </a:t>
            </a:r>
            <a:r>
              <a:rPr lang="en-AU" dirty="0"/>
              <a:t>accounts must be </a:t>
            </a:r>
            <a:r>
              <a:rPr lang="en-AU" dirty="0" smtClean="0"/>
              <a:t>cleared to </a:t>
            </a:r>
            <a:r>
              <a:rPr lang="en-AU" b="1" u="sng" dirty="0" smtClean="0"/>
              <a:t>zero</a:t>
            </a:r>
            <a:r>
              <a:rPr lang="en-AU" dirty="0" smtClean="0"/>
              <a:t> at </a:t>
            </a:r>
            <a:r>
              <a:rPr lang="en-AU" dirty="0"/>
              <a:t>the end of each period to  determine the profit or loss for the </a:t>
            </a:r>
            <a:r>
              <a:rPr lang="en-AU" dirty="0" smtClean="0"/>
              <a:t>period.</a:t>
            </a:r>
            <a:endParaRPr lang="en-AU" dirty="0" smtClean="0"/>
          </a:p>
          <a:p>
            <a:pPr marL="109728" indent="0">
              <a:buNone/>
            </a:pPr>
            <a:endParaRPr lang="en-AU" sz="800" dirty="0" smtClean="0"/>
          </a:p>
          <a:p>
            <a:r>
              <a:rPr lang="en-AU" dirty="0" smtClean="0"/>
              <a:t>These are called </a:t>
            </a:r>
            <a:r>
              <a:rPr lang="en-AU" b="1" dirty="0">
                <a:solidFill>
                  <a:srgbClr val="0070C0"/>
                </a:solidFill>
              </a:rPr>
              <a:t>C</a:t>
            </a:r>
            <a:r>
              <a:rPr lang="en-AU" b="1" dirty="0" smtClean="0">
                <a:solidFill>
                  <a:srgbClr val="0070C0"/>
                </a:solidFill>
              </a:rPr>
              <a:t>losing </a:t>
            </a:r>
            <a:r>
              <a:rPr lang="en-AU" b="1" dirty="0" smtClean="0">
                <a:solidFill>
                  <a:srgbClr val="0070C0"/>
                </a:solidFill>
              </a:rPr>
              <a:t>Entries.</a:t>
            </a:r>
            <a:endParaRPr lang="en-AU" b="1" dirty="0" smtClean="0">
              <a:solidFill>
                <a:srgbClr val="0070C0"/>
              </a:solidFill>
            </a:endParaRPr>
          </a:p>
          <a:p>
            <a:pPr marL="109728" indent="0">
              <a:buNone/>
            </a:pPr>
            <a:endParaRPr lang="en-AU" sz="800" dirty="0" smtClean="0">
              <a:solidFill>
                <a:srgbClr val="002060"/>
              </a:solidFill>
            </a:endParaRPr>
          </a:p>
          <a:p>
            <a:r>
              <a:rPr lang="en-AU" dirty="0" smtClean="0"/>
              <a:t>Income and expense accounts then </a:t>
            </a:r>
            <a:r>
              <a:rPr lang="en-AU" b="1" dirty="0" smtClean="0"/>
              <a:t>begin the next accounting period with a zero </a:t>
            </a:r>
            <a:r>
              <a:rPr lang="en-AU" b="1" dirty="0" smtClean="0"/>
              <a:t>balance.</a:t>
            </a:r>
            <a:endParaRPr lang="en-AU" b="1" dirty="0" smtClean="0"/>
          </a:p>
          <a:p>
            <a:pPr marL="109728" indent="0">
              <a:buNone/>
            </a:pPr>
            <a:endParaRPr lang="en-AU" sz="800" dirty="0" smtClean="0"/>
          </a:p>
          <a:p>
            <a:r>
              <a:rPr lang="en-AU" dirty="0" smtClean="0"/>
              <a:t>The </a:t>
            </a:r>
            <a:r>
              <a:rPr lang="en-AU" b="1" dirty="0" smtClean="0">
                <a:solidFill>
                  <a:srgbClr val="FFC000"/>
                </a:solidFill>
              </a:rPr>
              <a:t>Profit or Loss Summary </a:t>
            </a:r>
            <a:r>
              <a:rPr lang="en-AU" dirty="0" smtClean="0"/>
              <a:t>account is used to </a:t>
            </a:r>
            <a:r>
              <a:rPr lang="en-AU" b="1" dirty="0" smtClean="0"/>
              <a:t>calculate </a:t>
            </a:r>
            <a:r>
              <a:rPr lang="en-AU" b="1" dirty="0" smtClean="0"/>
              <a:t>profit.</a:t>
            </a:r>
            <a:endParaRPr lang="en-AU" b="1" dirty="0" smtClean="0"/>
          </a:p>
          <a:p>
            <a:endParaRPr lang="en-AU" b="1" dirty="0"/>
          </a:p>
          <a:p>
            <a:pPr marL="109728" indent="0">
              <a:buNone/>
            </a:pPr>
            <a:r>
              <a:rPr lang="en-AU" b="1" i="1" dirty="0" smtClean="0">
                <a:sym typeface="Wingdings" panose="05000000000000000000" pitchFamily="2" charset="2"/>
              </a:rPr>
              <a:t> </a:t>
            </a:r>
            <a:r>
              <a:rPr lang="en-AU" b="1" i="1" u="sng" dirty="0" smtClean="0">
                <a:sym typeface="Wingdings" panose="05000000000000000000" pitchFamily="2" charset="2"/>
              </a:rPr>
              <a:t>Note</a:t>
            </a:r>
            <a:r>
              <a:rPr lang="en-AU" b="1" i="1" dirty="0" smtClean="0">
                <a:sym typeface="Wingdings" panose="05000000000000000000" pitchFamily="2" charset="2"/>
              </a:rPr>
              <a:t>: Asset and Liability accounts DO NOT 		get closed </a:t>
            </a:r>
            <a:r>
              <a:rPr lang="en-AU" b="1" i="1" dirty="0" smtClean="0">
                <a:sym typeface="Wingdings" panose="05000000000000000000" pitchFamily="2" charset="2"/>
              </a:rPr>
              <a:t>off.</a:t>
            </a:r>
            <a:endParaRPr lang="en-AU" b="1" i="1" dirty="0"/>
          </a:p>
        </p:txBody>
      </p:sp>
      <p:sp>
        <p:nvSpPr>
          <p:cNvPr id="4" name="Slide Number Placeholder 3"/>
          <p:cNvSpPr>
            <a:spLocks noGrp="1"/>
          </p:cNvSpPr>
          <p:nvPr>
            <p:ph type="sldNum" sz="quarter" idx="12"/>
          </p:nvPr>
        </p:nvSpPr>
        <p:spPr/>
        <p:txBody>
          <a:bodyPr/>
          <a:lstStyle/>
          <a:p>
            <a:fld id="{57383913-FEAE-4141-8EFA-3334DAD43F2A}" type="slidenum">
              <a:rPr lang="en-AU" smtClean="0"/>
              <a:pPr/>
              <a:t>3</a:t>
            </a:fld>
            <a:endParaRPr lang="en-AU"/>
          </a:p>
        </p:txBody>
      </p:sp>
      <p:sp>
        <p:nvSpPr>
          <p:cNvPr id="2" name="Title 1"/>
          <p:cNvSpPr>
            <a:spLocks noGrp="1"/>
          </p:cNvSpPr>
          <p:nvPr>
            <p:ph type="title"/>
          </p:nvPr>
        </p:nvSpPr>
        <p:spPr/>
        <p:txBody>
          <a:bodyPr>
            <a:normAutofit/>
          </a:bodyPr>
          <a:lstStyle/>
          <a:p>
            <a:r>
              <a:rPr lang="en-AU" dirty="0" smtClean="0"/>
              <a:t>Income Statement Accounts</a:t>
            </a:r>
            <a:endParaRPr lang="en-AU" dirty="0"/>
          </a:p>
        </p:txBody>
      </p:sp>
    </p:spTree>
    <p:extLst>
      <p:ext uri="{BB962C8B-B14F-4D97-AF65-F5344CB8AC3E}">
        <p14:creationId xmlns:p14="http://schemas.microsoft.com/office/powerpoint/2010/main" val="3362871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0808"/>
            <a:ext cx="8229600" cy="4896544"/>
          </a:xfrm>
          <a:solidFill>
            <a:schemeClr val="bg1"/>
          </a:solidFill>
        </p:spPr>
        <p:txBody>
          <a:bodyPr>
            <a:normAutofit/>
          </a:bodyPr>
          <a:lstStyle/>
          <a:p>
            <a:r>
              <a:rPr lang="en-AU" dirty="0"/>
              <a:t>All </a:t>
            </a:r>
            <a:r>
              <a:rPr lang="en-AU" b="1" dirty="0">
                <a:solidFill>
                  <a:schemeClr val="bg2">
                    <a:lumMod val="75000"/>
                  </a:schemeClr>
                </a:solidFill>
              </a:rPr>
              <a:t>I</a:t>
            </a:r>
            <a:r>
              <a:rPr lang="en-AU" b="1" dirty="0" smtClean="0">
                <a:solidFill>
                  <a:schemeClr val="bg2">
                    <a:lumMod val="75000"/>
                  </a:schemeClr>
                </a:solidFill>
              </a:rPr>
              <a:t>ncome</a:t>
            </a:r>
            <a:r>
              <a:rPr lang="en-AU" dirty="0" smtClean="0"/>
              <a:t> </a:t>
            </a:r>
            <a:r>
              <a:rPr lang="en-AU" dirty="0"/>
              <a:t>accounts have </a:t>
            </a:r>
            <a:r>
              <a:rPr lang="en-AU" b="1" dirty="0"/>
              <a:t>nil</a:t>
            </a:r>
            <a:r>
              <a:rPr lang="en-AU" dirty="0"/>
              <a:t> </a:t>
            </a:r>
            <a:r>
              <a:rPr lang="en-AU" dirty="0" smtClean="0"/>
              <a:t>balances</a:t>
            </a:r>
          </a:p>
          <a:p>
            <a:pPr marL="109728" indent="0">
              <a:buNone/>
            </a:pPr>
            <a:endParaRPr lang="en-AU" sz="800" dirty="0"/>
          </a:p>
          <a:p>
            <a:r>
              <a:rPr lang="en-AU" dirty="0"/>
              <a:t>All </a:t>
            </a:r>
            <a:r>
              <a:rPr lang="en-AU" b="1" dirty="0">
                <a:solidFill>
                  <a:srgbClr val="880475"/>
                </a:solidFill>
              </a:rPr>
              <a:t>E</a:t>
            </a:r>
            <a:r>
              <a:rPr lang="en-AU" b="1" dirty="0" smtClean="0">
                <a:solidFill>
                  <a:srgbClr val="880475"/>
                </a:solidFill>
              </a:rPr>
              <a:t>xpense</a:t>
            </a:r>
            <a:r>
              <a:rPr lang="en-AU" dirty="0" smtClean="0"/>
              <a:t> </a:t>
            </a:r>
            <a:r>
              <a:rPr lang="en-AU" dirty="0"/>
              <a:t>accounts have </a:t>
            </a:r>
            <a:r>
              <a:rPr lang="en-AU" b="1" dirty="0"/>
              <a:t>nil</a:t>
            </a:r>
            <a:r>
              <a:rPr lang="en-AU" dirty="0"/>
              <a:t> </a:t>
            </a:r>
            <a:r>
              <a:rPr lang="en-AU" dirty="0" smtClean="0"/>
              <a:t>balances</a:t>
            </a:r>
          </a:p>
          <a:p>
            <a:pPr marL="109728" indent="0">
              <a:buNone/>
            </a:pPr>
            <a:endParaRPr lang="en-AU" sz="800" dirty="0"/>
          </a:p>
          <a:p>
            <a:r>
              <a:rPr lang="en-AU" dirty="0"/>
              <a:t>The </a:t>
            </a:r>
            <a:r>
              <a:rPr lang="en-AU" b="1" dirty="0" smtClean="0">
                <a:solidFill>
                  <a:srgbClr val="002060"/>
                </a:solidFill>
              </a:rPr>
              <a:t>Drawings</a:t>
            </a:r>
            <a:r>
              <a:rPr lang="en-AU" dirty="0" smtClean="0"/>
              <a:t> </a:t>
            </a:r>
            <a:r>
              <a:rPr lang="en-AU" dirty="0"/>
              <a:t>account has a </a:t>
            </a:r>
            <a:r>
              <a:rPr lang="en-AU" b="1" dirty="0"/>
              <a:t>nil</a:t>
            </a:r>
            <a:r>
              <a:rPr lang="en-AU" dirty="0"/>
              <a:t> </a:t>
            </a:r>
            <a:r>
              <a:rPr lang="en-AU" dirty="0" smtClean="0"/>
              <a:t>balance</a:t>
            </a:r>
          </a:p>
          <a:p>
            <a:pPr marL="109728" indent="0">
              <a:buNone/>
            </a:pPr>
            <a:endParaRPr lang="en-AU" sz="800" dirty="0"/>
          </a:p>
          <a:p>
            <a:r>
              <a:rPr lang="en-AU" dirty="0"/>
              <a:t>The </a:t>
            </a:r>
            <a:r>
              <a:rPr lang="en-AU" b="1" dirty="0" smtClean="0"/>
              <a:t>Capital</a:t>
            </a:r>
            <a:r>
              <a:rPr lang="en-AU" dirty="0" smtClean="0"/>
              <a:t> </a:t>
            </a:r>
            <a:r>
              <a:rPr lang="en-AU" dirty="0"/>
              <a:t>account </a:t>
            </a:r>
            <a:r>
              <a:rPr lang="en-AU" dirty="0" smtClean="0"/>
              <a:t>has been</a:t>
            </a:r>
          </a:p>
          <a:p>
            <a:pPr marL="109728" indent="0">
              <a:buNone/>
            </a:pPr>
            <a:r>
              <a:rPr lang="en-AU" sz="800" dirty="0" smtClean="0"/>
              <a:t> </a:t>
            </a:r>
          </a:p>
          <a:p>
            <a:pPr marL="603504" lvl="2" indent="-256032">
              <a:spcBef>
                <a:spcPts val="400"/>
              </a:spcBef>
              <a:buSzPct val="68000"/>
              <a:buFont typeface="Wingdings 3"/>
              <a:buChar char=""/>
            </a:pPr>
            <a:r>
              <a:rPr lang="en-AU" sz="2500" dirty="0"/>
              <a:t>increased by the </a:t>
            </a:r>
            <a:r>
              <a:rPr lang="en-AU" sz="2500" dirty="0" smtClean="0"/>
              <a:t>profit  </a:t>
            </a:r>
            <a:r>
              <a:rPr lang="en-AU" sz="2500" dirty="0" smtClean="0">
                <a:sym typeface="Wingdings" panose="05000000000000000000" pitchFamily="2" charset="2"/>
              </a:rPr>
              <a:t> Credit Entry</a:t>
            </a:r>
            <a:endParaRPr lang="en-AU" sz="2500" dirty="0"/>
          </a:p>
          <a:p>
            <a:pPr marL="347472" lvl="2" indent="0">
              <a:spcBef>
                <a:spcPts val="400"/>
              </a:spcBef>
              <a:buSzPct val="68000"/>
              <a:buNone/>
            </a:pPr>
            <a:r>
              <a:rPr lang="en-AU" sz="2500" dirty="0" smtClean="0"/>
              <a:t> 		 </a:t>
            </a:r>
            <a:r>
              <a:rPr lang="en-AU" sz="2500" i="1" dirty="0" smtClean="0"/>
              <a:t>or</a:t>
            </a:r>
            <a:endParaRPr lang="en-AU" sz="2500" i="1" dirty="0"/>
          </a:p>
          <a:p>
            <a:pPr marL="603504" lvl="2" indent="-256032">
              <a:spcBef>
                <a:spcPts val="400"/>
              </a:spcBef>
              <a:buSzPct val="68000"/>
              <a:buFont typeface="Wingdings 3"/>
              <a:buChar char=""/>
            </a:pPr>
            <a:r>
              <a:rPr lang="en-AU" sz="2500" dirty="0"/>
              <a:t>decreased by the </a:t>
            </a:r>
            <a:r>
              <a:rPr lang="en-AU" sz="2500" dirty="0" smtClean="0"/>
              <a:t>loss </a:t>
            </a:r>
            <a:r>
              <a:rPr lang="en-AU" sz="2500" dirty="0" smtClean="0">
                <a:sym typeface="Wingdings" panose="05000000000000000000" pitchFamily="2" charset="2"/>
              </a:rPr>
              <a:t> Debit Entry</a:t>
            </a:r>
            <a:endParaRPr lang="en-AU" sz="2500" dirty="0" smtClean="0"/>
          </a:p>
          <a:p>
            <a:pPr marL="347472" lvl="2" indent="0">
              <a:spcBef>
                <a:spcPts val="400"/>
              </a:spcBef>
              <a:buSzPct val="68000"/>
              <a:buNone/>
            </a:pPr>
            <a:r>
              <a:rPr lang="en-AU" sz="2500" dirty="0"/>
              <a:t>	</a:t>
            </a:r>
            <a:r>
              <a:rPr lang="en-AU" sz="2500" dirty="0" smtClean="0"/>
              <a:t>	</a:t>
            </a:r>
            <a:r>
              <a:rPr lang="en-AU" sz="2500" i="1" dirty="0" smtClean="0"/>
              <a:t>and</a:t>
            </a:r>
          </a:p>
          <a:p>
            <a:pPr marL="603504" lvl="2" indent="-256032">
              <a:spcBef>
                <a:spcPts val="400"/>
              </a:spcBef>
              <a:buSzPct val="68000"/>
              <a:buFont typeface="Wingdings 3"/>
              <a:buChar char=""/>
            </a:pPr>
            <a:r>
              <a:rPr lang="en-AU" sz="2500" dirty="0" smtClean="0"/>
              <a:t>decreased </a:t>
            </a:r>
            <a:r>
              <a:rPr lang="en-AU" sz="2500" dirty="0"/>
              <a:t>by the </a:t>
            </a:r>
            <a:r>
              <a:rPr lang="en-AU" sz="2500" dirty="0" smtClean="0"/>
              <a:t>drawings </a:t>
            </a:r>
            <a:r>
              <a:rPr lang="en-AU" sz="2500" dirty="0" smtClean="0">
                <a:sym typeface="Wingdings" panose="05000000000000000000" pitchFamily="2" charset="2"/>
              </a:rPr>
              <a:t> Debit Entry</a:t>
            </a:r>
            <a:endParaRPr lang="en-AU" sz="2500" dirty="0"/>
          </a:p>
        </p:txBody>
      </p:sp>
      <p:sp>
        <p:nvSpPr>
          <p:cNvPr id="4" name="Slide Number Placeholder 3"/>
          <p:cNvSpPr>
            <a:spLocks noGrp="1"/>
          </p:cNvSpPr>
          <p:nvPr>
            <p:ph type="sldNum" sz="quarter" idx="12"/>
          </p:nvPr>
        </p:nvSpPr>
        <p:spPr/>
        <p:txBody>
          <a:bodyPr/>
          <a:lstStyle/>
          <a:p>
            <a:fld id="{57383913-FEAE-4141-8EFA-3334DAD43F2A}" type="slidenum">
              <a:rPr lang="en-AU" smtClean="0"/>
              <a:pPr/>
              <a:t>4</a:t>
            </a:fld>
            <a:endParaRPr lang="en-AU"/>
          </a:p>
        </p:txBody>
      </p:sp>
      <p:sp>
        <p:nvSpPr>
          <p:cNvPr id="2" name="Title 1"/>
          <p:cNvSpPr>
            <a:spLocks noGrp="1"/>
          </p:cNvSpPr>
          <p:nvPr>
            <p:ph type="title"/>
          </p:nvPr>
        </p:nvSpPr>
        <p:spPr>
          <a:xfrm>
            <a:off x="107504" y="274637"/>
            <a:ext cx="8928992" cy="1250453"/>
          </a:xfrm>
        </p:spPr>
        <p:txBody>
          <a:bodyPr>
            <a:normAutofit/>
          </a:bodyPr>
          <a:lstStyle/>
          <a:p>
            <a:r>
              <a:rPr lang="en-AU" sz="3000" dirty="0" smtClean="0">
                <a:solidFill>
                  <a:srgbClr val="0070C0"/>
                </a:solidFill>
              </a:rPr>
              <a:t>Account Balances </a:t>
            </a:r>
            <a:r>
              <a:rPr lang="en-AU" sz="3000" i="1" u="sng" dirty="0" smtClean="0">
                <a:solidFill>
                  <a:schemeClr val="tx1"/>
                </a:solidFill>
              </a:rPr>
              <a:t>after</a:t>
            </a:r>
            <a:r>
              <a:rPr lang="en-AU" sz="3000" dirty="0" smtClean="0">
                <a:solidFill>
                  <a:schemeClr val="tx1"/>
                </a:solidFill>
              </a:rPr>
              <a:t> the Closing process…</a:t>
            </a:r>
            <a:endParaRPr lang="en-AU" sz="3000" dirty="0">
              <a:solidFill>
                <a:schemeClr val="tx1"/>
              </a:solidFill>
            </a:endParaRPr>
          </a:p>
        </p:txBody>
      </p:sp>
    </p:spTree>
    <p:extLst>
      <p:ext uri="{BB962C8B-B14F-4D97-AF65-F5344CB8AC3E}">
        <p14:creationId xmlns:p14="http://schemas.microsoft.com/office/powerpoint/2010/main" val="1170856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428625" y="1571625"/>
            <a:ext cx="8229600" cy="4530725"/>
          </a:xfrm>
        </p:spPr>
        <p:txBody>
          <a:bodyPr/>
          <a:lstStyle/>
          <a:p>
            <a:pPr eaLnBrk="1" hangingPunct="1">
              <a:lnSpc>
                <a:spcPct val="90000"/>
              </a:lnSpc>
              <a:buFont typeface="Wingdings" pitchFamily="2" charset="2"/>
              <a:buNone/>
            </a:pPr>
            <a:r>
              <a:rPr lang="en-AU" sz="2600" dirty="0" smtClean="0"/>
              <a:t>		Year 1	      Year 2	    	 Year 3</a:t>
            </a:r>
          </a:p>
          <a:p>
            <a:pPr eaLnBrk="1" hangingPunct="1">
              <a:lnSpc>
                <a:spcPct val="90000"/>
              </a:lnSpc>
              <a:buFont typeface="Wingdings" pitchFamily="2" charset="2"/>
              <a:buNone/>
            </a:pPr>
            <a:endParaRPr lang="en-AU" sz="2600" dirty="0" smtClean="0"/>
          </a:p>
          <a:p>
            <a:pPr eaLnBrk="1" hangingPunct="1">
              <a:lnSpc>
                <a:spcPct val="90000"/>
              </a:lnSpc>
              <a:buFont typeface="Wingdings" pitchFamily="2" charset="2"/>
              <a:buNone/>
            </a:pPr>
            <a:r>
              <a:rPr lang="en-AU" sz="1700" dirty="0" smtClean="0"/>
              <a:t>	Income  = 2,000	2,000 + 5,000 = 7,000   7,000 + 8,000 = 15,000</a:t>
            </a:r>
          </a:p>
          <a:p>
            <a:pPr eaLnBrk="1" hangingPunct="1">
              <a:lnSpc>
                <a:spcPct val="90000"/>
              </a:lnSpc>
              <a:buFont typeface="Wingdings" pitchFamily="2" charset="2"/>
              <a:buNone/>
            </a:pPr>
            <a:endParaRPr lang="en-AU" sz="1700" dirty="0" smtClean="0"/>
          </a:p>
          <a:p>
            <a:pPr eaLnBrk="1" hangingPunct="1">
              <a:lnSpc>
                <a:spcPct val="90000"/>
              </a:lnSpc>
              <a:buFont typeface="Wingdings" pitchFamily="2" charset="2"/>
              <a:buNone/>
            </a:pPr>
            <a:endParaRPr lang="en-AU" sz="1700" dirty="0" smtClean="0"/>
          </a:p>
          <a:p>
            <a:pPr eaLnBrk="1" hangingPunct="1">
              <a:lnSpc>
                <a:spcPct val="90000"/>
              </a:lnSpc>
              <a:buFont typeface="Wingdings" pitchFamily="2" charset="2"/>
              <a:buNone/>
            </a:pPr>
            <a:r>
              <a:rPr lang="en-AU" sz="1700" dirty="0" smtClean="0"/>
              <a:t>	Expenses=    800	 800 + 700       = 1,500   1,500 + 900    =  2,400</a:t>
            </a:r>
          </a:p>
          <a:p>
            <a:pPr eaLnBrk="1" hangingPunct="1">
              <a:lnSpc>
                <a:spcPct val="90000"/>
              </a:lnSpc>
              <a:buFont typeface="Wingdings" pitchFamily="2" charset="2"/>
              <a:buNone/>
            </a:pPr>
            <a:endParaRPr lang="en-AU" sz="1700" dirty="0" smtClean="0"/>
          </a:p>
          <a:p>
            <a:pPr eaLnBrk="1" hangingPunct="1">
              <a:lnSpc>
                <a:spcPct val="90000"/>
              </a:lnSpc>
              <a:buFont typeface="Wingdings" pitchFamily="2" charset="2"/>
              <a:buNone/>
            </a:pPr>
            <a:r>
              <a:rPr lang="en-AU" sz="1700" dirty="0" smtClean="0"/>
              <a:t>	Profit </a:t>
            </a:r>
            <a:r>
              <a:rPr lang="en-AU" sz="1700" dirty="0"/>
              <a:t> </a:t>
            </a:r>
            <a:r>
              <a:rPr lang="en-AU" sz="1700" dirty="0" smtClean="0"/>
              <a:t>     = 1,200	 Profit	            = 5,500   Profit               =12,600</a:t>
            </a:r>
          </a:p>
          <a:p>
            <a:pPr eaLnBrk="1" hangingPunct="1">
              <a:lnSpc>
                <a:spcPct val="90000"/>
              </a:lnSpc>
              <a:buFont typeface="Wingdings" pitchFamily="2" charset="2"/>
              <a:buNone/>
            </a:pPr>
            <a:endParaRPr lang="en-AU" sz="1700" dirty="0" smtClean="0"/>
          </a:p>
          <a:p>
            <a:pPr eaLnBrk="1" hangingPunct="1">
              <a:lnSpc>
                <a:spcPct val="90000"/>
              </a:lnSpc>
            </a:pPr>
            <a:endParaRPr lang="en-AU" sz="1700" dirty="0" smtClean="0"/>
          </a:p>
          <a:p>
            <a:pPr eaLnBrk="1" hangingPunct="1">
              <a:lnSpc>
                <a:spcPct val="90000"/>
              </a:lnSpc>
            </a:pPr>
            <a:r>
              <a:rPr lang="en-AU" sz="1700" dirty="0" smtClean="0"/>
              <a:t>AS CAN BE SEEN FROM THE ABOVE WHEN INCOME AND EXPENSE ACCOUNTS ARE </a:t>
            </a:r>
            <a:r>
              <a:rPr lang="en-AU" sz="1700" b="1" u="sng" dirty="0" smtClean="0"/>
              <a:t>NOT</a:t>
            </a:r>
            <a:r>
              <a:rPr lang="en-AU" sz="1700" dirty="0" smtClean="0"/>
              <a:t> CLOSED OFF EACH PERIOD, THE PROFIT/LOSS WILL GET BIGGER AND BIGGER… THEN WE CANNOT MAKE ANY COMPARISON FROM ONE YEAR TO THE NEXT</a:t>
            </a:r>
          </a:p>
        </p:txBody>
      </p:sp>
      <p:sp>
        <p:nvSpPr>
          <p:cNvPr id="8194" name="Rectangle 2"/>
          <p:cNvSpPr>
            <a:spLocks noGrp="1" noChangeArrowheads="1"/>
          </p:cNvSpPr>
          <p:nvPr>
            <p:ph type="title"/>
          </p:nvPr>
        </p:nvSpPr>
        <p:spPr/>
        <p:txBody>
          <a:bodyPr>
            <a:normAutofit fontScale="90000"/>
          </a:bodyPr>
          <a:lstStyle/>
          <a:p>
            <a:pPr eaLnBrk="1" hangingPunct="1"/>
            <a:r>
              <a:rPr lang="en-AU" i="1" dirty="0" smtClean="0">
                <a:solidFill>
                  <a:srgbClr val="FF0000"/>
                </a:solidFill>
              </a:rPr>
              <a:t>The problem when there are NO closing entries…</a:t>
            </a:r>
          </a:p>
        </p:txBody>
      </p:sp>
      <p:sp>
        <p:nvSpPr>
          <p:cNvPr id="8196" name="Line 8"/>
          <p:cNvSpPr>
            <a:spLocks noChangeShapeType="1"/>
          </p:cNvSpPr>
          <p:nvPr/>
        </p:nvSpPr>
        <p:spPr bwMode="auto">
          <a:xfrm>
            <a:off x="5868144" y="1772816"/>
            <a:ext cx="0" cy="273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8197" name="Line 9"/>
          <p:cNvSpPr>
            <a:spLocks noChangeShapeType="1"/>
          </p:cNvSpPr>
          <p:nvPr/>
        </p:nvSpPr>
        <p:spPr bwMode="auto">
          <a:xfrm>
            <a:off x="3203848" y="1714500"/>
            <a:ext cx="0" cy="273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8198" name="Line 8"/>
          <p:cNvSpPr>
            <a:spLocks noChangeShapeType="1"/>
          </p:cNvSpPr>
          <p:nvPr/>
        </p:nvSpPr>
        <p:spPr bwMode="auto">
          <a:xfrm>
            <a:off x="8572500" y="1714500"/>
            <a:ext cx="0" cy="273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8199" name="Line 8"/>
          <p:cNvSpPr>
            <a:spLocks noChangeShapeType="1"/>
          </p:cNvSpPr>
          <p:nvPr/>
        </p:nvSpPr>
        <p:spPr bwMode="auto">
          <a:xfrm>
            <a:off x="827584" y="1714500"/>
            <a:ext cx="0" cy="273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Tree>
    <p:extLst>
      <p:ext uri="{BB962C8B-B14F-4D97-AF65-F5344CB8AC3E}">
        <p14:creationId xmlns:p14="http://schemas.microsoft.com/office/powerpoint/2010/main" val="702917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457200" y="1844824"/>
            <a:ext cx="8229600" cy="4162467"/>
          </a:xfrm>
        </p:spPr>
        <p:txBody>
          <a:bodyPr>
            <a:normAutofit lnSpcReduction="10000"/>
          </a:bodyPr>
          <a:lstStyle/>
          <a:p>
            <a:pPr eaLnBrk="1" hangingPunct="1"/>
            <a:r>
              <a:rPr lang="en-AU" dirty="0" smtClean="0"/>
              <a:t>At the end of each accounting period the balances within the </a:t>
            </a:r>
            <a:r>
              <a:rPr lang="en-AU" dirty="0"/>
              <a:t>I</a:t>
            </a:r>
            <a:r>
              <a:rPr lang="en-AU" dirty="0" smtClean="0"/>
              <a:t>ncome and Expense accounts must be “closed off</a:t>
            </a:r>
            <a:r>
              <a:rPr lang="en-AU" dirty="0" smtClean="0"/>
              <a:t>”.</a:t>
            </a:r>
          </a:p>
          <a:p>
            <a:pPr marL="109728" indent="0" eaLnBrk="1" hangingPunct="1">
              <a:buNone/>
            </a:pPr>
            <a:endParaRPr lang="en-AU" dirty="0" smtClean="0"/>
          </a:p>
          <a:p>
            <a:pPr eaLnBrk="1" hangingPunct="1"/>
            <a:r>
              <a:rPr lang="en-AU" dirty="0" smtClean="0"/>
              <a:t>“</a:t>
            </a:r>
            <a:r>
              <a:rPr lang="en-AU" b="1" dirty="0" smtClean="0"/>
              <a:t>Closing </a:t>
            </a:r>
            <a:r>
              <a:rPr lang="en-AU" b="1" dirty="0" smtClean="0"/>
              <a:t>off </a:t>
            </a:r>
            <a:r>
              <a:rPr lang="en-AU" b="1" dirty="0" smtClean="0"/>
              <a:t>the accounts</a:t>
            </a:r>
            <a:r>
              <a:rPr lang="en-AU" dirty="0" smtClean="0"/>
              <a:t>” means:</a:t>
            </a:r>
          </a:p>
          <a:p>
            <a:pPr marL="109728" indent="0" eaLnBrk="1" hangingPunct="1">
              <a:buNone/>
            </a:pPr>
            <a:r>
              <a:rPr lang="en-AU" dirty="0" smtClean="0"/>
              <a:t>	Income </a:t>
            </a:r>
            <a:r>
              <a:rPr lang="en-AU" dirty="0" smtClean="0"/>
              <a:t>and Expense accounts are closed </a:t>
            </a:r>
            <a:r>
              <a:rPr lang="en-AU" dirty="0" smtClean="0"/>
              <a:t>	off </a:t>
            </a:r>
            <a:r>
              <a:rPr lang="en-AU" dirty="0" smtClean="0"/>
              <a:t>to a </a:t>
            </a:r>
            <a:r>
              <a:rPr lang="en-AU" b="1" dirty="0" smtClean="0"/>
              <a:t>zero balance on the last day of the </a:t>
            </a:r>
            <a:r>
              <a:rPr lang="en-AU" b="1" dirty="0" smtClean="0"/>
              <a:t>	financial </a:t>
            </a:r>
            <a:r>
              <a:rPr lang="en-AU" b="1" dirty="0" smtClean="0"/>
              <a:t>year</a:t>
            </a:r>
            <a:r>
              <a:rPr lang="en-AU" dirty="0" smtClean="0"/>
              <a:t>, so that a business can have </a:t>
            </a:r>
            <a:r>
              <a:rPr lang="en-AU" dirty="0" smtClean="0"/>
              <a:t>	a </a:t>
            </a:r>
            <a:r>
              <a:rPr lang="en-AU" dirty="0" smtClean="0"/>
              <a:t>“fresh start” for its operations in the new </a:t>
            </a:r>
            <a:r>
              <a:rPr lang="en-AU" dirty="0" smtClean="0"/>
              <a:t>	year.</a:t>
            </a:r>
            <a:endParaRPr lang="en-AU" dirty="0" smtClean="0"/>
          </a:p>
          <a:p>
            <a:pPr eaLnBrk="1" hangingPunct="1">
              <a:lnSpc>
                <a:spcPct val="40000"/>
              </a:lnSpc>
            </a:pPr>
            <a:endParaRPr lang="en-AU" dirty="0" smtClean="0"/>
          </a:p>
        </p:txBody>
      </p:sp>
      <p:sp>
        <p:nvSpPr>
          <p:cNvPr id="9218" name="Rectangle 2"/>
          <p:cNvSpPr>
            <a:spLocks noGrp="1" noChangeArrowheads="1"/>
          </p:cNvSpPr>
          <p:nvPr>
            <p:ph type="title"/>
          </p:nvPr>
        </p:nvSpPr>
        <p:spPr>
          <a:xfrm>
            <a:off x="457200" y="274638"/>
            <a:ext cx="8363272" cy="1143000"/>
          </a:xfrm>
        </p:spPr>
        <p:txBody>
          <a:bodyPr>
            <a:normAutofit/>
          </a:bodyPr>
          <a:lstStyle/>
          <a:p>
            <a:pPr eaLnBrk="1" hangingPunct="1"/>
            <a:r>
              <a:rPr lang="en-AU" i="1" dirty="0" smtClean="0">
                <a:solidFill>
                  <a:srgbClr val="0070C0"/>
                </a:solidFill>
              </a:rPr>
              <a:t>The </a:t>
            </a:r>
            <a:r>
              <a:rPr lang="en-AU" i="1" dirty="0">
                <a:solidFill>
                  <a:srgbClr val="0070C0"/>
                </a:solidFill>
              </a:rPr>
              <a:t>s</a:t>
            </a:r>
            <a:r>
              <a:rPr lang="en-AU" i="1" dirty="0" smtClean="0">
                <a:solidFill>
                  <a:srgbClr val="0070C0"/>
                </a:solidFill>
              </a:rPr>
              <a:t>olution… </a:t>
            </a:r>
            <a:r>
              <a:rPr lang="en-AU" dirty="0" smtClean="0">
                <a:solidFill>
                  <a:srgbClr val="0070C0"/>
                </a:solidFill>
              </a:rPr>
              <a:t>Closing Entries !!</a:t>
            </a:r>
          </a:p>
        </p:txBody>
      </p:sp>
    </p:spTree>
    <p:extLst>
      <p:ext uri="{BB962C8B-B14F-4D97-AF65-F5344CB8AC3E}">
        <p14:creationId xmlns:p14="http://schemas.microsoft.com/office/powerpoint/2010/main" val="3346992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fontScale="92500" lnSpcReduction="20000"/>
          </a:bodyPr>
          <a:lstStyle/>
          <a:p>
            <a:pPr eaLnBrk="1" hangingPunct="1">
              <a:buFont typeface="Wingdings" pitchFamily="2" charset="2"/>
              <a:buNone/>
            </a:pPr>
            <a:r>
              <a:rPr lang="en-AU" dirty="0" smtClean="0"/>
              <a:t>	Year 1	   	Year 2		Year 3</a:t>
            </a:r>
          </a:p>
          <a:p>
            <a:pPr eaLnBrk="1" hangingPunct="1">
              <a:buFont typeface="Wingdings" pitchFamily="2" charset="2"/>
              <a:buNone/>
            </a:pPr>
            <a:endParaRPr lang="en-AU" dirty="0" smtClean="0"/>
          </a:p>
          <a:p>
            <a:pPr eaLnBrk="1" hangingPunct="1">
              <a:buFont typeface="Wingdings" pitchFamily="2" charset="2"/>
              <a:buNone/>
            </a:pPr>
            <a:r>
              <a:rPr lang="en-AU" sz="1900" dirty="0" smtClean="0"/>
              <a:t>	Income= 2,000       0 + 5,000 = 5,000   	0 + 8,000 = 8,000</a:t>
            </a:r>
          </a:p>
          <a:p>
            <a:pPr eaLnBrk="1" hangingPunct="1">
              <a:buFont typeface="Wingdings" pitchFamily="2" charset="2"/>
              <a:buNone/>
            </a:pPr>
            <a:endParaRPr lang="en-AU" sz="1900" dirty="0" smtClean="0"/>
          </a:p>
          <a:p>
            <a:pPr eaLnBrk="1" hangingPunct="1">
              <a:buFont typeface="Wingdings" pitchFamily="2" charset="2"/>
              <a:buNone/>
            </a:pPr>
            <a:endParaRPr lang="en-AU" sz="1900" dirty="0" smtClean="0"/>
          </a:p>
          <a:p>
            <a:pPr eaLnBrk="1" hangingPunct="1">
              <a:buFont typeface="Wingdings" pitchFamily="2" charset="2"/>
              <a:buNone/>
            </a:pPr>
            <a:r>
              <a:rPr lang="en-AU" sz="1900" dirty="0" smtClean="0"/>
              <a:t>	Expenses = 800       0 + 700 =      700	0 + 900 =       900</a:t>
            </a:r>
          </a:p>
          <a:p>
            <a:pPr eaLnBrk="1" hangingPunct="1">
              <a:buFont typeface="Wingdings" pitchFamily="2" charset="2"/>
              <a:buNone/>
            </a:pPr>
            <a:endParaRPr lang="en-AU" sz="1900" dirty="0" smtClean="0"/>
          </a:p>
          <a:p>
            <a:pPr eaLnBrk="1" hangingPunct="1">
              <a:buFont typeface="Wingdings" pitchFamily="2" charset="2"/>
              <a:buNone/>
            </a:pPr>
            <a:r>
              <a:rPr lang="en-AU" sz="1900" dirty="0" smtClean="0"/>
              <a:t>	Profit     = 1,200       Profit =        4,300	Profit =        7,100</a:t>
            </a:r>
          </a:p>
          <a:p>
            <a:pPr eaLnBrk="1" hangingPunct="1">
              <a:buFont typeface="Wingdings" pitchFamily="2" charset="2"/>
              <a:buNone/>
            </a:pPr>
            <a:endParaRPr lang="en-AU" sz="1900" dirty="0" smtClean="0"/>
          </a:p>
          <a:p>
            <a:pPr eaLnBrk="1" hangingPunct="1">
              <a:lnSpc>
                <a:spcPts val="2400"/>
              </a:lnSpc>
            </a:pPr>
            <a:r>
              <a:rPr lang="en-AU" sz="2100" dirty="0" smtClean="0"/>
              <a:t>Note how the Income and Expense accounts each period start at zero</a:t>
            </a:r>
          </a:p>
          <a:p>
            <a:pPr eaLnBrk="1" hangingPunct="1">
              <a:lnSpc>
                <a:spcPts val="2400"/>
              </a:lnSpc>
            </a:pPr>
            <a:r>
              <a:rPr lang="en-AU" sz="2100" dirty="0" smtClean="0"/>
              <a:t>Income and Expense accounts are closed off to ensure that only Income </a:t>
            </a:r>
            <a:r>
              <a:rPr lang="en-AU" sz="2100" b="1" u="sng" dirty="0" smtClean="0"/>
              <a:t>earned</a:t>
            </a:r>
            <a:r>
              <a:rPr lang="en-AU" sz="2100" dirty="0" smtClean="0"/>
              <a:t> and Expenses </a:t>
            </a:r>
            <a:r>
              <a:rPr lang="en-AU" sz="2100" b="1" u="sng" dirty="0" smtClean="0"/>
              <a:t>incurred</a:t>
            </a:r>
            <a:r>
              <a:rPr lang="en-AU" sz="2100" dirty="0" smtClean="0"/>
              <a:t> </a:t>
            </a:r>
            <a:r>
              <a:rPr lang="en-AU" sz="2100" b="1" dirty="0" smtClean="0">
                <a:solidFill>
                  <a:srgbClr val="002060"/>
                </a:solidFill>
              </a:rPr>
              <a:t>within an accounting period are included</a:t>
            </a:r>
            <a:r>
              <a:rPr lang="en-AU" sz="2100" dirty="0" smtClean="0"/>
              <a:t> within the income statement for that period.</a:t>
            </a:r>
            <a:r>
              <a:rPr lang="en-AU" dirty="0" smtClean="0"/>
              <a:t>  </a:t>
            </a:r>
          </a:p>
          <a:p>
            <a:pPr eaLnBrk="1" hangingPunct="1">
              <a:buFont typeface="Wingdings" pitchFamily="2" charset="2"/>
              <a:buNone/>
            </a:pPr>
            <a:endParaRPr lang="en-AU" sz="1900" dirty="0" smtClean="0"/>
          </a:p>
          <a:p>
            <a:pPr eaLnBrk="1" hangingPunct="1">
              <a:buFont typeface="Wingdings" pitchFamily="2" charset="2"/>
              <a:buNone/>
            </a:pPr>
            <a:endParaRPr lang="en-AU" sz="1900" dirty="0" smtClean="0"/>
          </a:p>
        </p:txBody>
      </p:sp>
      <p:sp>
        <p:nvSpPr>
          <p:cNvPr id="10242" name="Rectangle 2"/>
          <p:cNvSpPr>
            <a:spLocks noGrp="1" noChangeArrowheads="1"/>
          </p:cNvSpPr>
          <p:nvPr>
            <p:ph type="title"/>
          </p:nvPr>
        </p:nvSpPr>
        <p:spPr/>
        <p:txBody>
          <a:bodyPr/>
          <a:lstStyle/>
          <a:p>
            <a:pPr eaLnBrk="1" hangingPunct="1"/>
            <a:r>
              <a:rPr lang="en-AU" smtClean="0"/>
              <a:t>Problem Solved</a:t>
            </a:r>
          </a:p>
        </p:txBody>
      </p:sp>
      <p:sp>
        <p:nvSpPr>
          <p:cNvPr id="10244" name="Line 8"/>
          <p:cNvSpPr>
            <a:spLocks noChangeShapeType="1"/>
          </p:cNvSpPr>
          <p:nvPr/>
        </p:nvSpPr>
        <p:spPr bwMode="auto">
          <a:xfrm>
            <a:off x="2781496" y="1052736"/>
            <a:ext cx="0" cy="3024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245" name="Line 9"/>
          <p:cNvSpPr>
            <a:spLocks noChangeShapeType="1"/>
          </p:cNvSpPr>
          <p:nvPr/>
        </p:nvSpPr>
        <p:spPr bwMode="auto">
          <a:xfrm>
            <a:off x="5292080" y="1052736"/>
            <a:ext cx="0" cy="3024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Tree>
    <p:extLst>
      <p:ext uri="{BB962C8B-B14F-4D97-AF65-F5344CB8AC3E}">
        <p14:creationId xmlns:p14="http://schemas.microsoft.com/office/powerpoint/2010/main" val="1555661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624078" indent="-514350">
              <a:lnSpc>
                <a:spcPct val="110000"/>
              </a:lnSpc>
              <a:buAutoNum type="arabicPeriod"/>
            </a:pPr>
            <a:r>
              <a:rPr lang="en-AU" dirty="0" smtClean="0"/>
              <a:t>Close off </a:t>
            </a:r>
            <a:r>
              <a:rPr lang="en-AU" b="1" dirty="0" smtClean="0">
                <a:solidFill>
                  <a:schemeClr val="bg2">
                    <a:lumMod val="75000"/>
                  </a:schemeClr>
                </a:solidFill>
              </a:rPr>
              <a:t>Income</a:t>
            </a:r>
            <a:r>
              <a:rPr lang="en-AU" dirty="0" smtClean="0"/>
              <a:t> accounts to Profit and Loss Summary account</a:t>
            </a:r>
          </a:p>
          <a:p>
            <a:pPr marL="624078" indent="-514350">
              <a:lnSpc>
                <a:spcPct val="110000"/>
              </a:lnSpc>
              <a:buAutoNum type="arabicPeriod"/>
            </a:pPr>
            <a:endParaRPr lang="en-AU" dirty="0"/>
          </a:p>
          <a:p>
            <a:pPr marL="624078" indent="-514350">
              <a:lnSpc>
                <a:spcPct val="110000"/>
              </a:lnSpc>
              <a:buAutoNum type="arabicPeriod"/>
            </a:pPr>
            <a:r>
              <a:rPr lang="en-AU" dirty="0" smtClean="0"/>
              <a:t>Close off </a:t>
            </a:r>
            <a:r>
              <a:rPr lang="en-AU" b="1" dirty="0" smtClean="0">
                <a:solidFill>
                  <a:srgbClr val="880475"/>
                </a:solidFill>
              </a:rPr>
              <a:t>Expense</a:t>
            </a:r>
            <a:r>
              <a:rPr lang="en-AU" dirty="0" smtClean="0"/>
              <a:t> accounts to Profit and Loss Summary account</a:t>
            </a:r>
          </a:p>
          <a:p>
            <a:pPr marL="624078" indent="-514350">
              <a:lnSpc>
                <a:spcPct val="110000"/>
              </a:lnSpc>
              <a:buAutoNum type="arabicPeriod"/>
            </a:pPr>
            <a:endParaRPr lang="en-AU" dirty="0"/>
          </a:p>
          <a:p>
            <a:pPr marL="624078" indent="-514350">
              <a:lnSpc>
                <a:spcPct val="110000"/>
              </a:lnSpc>
              <a:buAutoNum type="arabicPeriod"/>
            </a:pPr>
            <a:r>
              <a:rPr lang="en-AU" dirty="0" smtClean="0"/>
              <a:t>Transfer the </a:t>
            </a:r>
            <a:r>
              <a:rPr lang="en-AU" b="1" dirty="0" smtClean="0">
                <a:solidFill>
                  <a:srgbClr val="FFC000"/>
                </a:solidFill>
              </a:rPr>
              <a:t>Profit or Loss </a:t>
            </a:r>
            <a:r>
              <a:rPr lang="en-AU" dirty="0" smtClean="0"/>
              <a:t>from the Profit and Loss account to the Capital account.</a:t>
            </a:r>
          </a:p>
          <a:p>
            <a:pPr marL="624078" indent="-514350">
              <a:lnSpc>
                <a:spcPct val="110000"/>
              </a:lnSpc>
              <a:buAutoNum type="arabicPeriod"/>
            </a:pPr>
            <a:endParaRPr lang="en-AU" dirty="0"/>
          </a:p>
          <a:p>
            <a:pPr marL="624078" indent="-514350">
              <a:lnSpc>
                <a:spcPct val="110000"/>
              </a:lnSpc>
              <a:buAutoNum type="arabicPeriod"/>
            </a:pPr>
            <a:r>
              <a:rPr lang="en-AU" dirty="0" smtClean="0"/>
              <a:t>Close off the </a:t>
            </a:r>
            <a:r>
              <a:rPr lang="en-AU" b="1" dirty="0" smtClean="0">
                <a:solidFill>
                  <a:srgbClr val="002060"/>
                </a:solidFill>
              </a:rPr>
              <a:t>Drawings</a:t>
            </a:r>
            <a:r>
              <a:rPr lang="en-AU" dirty="0" smtClean="0"/>
              <a:t> account to the Capital account</a:t>
            </a:r>
            <a:endParaRPr lang="en-AU" dirty="0"/>
          </a:p>
        </p:txBody>
      </p:sp>
      <p:sp>
        <p:nvSpPr>
          <p:cNvPr id="3" name="Title 2"/>
          <p:cNvSpPr>
            <a:spLocks noGrp="1"/>
          </p:cNvSpPr>
          <p:nvPr>
            <p:ph type="title"/>
          </p:nvPr>
        </p:nvSpPr>
        <p:spPr/>
        <p:txBody>
          <a:bodyPr/>
          <a:lstStyle/>
          <a:p>
            <a:r>
              <a:rPr lang="en-AU" dirty="0" smtClean="0"/>
              <a:t>Closing Entries: The 4 Steps</a:t>
            </a:r>
            <a:endParaRPr lang="en-AU" dirty="0"/>
          </a:p>
        </p:txBody>
      </p:sp>
    </p:spTree>
    <p:extLst>
      <p:ext uri="{BB962C8B-B14F-4D97-AF65-F5344CB8AC3E}">
        <p14:creationId xmlns:p14="http://schemas.microsoft.com/office/powerpoint/2010/main" val="4086344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dirty="0"/>
              <a:t> </a:t>
            </a:r>
            <a:endParaRPr lang="en-AU" dirty="0"/>
          </a:p>
          <a:p>
            <a:pPr marL="109728" indent="0">
              <a:buNone/>
            </a:pPr>
            <a:r>
              <a:rPr lang="en-GB" dirty="0"/>
              <a:t>       </a:t>
            </a:r>
            <a:r>
              <a:rPr lang="en-GB" dirty="0" smtClean="0"/>
              <a:t>Dr  Sales / Fees</a:t>
            </a:r>
            <a:endParaRPr lang="en-AU" dirty="0"/>
          </a:p>
          <a:p>
            <a:pPr marL="109728" indent="0">
              <a:buNone/>
            </a:pPr>
            <a:r>
              <a:rPr lang="en-GB" dirty="0"/>
              <a:t>             </a:t>
            </a:r>
            <a:r>
              <a:rPr lang="en-GB" dirty="0" smtClean="0"/>
              <a:t>Interest </a:t>
            </a:r>
            <a:r>
              <a:rPr lang="en-GB" dirty="0"/>
              <a:t>income</a:t>
            </a:r>
            <a:endParaRPr lang="en-AU" dirty="0"/>
          </a:p>
          <a:p>
            <a:pPr marL="109728" indent="0">
              <a:buNone/>
            </a:pPr>
            <a:r>
              <a:rPr lang="en-GB" dirty="0"/>
              <a:t>             </a:t>
            </a:r>
            <a:r>
              <a:rPr lang="en-GB" dirty="0" smtClean="0"/>
              <a:t>Rent </a:t>
            </a:r>
            <a:r>
              <a:rPr lang="en-GB" dirty="0"/>
              <a:t>income</a:t>
            </a:r>
            <a:endParaRPr lang="en-AU" dirty="0"/>
          </a:p>
          <a:p>
            <a:pPr marL="109728" indent="0">
              <a:buNone/>
            </a:pPr>
            <a:r>
              <a:rPr lang="en-GB" dirty="0"/>
              <a:t>             </a:t>
            </a:r>
            <a:r>
              <a:rPr lang="en-GB" dirty="0" smtClean="0"/>
              <a:t>Discount received</a:t>
            </a:r>
          </a:p>
          <a:p>
            <a:pPr marL="109728" indent="0">
              <a:buNone/>
            </a:pPr>
            <a:endParaRPr lang="en-AU" dirty="0"/>
          </a:p>
          <a:p>
            <a:pPr marL="109728" indent="0">
              <a:buNone/>
            </a:pPr>
            <a:r>
              <a:rPr lang="en-GB" dirty="0"/>
              <a:t>          </a:t>
            </a:r>
            <a:r>
              <a:rPr lang="en-GB" dirty="0" smtClean="0"/>
              <a:t>Cr </a:t>
            </a:r>
            <a:r>
              <a:rPr lang="en-GB" dirty="0"/>
              <a:t>Profit &amp; Loss Summary</a:t>
            </a:r>
            <a:endParaRPr lang="en-AU" dirty="0"/>
          </a:p>
          <a:p>
            <a:pPr marL="109728" indent="0">
              <a:buNone/>
            </a:pPr>
            <a:endParaRPr lang="en-AU" dirty="0"/>
          </a:p>
        </p:txBody>
      </p:sp>
      <p:sp>
        <p:nvSpPr>
          <p:cNvPr id="3" name="Title 2"/>
          <p:cNvSpPr>
            <a:spLocks noGrp="1"/>
          </p:cNvSpPr>
          <p:nvPr>
            <p:ph type="title"/>
          </p:nvPr>
        </p:nvSpPr>
        <p:spPr>
          <a:xfrm>
            <a:off x="457200" y="274638"/>
            <a:ext cx="8229600" cy="1143000"/>
          </a:xfrm>
        </p:spPr>
        <p:txBody>
          <a:bodyPr>
            <a:normAutofit fontScale="90000"/>
          </a:bodyPr>
          <a:lstStyle/>
          <a:p>
            <a:r>
              <a:rPr lang="en-GB" dirty="0" smtClean="0"/>
              <a:t>1. Close off </a:t>
            </a:r>
            <a:r>
              <a:rPr lang="en-GB" dirty="0">
                <a:solidFill>
                  <a:schemeClr val="bg2">
                    <a:lumMod val="75000"/>
                  </a:schemeClr>
                </a:solidFill>
              </a:rPr>
              <a:t>Income</a:t>
            </a:r>
            <a:r>
              <a:rPr lang="en-GB" dirty="0"/>
              <a:t> accounts to </a:t>
            </a:r>
            <a:r>
              <a:rPr lang="en-GB" dirty="0" smtClean="0"/>
              <a:t>	</a:t>
            </a:r>
            <a:r>
              <a:rPr lang="en-GB" dirty="0" smtClean="0">
                <a:solidFill>
                  <a:srgbClr val="FFC000"/>
                </a:solidFill>
              </a:rPr>
              <a:t>Profit </a:t>
            </a:r>
            <a:r>
              <a:rPr lang="en-GB" dirty="0">
                <a:solidFill>
                  <a:srgbClr val="FFC000"/>
                </a:solidFill>
              </a:rPr>
              <a:t>&amp; Loss Summary</a:t>
            </a:r>
            <a:r>
              <a:rPr lang="en-GB" dirty="0"/>
              <a:t> </a:t>
            </a:r>
            <a:r>
              <a:rPr lang="en-GB" dirty="0" smtClean="0"/>
              <a:t>account</a:t>
            </a:r>
            <a:endParaRPr lang="en-AU" dirty="0"/>
          </a:p>
        </p:txBody>
      </p:sp>
    </p:spTree>
    <p:extLst>
      <p:ext uri="{BB962C8B-B14F-4D97-AF65-F5344CB8AC3E}">
        <p14:creationId xmlns:p14="http://schemas.microsoft.com/office/powerpoint/2010/main" val="247010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856</TotalTime>
  <Words>1083</Words>
  <Application>Microsoft Office PowerPoint</Application>
  <PresentationFormat>On-screen Show (4:3)</PresentationFormat>
  <Paragraphs>212</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Lucida Sans Unicode</vt:lpstr>
      <vt:lpstr>Verdana</vt:lpstr>
      <vt:lpstr>Wingdings</vt:lpstr>
      <vt:lpstr>Wingdings 2</vt:lpstr>
      <vt:lpstr>Wingdings 3</vt:lpstr>
      <vt:lpstr>Concourse</vt:lpstr>
      <vt:lpstr>Closing Entries  Profit or Loss Calculation</vt:lpstr>
      <vt:lpstr>Determining Profit or Loss</vt:lpstr>
      <vt:lpstr>Income Statement Accounts</vt:lpstr>
      <vt:lpstr>Account Balances after the Closing process…</vt:lpstr>
      <vt:lpstr>The problem when there are NO closing entries…</vt:lpstr>
      <vt:lpstr>The solution… Closing Entries !!</vt:lpstr>
      <vt:lpstr>Problem Solved</vt:lpstr>
      <vt:lpstr>Closing Entries: The 4 Steps</vt:lpstr>
      <vt:lpstr>1. Close off Income accounts to  Profit &amp; Loss Summary account</vt:lpstr>
      <vt:lpstr>2.  Close off Expense accounts to  Profit &amp; Loss Summary account</vt:lpstr>
      <vt:lpstr>3.  Transfer profit or loss from   Profit &amp; Loss Summary account   to Capital account</vt:lpstr>
      <vt:lpstr>4.  Transfer Drawings to Capital account</vt:lpstr>
      <vt:lpstr>Closing INCOME accounts</vt:lpstr>
      <vt:lpstr>Closing INCOME Accounts</vt:lpstr>
      <vt:lpstr>Closing Income Accounts  General Journal Entry</vt:lpstr>
      <vt:lpstr>Income accounts in the General Ledger after the closing entries p238</vt:lpstr>
      <vt:lpstr>Closing Expense Accounts</vt:lpstr>
      <vt:lpstr>Closing Expense Accounts - General Journal Entry</vt:lpstr>
      <vt:lpstr>Expense accounts in the General Ledger after the closing entry</vt:lpstr>
      <vt:lpstr>General Ledger:  - Profit and Loss Summary Account</vt:lpstr>
      <vt:lpstr>Closing the Profit and Loss Summary acc</vt:lpstr>
      <vt:lpstr>Closing the Profit and Loss Summary acc </vt:lpstr>
      <vt:lpstr>Closing off the Drawings account</vt:lpstr>
      <vt:lpstr>General Ledger:  - Capital account after closing entries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Closing Entries and Profit Distribution for Sole Traders and Partnerships</dc:title>
  <dc:creator/>
  <cp:lastModifiedBy>EKSTEEN Louise [Willetton Senior High School]</cp:lastModifiedBy>
  <cp:revision>80</cp:revision>
  <dcterms:created xsi:type="dcterms:W3CDTF">2017-08-11T07:39:20Z</dcterms:created>
  <dcterms:modified xsi:type="dcterms:W3CDTF">2020-03-29T15:43:53Z</dcterms:modified>
</cp:coreProperties>
</file>