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2" r:id="rId4"/>
    <p:sldId id="283" r:id="rId5"/>
    <p:sldId id="290" r:id="rId6"/>
    <p:sldId id="291" r:id="rId7"/>
    <p:sldId id="292" r:id="rId8"/>
    <p:sldId id="294" r:id="rId9"/>
    <p:sldId id="295" r:id="rId10"/>
    <p:sldId id="281" r:id="rId11"/>
    <p:sldId id="29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6"/>
    <p:restoredTop sz="94662"/>
  </p:normalViewPr>
  <p:slideViewPr>
    <p:cSldViewPr snapToGrid="0" snapToObjects="1">
      <p:cViewPr>
        <p:scale>
          <a:sx n="68" d="100"/>
          <a:sy n="68" d="100"/>
        </p:scale>
        <p:origin x="54" y="7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B3DD-DC42-5C42-831C-DA490E2D5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46DA-968D-DB46-BB6E-64388F6B2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83EC-52AF-F347-9DE1-15A4E1F7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5460-D05E-2E46-B3DF-98B80CD8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7C8C-A3A8-8A4F-9268-E07B205D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714C-8ADC-EF46-B631-6014A8FE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AE20B-4ECC-7349-AB1C-C033B592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27E7-C5D4-2A4F-BD69-510571E5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44F2-7A28-DE4A-819C-DEFAF6A9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2DEF-AF14-554B-B0AA-24E5A86D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FAA85-4BCF-1B47-A9D0-906F7DA2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11E86-A1A3-3F41-9817-063AA50D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5636-8620-BC44-8A9C-517EB868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CF4C-C13E-6549-A886-6293DD98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D7F3-0C8E-E742-A39C-0D517590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281-BCA5-9E44-AA4C-B5151D61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AA3-8002-6443-BDC0-8EB6A1FB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DE86-9B08-EE45-BAE7-6B66E422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1BDE-27A4-7342-85EB-3A906A35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8625-A832-1946-826F-A77ED327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98EB-A8E8-7449-B5A8-3CE390E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99A73-0FA6-314A-B6ED-CDDDEC11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6855-F358-814E-AA12-B3DCEFD7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D94-5685-A94C-9040-0CF6BD0F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07A5-930E-2445-B385-03DBD46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9E0C-D720-3243-A506-798EC797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4ABF-36BC-F548-B767-6AD3E17B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EC6AF-9CEF-394A-8300-53AB1209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0E54F-E1AB-9043-8650-487A7212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2FB9C-67C7-0645-8F45-F655FAD8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DB9B-B54D-274A-A54E-2F8086A8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26BC-174C-1F41-AA05-206B1015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E809-8E33-B644-BB46-2A8D896F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EFB29-744C-7044-A761-675BB1BF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B5E1-B2F9-DC4E-8C13-476A740D0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64584-7AE1-9940-9C1A-BE490DE8F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38179-DD46-4D4F-BC90-1DA08ECC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49D36-596B-4D4D-A2AD-C8E4EDC6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367C2-F426-2B4B-B1B6-0A736BDC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710A-9CB4-0C42-B3BF-72C064BA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EBB18-1597-C843-B083-699716FF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8988-374D-4342-8D64-832B50F0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5281C-8F23-DE4B-8783-0C941FB2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372D0-A244-C742-8833-F86EFD4A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98B08-6129-E746-9C25-E7670D80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0B74-95B8-7847-930A-170A3420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4C59-5432-2348-A5E7-74534E99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B1B0-7DF0-934F-A91A-FA180DC7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BD4E-77B8-6540-8607-BA9E6A84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A347-789E-3A49-8216-49E8F122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B9E0-81BE-EF4C-9623-D6AA683D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A0AD-965D-E145-9B49-5FB70A96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D402-292F-874E-B3BA-0733B065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D4AFA-832A-8744-BE7D-8CADEE432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38510-4C68-D048-AE2A-6A549428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33C01-2FCB-B241-9E18-021BD4A8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2FDC-B2FC-B147-9EAD-102006BB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C08D-2CE8-BE48-9E41-23F280F7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178D3-BF3C-0E4B-8CB4-BD8E4D0D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26F34-74BA-F64F-847C-7E766156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8B0E-6D8B-B248-B1FD-453F9B9B2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A672-B6AD-944A-BE68-DEA780B58CE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12A-1CB4-3F47-A2D7-B054A1518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A0E3-58E4-A947-AE72-1CBAF1986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80E8-258C-6D46-BBD3-CDADA7C64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2">
            <a:extLst>
              <a:ext uri="{FF2B5EF4-FFF2-40B4-BE49-F238E27FC236}">
                <a16:creationId xmlns:a16="http://schemas.microsoft.com/office/drawing/2014/main" id="{2810EA4A-D297-4DD2-93C5-31115F58E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14">
            <a:extLst>
              <a:ext uri="{FF2B5EF4-FFF2-40B4-BE49-F238E27FC236}">
                <a16:creationId xmlns:a16="http://schemas.microsoft.com/office/drawing/2014/main" id="{6FF42514-8879-4726-A5DC-9181A01AE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8C924-2DDD-D441-8A13-B4847D119DAA}"/>
              </a:ext>
            </a:extLst>
          </p:cNvPr>
          <p:cNvSpPr txBox="1"/>
          <p:nvPr/>
        </p:nvSpPr>
        <p:spPr>
          <a:xfrm>
            <a:off x="8325852" y="1118937"/>
            <a:ext cx="3404937" cy="2683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&amp; Conventions underlying Financial Reports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tack, light&#10;&#10;Description automatically generated">
            <a:extLst>
              <a:ext uri="{FF2B5EF4-FFF2-40B4-BE49-F238E27FC236}">
                <a16:creationId xmlns:a16="http://schemas.microsoft.com/office/drawing/2014/main" id="{CCACA3A1-771D-3D43-88EB-DF3C0365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1473078"/>
            <a:ext cx="6137549" cy="391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807B1-409B-2349-B43F-B461163369D0}"/>
              </a:ext>
            </a:extLst>
          </p:cNvPr>
          <p:cNvSpPr txBox="1"/>
          <p:nvPr/>
        </p:nvSpPr>
        <p:spPr>
          <a:xfrm>
            <a:off x="1251284" y="1106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372BE-4DAF-1F4A-890F-C8417F383348}"/>
              </a:ext>
            </a:extLst>
          </p:cNvPr>
          <p:cNvSpPr txBox="1"/>
          <p:nvPr/>
        </p:nvSpPr>
        <p:spPr>
          <a:xfrm>
            <a:off x="642257" y="0"/>
            <a:ext cx="106135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of the following scenarios, explain (not list) which accounting assumption is being breached.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lphaUcPeriod"/>
            </a:pPr>
            <a:r>
              <a:rPr lang="en-US" sz="2400" dirty="0"/>
              <a:t>Financial reports for a business are prepared every 4 years.</a:t>
            </a:r>
          </a:p>
          <a:p>
            <a:pPr marL="342900" indent="-342900">
              <a:buAutoNum type="alphaUcPeriod"/>
            </a:pPr>
            <a:r>
              <a:rPr lang="en-US" sz="2400" dirty="0"/>
              <a:t>Assets are recorded at what they cost unless the finance manager considers that they would fetch less on the market, in which situation they are valued down.</a:t>
            </a:r>
          </a:p>
          <a:p>
            <a:pPr marL="342900" indent="-342900">
              <a:buAutoNum type="alphaUcPeriod"/>
            </a:pPr>
            <a:r>
              <a:rPr lang="en-US" sz="2400" dirty="0"/>
              <a:t>The owner uses their personal motor bike to deliver orders for the business.</a:t>
            </a:r>
          </a:p>
          <a:p>
            <a:pPr marL="342900" indent="-342900">
              <a:buAutoNum type="alphaUcPeriod"/>
            </a:pPr>
            <a:r>
              <a:rPr lang="en-US" sz="2400" dirty="0"/>
              <a:t> A bookkeeper produces financial reports for a business with an annual  turnover of $80,000. The reports don’t include one of the bank accounts because the balance of $20,000 has not changed. </a:t>
            </a:r>
          </a:p>
          <a:p>
            <a:pPr marL="342900" indent="-342900">
              <a:buAutoNum type="alphaUcPeriod"/>
            </a:pPr>
            <a:r>
              <a:rPr lang="en-US" sz="2400" dirty="0"/>
              <a:t>The business receives excellent feedback on customer surveys and decides to value this as an asset on the balance sheet.</a:t>
            </a:r>
          </a:p>
          <a:p>
            <a:pPr marL="342900" indent="-342900">
              <a:buFontTx/>
              <a:buAutoNum type="alphaUcPeriod"/>
            </a:pPr>
            <a:r>
              <a:rPr lang="en-US" sz="2400" dirty="0"/>
              <a:t>When the owner takes money out of the business it is recorded as an expense.</a:t>
            </a:r>
          </a:p>
          <a:p>
            <a:endParaRPr lang="en-US" sz="2400" dirty="0"/>
          </a:p>
          <a:p>
            <a:pPr marL="342900" indent="-342900">
              <a:buAutoNum type="alphaU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873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372BE-4DAF-1F4A-890F-C8417F383348}"/>
              </a:ext>
            </a:extLst>
          </p:cNvPr>
          <p:cNvSpPr txBox="1"/>
          <p:nvPr/>
        </p:nvSpPr>
        <p:spPr>
          <a:xfrm>
            <a:off x="478971" y="0"/>
            <a:ext cx="1061357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Questions:</a:t>
            </a:r>
          </a:p>
          <a:p>
            <a:endParaRPr lang="en-US" sz="800" dirty="0"/>
          </a:p>
          <a:p>
            <a:pPr marL="342900" indent="-342900">
              <a:buAutoNum type="arabicPeriod"/>
            </a:pPr>
            <a:r>
              <a:rPr lang="en-US" sz="2000" dirty="0"/>
              <a:t>For each of the following scenarios, explain (not list)which accounting assumption is being breached.</a:t>
            </a:r>
          </a:p>
          <a:p>
            <a:pPr marL="342900" indent="-342900">
              <a:buAutoNum type="arabicPeriod"/>
            </a:pPr>
            <a:endParaRPr lang="en-US" sz="800" dirty="0"/>
          </a:p>
          <a:p>
            <a:pPr marL="342900" indent="-342900">
              <a:buAutoNum type="alphaUcPeriod"/>
            </a:pPr>
            <a:r>
              <a:rPr lang="en-US" sz="2000" dirty="0"/>
              <a:t>Financial reports for a business are prepared every 4 years. </a:t>
            </a:r>
            <a:r>
              <a:rPr lang="en-US" sz="2000" dirty="0">
                <a:solidFill>
                  <a:srgbClr val="FF0000"/>
                </a:solidFill>
              </a:rPr>
              <a:t>Accounting period assumption: The length of a reporting period can not be longer than a year.</a:t>
            </a:r>
          </a:p>
          <a:p>
            <a:pPr marL="342900" indent="-342900">
              <a:buAutoNum type="alphaUcPeriod"/>
            </a:pPr>
            <a:r>
              <a:rPr lang="en-US" sz="2000" dirty="0"/>
              <a:t>Assets are recorded at what they cost unless the finance manager considers that they would fetch less on the market, in which situation they are valued down. </a:t>
            </a:r>
            <a:r>
              <a:rPr lang="en-US" sz="2000" dirty="0">
                <a:solidFill>
                  <a:srgbClr val="FF0000"/>
                </a:solidFill>
              </a:rPr>
              <a:t>Historical cost assumption: Assets are to be valued at their original cost.</a:t>
            </a:r>
          </a:p>
          <a:p>
            <a:pPr marL="342900" indent="-342900">
              <a:buAutoNum type="alphaUcPeriod"/>
            </a:pPr>
            <a:r>
              <a:rPr lang="en-US" sz="2000" dirty="0"/>
              <a:t>The owner uses their personal motor bike to deliver orders for the business. </a:t>
            </a:r>
            <a:r>
              <a:rPr lang="en-US" sz="2000" dirty="0">
                <a:solidFill>
                  <a:srgbClr val="FF0000"/>
                </a:solidFill>
              </a:rPr>
              <a:t>Accounting entity assumption: Personal assets and transactions are separate from the business. The business is a separate entity to the owner of the business.</a:t>
            </a:r>
          </a:p>
          <a:p>
            <a:pPr marL="342900" indent="-342900">
              <a:buAutoNum type="alphaUcPeriod"/>
            </a:pPr>
            <a:r>
              <a:rPr lang="en-US" sz="2000" dirty="0"/>
              <a:t>A bookkeeper produces financial reports for a business with an annual  turnover of $80,000. The reports don’t include one of the bank accounts because the balance of $20,000 has not changed. </a:t>
            </a:r>
            <a:r>
              <a:rPr lang="en-US" sz="2000" dirty="0">
                <a:solidFill>
                  <a:srgbClr val="FF0000"/>
                </a:solidFill>
              </a:rPr>
              <a:t>Materiality: All significant items must be reported in the financial reports.</a:t>
            </a:r>
          </a:p>
          <a:p>
            <a:pPr marL="342900" indent="-342900">
              <a:buFontTx/>
              <a:buAutoNum type="alphaUcPeriod"/>
            </a:pPr>
            <a:r>
              <a:rPr lang="en-US" sz="2000" dirty="0"/>
              <a:t>The business receives excellent feedback on customer surveys and decides to value this as an asset on the balance sheet. </a:t>
            </a:r>
            <a:r>
              <a:rPr lang="en-US" sz="2000" dirty="0">
                <a:solidFill>
                  <a:srgbClr val="FF0000"/>
                </a:solidFill>
              </a:rPr>
              <a:t>Monetary assumption: Concepts such as customer satisfaction cannot be expressed in terms of a dollar amount and therefore cannot be recorded in the books of the business.</a:t>
            </a:r>
          </a:p>
          <a:p>
            <a:pPr marL="342900" indent="-342900">
              <a:buAutoNum type="alphaUcPeriod"/>
            </a:pPr>
            <a:r>
              <a:rPr lang="en-US" sz="2000" dirty="0"/>
              <a:t>When the owner takes money out of the business it is recorded as an expense. </a:t>
            </a:r>
            <a:r>
              <a:rPr lang="en-US" sz="2000" dirty="0">
                <a:solidFill>
                  <a:srgbClr val="FF0000"/>
                </a:solidFill>
              </a:rPr>
              <a:t>Accounting Entity assumption: Personal expenses are separate to the business entity. A personal drawing is not an expense of the business and instead will be shown under equity.</a:t>
            </a:r>
          </a:p>
        </p:txBody>
      </p:sp>
    </p:spTree>
    <p:extLst>
      <p:ext uri="{BB962C8B-B14F-4D97-AF65-F5344CB8AC3E}">
        <p14:creationId xmlns:p14="http://schemas.microsoft.com/office/powerpoint/2010/main" val="339268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86C2DF-EF06-DD48-813E-EE999F691C57}"/>
              </a:ext>
            </a:extLst>
          </p:cNvPr>
          <p:cNvSpPr/>
          <p:nvPr/>
        </p:nvSpPr>
        <p:spPr>
          <a:xfrm>
            <a:off x="878775" y="1471044"/>
            <a:ext cx="9963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Sources include:</a:t>
            </a:r>
          </a:p>
          <a:p>
            <a:endParaRPr lang="en-US" dirty="0"/>
          </a:p>
          <a:p>
            <a:r>
              <a:rPr lang="en-US" dirty="0"/>
              <a:t>A &amp; F WACE Study Guide: Academic Associates</a:t>
            </a:r>
          </a:p>
          <a:p>
            <a:endParaRPr lang="en-US" dirty="0"/>
          </a:p>
          <a:p>
            <a:r>
              <a:rPr lang="en-US" dirty="0"/>
              <a:t> E. </a:t>
            </a:r>
            <a:r>
              <a:rPr lang="en-US" dirty="0" err="1"/>
              <a:t>Criddle</a:t>
            </a:r>
            <a:r>
              <a:rPr lang="en-US" dirty="0"/>
              <a:t> &amp; K. Kania, (2014) Accounting and Finance A resource for Year 11 ATAR/Year 12 General, Cottesloe: Impact Publishing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BCA0A-AF6E-7C40-BEAA-24DA55FE74B0}"/>
              </a:ext>
            </a:extLst>
          </p:cNvPr>
          <p:cNvSpPr txBox="1"/>
          <p:nvPr/>
        </p:nvSpPr>
        <p:spPr>
          <a:xfrm>
            <a:off x="284812" y="269823"/>
            <a:ext cx="117672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Principles &amp; Conventions underlying Financial Reports</a:t>
            </a:r>
          </a:p>
          <a:p>
            <a:endParaRPr lang="en-US" sz="2800" dirty="0"/>
          </a:p>
          <a:p>
            <a:r>
              <a:rPr lang="en-US" sz="2800" dirty="0"/>
              <a:t>Accounting terminology is defined in the </a:t>
            </a:r>
            <a:r>
              <a:rPr lang="en-US" sz="2800" b="1" dirty="0"/>
              <a:t>Framework for the Preparation and Presentation of Financial Statements</a:t>
            </a:r>
            <a:r>
              <a:rPr lang="en-US" sz="2800" dirty="0"/>
              <a:t> (The Framework).</a:t>
            </a:r>
          </a:p>
          <a:p>
            <a:endParaRPr lang="en-US" sz="2800" dirty="0"/>
          </a:p>
          <a:p>
            <a:r>
              <a:rPr lang="en-US" sz="2800" dirty="0"/>
              <a:t>Accounting conventions and principles underpin financial accounting in Australia. They are the basic rules of accounting.</a:t>
            </a:r>
          </a:p>
          <a:p>
            <a:endParaRPr lang="en-US" sz="2800" dirty="0"/>
          </a:p>
          <a:p>
            <a:r>
              <a:rPr lang="en-US" sz="2800" dirty="0"/>
              <a:t>When the accounting conventions and principles are followed it is possible to compare different businesses and make informed economic decisions.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EE9E6-74D2-4847-B911-C3308801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17" y="4648200"/>
            <a:ext cx="3441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89E7A5E-334A-2F4B-8CF3-71B26F919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685" y="457200"/>
            <a:ext cx="11287593" cy="1219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100" b="1" i="1" dirty="0">
                <a:latin typeface="Calibri" panose="020F0502020204030204" pitchFamily="34" charset="0"/>
                <a:cs typeface="Calibri" panose="020F0502020204030204" pitchFamily="34" charset="0"/>
              </a:rPr>
              <a:t>The Framework for the Preparation and Presentation of Financial Statements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9F2E5AC-751D-2E41-BD6B-406B115C8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2810" y="2084466"/>
            <a:ext cx="8153400" cy="4495800"/>
          </a:xfrm>
        </p:spPr>
        <p:txBody>
          <a:bodyPr rtlCol="0">
            <a:noAutofit/>
          </a:bodyPr>
          <a:lstStyle/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AU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“The Framework”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sets out the concepts that underlie the preparation and presentation of financial reports for external users. 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deals with:</a:t>
            </a:r>
          </a:p>
          <a:p>
            <a:pPr lvl="2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objectives of financial reports;</a:t>
            </a:r>
          </a:p>
          <a:p>
            <a:pPr lvl="2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assumptions underlying financial reports;</a:t>
            </a:r>
          </a:p>
          <a:p>
            <a:pPr lvl="2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qualitative characteristics of financial reports;</a:t>
            </a:r>
          </a:p>
          <a:p>
            <a:pPr lvl="2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elements of financial reports; and</a:t>
            </a:r>
          </a:p>
          <a:p>
            <a:pPr lvl="2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recognition criteria for the elements of financial statements.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43610-F00B-EE4B-A2DC-9BC6881A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0" y="2084466"/>
            <a:ext cx="3517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2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21D2C90-A8BC-A041-99F6-57A89873F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1368" y="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</a:rPr>
              <a:t>1. Going Concern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E54201E-6AA4-2C4E-9021-CA67186E1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695" y="2438400"/>
            <a:ext cx="10942819" cy="3733799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According to </a:t>
            </a:r>
            <a:r>
              <a:rPr lang="en-US" altLang="en-US" i="1" dirty="0"/>
              <a:t>the Conceptual Framework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i="1" dirty="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/>
              <a:t>Financial reports are normally prepared on the assumption that an entity is a going concern and will continue in operation for the foreseeable future.</a:t>
            </a:r>
            <a:r>
              <a:rPr lang="en-US" altLang="en-US" sz="2800" dirty="0"/>
              <a:t> 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AU" altLang="en-US" sz="2800" dirty="0"/>
              <a:t>It is assumed that the entity has neither the intention nor the need to liquidate or curtail materially the scale of its operations.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729CC-0778-EB42-8BB0-689E139D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05" y="457200"/>
            <a:ext cx="3403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9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4137A5D-5155-3742-9219-3A6CEF902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0904" y="397239"/>
            <a:ext cx="5562600" cy="1676400"/>
          </a:xfrm>
        </p:spPr>
        <p:txBody>
          <a:bodyPr/>
          <a:lstStyle/>
          <a:p>
            <a:pPr eaLnBrk="1" hangingPunct="1"/>
            <a:r>
              <a:rPr lang="en-AU" altLang="en-US" b="1" dirty="0">
                <a:ln>
                  <a:noFill/>
                </a:ln>
              </a:rPr>
              <a:t>2. Historical Cost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39D3095-DB77-104F-970B-36A9014F9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9563" y="2793169"/>
            <a:ext cx="11862437" cy="383248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000" dirty="0"/>
              <a:t>This assumption means that assets and liabilities are valued at historical cost, i.e. cost on date of purchase</a:t>
            </a:r>
          </a:p>
          <a:p>
            <a:pPr marL="0" indent="0" eaLnBrk="1" hangingPunct="1">
              <a:buNone/>
            </a:pPr>
            <a:endParaRPr lang="en-US" altLang="en-US" sz="900" dirty="0"/>
          </a:p>
          <a:p>
            <a:pPr eaLnBrk="1" hangingPunct="1"/>
            <a:r>
              <a:rPr lang="en-US" altLang="en-US" sz="3000" dirty="0"/>
              <a:t>It also allows for the inclusion of assets such as prepaid expenses and goodwill even though they have no sale value</a:t>
            </a:r>
          </a:p>
          <a:p>
            <a:pPr marL="0" indent="0" eaLnBrk="1" hangingPunct="1">
              <a:buNone/>
            </a:pPr>
            <a:endParaRPr lang="en-US" altLang="en-US" sz="900" dirty="0"/>
          </a:p>
          <a:p>
            <a:r>
              <a:rPr lang="en-US" altLang="en-US" sz="3000" dirty="0"/>
              <a:t>An asset is recorded at the amount of cash or cash equivalents paid or fair value given to acquire it at the time of purchase</a:t>
            </a:r>
          </a:p>
          <a:p>
            <a:pPr marL="0" indent="0">
              <a:buNone/>
            </a:pPr>
            <a:endParaRPr lang="en-US" altLang="en-US" sz="1000" dirty="0"/>
          </a:p>
          <a:p>
            <a:r>
              <a:rPr lang="en-US" altLang="en-US" sz="3000" dirty="0"/>
              <a:t>Liabilities are recorded at the amount of cash paid in order to satisfy the liability or the proceeds received in exchange for an obligation</a:t>
            </a:r>
          </a:p>
          <a:p>
            <a:pPr eaLnBrk="1" hangingPunct="1"/>
            <a:endParaRPr lang="en-AU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5C3428-7A7A-D548-8A01-04797E85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7" y="232348"/>
            <a:ext cx="3996649" cy="24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43701DA-85E6-724E-B6D6-C11340E5C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</a:rPr>
              <a:t>3. Accounting Entity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A26F05C-A580-C84E-BEE6-1C4D1253B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2835" y="3068637"/>
            <a:ext cx="9830241" cy="333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Sets the boundaries of the firm being accounted for</a:t>
            </a:r>
          </a:p>
          <a:p>
            <a:pPr eaLnBrk="1" hangingPunct="1"/>
            <a:r>
              <a:rPr lang="en-US" altLang="en-US" dirty="0"/>
              <a:t>The business is considered as a separate entity from its owner(s) and all other firms</a:t>
            </a:r>
          </a:p>
          <a:p>
            <a:pPr eaLnBrk="1" hangingPunct="1"/>
            <a:r>
              <a:rPr lang="en-US" altLang="en-US" dirty="0"/>
              <a:t>The records of the business are kept separate from those of the owner(s)</a:t>
            </a:r>
          </a:p>
          <a:p>
            <a:pPr eaLnBrk="1" hangingPunct="1"/>
            <a:r>
              <a:rPr lang="en-US" altLang="en-US" dirty="0"/>
              <a:t>This assumption leads to the derivation of the accounting equation as equity is a separate item in the equation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D84E4F-C986-1F42-A16A-B0F69B93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216" y="292099"/>
            <a:ext cx="3134922" cy="23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8E1FB4B-2254-D04D-8A8A-40096DE9A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</a:rPr>
              <a:t>4. Monetary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2A0B085-FAFB-C34E-8438-D6DB76567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7823" y="3191657"/>
            <a:ext cx="10474819" cy="3332163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All transactions in accounting are recorded in the currency of the country in which the records and reports are kept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It is assumed that money values are more useful in making economic decisions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It is a more realistic unit of value 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Can be used to meaningfully measure financial performance, financial position and cash flows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45E442-A2CB-8542-8DA8-A23B3782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11" y="228599"/>
            <a:ext cx="4580433" cy="2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23A4156-998A-9D46-B6C6-7CECA2B22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5</a:t>
            </a:r>
            <a:r>
              <a:rPr lang="en-US" altLang="en-US" b="1" dirty="0">
                <a:ln>
                  <a:noFill/>
                </a:ln>
              </a:rPr>
              <a:t>. Materiality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8DD8F1-2A03-C549-A9D1-41AD9AD66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9802" y="3068637"/>
            <a:ext cx="10493116" cy="3332163"/>
          </a:xfrm>
        </p:spPr>
        <p:txBody>
          <a:bodyPr/>
          <a:lstStyle/>
          <a:p>
            <a:pPr eaLnBrk="1" hangingPunct="1"/>
            <a:r>
              <a:rPr lang="en-AU" altLang="en-US" dirty="0"/>
              <a:t>Information is material if its omission or misstatement could influence the economic decisions of users taken on the basis of the financial report.  </a:t>
            </a:r>
          </a:p>
          <a:p>
            <a:pPr eaLnBrk="1" hangingPunct="1"/>
            <a:r>
              <a:rPr lang="en-AU" altLang="en-US" dirty="0"/>
              <a:t>Materiality depends on the size of the item or error judged in the particular circumstances of its omission or misstatement</a:t>
            </a:r>
            <a:r>
              <a:rPr lang="en-US" alt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0280C-C6E2-B447-82E9-E49B8963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776" y="114301"/>
            <a:ext cx="349404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50D614-9C76-D549-80D8-D00EAEE82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6</a:t>
            </a:r>
            <a:r>
              <a:rPr lang="en-US" altLang="en-US" b="1" dirty="0">
                <a:ln>
                  <a:noFill/>
                </a:ln>
              </a:rPr>
              <a:t>. Accounting Period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1268300-CC60-CD44-BBE7-E5E3CAC2F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467" y="3068637"/>
            <a:ext cx="11711066" cy="3332163"/>
          </a:xfrm>
        </p:spPr>
        <p:txBody>
          <a:bodyPr rtlCol="0">
            <a:no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The arbitrary division of the life of a business into equal time periods for the purpose of calculating profit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It enables the timely preparation of financial information for those that need to make decisions 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This assumption leads to balance day adjustments 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The time period can be any length of time </a:t>
            </a:r>
            <a:r>
              <a:rPr lang="en-US" altLang="en-US" dirty="0" err="1"/>
              <a:t>eg.</a:t>
            </a:r>
            <a:r>
              <a:rPr lang="en-US" altLang="en-US" dirty="0"/>
              <a:t> a month, but it can not be longer than a year. Once the accounting period is chosen it must remain.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In Australia the financial year is 1 July to 30 June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4B8D9-8EB8-8A4B-BACA-D38CD21E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236" y="228599"/>
            <a:ext cx="3151682" cy="23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1023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Framework for the Preparation and Presentation of Financial Statements </vt:lpstr>
      <vt:lpstr>1. Going Concern</vt:lpstr>
      <vt:lpstr>2. Historical Cost</vt:lpstr>
      <vt:lpstr>3. Accounting Entity</vt:lpstr>
      <vt:lpstr>4. Monetary</vt:lpstr>
      <vt:lpstr>5. Materiality</vt:lpstr>
      <vt:lpstr>6. Accounting Period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BRIDGER Jennifer [Willetton Senior High School]</dc:creator>
  <cp:lastModifiedBy>BRIDGER Jennifer [Willetton Senior High School]</cp:lastModifiedBy>
  <cp:revision>11</cp:revision>
  <dcterms:created xsi:type="dcterms:W3CDTF">2020-02-14T04:02:35Z</dcterms:created>
  <dcterms:modified xsi:type="dcterms:W3CDTF">2022-03-27T09:57:46Z</dcterms:modified>
</cp:coreProperties>
</file>